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3" r:id="rId4"/>
    <p:sldId id="258" r:id="rId5"/>
    <p:sldId id="259" r:id="rId6"/>
    <p:sldId id="260" r:id="rId7"/>
    <p:sldId id="261" r:id="rId8"/>
    <p:sldId id="262" r:id="rId9"/>
    <p:sldId id="263" r:id="rId10"/>
    <p:sldId id="264" r:id="rId11"/>
    <p:sldId id="265" r:id="rId12"/>
    <p:sldId id="267" r:id="rId13"/>
    <p:sldId id="266" r:id="rId14"/>
    <p:sldId id="269" r:id="rId15"/>
    <p:sldId id="274" r:id="rId16"/>
    <p:sldId id="268" r:id="rId17"/>
    <p:sldId id="275" r:id="rId18"/>
    <p:sldId id="271" r:id="rId19"/>
    <p:sldId id="272" r:id="rId20"/>
    <p:sldId id="270"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D9F75050-0E15-4C5B-92B0-66D068882F1F}" type="datetimeFigureOut">
              <a:rPr lang="tr-TR" smtClean="0"/>
              <a:pPr/>
              <a:t>25.11.2021</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D9F75050-0E15-4C5B-92B0-66D068882F1F}" type="datetimeFigureOut">
              <a:rPr lang="tr-TR" smtClean="0"/>
              <a:pPr/>
              <a:t>25.11.2021</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D9F75050-0E15-4C5B-92B0-66D068882F1F}" type="datetimeFigureOut">
              <a:rPr lang="tr-TR" smtClean="0"/>
              <a:pPr/>
              <a:t>25.11.2021</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25.11.2021</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D9F75050-0E15-4C5B-92B0-66D068882F1F}" type="datetimeFigureOut">
              <a:rPr lang="tr-TR" smtClean="0"/>
              <a:pPr/>
              <a:t>25.11.2021</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25.11.2021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25.11.2021</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D9F75050-0E15-4C5B-92B0-66D068882F1F}" type="datetimeFigureOut">
              <a:rPr lang="tr-TR" smtClean="0"/>
              <a:pPr/>
              <a:t>25.11.2021</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D9F75050-0E15-4C5B-92B0-66D068882F1F}" type="datetimeFigureOut">
              <a:rPr lang="tr-TR" smtClean="0"/>
              <a:pPr/>
              <a:t>25.11.2021</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9F75050-0E15-4C5B-92B0-66D068882F1F}" type="datetimeFigureOut">
              <a:rPr lang="tr-TR" smtClean="0"/>
              <a:pPr/>
              <a:t>25.11.2021</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28728" y="3429000"/>
            <a:ext cx="5929354" cy="1398587"/>
          </a:xfrm>
        </p:spPr>
        <p:txBody>
          <a:bodyPr>
            <a:normAutofit fontScale="90000"/>
          </a:bodyPr>
          <a:lstStyle/>
          <a:p>
            <a:pPr algn="ctr"/>
            <a:r>
              <a:rPr lang="tr-TR" dirty="0" smtClean="0">
                <a:solidFill>
                  <a:schemeClr val="bg1"/>
                </a:solidFill>
              </a:rPr>
              <a:t>EDİSON VE TESLA ARASINDAKİ </a:t>
            </a:r>
            <a:br>
              <a:rPr lang="tr-TR" dirty="0" smtClean="0">
                <a:solidFill>
                  <a:schemeClr val="bg1"/>
                </a:solidFill>
              </a:rPr>
            </a:br>
            <a:r>
              <a:rPr lang="tr-TR" dirty="0" smtClean="0">
                <a:solidFill>
                  <a:schemeClr val="bg1"/>
                </a:solidFill>
              </a:rPr>
              <a:t>AKIL SAVAŞI </a:t>
            </a:r>
            <a:r>
              <a:rPr lang="tr-TR" dirty="0" smtClean="0"/>
              <a:t/>
            </a:r>
            <a:br>
              <a:rPr lang="tr-TR" dirty="0" smtClean="0"/>
            </a:br>
            <a:endParaRPr lang="tr-TR" dirty="0"/>
          </a:p>
        </p:txBody>
      </p:sp>
      <p:sp>
        <p:nvSpPr>
          <p:cNvPr id="3" name="2 Alt Başlık"/>
          <p:cNvSpPr>
            <a:spLocks noGrp="1"/>
          </p:cNvSpPr>
          <p:nvPr>
            <p:ph type="subTitle" idx="1"/>
          </p:nvPr>
        </p:nvSpPr>
        <p:spPr>
          <a:xfrm>
            <a:off x="4600588" y="5033962"/>
            <a:ext cx="4543412" cy="1824038"/>
          </a:xfrm>
        </p:spPr>
        <p:txBody>
          <a:bodyPr>
            <a:normAutofit fontScale="92500"/>
          </a:bodyPr>
          <a:lstStyle/>
          <a:p>
            <a:r>
              <a:rPr lang="tr-TR" dirty="0" smtClean="0">
                <a:solidFill>
                  <a:schemeClr val="bg1"/>
                </a:solidFill>
              </a:rPr>
              <a:t>ALİ YUCA</a:t>
            </a:r>
          </a:p>
          <a:p>
            <a:r>
              <a:rPr lang="tr-TR" dirty="0" smtClean="0">
                <a:solidFill>
                  <a:schemeClr val="bg1"/>
                </a:solidFill>
              </a:rPr>
              <a:t>ANKARA YILDIRIM BEYAZIT ÜNİVERSİTESİ </a:t>
            </a:r>
          </a:p>
          <a:p>
            <a:r>
              <a:rPr lang="tr-TR" dirty="0" smtClean="0">
                <a:solidFill>
                  <a:schemeClr val="bg1"/>
                </a:solidFill>
              </a:rPr>
              <a:t>ENDÜSTRİ MÜHENDİSLİĞİ</a:t>
            </a:r>
            <a:endParaRPr lang="tr-TR" dirty="0">
              <a:solidFill>
                <a:schemeClr val="bg1"/>
              </a:solidFill>
            </a:endParaRPr>
          </a:p>
        </p:txBody>
      </p:sp>
      <p:pic>
        <p:nvPicPr>
          <p:cNvPr id="4" name="3 Resim" descr="unnamed.png"/>
          <p:cNvPicPr>
            <a:picLocks noChangeAspect="1"/>
          </p:cNvPicPr>
          <p:nvPr/>
        </p:nvPicPr>
        <p:blipFill>
          <a:blip r:embed="rId2"/>
          <a:stretch>
            <a:fillRect/>
          </a:stretch>
        </p:blipFill>
        <p:spPr>
          <a:xfrm>
            <a:off x="0" y="0"/>
            <a:ext cx="2030485" cy="106679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229600" cy="4572000"/>
          </a:xfrm>
        </p:spPr>
        <p:txBody>
          <a:bodyPr>
            <a:normAutofit fontScale="85000" lnSpcReduction="20000"/>
          </a:bodyPr>
          <a:lstStyle/>
          <a:p>
            <a:r>
              <a:rPr lang="tr-TR" dirty="0" smtClean="0"/>
              <a:t>“Amerikan girişimci ve mucit George </a:t>
            </a:r>
            <a:r>
              <a:rPr lang="tr-TR" dirty="0" err="1" smtClean="0"/>
              <a:t>Westinghouse</a:t>
            </a:r>
            <a:r>
              <a:rPr lang="tr-TR" dirty="0" smtClean="0"/>
              <a:t>.Edison’un doğru akım şebekelerine rakip olarak bir başka doğru akım şebekesi koymaktan ziyade, tamamen yenilikçi ve rekabetçi bir alternatif akım şebekesi kurmanın transformatörler sayesinde mümkün olacağına kanaat getiren </a:t>
            </a:r>
            <a:r>
              <a:rPr lang="tr-TR" dirty="0" err="1" smtClean="0"/>
              <a:t>Westinghouse</a:t>
            </a:r>
            <a:r>
              <a:rPr lang="tr-TR" dirty="0" smtClean="0"/>
              <a:t>, çalışmalarını alternatif akım tarafına çekti. Böylece </a:t>
            </a:r>
            <a:r>
              <a:rPr lang="tr-TR" dirty="0" err="1" smtClean="0"/>
              <a:t>Westinghouse</a:t>
            </a:r>
            <a:r>
              <a:rPr lang="tr-TR" dirty="0" smtClean="0"/>
              <a:t> ve başmühendisi </a:t>
            </a:r>
            <a:r>
              <a:rPr lang="tr-TR" dirty="0" err="1" smtClean="0"/>
              <a:t>Tesla’nın</a:t>
            </a:r>
            <a:r>
              <a:rPr lang="tr-TR" dirty="0" smtClean="0"/>
              <a:t> alternatif akım tarafında; Edison’un ise doğru akım tarafında olduğu ticari bir mücadelenin fitili ateşlenmiş oldu.”</a:t>
            </a:r>
          </a:p>
          <a:p>
            <a:pPr>
              <a:buNone/>
            </a:pPr>
            <a:r>
              <a:rPr lang="tr-TR" dirty="0" smtClean="0"/>
              <a:t> </a:t>
            </a:r>
            <a:endParaRPr lang="tr-TR" dirty="0"/>
          </a:p>
        </p:txBody>
      </p:sp>
      <p:pic>
        <p:nvPicPr>
          <p:cNvPr id="4" name="3 Resim" descr="Telsa_Westinghouse_500pix._V8535407_.jpg"/>
          <p:cNvPicPr>
            <a:picLocks noChangeAspect="1"/>
          </p:cNvPicPr>
          <p:nvPr/>
        </p:nvPicPr>
        <p:blipFill>
          <a:blip r:embed="rId2"/>
          <a:stretch>
            <a:fillRect/>
          </a:stretch>
        </p:blipFill>
        <p:spPr>
          <a:xfrm>
            <a:off x="2143107" y="3929067"/>
            <a:ext cx="5289449" cy="2928934"/>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6357950" cy="6858000"/>
          </a:xfrm>
        </p:spPr>
        <p:txBody>
          <a:bodyPr>
            <a:normAutofit fontScale="92500" lnSpcReduction="10000"/>
          </a:bodyPr>
          <a:lstStyle/>
          <a:p>
            <a:pPr>
              <a:buNone/>
            </a:pPr>
            <a:r>
              <a:rPr lang="tr-TR" dirty="0" smtClean="0"/>
              <a:t>Günümüzde beyaz eşya markası olarak bilinen </a:t>
            </a:r>
            <a:r>
              <a:rPr lang="tr-TR" dirty="0" err="1" smtClean="0"/>
              <a:t>White</a:t>
            </a:r>
            <a:r>
              <a:rPr lang="tr-TR" dirty="0" smtClean="0"/>
              <a:t> </a:t>
            </a:r>
            <a:r>
              <a:rPr lang="tr-TR" dirty="0" err="1" smtClean="0"/>
              <a:t>Westinghouse</a:t>
            </a:r>
            <a:r>
              <a:rPr lang="tr-TR" dirty="0" smtClean="0"/>
              <a:t>’ un babası George </a:t>
            </a:r>
            <a:r>
              <a:rPr lang="tr-TR" dirty="0" err="1" smtClean="0"/>
              <a:t>Westinghouse</a:t>
            </a:r>
            <a:r>
              <a:rPr lang="tr-TR" dirty="0" smtClean="0"/>
              <a:t>, 1885 yılında </a:t>
            </a:r>
            <a:r>
              <a:rPr lang="tr-TR" dirty="0" err="1" smtClean="0"/>
              <a:t>Tesla’nın</a:t>
            </a:r>
            <a:r>
              <a:rPr lang="tr-TR" dirty="0" smtClean="0"/>
              <a:t> sahip olduğu patentleri satın aldı.Birçok kaynakta </a:t>
            </a:r>
            <a:r>
              <a:rPr lang="tr-TR" dirty="0" err="1" smtClean="0"/>
              <a:t>Tesla’nın</a:t>
            </a:r>
            <a:r>
              <a:rPr lang="tr-TR" dirty="0" smtClean="0"/>
              <a:t> patentleri satmasındaki ana neden ekonomik kaygılar değil ,alternatif akımı yaymak olduğu söyleniliyor.Fakat her ne kadar </a:t>
            </a:r>
            <a:r>
              <a:rPr lang="tr-TR" dirty="0" err="1" smtClean="0"/>
              <a:t>Tesla</a:t>
            </a:r>
            <a:r>
              <a:rPr lang="tr-TR" dirty="0" smtClean="0"/>
              <a:t> ekonomik olayları </a:t>
            </a:r>
            <a:r>
              <a:rPr lang="tr-TR" dirty="0" err="1" smtClean="0"/>
              <a:t>önemsemesede</a:t>
            </a:r>
            <a:r>
              <a:rPr lang="tr-TR" dirty="0" smtClean="0"/>
              <a:t> </a:t>
            </a:r>
            <a:r>
              <a:rPr lang="tr-TR" dirty="0" err="1" smtClean="0"/>
              <a:t>Westinghouse’un</a:t>
            </a:r>
            <a:r>
              <a:rPr lang="tr-TR" dirty="0" smtClean="0"/>
              <a:t> da dahil olmasıyla bu olay tam bir ticari savaşa dönüştü.</a:t>
            </a:r>
          </a:p>
          <a:p>
            <a:pPr>
              <a:buNone/>
            </a:pPr>
            <a:endParaRPr lang="tr-TR" dirty="0"/>
          </a:p>
        </p:txBody>
      </p:sp>
      <p:pic>
        <p:nvPicPr>
          <p:cNvPr id="4" name="3 Resim" descr="500px-Westinghouse_logo_and_wordmark.svg.png"/>
          <p:cNvPicPr>
            <a:picLocks noChangeAspect="1"/>
          </p:cNvPicPr>
          <p:nvPr/>
        </p:nvPicPr>
        <p:blipFill>
          <a:blip r:embed="rId2"/>
          <a:stretch>
            <a:fillRect/>
          </a:stretch>
        </p:blipFill>
        <p:spPr>
          <a:xfrm>
            <a:off x="5731553" y="4071942"/>
            <a:ext cx="3412447" cy="1797952"/>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5214942" cy="6858000"/>
          </a:xfrm>
        </p:spPr>
        <p:txBody>
          <a:bodyPr>
            <a:normAutofit fontScale="70000" lnSpcReduction="20000"/>
          </a:bodyPr>
          <a:lstStyle/>
          <a:p>
            <a:r>
              <a:rPr lang="tr-TR" dirty="0" smtClean="0"/>
              <a:t>Alternatif akım, Edison’un güç kaybı yaşayan doğru akım şebekelerine karşı büyük bir avantaja sahipti ve doğal olarak akım savaşının galibi nihayetinde alternatif akım olacaktı. Ancak alternatif akımın önlenemez yükselişine karşın Edison boş durmamış ve alternatif akım aleyhine kara propaganda başlatmıştır.</a:t>
            </a:r>
          </a:p>
          <a:p>
            <a:endParaRPr lang="tr-TR" dirty="0" smtClean="0"/>
          </a:p>
          <a:p>
            <a:endParaRPr lang="tr-TR" dirty="0" smtClean="0"/>
          </a:p>
          <a:p>
            <a:r>
              <a:rPr lang="tr-TR" dirty="0" smtClean="0"/>
              <a:t>Bilimci ve mucitlerin temel motivasyonu genellikle ticari çıkarlar üzerine kurulu olmaz. Ticari kaygıların işin içerisine girdiği bir bilim anlayışı günümüzde de sıkça gördüğümüz şekilde yozlaşmaya mahkûmdur. Bilimin objektifliği sayesinde “yanlış” olduğu kolayca anlaşılabilecek fikir ve icatlar, kapitalizmin akıl dışılığı ile kolaylıkla güçlenebilir ve gerçekler tersyüz edilebilir.</a:t>
            </a:r>
          </a:p>
          <a:p>
            <a:endParaRPr lang="tr-TR" dirty="0"/>
          </a:p>
        </p:txBody>
      </p:sp>
      <p:pic>
        <p:nvPicPr>
          <p:cNvPr id="4" name="3 Resim" descr="indir.jpg"/>
          <p:cNvPicPr>
            <a:picLocks noChangeAspect="1"/>
          </p:cNvPicPr>
          <p:nvPr/>
        </p:nvPicPr>
        <p:blipFill>
          <a:blip r:embed="rId2"/>
          <a:stretch>
            <a:fillRect/>
          </a:stretch>
        </p:blipFill>
        <p:spPr>
          <a:xfrm>
            <a:off x="5214942" y="2000240"/>
            <a:ext cx="3381375" cy="207170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571480"/>
            <a:ext cx="9144000" cy="6286520"/>
          </a:xfrm>
        </p:spPr>
        <p:txBody>
          <a:bodyPr numCol="2">
            <a:normAutofit fontScale="55000" lnSpcReduction="20000"/>
          </a:bodyPr>
          <a:lstStyle/>
          <a:p>
            <a:pPr>
              <a:buNone/>
            </a:pPr>
            <a:r>
              <a:rPr lang="tr-TR" dirty="0" smtClean="0"/>
              <a:t>Thomas Edison gibi bir </a:t>
            </a:r>
            <a:r>
              <a:rPr lang="tr-TR" dirty="0" err="1" smtClean="0"/>
              <a:t>mucitin</a:t>
            </a:r>
            <a:r>
              <a:rPr lang="tr-TR" dirty="0" smtClean="0"/>
              <a:t> alternatif akımın gücünü görmemiş olmaması imkânsızdır. Fakat Edison’un ticari kaygıları olan bir şirket sahibi olması, onu bilimin objektifliğinden uzaklaştırmış ve kendi ürünlerinin satılması amacıyla alternatif akıma karşı kara propaganda yapmaya itmiştir.</a:t>
            </a:r>
          </a:p>
          <a:p>
            <a:endParaRPr lang="tr-TR" dirty="0" smtClean="0"/>
          </a:p>
          <a:p>
            <a:endParaRPr lang="tr-TR" dirty="0" smtClean="0"/>
          </a:p>
          <a:p>
            <a:endParaRPr lang="tr-TR" dirty="0" smtClean="0"/>
          </a:p>
          <a:p>
            <a:endParaRPr lang="tr-TR" dirty="0" smtClean="0"/>
          </a:p>
          <a:p>
            <a:endParaRPr lang="tr-TR" dirty="0" smtClean="0"/>
          </a:p>
          <a:p>
            <a:endParaRPr lang="tr-TR" dirty="0" smtClean="0"/>
          </a:p>
          <a:p>
            <a:pPr>
              <a:buNone/>
            </a:pPr>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r>
              <a:rPr lang="tr-TR" dirty="0" smtClean="0"/>
              <a:t>Yüksek voltajla taşınan alternatif akımın tehlikeli olduğu hakkında gazetelere ilanlar veren, topluma açık alanlarda hayvanlara alternatif akım vererek “deney” yapan ve alternatif akımın daha ölümcül olduğuna dair raporlar hazırlayan Edison’un şirketi, tartışmayı bilimsel zeminden çıkararak sesi daha fazla çıkanın kazandığı bir alana çekmeyi amaçlamıştır.</a:t>
            </a:r>
          </a:p>
          <a:p>
            <a:endParaRPr lang="tr-TR" dirty="0"/>
          </a:p>
        </p:txBody>
      </p:sp>
      <p:pic>
        <p:nvPicPr>
          <p:cNvPr id="5" name="4 Resim" descr="images.jpg"/>
          <p:cNvPicPr>
            <a:picLocks noChangeAspect="1"/>
          </p:cNvPicPr>
          <p:nvPr/>
        </p:nvPicPr>
        <p:blipFill>
          <a:blip r:embed="rId2"/>
          <a:stretch>
            <a:fillRect/>
          </a:stretch>
        </p:blipFill>
        <p:spPr>
          <a:xfrm>
            <a:off x="4786314" y="500042"/>
            <a:ext cx="3690945" cy="2456156"/>
          </a:xfrm>
          <a:prstGeom prst="rect">
            <a:avLst/>
          </a:prstGeom>
        </p:spPr>
      </p:pic>
      <p:pic>
        <p:nvPicPr>
          <p:cNvPr id="7" name="6 Resim" descr="1-19.jpg"/>
          <p:cNvPicPr>
            <a:picLocks noChangeAspect="1"/>
          </p:cNvPicPr>
          <p:nvPr/>
        </p:nvPicPr>
        <p:blipFill>
          <a:blip r:embed="rId3"/>
          <a:stretch>
            <a:fillRect/>
          </a:stretch>
        </p:blipFill>
        <p:spPr>
          <a:xfrm>
            <a:off x="428596" y="3143248"/>
            <a:ext cx="4445004" cy="2500315"/>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2071670" y="1785926"/>
            <a:ext cx="7286644" cy="4214810"/>
          </a:xfrm>
        </p:spPr>
        <p:txBody>
          <a:bodyPr>
            <a:normAutofit fontScale="62500" lnSpcReduction="20000"/>
          </a:bodyPr>
          <a:lstStyle/>
          <a:p>
            <a:r>
              <a:rPr lang="tr-TR" dirty="0" smtClean="0"/>
              <a:t>“</a:t>
            </a:r>
            <a:r>
              <a:rPr lang="tr-TR" dirty="0" err="1" smtClean="0"/>
              <a:t>Tesla’nın</a:t>
            </a:r>
            <a:r>
              <a:rPr lang="tr-TR" dirty="0" smtClean="0"/>
              <a:t> yüksek frekanslı alternatif akım voltajlarının güvenli olduğunu kanıtlamasının da katkısıyla birlikte Edison’un yaptığı kara propaganda yeterli olamamış; tarih, ucuzluğu ve iletim kolaylığı ile alternatif akımı standart şebeke türü haline getirmiştir. Edison, elektrik alanından çekilmiş ve şirketi ise daha sonra General </a:t>
            </a:r>
            <a:r>
              <a:rPr lang="tr-TR" dirty="0" err="1" smtClean="0"/>
              <a:t>Electric</a:t>
            </a:r>
            <a:r>
              <a:rPr lang="tr-TR" dirty="0" smtClean="0"/>
              <a:t> adını alacak şirketler birliği potasında erimiştir.”</a:t>
            </a:r>
          </a:p>
          <a:p>
            <a:r>
              <a:rPr lang="tr-TR" dirty="0" smtClean="0"/>
              <a:t>“Günümüzde Edison-</a:t>
            </a:r>
            <a:r>
              <a:rPr lang="tr-TR" dirty="0" err="1" smtClean="0"/>
              <a:t>Tesla</a:t>
            </a:r>
            <a:r>
              <a:rPr lang="tr-TR" dirty="0" smtClean="0"/>
              <a:t> adı altında anlatılan “akım savaşları”, esasen farklı akım şebekelerini pazarlayan iki şirket arasında ortaya çıkan ticari bir kavga olarak ele alınmalıdır. Edison ve </a:t>
            </a:r>
            <a:r>
              <a:rPr lang="tr-TR" dirty="0" err="1" smtClean="0"/>
              <a:t>Westinghouse</a:t>
            </a:r>
            <a:r>
              <a:rPr lang="tr-TR" dirty="0" smtClean="0"/>
              <a:t> ekseninde gerçekleşen bu ticari çatışmada </a:t>
            </a:r>
            <a:r>
              <a:rPr lang="tr-TR" dirty="0" err="1" smtClean="0"/>
              <a:t>Tesla</a:t>
            </a:r>
            <a:r>
              <a:rPr lang="tr-TR" dirty="0" smtClean="0"/>
              <a:t>, alternatif akım tarafına çalışan ve yaygınlaşmasına önemli katkılar sağlayan başmühendistir.”</a:t>
            </a:r>
          </a:p>
          <a:p>
            <a:endParaRPr lang="tr-TR" dirty="0"/>
          </a:p>
        </p:txBody>
      </p:sp>
      <p:pic>
        <p:nvPicPr>
          <p:cNvPr id="4" name="3 Resim" descr="indir (1).jpg"/>
          <p:cNvPicPr>
            <a:picLocks noChangeAspect="1"/>
          </p:cNvPicPr>
          <p:nvPr/>
        </p:nvPicPr>
        <p:blipFill>
          <a:blip r:embed="rId2"/>
          <a:stretch>
            <a:fillRect/>
          </a:stretch>
        </p:blipFill>
        <p:spPr>
          <a:xfrm>
            <a:off x="142844" y="1857364"/>
            <a:ext cx="1866900" cy="321471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fontScale="92500" lnSpcReduction="20000"/>
          </a:bodyPr>
          <a:lstStyle/>
          <a:p>
            <a:r>
              <a:rPr lang="tr-TR" dirty="0" smtClean="0"/>
              <a:t>Thomas Edison, kapitalist bir girişimciden beklenen tüm özelliklere sahipti: Parayı yönetmeyi biliyordu, insanları yönetmeyi biliyordu, bir "patron" olmayı biliyordu. Ama hepsinden önemlisi, paranın nasıl kazanılması gerektiğini, ürünlerin nasıl pazarlanacağını, insanlarla nasıl iletişim kuracağını, doğru kişilerle bağlantı ve ağ oluşturabilmeyi biliyordu. Bu, onu iş başarısı konusunda </a:t>
            </a:r>
            <a:r>
              <a:rPr lang="tr-TR" dirty="0" err="1" smtClean="0"/>
              <a:t>Tesla'nın</a:t>
            </a:r>
            <a:r>
              <a:rPr lang="tr-TR" dirty="0" smtClean="0"/>
              <a:t> çok ötesine koyuyordu.</a:t>
            </a:r>
          </a:p>
          <a:p>
            <a:r>
              <a:rPr lang="tr-TR" dirty="0" err="1" smtClean="0"/>
              <a:t>Nikola</a:t>
            </a:r>
            <a:r>
              <a:rPr lang="tr-TR" dirty="0" smtClean="0"/>
              <a:t> </a:t>
            </a:r>
            <a:r>
              <a:rPr lang="tr-TR" dirty="0" err="1" smtClean="0"/>
              <a:t>Tesla</a:t>
            </a:r>
            <a:r>
              <a:rPr lang="tr-TR" dirty="0" smtClean="0"/>
              <a:t>, hakkında yazılıp çizilen bazı şeylerin aksine, utangaç veya çekingen değildi. Sıra dışı bir psikolojisi olduğu tartışma götürmezdi, ancak birçok ünlü isimle aynı masada yer alıp, sohbet etmeyi ve sosyete ortamında yer almayı bilen biriydi. Ancak idealist doğası, iş dünyasının realizmi ile uyumsuzdu. Bu nedenle para tutma, para kazanma, pazarlama gibi konularda Edison'un çok gerisindeydi. </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0" y="0"/>
            <a:ext cx="8229600" cy="4572000"/>
          </a:xfrm>
        </p:spPr>
        <p:txBody>
          <a:bodyPr/>
          <a:lstStyle/>
          <a:p>
            <a:r>
              <a:rPr lang="tr-TR" dirty="0" err="1" smtClean="0"/>
              <a:t>Tesla</a:t>
            </a:r>
            <a:r>
              <a:rPr lang="tr-TR" dirty="0" smtClean="0"/>
              <a:t> </a:t>
            </a:r>
            <a:r>
              <a:rPr lang="tr-TR" dirty="0" smtClean="0"/>
              <a:t>hiçbir zaman bu savaşı bir ticari olay olarak görmedi Edison’un aksine bir süre sonra olay tamamen </a:t>
            </a:r>
            <a:r>
              <a:rPr lang="tr-TR" dirty="0" err="1" smtClean="0"/>
              <a:t>Westinghouse</a:t>
            </a:r>
            <a:r>
              <a:rPr lang="tr-TR" dirty="0" smtClean="0"/>
              <a:t> ve Edison arasındaki ticari kaygıya dönüştü.Nitekim </a:t>
            </a:r>
            <a:r>
              <a:rPr lang="tr-TR" dirty="0" err="1" smtClean="0"/>
              <a:t>Tesla</a:t>
            </a:r>
            <a:r>
              <a:rPr lang="tr-TR" dirty="0" smtClean="0"/>
              <a:t> 1912 yılında </a:t>
            </a:r>
            <a:r>
              <a:rPr lang="tr-TR" dirty="0" err="1" smtClean="0"/>
              <a:t>Edisonla</a:t>
            </a:r>
            <a:r>
              <a:rPr lang="tr-TR" dirty="0" smtClean="0"/>
              <a:t> birlikte layık görüldükleri Nobel ödülünü de reddetti.</a:t>
            </a:r>
            <a:endParaRPr lang="tr-TR" dirty="0"/>
          </a:p>
        </p:txBody>
      </p:sp>
      <p:pic>
        <p:nvPicPr>
          <p:cNvPr id="4" name="3 Resim" descr="nobel_prizes_boston_1915.jpg"/>
          <p:cNvPicPr>
            <a:picLocks noChangeAspect="1"/>
          </p:cNvPicPr>
          <p:nvPr/>
        </p:nvPicPr>
        <p:blipFill>
          <a:blip r:embed="rId2"/>
          <a:stretch>
            <a:fillRect/>
          </a:stretch>
        </p:blipFill>
        <p:spPr>
          <a:xfrm>
            <a:off x="1571604" y="3500438"/>
            <a:ext cx="6143668" cy="3220129"/>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4000" r="-34000"/>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2214546" y="4286256"/>
            <a:ext cx="5429288" cy="2786058"/>
          </a:xfrm>
        </p:spPr>
        <p:txBody>
          <a:bodyPr>
            <a:normAutofit fontScale="55000" lnSpcReduction="20000"/>
          </a:bodyPr>
          <a:lstStyle/>
          <a:p>
            <a:r>
              <a:rPr lang="tr-TR" b="1" dirty="0" smtClean="0"/>
              <a:t>Sonuç olarak, bilim tarihçileri tarafından bu iki figür arasında nihai bir kazanan ilan etmek pek mümkün gözükmemektedir. Bu iki dehadan hangisine sempati duyduğunuz, daha ziyade dünya görüşünüz, kapitalizmin değerlerine ne kadar önem verdiğiniz ve hangi teknolojilere ilgi duyduğunuz ile şekilleniyor gibi gözükmektedir. Her ikisi de insanlığın gidişatını değiştirmiştir ve bu nedenle bilim tarihinin en önemli mucitleri arasında anılmayı hak etmektedirler.</a:t>
            </a:r>
            <a:endParaRPr lang="tr-T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14400" y="428604"/>
            <a:ext cx="8229600" cy="4572000"/>
          </a:xfrm>
        </p:spPr>
        <p:txBody>
          <a:bodyPr/>
          <a:lstStyle/>
          <a:p>
            <a:r>
              <a:rPr lang="tr-TR" dirty="0" err="1" smtClean="0"/>
              <a:t>The</a:t>
            </a:r>
            <a:r>
              <a:rPr lang="tr-TR" dirty="0" smtClean="0"/>
              <a:t> </a:t>
            </a:r>
            <a:r>
              <a:rPr lang="tr-TR" dirty="0" err="1" smtClean="0"/>
              <a:t>Current</a:t>
            </a:r>
            <a:r>
              <a:rPr lang="tr-TR" dirty="0" smtClean="0"/>
              <a:t> </a:t>
            </a:r>
            <a:r>
              <a:rPr lang="tr-TR" dirty="0" err="1" smtClean="0"/>
              <a:t>War</a:t>
            </a:r>
            <a:r>
              <a:rPr lang="tr-TR" dirty="0" smtClean="0"/>
              <a:t> (Elektrik savaşları) </a:t>
            </a:r>
            <a:endParaRPr lang="tr-TR" dirty="0"/>
          </a:p>
        </p:txBody>
      </p:sp>
      <p:pic>
        <p:nvPicPr>
          <p:cNvPr id="4" name="3 Resim" descr="es4.jpg"/>
          <p:cNvPicPr>
            <a:picLocks noChangeAspect="1"/>
          </p:cNvPicPr>
          <p:nvPr/>
        </p:nvPicPr>
        <p:blipFill>
          <a:blip r:embed="rId2"/>
          <a:stretch>
            <a:fillRect/>
          </a:stretch>
        </p:blipFill>
        <p:spPr>
          <a:xfrm>
            <a:off x="0" y="1194170"/>
            <a:ext cx="9144000" cy="566383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4348" y="785794"/>
            <a:ext cx="7715272" cy="3643330"/>
          </a:xfrm>
        </p:spPr>
        <p:txBody>
          <a:bodyPr/>
          <a:lstStyle/>
          <a:p>
            <a:r>
              <a:rPr lang="tr-TR" dirty="0" smtClean="0"/>
              <a:t>Ayrıca </a:t>
            </a:r>
            <a:r>
              <a:rPr lang="tr-TR" dirty="0" err="1" smtClean="0"/>
              <a:t>Tesla</a:t>
            </a:r>
            <a:r>
              <a:rPr lang="tr-TR" dirty="0" smtClean="0"/>
              <a:t> isimli bir müzik grubuna ait </a:t>
            </a:r>
            <a:r>
              <a:rPr lang="tr-TR" dirty="0" err="1" smtClean="0"/>
              <a:t>Edison's</a:t>
            </a:r>
            <a:r>
              <a:rPr lang="tr-TR" dirty="0" smtClean="0"/>
              <a:t> </a:t>
            </a:r>
            <a:r>
              <a:rPr lang="tr-TR" dirty="0" err="1" smtClean="0"/>
              <a:t>Medicine</a:t>
            </a:r>
            <a:r>
              <a:rPr lang="tr-TR" dirty="0" smtClean="0"/>
              <a:t> isimli şarkıda iki dahi arasında yaşanan bu hikayeden bahsetmektedir .</a:t>
            </a:r>
          </a:p>
          <a:p>
            <a:endParaRPr lang="tr-TR" dirty="0" smtClean="0"/>
          </a:p>
          <a:p>
            <a:endParaRPr lang="tr-TR" dirty="0"/>
          </a:p>
        </p:txBody>
      </p:sp>
      <p:pic>
        <p:nvPicPr>
          <p:cNvPr id="4" name="3 Resim" descr="81Ib7hciBmL._SY355_.jpg"/>
          <p:cNvPicPr>
            <a:picLocks noChangeAspect="1"/>
          </p:cNvPicPr>
          <p:nvPr/>
        </p:nvPicPr>
        <p:blipFill>
          <a:blip r:embed="rId2"/>
          <a:stretch>
            <a:fillRect/>
          </a:stretch>
        </p:blipFill>
        <p:spPr>
          <a:xfrm>
            <a:off x="2928926" y="3143248"/>
            <a:ext cx="3181350" cy="33813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7643834" cy="3571875"/>
          </a:xfrm>
        </p:spPr>
        <p:txBody>
          <a:bodyPr>
            <a:normAutofit lnSpcReduction="10000"/>
          </a:bodyPr>
          <a:lstStyle/>
          <a:p>
            <a:r>
              <a:rPr lang="tr-TR" dirty="0" smtClean="0"/>
              <a:t>Elektromanyetik teori olgunlaştırıldıktan sonra elektrikli cihazların ,buharlı makinelerin yerini alması için geriye sadece elektrikli cihazların üzerine olan çalışmaların arttırılması ve gündelik hayata entegre cihazların icat edilmesi adımı kalmış oldu.</a:t>
            </a:r>
          </a:p>
          <a:p>
            <a:endParaRPr lang="tr-TR" dirty="0" smtClean="0"/>
          </a:p>
          <a:p>
            <a:endParaRPr lang="tr-TR" dirty="0" smtClean="0"/>
          </a:p>
          <a:p>
            <a:endParaRPr lang="tr-TR" dirty="0" smtClean="0"/>
          </a:p>
          <a:p>
            <a:endParaRPr lang="tr-TR" dirty="0"/>
          </a:p>
        </p:txBody>
      </p:sp>
      <p:pic>
        <p:nvPicPr>
          <p:cNvPr id="4" name="3 Resim" descr="elektromagnetik-teori_min.jpg"/>
          <p:cNvPicPr>
            <a:picLocks noChangeAspect="1"/>
          </p:cNvPicPr>
          <p:nvPr/>
        </p:nvPicPr>
        <p:blipFill>
          <a:blip r:embed="rId2"/>
          <a:stretch>
            <a:fillRect/>
          </a:stretch>
        </p:blipFill>
        <p:spPr>
          <a:xfrm>
            <a:off x="6391273" y="3103254"/>
            <a:ext cx="2752727" cy="3754746"/>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fontScale="77500" lnSpcReduction="20000"/>
          </a:bodyPr>
          <a:lstStyle/>
          <a:p>
            <a:r>
              <a:rPr lang="tr-TR" dirty="0" smtClean="0"/>
              <a:t>KAYNAKLAR:</a:t>
            </a:r>
          </a:p>
          <a:p>
            <a:r>
              <a:rPr lang="tr-TR" dirty="0" smtClean="0"/>
              <a:t>1) http://www.</a:t>
            </a:r>
            <a:r>
              <a:rPr lang="tr-TR" dirty="0" err="1" smtClean="0"/>
              <a:t>history</a:t>
            </a:r>
            <a:r>
              <a:rPr lang="tr-TR" dirty="0" smtClean="0"/>
              <a:t>.com/</a:t>
            </a:r>
            <a:r>
              <a:rPr lang="tr-TR" dirty="0" err="1" smtClean="0"/>
              <a:t>topics</a:t>
            </a:r>
            <a:r>
              <a:rPr lang="tr-TR" dirty="0" smtClean="0"/>
              <a:t>/</a:t>
            </a:r>
            <a:r>
              <a:rPr lang="tr-TR" dirty="0" err="1" smtClean="0"/>
              <a:t>inventions</a:t>
            </a:r>
            <a:r>
              <a:rPr lang="tr-TR" dirty="0" smtClean="0"/>
              <a:t>/</a:t>
            </a:r>
            <a:r>
              <a:rPr lang="tr-TR" dirty="0" err="1" smtClean="0"/>
              <a:t>nikola</a:t>
            </a:r>
            <a:r>
              <a:rPr lang="tr-TR" dirty="0" smtClean="0"/>
              <a:t>-</a:t>
            </a:r>
            <a:r>
              <a:rPr lang="tr-TR" dirty="0" err="1" smtClean="0"/>
              <a:t>tesla</a:t>
            </a:r>
            <a:endParaRPr lang="tr-TR" dirty="0" smtClean="0"/>
          </a:p>
          <a:p>
            <a:r>
              <a:rPr lang="tr-TR" dirty="0" smtClean="0"/>
              <a:t>2) https://en.wikipedia.org/wiki/File:Laying_the_electrical_Tubes_electric_lines_under_street_Edison_Pearl_Street_Utility_June_21_1882_Harpers_Weekly_-_detail.png</a:t>
            </a:r>
          </a:p>
          <a:p>
            <a:r>
              <a:rPr lang="tr-TR" dirty="0" smtClean="0"/>
              <a:t>3) http://www.</a:t>
            </a:r>
            <a:r>
              <a:rPr lang="tr-TR" dirty="0" err="1" smtClean="0"/>
              <a:t>evrimagaci</a:t>
            </a:r>
            <a:r>
              <a:rPr lang="tr-TR" dirty="0" smtClean="0"/>
              <a:t>.org/makale/153</a:t>
            </a:r>
          </a:p>
          <a:p>
            <a:r>
              <a:rPr lang="tr-TR" dirty="0" smtClean="0"/>
              <a:t>4) https://en.wikipedia.org/wiki/War_of_Currents#Edison.27s_anti-AC_stance</a:t>
            </a:r>
          </a:p>
          <a:p>
            <a:r>
              <a:rPr lang="tr-TR" dirty="0" smtClean="0"/>
              <a:t>5) http://skeptophilia.blogspot.nl/2014/04/nikola-tesla-vs-martians.html</a:t>
            </a:r>
          </a:p>
          <a:p>
            <a:r>
              <a:rPr lang="tr-TR" dirty="0" smtClean="0"/>
              <a:t>6) http://chroniclingamerica.loc.gov/lccn/sn85034438/1901-01-13/ed-1/seq-8/</a:t>
            </a:r>
          </a:p>
          <a:p>
            <a:endParaRPr lang="tr-TR" dirty="0" smtClean="0"/>
          </a:p>
          <a:p>
            <a:r>
              <a:rPr lang="tr-TR" dirty="0" smtClean="0"/>
              <a:t>7) https://bilimvegelecek.com.tr/index.php/2018/08/04/edison-tesla-elektrik-akim-savaslari/</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214290"/>
            <a:ext cx="4929222" cy="6500858"/>
          </a:xfrm>
        </p:spPr>
        <p:txBody>
          <a:bodyPr>
            <a:normAutofit fontScale="92500"/>
          </a:bodyPr>
          <a:lstStyle/>
          <a:p>
            <a:r>
              <a:rPr lang="tr-TR" dirty="0" smtClean="0"/>
              <a:t>"Düşmanı" ve eski patronu olan Amerikalı </a:t>
            </a:r>
            <a:r>
              <a:rPr lang="tr-TR" dirty="0" smtClean="0"/>
              <a:t>Thomas Edison , </a:t>
            </a:r>
            <a:r>
              <a:rPr lang="tr-TR" dirty="0" smtClean="0"/>
              <a:t>ampul, fonograf ve hareketli resmin mucidiydi. Edison, neredeyse istisnasız olarak her zaman </a:t>
            </a:r>
            <a:r>
              <a:rPr lang="tr-TR" dirty="0" err="1" smtClean="0"/>
              <a:t>Nikola</a:t>
            </a:r>
            <a:r>
              <a:rPr lang="tr-TR" dirty="0" smtClean="0"/>
              <a:t> </a:t>
            </a:r>
            <a:r>
              <a:rPr lang="tr-TR" dirty="0" err="1" smtClean="0"/>
              <a:t>Tesla'ya</a:t>
            </a:r>
            <a:r>
              <a:rPr lang="tr-TR" dirty="0" smtClean="0"/>
              <a:t> yaptığı maddi kötülükler ve manevi eziyetlerle anılır. Fakat Edison'u sadece </a:t>
            </a:r>
            <a:r>
              <a:rPr lang="tr-TR" dirty="0" err="1" smtClean="0"/>
              <a:t>Tesla</a:t>
            </a:r>
            <a:r>
              <a:rPr lang="tr-TR" dirty="0" smtClean="0"/>
              <a:t> ile olan tuhaf ve çıkar-temelli ilişkisiyle anmak, onun insanlığa kattıklarını hiçe saymak olacaktır. </a:t>
            </a:r>
            <a:endParaRPr lang="tr-TR" dirty="0"/>
          </a:p>
        </p:txBody>
      </p:sp>
      <p:pic>
        <p:nvPicPr>
          <p:cNvPr id="4" name="3 Resim" descr="thomas-edison-1.jpg"/>
          <p:cNvPicPr>
            <a:picLocks noChangeAspect="1"/>
          </p:cNvPicPr>
          <p:nvPr/>
        </p:nvPicPr>
        <p:blipFill>
          <a:blip r:embed="rId2"/>
          <a:stretch>
            <a:fillRect/>
          </a:stretch>
        </p:blipFill>
        <p:spPr>
          <a:xfrm>
            <a:off x="5357818" y="1928802"/>
            <a:ext cx="3409488" cy="279083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4572000"/>
          </a:xfrm>
        </p:spPr>
        <p:txBody>
          <a:bodyPr/>
          <a:lstStyle/>
          <a:p>
            <a:r>
              <a:rPr lang="tr-TR" dirty="0" smtClean="0"/>
              <a:t>Elektriğin bu potansiyelinin ilk farkına varan bilim adamlarından birisi de Thomas Edison oldu.Edison, 1870’li yıllarda akkor lambayı gündelik hayatta kullanılabilir hale getirmek için New Jersey’deki laboratuarına girdi.</a:t>
            </a:r>
            <a:endParaRPr lang="tr-TR" dirty="0"/>
          </a:p>
        </p:txBody>
      </p:sp>
      <p:pic>
        <p:nvPicPr>
          <p:cNvPr id="5" name="4 Resim" descr="1725079.jpg"/>
          <p:cNvPicPr>
            <a:picLocks noChangeAspect="1"/>
          </p:cNvPicPr>
          <p:nvPr/>
        </p:nvPicPr>
        <p:blipFill>
          <a:blip r:embed="rId2"/>
          <a:stretch>
            <a:fillRect/>
          </a:stretch>
        </p:blipFill>
        <p:spPr>
          <a:xfrm>
            <a:off x="1285852" y="2428868"/>
            <a:ext cx="6572248" cy="410765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229600" cy="4572000"/>
          </a:xfrm>
        </p:spPr>
        <p:txBody>
          <a:bodyPr/>
          <a:lstStyle/>
          <a:p>
            <a:r>
              <a:rPr lang="tr-TR" dirty="0" smtClean="0"/>
              <a:t>Tabi ki elektriğin gündelik hayata entegresi o dönemler çok yeni bir oluşum olduğu için Edison’un bu çalışmaları kısa sürede bir sonuca varmadı.Fakat belki de günümüzde bile bu kadar takdir toplamasının nedenlerinden olan azmi onu yıllar boyunca bu çalışma üzerinde tuttu ve sonunda başardı.Edison 1879 yılında akkor lambanın patentini aldı.</a:t>
            </a:r>
          </a:p>
          <a:p>
            <a:endParaRPr lang="tr-TR" dirty="0"/>
          </a:p>
        </p:txBody>
      </p:sp>
      <p:pic>
        <p:nvPicPr>
          <p:cNvPr id="4" name="3 Resim" descr="Thomas-Edison.jpg"/>
          <p:cNvPicPr>
            <a:picLocks noChangeAspect="1"/>
          </p:cNvPicPr>
          <p:nvPr/>
        </p:nvPicPr>
        <p:blipFill>
          <a:blip r:embed="rId2"/>
          <a:stretch>
            <a:fillRect/>
          </a:stretch>
        </p:blipFill>
        <p:spPr>
          <a:xfrm>
            <a:off x="2357422" y="4143380"/>
            <a:ext cx="4571999" cy="258183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229600" cy="4572000"/>
          </a:xfrm>
        </p:spPr>
        <p:txBody>
          <a:bodyPr>
            <a:normAutofit lnSpcReduction="10000"/>
          </a:bodyPr>
          <a:lstStyle/>
          <a:p>
            <a:r>
              <a:rPr lang="tr-TR" dirty="0" smtClean="0"/>
              <a:t>Patent almayı da başaran Edison artık bu buluşunu maddi kazanca dönüştürmek istiyordu.Bu doğrultuda 1882 yılında New York’ta Edison Aydınlatma Şirketini kurdu.Ve ticari çalışmalarına hız verdi.Edison’un şirket adı altında yaptığı ilk hareketlerden biri “Yüzlerce buhar makinesi satın alıp, düşük voltajlı doğru akım şebekelerini kurmaya başlamak oldu.”</a:t>
            </a:r>
            <a:endParaRPr lang="tr-TR" dirty="0"/>
          </a:p>
        </p:txBody>
      </p:sp>
      <p:pic>
        <p:nvPicPr>
          <p:cNvPr id="4" name="3 Resim" descr="edison-kimdir-banner.jpg"/>
          <p:cNvPicPr>
            <a:picLocks noChangeAspect="1"/>
          </p:cNvPicPr>
          <p:nvPr/>
        </p:nvPicPr>
        <p:blipFill>
          <a:blip r:embed="rId2"/>
          <a:stretch>
            <a:fillRect/>
          </a:stretch>
        </p:blipFill>
        <p:spPr>
          <a:xfrm>
            <a:off x="1928794" y="3929066"/>
            <a:ext cx="7215206" cy="292893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229600" cy="4572000"/>
          </a:xfrm>
        </p:spPr>
        <p:txBody>
          <a:bodyPr>
            <a:normAutofit fontScale="92500" lnSpcReduction="10000"/>
          </a:bodyPr>
          <a:lstStyle/>
          <a:p>
            <a:r>
              <a:rPr lang="tr-TR" dirty="0" smtClean="0"/>
              <a:t>Fakat Edison’un önünde bir problemi kalmıştı :</a:t>
            </a:r>
          </a:p>
          <a:p>
            <a:pPr>
              <a:buNone/>
            </a:pPr>
            <a:r>
              <a:rPr lang="tr-TR" dirty="0" smtClean="0"/>
              <a:t>      Elektriğin uzaklara iletilmesi.Kullandığı sistemlerde doğru akım üretimini standart hale getiren Edison’un sistemlerinde jeneratörlerden uzağa çekilen kablolardan gelen güç tek bir lambayı bile yakmaya yetmiyordu. Bu da elektrik santrallerinin belli bir hizmet alanı olduğu ve bu alanın dar kalacağı için sürekli yeni bir santrale ihtiyaç duyulacağı anlamına geliyordu.</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229600" cy="5500702"/>
          </a:xfrm>
        </p:spPr>
        <p:txBody>
          <a:bodyPr>
            <a:normAutofit fontScale="92500"/>
          </a:bodyPr>
          <a:lstStyle/>
          <a:p>
            <a:r>
              <a:rPr lang="tr-TR" dirty="0" smtClean="0"/>
              <a:t>Tam da bu sırada karşısında kısa bir dönem kendi için çalışan </a:t>
            </a:r>
            <a:r>
              <a:rPr lang="tr-TR" dirty="0" err="1" smtClean="0"/>
              <a:t>Tesla’nın</a:t>
            </a:r>
            <a:r>
              <a:rPr lang="tr-TR" dirty="0" smtClean="0"/>
              <a:t> çalışmaları vardı.</a:t>
            </a:r>
          </a:p>
          <a:p>
            <a:r>
              <a:rPr lang="tr-TR" dirty="0" smtClean="0"/>
              <a:t>“Edison için çalışmayı bırakan </a:t>
            </a:r>
            <a:r>
              <a:rPr lang="tr-TR" dirty="0" err="1" smtClean="0"/>
              <a:t>Tesla</a:t>
            </a:r>
            <a:r>
              <a:rPr lang="tr-TR" dirty="0" smtClean="0"/>
              <a:t>, çalışmalarını hızlandırdı ve üç fazlı alternatif akım indüksiyon motorunu icat etti. Üç fazlı akım indüksiyon motoru, elektrik enerjisini mekanik enerjiye, doğru akıma kıyasla çok daha verimli bir şekilde çeviriyordu. Bunun yanı sıra alternatif akım sayesinde, daha yüksek voltaj üretilebiliyor, bu sayede elektriğin çok daha uzağa, çok daha ucuz bir şekilde taşınması mümkün oluyordu.”</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7500958" cy="3643314"/>
          </a:xfrm>
        </p:spPr>
        <p:txBody>
          <a:bodyPr>
            <a:normAutofit fontScale="85000" lnSpcReduction="20000"/>
          </a:bodyPr>
          <a:lstStyle/>
          <a:p>
            <a:r>
              <a:rPr lang="tr-TR" dirty="0" smtClean="0"/>
              <a:t>Edison için çalışmayı bırakan </a:t>
            </a:r>
            <a:r>
              <a:rPr lang="tr-TR" dirty="0" err="1" smtClean="0"/>
              <a:t>Tesla</a:t>
            </a:r>
            <a:r>
              <a:rPr lang="tr-TR" dirty="0" smtClean="0"/>
              <a:t>, çalışmalarını hızlandırdı ve üç fazlı alternatif akım indüksiyon motorunu icat etti. Üç fazlı akım indüksiyon motoru, elektrik enerjisini mekanik enerjiye, doğru akıma kıyasla çok daha verimli bir şekilde çeviriyordu. Bunun yanı sıra alternatif akım sayesinde, daha yüksek voltaj üretilebiliyor, bu sayede elektriğin çok daha uzağa, çok daha ucuz bir şekilde taşınması mümkün oluyordu.</a:t>
            </a:r>
            <a:endParaRPr lang="tr-TR" dirty="0"/>
          </a:p>
        </p:txBody>
      </p:sp>
      <p:pic>
        <p:nvPicPr>
          <p:cNvPr id="4" name="3 Resim" descr="5-11.jpg"/>
          <p:cNvPicPr>
            <a:picLocks noChangeAspect="1"/>
          </p:cNvPicPr>
          <p:nvPr/>
        </p:nvPicPr>
        <p:blipFill>
          <a:blip r:embed="rId2"/>
          <a:stretch>
            <a:fillRect/>
          </a:stretch>
        </p:blipFill>
        <p:spPr>
          <a:xfrm>
            <a:off x="2214546" y="3357562"/>
            <a:ext cx="4357718" cy="3500438"/>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85</TotalTime>
  <Words>1138</Words>
  <PresentationFormat>Ekran Gösterisi (4:3)</PresentationFormat>
  <Paragraphs>69</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Canlı</vt:lpstr>
      <vt:lpstr>EDİSON VE TESLA ARASINDAKİ  AKIL SAVAŞI  </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EDİSON VE TESLA ARASINDAKİ  AKIL SAVAŞI  </dc:title>
  <dc:creator>Şevket</dc:creator>
  <cp:lastModifiedBy>Şevket</cp:lastModifiedBy>
  <cp:revision>11</cp:revision>
  <dcterms:created xsi:type="dcterms:W3CDTF">2021-11-25T09:21:12Z</dcterms:created>
  <dcterms:modified xsi:type="dcterms:W3CDTF">2021-11-25T11:20:55Z</dcterms:modified>
</cp:coreProperties>
</file>