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sldIdLst>
    <p:sldId id="256" r:id="rId5"/>
    <p:sldId id="257" r:id="rId6"/>
    <p:sldId id="258" r:id="rId7"/>
    <p:sldId id="259" r:id="rId8"/>
    <p:sldId id="260" r:id="rId9"/>
    <p:sldId id="261" r:id="rId10"/>
    <p:sldId id="263" r:id="rId11"/>
    <p:sldId id="264" r:id="rId12"/>
    <p:sldId id="262" r:id="rId13"/>
    <p:sldId id="265"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E9F"/>
    <a:srgbClr val="698399"/>
    <a:srgbClr val="7FBBCE"/>
    <a:srgbClr val="6C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4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tableStyles" Target="tableStyles.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presProps" Target="presProps.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12/14/2024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9329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12/14/2024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4197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12/14/2024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2275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12/14/2024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8184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12/14/2024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4213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12/14/2024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9622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12/14/2024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3872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12/14/2024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3751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12/14/2024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7920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12/14/2024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461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12/14/2024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819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12/14/2024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7657094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BB887A-DB02-4431-8FDF-F517505C9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F4CC340-D148-8087-2165-200E6C96680F}"/>
              </a:ext>
            </a:extLst>
          </p:cNvPr>
          <p:cNvSpPr>
            <a:spLocks noGrp="1"/>
          </p:cNvSpPr>
          <p:nvPr>
            <p:ph type="ctrTitle"/>
          </p:nvPr>
        </p:nvSpPr>
        <p:spPr>
          <a:xfrm>
            <a:off x="6159734" y="1929842"/>
            <a:ext cx="5568841" cy="2240529"/>
          </a:xfrm>
        </p:spPr>
        <p:txBody>
          <a:bodyPr>
            <a:normAutofit/>
          </a:bodyPr>
          <a:lstStyle/>
          <a:p>
            <a:r>
              <a:rPr lang="tr-TR" sz="5000" dirty="0">
                <a:latin typeface="Century Gothic" panose="020B0502020202020204" pitchFamily="34" charset="0"/>
              </a:rPr>
              <a:t> </a:t>
            </a:r>
            <a:r>
              <a:rPr lang="tr-TR" sz="5000" dirty="0"/>
              <a:t>ÇATALHÖYÜK                                  NEOLİTİK ALANI</a:t>
            </a:r>
          </a:p>
        </p:txBody>
      </p:sp>
      <p:sp>
        <p:nvSpPr>
          <p:cNvPr id="3" name="Alt Başlık 2">
            <a:extLst>
              <a:ext uri="{FF2B5EF4-FFF2-40B4-BE49-F238E27FC236}">
                <a16:creationId xmlns:a16="http://schemas.microsoft.com/office/drawing/2014/main" id="{38BAB579-875A-5F85-4834-E2D33084D0CF}"/>
              </a:ext>
            </a:extLst>
          </p:cNvPr>
          <p:cNvSpPr>
            <a:spLocks noGrp="1"/>
          </p:cNvSpPr>
          <p:nvPr>
            <p:ph type="subTitle" idx="1"/>
          </p:nvPr>
        </p:nvSpPr>
        <p:spPr>
          <a:xfrm>
            <a:off x="5710632" y="4705999"/>
            <a:ext cx="5852698" cy="2240529"/>
          </a:xfrm>
        </p:spPr>
        <p:txBody>
          <a:bodyPr>
            <a:normAutofit/>
          </a:bodyPr>
          <a:lstStyle/>
          <a:p>
            <a:r>
              <a:rPr lang="tr-TR" dirty="0">
                <a:latin typeface="Century Gothic" panose="020B0502020202020204" pitchFamily="34" charset="0"/>
              </a:rPr>
              <a:t>                     </a:t>
            </a:r>
            <a:r>
              <a:rPr lang="tr-TR" dirty="0">
                <a:latin typeface="+mj-lt"/>
              </a:rPr>
              <a:t>AYŞEGÜL BOZDEMİR</a:t>
            </a:r>
          </a:p>
          <a:p>
            <a:r>
              <a:rPr lang="tr-TR" dirty="0">
                <a:latin typeface="+mj-lt"/>
              </a:rPr>
              <a:t>                 HACETTEPE ÜNİVERSİTESİ</a:t>
            </a:r>
          </a:p>
          <a:p>
            <a:r>
              <a:rPr lang="tr-TR" dirty="0">
                <a:latin typeface="+mj-lt"/>
              </a:rPr>
              <a:t>              HEMŞİRELİK FAKÜLTESİ 2. SINIF</a:t>
            </a:r>
          </a:p>
        </p:txBody>
      </p:sp>
      <p:pic>
        <p:nvPicPr>
          <p:cNvPr id="4" name="Picture 3" descr="Dalgalı boya sanat deseni">
            <a:extLst>
              <a:ext uri="{FF2B5EF4-FFF2-40B4-BE49-F238E27FC236}">
                <a16:creationId xmlns:a16="http://schemas.microsoft.com/office/drawing/2014/main" id="{08CE2412-3FAA-853D-2879-CA49BAE61A62}"/>
              </a:ext>
            </a:extLst>
          </p:cNvPr>
          <p:cNvPicPr>
            <a:picLocks noChangeAspect="1"/>
          </p:cNvPicPr>
          <p:nvPr/>
        </p:nvPicPr>
        <p:blipFill>
          <a:blip r:embed="rId2"/>
          <a:srcRect l="37216" r="4495" b="1"/>
          <a:stretch/>
        </p:blipFill>
        <p:spPr>
          <a:xfrm>
            <a:off x="-11275" y="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pic>
        <p:nvPicPr>
          <p:cNvPr id="6" name="Resim 5" descr="metin, yazı tipi, logo, grafik içeren bir resim">
            <a:extLst>
              <a:ext uri="{FF2B5EF4-FFF2-40B4-BE49-F238E27FC236}">
                <a16:creationId xmlns:a16="http://schemas.microsoft.com/office/drawing/2014/main" id="{F74EF9BE-BB76-A72A-7DBB-5C2CEA24D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686" y="344167"/>
            <a:ext cx="4180600" cy="1669386"/>
          </a:xfrm>
          <a:prstGeom prst="rect">
            <a:avLst/>
          </a:prstGeom>
        </p:spPr>
      </p:pic>
    </p:spTree>
    <p:extLst>
      <p:ext uri="{BB962C8B-B14F-4D97-AF65-F5344CB8AC3E}">
        <p14:creationId xmlns:p14="http://schemas.microsoft.com/office/powerpoint/2010/main" val="69845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7C2E79-F854-624B-BF38-17E78B961249}"/>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F10AEFFF-5537-84AC-5B6A-184D4FC3A4DB}"/>
              </a:ext>
            </a:extLst>
          </p:cNvPr>
          <p:cNvSpPr>
            <a:spLocks noGrp="1"/>
          </p:cNvSpPr>
          <p:nvPr>
            <p:ph idx="1"/>
          </p:nvPr>
        </p:nvSpPr>
        <p:spPr/>
        <p:txBody>
          <a:bodyPr/>
          <a:lstStyle/>
          <a:p>
            <a:pPr marL="342900" indent="-342900">
              <a:buFont typeface="Wingdings" panose="05000000000000000000" pitchFamily="2" charset="2"/>
              <a:buChar char="§"/>
            </a:pPr>
            <a:r>
              <a:rPr lang="tr-TR" dirty="0"/>
              <a:t>https://www.kulturportali.gov.tr/portal/catalhoyukneolitikkenti</a:t>
            </a:r>
          </a:p>
          <a:p>
            <a:pPr marL="342900" indent="-342900">
              <a:buFont typeface="Wingdings" panose="05000000000000000000" pitchFamily="2" charset="2"/>
              <a:buChar char="§"/>
            </a:pPr>
            <a:r>
              <a:rPr lang="tr-TR" dirty="0"/>
              <a:t>https://www.worldhistory.org/trans/tr/1-20329/catalhoyuk/</a:t>
            </a:r>
          </a:p>
          <a:p>
            <a:pPr marL="342900" indent="-342900">
              <a:buFont typeface="Wingdings" panose="05000000000000000000" pitchFamily="2" charset="2"/>
              <a:buChar char="§"/>
            </a:pPr>
            <a:r>
              <a:rPr lang="tr-TR" dirty="0"/>
              <a:t>https://tr.wikipedia.org/wiki/%C3%87atalh%C3%B6y%C3%BCk</a:t>
            </a:r>
          </a:p>
          <a:p>
            <a:pPr marL="342900" indent="-342900">
              <a:buFont typeface="Wingdings" panose="05000000000000000000" pitchFamily="2" charset="2"/>
              <a:buChar char="§"/>
            </a:pPr>
            <a:r>
              <a:rPr lang="tr-TR" dirty="0"/>
              <a:t>https://www.kulturportali.gov.tr/turkiye/konya/gezilecekyer/catalhoyuk-neolitik-kenti</a:t>
            </a:r>
          </a:p>
        </p:txBody>
      </p:sp>
    </p:spTree>
    <p:extLst>
      <p:ext uri="{BB962C8B-B14F-4D97-AF65-F5344CB8AC3E}">
        <p14:creationId xmlns:p14="http://schemas.microsoft.com/office/powerpoint/2010/main" val="205318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26EE2E-A4D4-F070-1A5B-47D0441E5813}"/>
              </a:ext>
            </a:extLst>
          </p:cNvPr>
          <p:cNvSpPr>
            <a:spLocks noGrp="1"/>
          </p:cNvSpPr>
          <p:nvPr>
            <p:ph type="title"/>
          </p:nvPr>
        </p:nvSpPr>
        <p:spPr/>
        <p:txBody>
          <a:bodyPr/>
          <a:lstStyle/>
          <a:p>
            <a:r>
              <a:rPr lang="tr-TR" dirty="0"/>
              <a:t>İÇİNDEKİLER</a:t>
            </a:r>
          </a:p>
        </p:txBody>
      </p:sp>
      <p:sp>
        <p:nvSpPr>
          <p:cNvPr id="3" name="İçerik Yer Tutucusu 2">
            <a:extLst>
              <a:ext uri="{FF2B5EF4-FFF2-40B4-BE49-F238E27FC236}">
                <a16:creationId xmlns:a16="http://schemas.microsoft.com/office/drawing/2014/main" id="{040FBE72-B87C-6FE8-8FDA-36FF64818082}"/>
              </a:ext>
            </a:extLst>
          </p:cNvPr>
          <p:cNvSpPr>
            <a:spLocks noGrp="1"/>
          </p:cNvSpPr>
          <p:nvPr>
            <p:ph idx="1"/>
          </p:nvPr>
        </p:nvSpPr>
        <p:spPr/>
        <p:txBody>
          <a:bodyPr/>
          <a:lstStyle/>
          <a:p>
            <a:pPr marL="342900" indent="-342900">
              <a:buFont typeface="Wingdings" panose="05000000000000000000" pitchFamily="2" charset="2"/>
              <a:buChar char="§"/>
            </a:pPr>
            <a:r>
              <a:rPr lang="tr-TR" dirty="0"/>
              <a:t>Çatalhöyük’ün önemi</a:t>
            </a:r>
          </a:p>
          <a:p>
            <a:pPr marL="342900" indent="-342900">
              <a:buFont typeface="Wingdings" panose="05000000000000000000" pitchFamily="2" charset="2"/>
              <a:buChar char="§"/>
            </a:pPr>
            <a:r>
              <a:rPr lang="tr-TR" dirty="0"/>
              <a:t>Çatalhöyük’ün yerleşim yeri ve coğrafi özellikleri</a:t>
            </a:r>
          </a:p>
          <a:p>
            <a:pPr marL="342900" indent="-342900">
              <a:buFont typeface="Wingdings" panose="05000000000000000000" pitchFamily="2" charset="2"/>
              <a:buChar char="§"/>
            </a:pPr>
            <a:r>
              <a:rPr lang="tr-TR" dirty="0"/>
              <a:t>Çatalhöyük’ün Tarihi ve Keşfi</a:t>
            </a:r>
          </a:p>
          <a:p>
            <a:pPr marL="342900" indent="-342900">
              <a:buFont typeface="Wingdings" panose="05000000000000000000" pitchFamily="2" charset="2"/>
              <a:buChar char="§"/>
            </a:pPr>
            <a:r>
              <a:rPr lang="tr-TR" dirty="0"/>
              <a:t>Çatalhöyük’ün Mimari ve Yerleşim Düzeni</a:t>
            </a:r>
          </a:p>
          <a:p>
            <a:pPr marL="342900" indent="-342900">
              <a:buFont typeface="Wingdings" panose="05000000000000000000" pitchFamily="2" charset="2"/>
              <a:buChar char="§"/>
            </a:pPr>
            <a:r>
              <a:rPr lang="tr-TR" dirty="0"/>
              <a:t>Çatalhöyük’te Kültür ve Yaşam</a:t>
            </a:r>
          </a:p>
          <a:p>
            <a:pPr marL="342900" indent="-342900">
              <a:buFont typeface="Wingdings" panose="05000000000000000000" pitchFamily="2" charset="2"/>
              <a:buChar char="§"/>
            </a:pPr>
            <a:endParaRPr lang="tr-TR" dirty="0"/>
          </a:p>
        </p:txBody>
      </p:sp>
    </p:spTree>
    <p:extLst>
      <p:ext uri="{BB962C8B-B14F-4D97-AF65-F5344CB8AC3E}">
        <p14:creationId xmlns:p14="http://schemas.microsoft.com/office/powerpoint/2010/main" val="394391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001067-AC8E-9D07-94F9-A761213A40FF}"/>
              </a:ext>
            </a:extLst>
          </p:cNvPr>
          <p:cNvSpPr>
            <a:spLocks noGrp="1"/>
          </p:cNvSpPr>
          <p:nvPr>
            <p:ph type="title"/>
          </p:nvPr>
        </p:nvSpPr>
        <p:spPr/>
        <p:txBody>
          <a:bodyPr/>
          <a:lstStyle/>
          <a:p>
            <a:r>
              <a:rPr lang="tr-TR" dirty="0" err="1"/>
              <a:t>Çatakhöyük’ün</a:t>
            </a:r>
            <a:r>
              <a:rPr lang="tr-TR" dirty="0"/>
              <a:t> Önemi</a:t>
            </a:r>
          </a:p>
        </p:txBody>
      </p:sp>
      <p:sp>
        <p:nvSpPr>
          <p:cNvPr id="3" name="İçerik Yer Tutucusu 2">
            <a:extLst>
              <a:ext uri="{FF2B5EF4-FFF2-40B4-BE49-F238E27FC236}">
                <a16:creationId xmlns:a16="http://schemas.microsoft.com/office/drawing/2014/main" id="{4B764BD3-0C46-CFAB-39A3-FE5B88A48BA3}"/>
              </a:ext>
            </a:extLst>
          </p:cNvPr>
          <p:cNvSpPr>
            <a:spLocks noGrp="1"/>
          </p:cNvSpPr>
          <p:nvPr>
            <p:ph idx="1"/>
          </p:nvPr>
        </p:nvSpPr>
        <p:spPr/>
        <p:txBody>
          <a:bodyPr/>
          <a:lstStyle/>
          <a:p>
            <a:r>
              <a:rPr lang="tr-TR" dirty="0"/>
              <a:t>Çatalhöyük, MÖ 7100-5700 yılları arasında varlık göstermiş bir Neolitik yerleşim yeridir, tarih öncesi dönemin en önemli ve büyük köylerinden biridir. Erken tarım ve yerleşik hayata geçişin izlerini taşıyan bu yerleşim, iç içe geçmiş evleriyle dikkat çeker. Evlerin çatılarından giriş yapılması ve yerleşimin sıkı bir şekilde birbirine bağlı olması, dönemin toplumsal dayanışmasını ve güvenlik anlayışını gösterir. Çatalhöyük, aynı zamanda sanatsal ve dini açıdan da zengin bir geçmişe sahiptir. Duvar resimleri, heykeller ve ritüel objeler, halkın inançları ve kültürel değerleri hakkında önemli bilgiler sunar. UNESCO Dünya Mirası Listesi'nde yer alan Çatalhöyük, erken tarım topluluklarının yaşam biçimleri hakkında çok yönlü veriler sağlar.</a:t>
            </a:r>
          </a:p>
        </p:txBody>
      </p:sp>
    </p:spTree>
    <p:extLst>
      <p:ext uri="{BB962C8B-B14F-4D97-AF65-F5344CB8AC3E}">
        <p14:creationId xmlns:p14="http://schemas.microsoft.com/office/powerpoint/2010/main" val="228002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Başlık 1">
            <a:extLst>
              <a:ext uri="{FF2B5EF4-FFF2-40B4-BE49-F238E27FC236}">
                <a16:creationId xmlns:a16="http://schemas.microsoft.com/office/drawing/2014/main" id="{68E21EC4-2120-668C-4B36-0F9D732554A2}"/>
              </a:ext>
            </a:extLst>
          </p:cNvPr>
          <p:cNvSpPr>
            <a:spLocks noGrp="1"/>
          </p:cNvSpPr>
          <p:nvPr>
            <p:ph type="title"/>
          </p:nvPr>
        </p:nvSpPr>
        <p:spPr>
          <a:xfrm>
            <a:off x="609600" y="552782"/>
            <a:ext cx="5369169" cy="1591902"/>
          </a:xfrm>
        </p:spPr>
        <p:txBody>
          <a:bodyPr>
            <a:normAutofit/>
          </a:bodyPr>
          <a:lstStyle/>
          <a:p>
            <a:r>
              <a:rPr lang="tr-TR" dirty="0"/>
              <a:t>Yerleşim yeri ve coğrafi özellikleri</a:t>
            </a:r>
          </a:p>
        </p:txBody>
      </p:sp>
      <p:sp>
        <p:nvSpPr>
          <p:cNvPr id="3" name="İçerik Yer Tutucusu 2">
            <a:extLst>
              <a:ext uri="{FF2B5EF4-FFF2-40B4-BE49-F238E27FC236}">
                <a16:creationId xmlns:a16="http://schemas.microsoft.com/office/drawing/2014/main" id="{9A77A138-071F-3C01-3928-8B4C028B18B2}"/>
              </a:ext>
            </a:extLst>
          </p:cNvPr>
          <p:cNvSpPr>
            <a:spLocks noGrp="1"/>
          </p:cNvSpPr>
          <p:nvPr>
            <p:ph idx="1"/>
          </p:nvPr>
        </p:nvSpPr>
        <p:spPr>
          <a:xfrm>
            <a:off x="610198" y="2391995"/>
            <a:ext cx="5355276" cy="3174788"/>
          </a:xfrm>
        </p:spPr>
        <p:txBody>
          <a:bodyPr anchor="t">
            <a:normAutofit/>
          </a:bodyPr>
          <a:lstStyle/>
          <a:p>
            <a:pPr>
              <a:lnSpc>
                <a:spcPct val="100000"/>
              </a:lnSpc>
            </a:pPr>
            <a:r>
              <a:rPr lang="tr-TR" dirty="0"/>
              <a:t>Çatalhöyük, Türkiye'nin Orta Anadolu Bölgesi'nde, Konya il sınırlarında, Çumra ilçesinin güneydoğusunda yer alır. Konya Ovası'nın batısında, verimli tarım arazileriyle çevrilidir. Yerleşim, yüksekliği 1.5 metreye kadar çıkan bir höyük üzerine kuruludur. Çevresindeki sulak alanlar ve ova erken tarım toplulukları için ideal bir ortam sunmuş, dağlık alanlar ise yerleşimi savunmalı hale getirmiştir.</a:t>
            </a:r>
          </a:p>
        </p:txBody>
      </p:sp>
      <p:pic>
        <p:nvPicPr>
          <p:cNvPr id="5" name="Resim 4" descr="harita, Dünya, metin içeren bir resim&#10;&#10;Açıklama otomatik olarak oluşturuldu">
            <a:extLst>
              <a:ext uri="{FF2B5EF4-FFF2-40B4-BE49-F238E27FC236}">
                <a16:creationId xmlns:a16="http://schemas.microsoft.com/office/drawing/2014/main" id="{C9FB3821-DB8F-2FAA-5FF7-D3C2AF03490A}"/>
              </a:ext>
            </a:extLst>
          </p:cNvPr>
          <p:cNvPicPr>
            <a:picLocks noChangeAspect="1"/>
          </p:cNvPicPr>
          <p:nvPr/>
        </p:nvPicPr>
        <p:blipFill>
          <a:blip r:embed="rId2">
            <a:extLst>
              <a:ext uri="{28A0092B-C50C-407E-A947-70E740481C1C}">
                <a14:useLocalDpi xmlns:a14="http://schemas.microsoft.com/office/drawing/2010/main" val="0"/>
              </a:ext>
            </a:extLst>
          </a:blip>
          <a:srcRect l="8996" r="1792"/>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Tree>
    <p:extLst>
      <p:ext uri="{BB962C8B-B14F-4D97-AF65-F5344CB8AC3E}">
        <p14:creationId xmlns:p14="http://schemas.microsoft.com/office/powerpoint/2010/main" val="31407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Başlık 1">
            <a:extLst>
              <a:ext uri="{FF2B5EF4-FFF2-40B4-BE49-F238E27FC236}">
                <a16:creationId xmlns:a16="http://schemas.microsoft.com/office/drawing/2014/main" id="{6C3FF3AF-B3FB-0518-61E8-BA84A9096E48}"/>
              </a:ext>
            </a:extLst>
          </p:cNvPr>
          <p:cNvSpPr>
            <a:spLocks noGrp="1"/>
          </p:cNvSpPr>
          <p:nvPr>
            <p:ph type="title"/>
          </p:nvPr>
        </p:nvSpPr>
        <p:spPr>
          <a:xfrm>
            <a:off x="6228668" y="356137"/>
            <a:ext cx="5369169" cy="1619611"/>
          </a:xfrm>
        </p:spPr>
        <p:txBody>
          <a:bodyPr>
            <a:normAutofit/>
          </a:bodyPr>
          <a:lstStyle/>
          <a:p>
            <a:r>
              <a:rPr lang="tr-TR" dirty="0"/>
              <a:t>Çatalhöyük’ün tarihi ve keşfi</a:t>
            </a:r>
          </a:p>
        </p:txBody>
      </p:sp>
      <p:pic>
        <p:nvPicPr>
          <p:cNvPr id="9" name="Resim 8" descr="bina, yapı, duvar, yer içeren bir resim&#10;&#10;Açıklama otomatik olarak oluşturuldu">
            <a:extLst>
              <a:ext uri="{FF2B5EF4-FFF2-40B4-BE49-F238E27FC236}">
                <a16:creationId xmlns:a16="http://schemas.microsoft.com/office/drawing/2014/main" id="{A1E5F194-A7ED-4828-8CE3-94D5A42DA536}"/>
              </a:ext>
            </a:extLst>
          </p:cNvPr>
          <p:cNvPicPr>
            <a:picLocks noChangeAspect="1"/>
          </p:cNvPicPr>
          <p:nvPr/>
        </p:nvPicPr>
        <p:blipFill>
          <a:blip r:embed="rId2">
            <a:extLst>
              <a:ext uri="{28A0092B-C50C-407E-A947-70E740481C1C}">
                <a14:useLocalDpi xmlns:a14="http://schemas.microsoft.com/office/drawing/2010/main" val="0"/>
              </a:ext>
            </a:extLst>
          </a:blip>
          <a:srcRect l="20862" r="7547" b="-1"/>
          <a:stretch/>
        </p:blipFill>
        <p:spPr>
          <a:xfrm>
            <a:off x="0" y="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
        <p:nvSpPr>
          <p:cNvPr id="3" name="İçerik Yer Tutucusu 2">
            <a:extLst>
              <a:ext uri="{FF2B5EF4-FFF2-40B4-BE49-F238E27FC236}">
                <a16:creationId xmlns:a16="http://schemas.microsoft.com/office/drawing/2014/main" id="{1061DDB2-F0A5-A6C3-1D31-76FCBBEA4DB8}"/>
              </a:ext>
            </a:extLst>
          </p:cNvPr>
          <p:cNvSpPr>
            <a:spLocks noGrp="1"/>
          </p:cNvSpPr>
          <p:nvPr>
            <p:ph idx="1"/>
          </p:nvPr>
        </p:nvSpPr>
        <p:spPr>
          <a:xfrm>
            <a:off x="6090481" y="2074071"/>
            <a:ext cx="6229337" cy="3174788"/>
          </a:xfrm>
        </p:spPr>
        <p:txBody>
          <a:bodyPr anchor="t">
            <a:noAutofit/>
          </a:bodyPr>
          <a:lstStyle/>
          <a:p>
            <a:pPr>
              <a:lnSpc>
                <a:spcPct val="100000"/>
              </a:lnSpc>
            </a:pPr>
            <a:r>
              <a:rPr lang="tr-TR" dirty="0"/>
              <a:t>Çatalhöyük, MÖ 7100-5700 yılları arasında aktif bir yerleşimdir ve Neolitik döneme ait en önemli arkeolojik alanlardan biridir. Erken tarım ve yerleşik hayata geçişin izlerini taşır. Bu dönemde, topluluklar burada tarım yaparak, hayvancılık ve avcılıkla geçimlerini </a:t>
            </a:r>
            <a:r>
              <a:rPr lang="tr-TR" dirty="0" err="1"/>
              <a:t>sağlamışlardır.Çatalhöyük</a:t>
            </a:r>
            <a:r>
              <a:rPr lang="tr-TR" dirty="0"/>
              <a:t>, 1958 yılında İngiliz arkeolog James </a:t>
            </a:r>
            <a:r>
              <a:rPr lang="tr-TR" dirty="0" err="1"/>
              <a:t>Mellaart</a:t>
            </a:r>
            <a:r>
              <a:rPr lang="tr-TR" dirty="0"/>
              <a:t> tarafından keşfedilmiştir. </a:t>
            </a:r>
            <a:r>
              <a:rPr lang="tr-TR" dirty="0" err="1"/>
              <a:t>Mellaart</a:t>
            </a:r>
            <a:r>
              <a:rPr lang="tr-TR" dirty="0"/>
              <a:t>, bu alanda yapılan ilk kazıları başlatmış ve yerleşimin tarih öncesi döneme ait önemli bir merkez olduğunu ortaya koymuştur. 1990'lı yıllarda kazılar İstanbul Üniversitesi ve Anadolu Üniversitesi tarafından devam ettirilmiştir. Çatalhöyük’ün keşfi, Neolitik döneme dair önemli bilgilerin gün yüzüne çıkmasına olanak sağlamıştır.</a:t>
            </a:r>
          </a:p>
        </p:txBody>
      </p:sp>
    </p:spTree>
    <p:extLst>
      <p:ext uri="{BB962C8B-B14F-4D97-AF65-F5344CB8AC3E}">
        <p14:creationId xmlns:p14="http://schemas.microsoft.com/office/powerpoint/2010/main" val="352775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Başlık 1">
            <a:extLst>
              <a:ext uri="{FF2B5EF4-FFF2-40B4-BE49-F238E27FC236}">
                <a16:creationId xmlns:a16="http://schemas.microsoft.com/office/drawing/2014/main" id="{5886911A-C740-3B4F-73EF-0077B3876361}"/>
              </a:ext>
            </a:extLst>
          </p:cNvPr>
          <p:cNvSpPr>
            <a:spLocks noGrp="1"/>
          </p:cNvSpPr>
          <p:nvPr>
            <p:ph type="title"/>
          </p:nvPr>
        </p:nvSpPr>
        <p:spPr>
          <a:xfrm>
            <a:off x="610198" y="228317"/>
            <a:ext cx="5369169" cy="1591902"/>
          </a:xfrm>
        </p:spPr>
        <p:txBody>
          <a:bodyPr>
            <a:normAutofit/>
          </a:bodyPr>
          <a:lstStyle/>
          <a:p>
            <a:pPr>
              <a:lnSpc>
                <a:spcPct val="90000"/>
              </a:lnSpc>
            </a:pPr>
            <a:r>
              <a:rPr lang="tr-TR" sz="3700" dirty="0"/>
              <a:t>Çatalhöyük’ün Mimari ve Yerleşim Düzeni</a:t>
            </a:r>
          </a:p>
        </p:txBody>
      </p:sp>
      <p:sp>
        <p:nvSpPr>
          <p:cNvPr id="3" name="İçerik Yer Tutucusu 2">
            <a:extLst>
              <a:ext uri="{FF2B5EF4-FFF2-40B4-BE49-F238E27FC236}">
                <a16:creationId xmlns:a16="http://schemas.microsoft.com/office/drawing/2014/main" id="{4BEA40A9-4E98-7659-F6FD-C7667FB966B2}"/>
              </a:ext>
            </a:extLst>
          </p:cNvPr>
          <p:cNvSpPr>
            <a:spLocks noGrp="1"/>
          </p:cNvSpPr>
          <p:nvPr>
            <p:ph idx="1"/>
          </p:nvPr>
        </p:nvSpPr>
        <p:spPr>
          <a:xfrm>
            <a:off x="151816" y="1820219"/>
            <a:ext cx="5827552" cy="3174788"/>
          </a:xfrm>
        </p:spPr>
        <p:txBody>
          <a:bodyPr anchor="t">
            <a:noAutofit/>
          </a:bodyPr>
          <a:lstStyle/>
          <a:p>
            <a:pPr>
              <a:lnSpc>
                <a:spcPct val="100000"/>
              </a:lnSpc>
            </a:pPr>
            <a:r>
              <a:rPr lang="tr-TR" dirty="0"/>
              <a:t>Çatalhöyük’teki evler, iç içe geçmiş şekilde inşa edilmiştir. Evler, birbirine bitişik olup, tek katlıdır ve duvarları ortak kullanılır. Evlerin çatılarından merdivenle giriş yapılır, bu da hem yaşam alanı hem de güvenlik açısından önemli bir özelliktir. Evlerin içi, yaşam alanları, depo odaları ve bazen de dini ritüellere yönelik alanlar olarak farklı bölümlere ayrılmıştır. Yerleşim, düzenli bir plana sahip değildir ve oldukça yoğun bir yapılaşma gösterir. Çatalhöyük’te, evlerin birbirine yakın olması, toplumsal dayanışma ve topluluk bilincini simgeliyor olabilir. Ayrıca, her evin içinde çeşitli sanat eserleri, figürler ve duvar resimleri bulunur, bu da bölgenin kültürel ve dini yönlerini yansıtır.</a:t>
            </a:r>
          </a:p>
        </p:txBody>
      </p:sp>
      <p:pic>
        <p:nvPicPr>
          <p:cNvPr id="5" name="Resim 4" descr="duvar, iç mekan, alçı, merdiven içeren bir resim&#10;&#10;Açıklama otomatik olarak oluşturuldu">
            <a:extLst>
              <a:ext uri="{FF2B5EF4-FFF2-40B4-BE49-F238E27FC236}">
                <a16:creationId xmlns:a16="http://schemas.microsoft.com/office/drawing/2014/main" id="{A6FFF511-3D85-0C23-7132-3E3B93D60F28}"/>
              </a:ext>
            </a:extLst>
          </p:cNvPr>
          <p:cNvPicPr>
            <a:picLocks noChangeAspect="1"/>
          </p:cNvPicPr>
          <p:nvPr/>
        </p:nvPicPr>
        <p:blipFill>
          <a:blip r:embed="rId2">
            <a:extLst>
              <a:ext uri="{28A0092B-C50C-407E-A947-70E740481C1C}">
                <a14:useLocalDpi xmlns:a14="http://schemas.microsoft.com/office/drawing/2010/main" val="0"/>
              </a:ext>
            </a:extLst>
          </a:blip>
          <a:srcRect l="1157" r="18089" b="1"/>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Tree>
    <p:extLst>
      <p:ext uri="{BB962C8B-B14F-4D97-AF65-F5344CB8AC3E}">
        <p14:creationId xmlns:p14="http://schemas.microsoft.com/office/powerpoint/2010/main" val="50935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Başlık 1">
            <a:extLst>
              <a:ext uri="{FF2B5EF4-FFF2-40B4-BE49-F238E27FC236}">
                <a16:creationId xmlns:a16="http://schemas.microsoft.com/office/drawing/2014/main" id="{A1DEFDAF-2161-D033-EC38-DB68ED0B47BF}"/>
              </a:ext>
            </a:extLst>
          </p:cNvPr>
          <p:cNvSpPr>
            <a:spLocks noGrp="1"/>
          </p:cNvSpPr>
          <p:nvPr>
            <p:ph type="title"/>
          </p:nvPr>
        </p:nvSpPr>
        <p:spPr>
          <a:xfrm>
            <a:off x="609600" y="4297329"/>
            <a:ext cx="5934075" cy="1922496"/>
          </a:xfrm>
        </p:spPr>
        <p:txBody>
          <a:bodyPr anchor="ctr">
            <a:normAutofit/>
          </a:bodyPr>
          <a:lstStyle/>
          <a:p>
            <a:r>
              <a:rPr lang="tr-TR" dirty="0"/>
              <a:t>Çatalhöyük’te </a:t>
            </a:r>
            <a:br>
              <a:rPr lang="tr-TR" dirty="0"/>
            </a:br>
            <a:r>
              <a:rPr lang="tr-TR" dirty="0"/>
              <a:t>Kültür ve Yaşam</a:t>
            </a:r>
          </a:p>
        </p:txBody>
      </p:sp>
      <p:pic>
        <p:nvPicPr>
          <p:cNvPr id="5" name="Resim 4" descr="gökyüzü, dış mekan, harabeler, bulut içeren bir resim&#10;&#10;Açıklama otomatik olarak oluşturuldu">
            <a:extLst>
              <a:ext uri="{FF2B5EF4-FFF2-40B4-BE49-F238E27FC236}">
                <a16:creationId xmlns:a16="http://schemas.microsoft.com/office/drawing/2014/main" id="{895BE5AF-2465-FAD2-6A17-54616593C911}"/>
              </a:ext>
            </a:extLst>
          </p:cNvPr>
          <p:cNvPicPr>
            <a:picLocks noChangeAspect="1"/>
          </p:cNvPicPr>
          <p:nvPr/>
        </p:nvPicPr>
        <p:blipFill>
          <a:blip r:embed="rId2">
            <a:extLst>
              <a:ext uri="{28A0092B-C50C-407E-A947-70E740481C1C}">
                <a14:useLocalDpi xmlns:a14="http://schemas.microsoft.com/office/drawing/2010/main" val="0"/>
              </a:ext>
            </a:extLst>
          </a:blip>
          <a:srcRect t="6687" b="18718"/>
          <a:stretch/>
        </p:blipFill>
        <p:spPr>
          <a:xfrm>
            <a:off x="20" y="1"/>
            <a:ext cx="12191980" cy="4160803"/>
          </a:xfrm>
          <a:custGeom>
            <a:avLst/>
            <a:gdLst/>
            <a:ahLst/>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p:spPr>
      </p:pic>
      <p:sp>
        <p:nvSpPr>
          <p:cNvPr id="3" name="İçerik Yer Tutucusu 2">
            <a:extLst>
              <a:ext uri="{FF2B5EF4-FFF2-40B4-BE49-F238E27FC236}">
                <a16:creationId xmlns:a16="http://schemas.microsoft.com/office/drawing/2014/main" id="{F5A06FD5-2147-94BE-6A00-DEC937CF5ABB}"/>
              </a:ext>
            </a:extLst>
          </p:cNvPr>
          <p:cNvSpPr>
            <a:spLocks noGrp="1"/>
          </p:cNvSpPr>
          <p:nvPr>
            <p:ph idx="1"/>
          </p:nvPr>
        </p:nvSpPr>
        <p:spPr>
          <a:xfrm>
            <a:off x="5879690" y="4548154"/>
            <a:ext cx="5702710" cy="1922496"/>
          </a:xfrm>
        </p:spPr>
        <p:txBody>
          <a:bodyPr anchor="ctr">
            <a:normAutofit fontScale="92500"/>
          </a:bodyPr>
          <a:lstStyle/>
          <a:p>
            <a:pPr>
              <a:lnSpc>
                <a:spcPct val="100000"/>
              </a:lnSpc>
            </a:pPr>
            <a:r>
              <a:rPr lang="tr-TR" dirty="0"/>
              <a:t>Çatalhöyük’te yaşayan insanlar, tarım ve hayvancılıkla geçimlerini sağlamış, aynı zamanda avcılıkla da beslenmişlerdir. Yerleşim, sosyal dayanışma ve işbirliği gerektiren bir yapıya sahipti. Evlerin birbirine yakın inşa edilmesi topluluk bilincinin güçlü olduğunu gösterir.</a:t>
            </a:r>
          </a:p>
          <a:p>
            <a:pPr>
              <a:lnSpc>
                <a:spcPct val="100000"/>
              </a:lnSpc>
            </a:pPr>
            <a:endParaRPr lang="tr-TR" sz="1700" dirty="0"/>
          </a:p>
        </p:txBody>
      </p:sp>
    </p:spTree>
    <p:extLst>
      <p:ext uri="{BB962C8B-B14F-4D97-AF65-F5344CB8AC3E}">
        <p14:creationId xmlns:p14="http://schemas.microsoft.com/office/powerpoint/2010/main" val="374246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Başlık 1">
            <a:extLst>
              <a:ext uri="{FF2B5EF4-FFF2-40B4-BE49-F238E27FC236}">
                <a16:creationId xmlns:a16="http://schemas.microsoft.com/office/drawing/2014/main" id="{1FBFD483-85F7-3B43-99B2-FA3EEEF3A9C3}"/>
              </a:ext>
            </a:extLst>
          </p:cNvPr>
          <p:cNvSpPr>
            <a:spLocks noGrp="1"/>
          </p:cNvSpPr>
          <p:nvPr>
            <p:ph type="title"/>
          </p:nvPr>
        </p:nvSpPr>
        <p:spPr>
          <a:xfrm>
            <a:off x="609600" y="4297329"/>
            <a:ext cx="5934075" cy="1922496"/>
          </a:xfrm>
        </p:spPr>
        <p:txBody>
          <a:bodyPr anchor="ctr">
            <a:normAutofit/>
          </a:bodyPr>
          <a:lstStyle/>
          <a:p>
            <a:r>
              <a:rPr lang="tr-TR" dirty="0"/>
              <a:t>Çatalhöyük’te </a:t>
            </a:r>
            <a:br>
              <a:rPr lang="tr-TR" dirty="0"/>
            </a:br>
            <a:r>
              <a:rPr lang="tr-TR" dirty="0"/>
              <a:t>Kültür ve Yaşam</a:t>
            </a:r>
          </a:p>
        </p:txBody>
      </p:sp>
      <p:pic>
        <p:nvPicPr>
          <p:cNvPr id="5" name="Resim 4" descr="çocukların yaptığı resimler, çizim, taslak, sanat içeren bir resim&#10;&#10;Açıklama otomatik olarak oluşturuldu">
            <a:extLst>
              <a:ext uri="{FF2B5EF4-FFF2-40B4-BE49-F238E27FC236}">
                <a16:creationId xmlns:a16="http://schemas.microsoft.com/office/drawing/2014/main" id="{04D72A93-F7E5-005B-8930-ABCA77AA71E5}"/>
              </a:ext>
            </a:extLst>
          </p:cNvPr>
          <p:cNvPicPr>
            <a:picLocks noChangeAspect="1"/>
          </p:cNvPicPr>
          <p:nvPr/>
        </p:nvPicPr>
        <p:blipFill>
          <a:blip r:embed="rId2">
            <a:extLst>
              <a:ext uri="{28A0092B-C50C-407E-A947-70E740481C1C}">
                <a14:useLocalDpi xmlns:a14="http://schemas.microsoft.com/office/drawing/2010/main" val="0"/>
              </a:ext>
            </a:extLst>
          </a:blip>
          <a:srcRect t="8628" b="7107"/>
          <a:stretch/>
        </p:blipFill>
        <p:spPr>
          <a:xfrm>
            <a:off x="20" y="1"/>
            <a:ext cx="12191980" cy="4160803"/>
          </a:xfrm>
          <a:custGeom>
            <a:avLst/>
            <a:gdLst/>
            <a:ahLst/>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p:spPr>
      </p:pic>
      <p:sp>
        <p:nvSpPr>
          <p:cNvPr id="3" name="İçerik Yer Tutucusu 2">
            <a:extLst>
              <a:ext uri="{FF2B5EF4-FFF2-40B4-BE49-F238E27FC236}">
                <a16:creationId xmlns:a16="http://schemas.microsoft.com/office/drawing/2014/main" id="{C2F255BA-E898-D1F8-9815-8781F826C08E}"/>
              </a:ext>
            </a:extLst>
          </p:cNvPr>
          <p:cNvSpPr>
            <a:spLocks noGrp="1"/>
          </p:cNvSpPr>
          <p:nvPr>
            <p:ph idx="1"/>
          </p:nvPr>
        </p:nvSpPr>
        <p:spPr>
          <a:xfrm>
            <a:off x="5683046" y="4616417"/>
            <a:ext cx="6076335" cy="1922496"/>
          </a:xfrm>
        </p:spPr>
        <p:txBody>
          <a:bodyPr anchor="ctr">
            <a:normAutofit/>
          </a:bodyPr>
          <a:lstStyle/>
          <a:p>
            <a:pPr>
              <a:lnSpc>
                <a:spcPct val="100000"/>
              </a:lnSpc>
            </a:pPr>
            <a:r>
              <a:rPr lang="tr-TR" dirty="0"/>
              <a:t>Günlük yaşamda, evler sadece barınma değil, aynı zamanda dini ritüeller için de kullanılmıştır. Evlerin iç duvarlarında, dini figürler, hayvan resimleri ve tanrıça heykelleri gibi sanat eserleri bulunmuştur. Bu da, insanların dini inançlarını ve doğa ile olan ilişkilerini simgeler.</a:t>
            </a:r>
          </a:p>
          <a:p>
            <a:pPr>
              <a:lnSpc>
                <a:spcPct val="100000"/>
              </a:lnSpc>
            </a:pPr>
            <a:endParaRPr lang="tr-TR" sz="1700" dirty="0"/>
          </a:p>
        </p:txBody>
      </p:sp>
    </p:spTree>
    <p:extLst>
      <p:ext uri="{BB962C8B-B14F-4D97-AF65-F5344CB8AC3E}">
        <p14:creationId xmlns:p14="http://schemas.microsoft.com/office/powerpoint/2010/main" val="16740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Başlık 1">
            <a:extLst>
              <a:ext uri="{FF2B5EF4-FFF2-40B4-BE49-F238E27FC236}">
                <a16:creationId xmlns:a16="http://schemas.microsoft.com/office/drawing/2014/main" id="{11EBB1F9-0BF2-222F-B455-BF72DC0721CF}"/>
              </a:ext>
            </a:extLst>
          </p:cNvPr>
          <p:cNvSpPr>
            <a:spLocks noGrp="1"/>
          </p:cNvSpPr>
          <p:nvPr>
            <p:ph type="title"/>
          </p:nvPr>
        </p:nvSpPr>
        <p:spPr>
          <a:xfrm>
            <a:off x="609600" y="552782"/>
            <a:ext cx="5369169" cy="1591902"/>
          </a:xfrm>
        </p:spPr>
        <p:txBody>
          <a:bodyPr>
            <a:normAutofit/>
          </a:bodyPr>
          <a:lstStyle/>
          <a:p>
            <a:r>
              <a:rPr lang="tr-TR" dirty="0"/>
              <a:t>Çatalhöyük’te </a:t>
            </a:r>
            <a:br>
              <a:rPr lang="tr-TR" dirty="0"/>
            </a:br>
            <a:r>
              <a:rPr lang="tr-TR" dirty="0"/>
              <a:t>Kültür ve Yaşam</a:t>
            </a:r>
          </a:p>
        </p:txBody>
      </p:sp>
      <p:sp>
        <p:nvSpPr>
          <p:cNvPr id="3" name="İçerik Yer Tutucusu 2">
            <a:extLst>
              <a:ext uri="{FF2B5EF4-FFF2-40B4-BE49-F238E27FC236}">
                <a16:creationId xmlns:a16="http://schemas.microsoft.com/office/drawing/2014/main" id="{9419F40A-81ED-60D9-D312-3C8FB187F13B}"/>
              </a:ext>
            </a:extLst>
          </p:cNvPr>
          <p:cNvSpPr>
            <a:spLocks noGrp="1"/>
          </p:cNvSpPr>
          <p:nvPr>
            <p:ph idx="1"/>
          </p:nvPr>
        </p:nvSpPr>
        <p:spPr>
          <a:xfrm>
            <a:off x="610198" y="2391995"/>
            <a:ext cx="5355276" cy="3174788"/>
          </a:xfrm>
        </p:spPr>
        <p:txBody>
          <a:bodyPr anchor="t">
            <a:normAutofit/>
          </a:bodyPr>
          <a:lstStyle/>
          <a:p>
            <a:pPr>
              <a:lnSpc>
                <a:spcPct val="100000"/>
              </a:lnSpc>
            </a:pPr>
            <a:r>
              <a:rPr lang="tr-TR" dirty="0"/>
              <a:t>Çatalhöyük’te cenaze ritüelleri de önemli bir yer tutuyordu. İnsanlar, ölülerini evlerinin içine gömer ve mezarların üzerinde ritüeller gerçekleştirirlerdi. Bu, yaşam ve ölüm arasındaki bağlantıyı güçlü bir şekilde vurgulayan bir kültürel anlayışı yansıtır. Sonuç olarak, Çatalhöyük’teki kültür, tarım, sanat, dini inançlar ve toplumsal ilişkilerin iç içe geçtiği zengin bir yaşam biçimini ortaya koyar.</a:t>
            </a:r>
          </a:p>
        </p:txBody>
      </p:sp>
      <p:pic>
        <p:nvPicPr>
          <p:cNvPr id="7" name="Resim 6" descr="boynuz, mağara, yer, dış mekan içeren bir resim&#10;&#10;Açıklama otomatik olarak oluşturuldu">
            <a:extLst>
              <a:ext uri="{FF2B5EF4-FFF2-40B4-BE49-F238E27FC236}">
                <a16:creationId xmlns:a16="http://schemas.microsoft.com/office/drawing/2014/main" id="{5567D0EA-F333-868F-AE11-8E9302150C74}"/>
              </a:ext>
            </a:extLst>
          </p:cNvPr>
          <p:cNvPicPr>
            <a:picLocks noChangeAspect="1"/>
          </p:cNvPicPr>
          <p:nvPr/>
        </p:nvPicPr>
        <p:blipFill>
          <a:blip r:embed="rId2">
            <a:extLst>
              <a:ext uri="{28A0092B-C50C-407E-A947-70E740481C1C}">
                <a14:useLocalDpi xmlns:a14="http://schemas.microsoft.com/office/drawing/2010/main" val="0"/>
              </a:ext>
            </a:extLst>
          </a:blip>
          <a:srcRect r="4790"/>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spTree>
    <p:extLst>
      <p:ext uri="{BB962C8B-B14F-4D97-AF65-F5344CB8AC3E}">
        <p14:creationId xmlns:p14="http://schemas.microsoft.com/office/powerpoint/2010/main" val="2076863881"/>
      </p:ext>
    </p:extLst>
  </p:cSld>
  <p:clrMapOvr>
    <a:masterClrMapping/>
  </p:clrMapOvr>
</p:sld>
</file>

<file path=ppt/theme/theme1.xml><?xml version="1.0" encoding="utf-8"?>
<a:theme xmlns:a="http://schemas.openxmlformats.org/drawingml/2006/main" name="SplashVTI">
  <a:themeElements>
    <a:clrScheme name="AnalogousFromLightSeedRightStep">
      <a:dk1>
        <a:srgbClr val="000000"/>
      </a:dk1>
      <a:lt1>
        <a:srgbClr val="FFFFFF"/>
      </a:lt1>
      <a:dk2>
        <a:srgbClr val="413424"/>
      </a:dk2>
      <a:lt2>
        <a:srgbClr val="E2E8E4"/>
      </a:lt2>
      <a:accent1>
        <a:srgbClr val="EC70C6"/>
      </a:accent1>
      <a:accent2>
        <a:srgbClr val="E8517A"/>
      </a:accent2>
      <a:accent3>
        <a:srgbClr val="EC8270"/>
      </a:accent3>
      <a:accent4>
        <a:srgbClr val="E2912A"/>
      </a:accent4>
      <a:accent5>
        <a:srgbClr val="A8A650"/>
      </a:accent5>
      <a:accent6>
        <a:srgbClr val="83AF3D"/>
      </a:accent6>
      <a:hlink>
        <a:srgbClr val="568E67"/>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A88FA043B2237E4CA88A0F9789605059" ma:contentTypeVersion="1" ma:contentTypeDescription="Yeni belge oluşturun." ma:contentTypeScope="" ma:versionID="480d56e32d5eb9dadbfcc91aecdda173">
  <xsd:schema xmlns:xsd="http://www.w3.org/2001/XMLSchema" xmlns:xs="http://www.w3.org/2001/XMLSchema" xmlns:p="http://schemas.microsoft.com/office/2006/metadata/properties" xmlns:ns3="6e4ec2af-80ce-43a8-b4d6-e45b8b852d8b" targetNamespace="http://schemas.microsoft.com/office/2006/metadata/properties" ma:root="true" ma:fieldsID="ea0fc366fa1924db1e3949da9b678f3f" ns3:_="">
    <xsd:import namespace="6e4ec2af-80ce-43a8-b4d6-e45b8b852d8b"/>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ec2af-80ce-43a8-b4d6-e45b8b852d8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A74F09-1AFD-4F36-9A91-AFE38DDE698A}">
  <ds:schemaRefs>
    <ds:schemaRef ds:uri="http://schemas.microsoft.com/sharepoint/v3/contenttype/forms"/>
  </ds:schemaRefs>
</ds:datastoreItem>
</file>

<file path=customXml/itemProps2.xml><?xml version="1.0" encoding="utf-8"?>
<ds:datastoreItem xmlns:ds="http://schemas.openxmlformats.org/officeDocument/2006/customXml" ds:itemID="{057379FE-AE2E-4A08-AE74-67440A987754}">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083E6EDF-473F-4E19-BC51-53C0E334AF96}">
  <ds:schemaRefs>
    <ds:schemaRef ds:uri="http://schemas.microsoft.com/office/2006/metadata/contentType"/>
    <ds:schemaRef ds:uri="http://schemas.microsoft.com/office/2006/metadata/properties/metaAttributes"/>
    <ds:schemaRef ds:uri="http://www.w3.org/2000/xmlns/"/>
    <ds:schemaRef ds:uri="http://www.w3.org/2001/XMLSchema"/>
    <ds:schemaRef ds:uri="6e4ec2af-80ce-43a8-b4d6-e45b8b852d8b"/>
  </ds:schemaRefs>
</ds:datastoreItem>
</file>

<file path=docProps/app.xml><?xml version="1.0" encoding="utf-8"?>
<Properties xmlns="http://schemas.openxmlformats.org/officeDocument/2006/extended-properties" xmlns:vt="http://schemas.openxmlformats.org/officeDocument/2006/docPropsVTypes">
  <TotalTime>186</TotalTime>
  <Words>669</Words>
  <Application>Microsoft Office PowerPoint</Application>
  <PresentationFormat>Geniş ekran</PresentationFormat>
  <Paragraphs>29</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SplashVTI</vt:lpstr>
      <vt:lpstr> ÇATALHÖYÜK                                  NEOLİTİK ALANI</vt:lpstr>
      <vt:lpstr>İÇİNDEKİLER</vt:lpstr>
      <vt:lpstr>Çatakhöyük’ün Önemi</vt:lpstr>
      <vt:lpstr>Yerleşim yeri ve coğrafi özellikleri</vt:lpstr>
      <vt:lpstr>Çatalhöyük’ün tarihi ve keşfi</vt:lpstr>
      <vt:lpstr>Çatalhöyük’ün Mimari ve Yerleşim Düzeni</vt:lpstr>
      <vt:lpstr>Çatalhöyük’te  Kültür ve Yaşam</vt:lpstr>
      <vt:lpstr>Çatalhöyük’te  Kültür ve Yaşam</vt:lpstr>
      <vt:lpstr>Çatalhöyük’te  Kültür ve Yaşam</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ÇATALHÖYÜK                                  NEOLİTİK ALANI</dc:title>
  <dc:creator>ESMANUR YİĞİT</dc:creator>
  <cp:lastModifiedBy>Ayşegül Bozdemir</cp:lastModifiedBy>
  <cp:revision>3</cp:revision>
  <dcterms:created xsi:type="dcterms:W3CDTF">2024-12-05T19:57:08Z</dcterms:created>
  <dcterms:modified xsi:type="dcterms:W3CDTF">2024-12-14T10:05:53Z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0x010100A88FA043B2237E4CA88A0F9789605059</vt:lpwstr>
  </property>
</Properties>
</file>