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2" r:id="rId9"/>
    <p:sldId id="263" r:id="rId10"/>
    <p:sldId id="264" r:id="rId11"/>
    <p:sldId id="269" r:id="rId12"/>
    <p:sldId id="268" r:id="rId13"/>
    <p:sldId id="265" r:id="rId14"/>
    <p:sldId id="270" r:id="rId15"/>
    <p:sldId id="271" r:id="rId16"/>
  </p:sldIdLst>
  <p:sldSz cx="14630400" cy="8229600"/>
  <p:notesSz cx="8229600" cy="14630400"/>
  <p:embeddedFontLst>
    <p:embeddedFont>
      <p:font typeface="Inter" panose="020B0604020202020204" charset="0"/>
      <p:regular r:id="rId18"/>
    </p:embeddedFont>
    <p:embeddedFont>
      <p:font typeface="ITC Avant Garde Gothic" panose="020B0604020202020204" charset="0"/>
      <p:regular r:id="rId19"/>
    </p:embeddedFont>
    <p:embeddedFont>
      <p:font typeface="Source Sans 3" panose="020B0604020202020204" charset="0"/>
      <p:regular r:id="rId20"/>
    </p:embeddedFont>
    <p:embeddedFont>
      <p:font typeface="TT Fors" panose="020B0604020202020204" charset="0"/>
      <p:regular r:id="rId21"/>
    </p:embeddedFont>
    <p:embeddedFont>
      <p:font typeface="TT Fors Bold" panose="020B0604020202020204" charset="0"/>
      <p:regular r:id="rId22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81"/>
    <a:srgbClr val="037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74" autoAdjust="0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2FC41-5CF7-4091-9D90-AC6AADE97ED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CF9B639-31A9-4FEC-A34B-05B6CEB59987}">
      <dgm:prSet phldrT="[Metin]" custT="1"/>
      <dgm:spPr/>
      <dgm:t>
        <a:bodyPr/>
        <a:lstStyle/>
        <a:p>
          <a:r>
            <a:rPr lang="tr-TR" sz="2800" b="1" u="none" strike="noStrike" noProof="0" dirty="0">
              <a:ea typeface="TT Fors"/>
              <a:cs typeface="TT Fors"/>
              <a:sym typeface="TT Fors"/>
            </a:rPr>
            <a:t>Doğal Bağışıklık</a:t>
          </a:r>
          <a:endParaRPr lang="tr-TR" sz="2800" dirty="0"/>
        </a:p>
      </dgm:t>
    </dgm:pt>
    <dgm:pt modelId="{C5B56271-A299-4D77-9E91-E790696C5A87}" type="parTrans" cxnId="{A84DF418-DEA2-4178-A385-E68C4BA168EF}">
      <dgm:prSet/>
      <dgm:spPr/>
      <dgm:t>
        <a:bodyPr/>
        <a:lstStyle/>
        <a:p>
          <a:endParaRPr lang="tr-TR" sz="2800"/>
        </a:p>
      </dgm:t>
    </dgm:pt>
    <dgm:pt modelId="{03A6061C-3E33-4FC0-B153-AE62028CD997}" type="sibTrans" cxnId="{A84DF418-DEA2-4178-A385-E68C4BA168EF}">
      <dgm:prSet/>
      <dgm:spPr/>
      <dgm:t>
        <a:bodyPr/>
        <a:lstStyle/>
        <a:p>
          <a:endParaRPr lang="tr-TR" sz="2800"/>
        </a:p>
      </dgm:t>
    </dgm:pt>
    <dgm:pt modelId="{BD54A6DA-E82E-45FA-B1DC-1AD86D68E079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Hızlı yanıt</a:t>
          </a:r>
        </a:p>
      </dgm:t>
    </dgm:pt>
    <dgm:pt modelId="{3AC63C3D-0A9A-4DEF-A43F-E851BD3FF203}" type="parTrans" cxnId="{16A77ED9-FE64-4D14-9399-9888B5A2167F}">
      <dgm:prSet/>
      <dgm:spPr/>
      <dgm:t>
        <a:bodyPr/>
        <a:lstStyle/>
        <a:p>
          <a:endParaRPr lang="tr-TR" sz="2800"/>
        </a:p>
      </dgm:t>
    </dgm:pt>
    <dgm:pt modelId="{D5AD384B-B616-4031-9DEE-BC64B5B4D077}" type="sibTrans" cxnId="{16A77ED9-FE64-4D14-9399-9888B5A2167F}">
      <dgm:prSet/>
      <dgm:spPr/>
      <dgm:t>
        <a:bodyPr/>
        <a:lstStyle/>
        <a:p>
          <a:endParaRPr lang="tr-TR" sz="2800"/>
        </a:p>
      </dgm:t>
    </dgm:pt>
    <dgm:pt modelId="{469580C5-3BB7-4EA8-AFF5-5E7307A95DD0}">
      <dgm:prSet custT="1"/>
      <dgm:spPr/>
      <dgm:t>
        <a:bodyPr/>
        <a:lstStyle/>
        <a:p>
          <a:r>
            <a:rPr lang="tr-TR" sz="2800" u="none" strike="noStrike" noProof="0" dirty="0">
              <a:ea typeface="TT Fors"/>
              <a:cs typeface="TT Fors"/>
              <a:sym typeface="TT Fors"/>
            </a:rPr>
            <a:t>Özgül değil</a:t>
          </a:r>
        </a:p>
      </dgm:t>
    </dgm:pt>
    <dgm:pt modelId="{D982DD9C-271E-4772-86EF-9E5A6C82F1B1}" type="parTrans" cxnId="{2079A4F8-2102-429E-A18B-5D51A2B7484A}">
      <dgm:prSet/>
      <dgm:spPr/>
      <dgm:t>
        <a:bodyPr/>
        <a:lstStyle/>
        <a:p>
          <a:endParaRPr lang="tr-TR" sz="2800"/>
        </a:p>
      </dgm:t>
    </dgm:pt>
    <dgm:pt modelId="{F61AFD67-DFAD-4741-8D9F-3CA2E2351C19}" type="sibTrans" cxnId="{2079A4F8-2102-429E-A18B-5D51A2B7484A}">
      <dgm:prSet/>
      <dgm:spPr/>
      <dgm:t>
        <a:bodyPr/>
        <a:lstStyle/>
        <a:p>
          <a:endParaRPr lang="tr-TR" sz="2800"/>
        </a:p>
      </dgm:t>
    </dgm:pt>
    <dgm:pt modelId="{924B9BEF-948A-46C1-8ABD-0C6555DB1E38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Öğrenmez</a:t>
          </a:r>
        </a:p>
      </dgm:t>
    </dgm:pt>
    <dgm:pt modelId="{3BCED29D-9F2A-456E-8F19-4FFA49964F46}" type="parTrans" cxnId="{57A3F17B-F493-4599-A124-BA725170E5A4}">
      <dgm:prSet/>
      <dgm:spPr/>
      <dgm:t>
        <a:bodyPr/>
        <a:lstStyle/>
        <a:p>
          <a:endParaRPr lang="tr-TR" sz="2800"/>
        </a:p>
      </dgm:t>
    </dgm:pt>
    <dgm:pt modelId="{519B4808-D450-4505-AC3D-F4BDEE0773F0}" type="sibTrans" cxnId="{57A3F17B-F493-4599-A124-BA725170E5A4}">
      <dgm:prSet/>
      <dgm:spPr/>
      <dgm:t>
        <a:bodyPr/>
        <a:lstStyle/>
        <a:p>
          <a:endParaRPr lang="tr-TR" sz="2800"/>
        </a:p>
      </dgm:t>
    </dgm:pt>
    <dgm:pt modelId="{2E1D8612-7000-426A-BB20-639ACD8D7970}">
      <dgm:prSet custT="1"/>
      <dgm:spPr/>
      <dgm:t>
        <a:bodyPr/>
        <a:lstStyle/>
        <a:p>
          <a:r>
            <a:rPr lang="tr-TR" sz="2800" u="none" strike="noStrike" noProof="0" dirty="0">
              <a:ea typeface="TT Fors"/>
              <a:cs typeface="TT Fors"/>
              <a:sym typeface="TT Fors"/>
            </a:rPr>
            <a:t>Hatırlamaz </a:t>
          </a:r>
        </a:p>
      </dgm:t>
    </dgm:pt>
    <dgm:pt modelId="{C68C6AA9-575D-48B8-81FD-86D1D81FBDAD}" type="parTrans" cxnId="{8969851B-7AEB-4474-820E-A76DB824F749}">
      <dgm:prSet/>
      <dgm:spPr/>
      <dgm:t>
        <a:bodyPr/>
        <a:lstStyle/>
        <a:p>
          <a:endParaRPr lang="tr-TR" sz="2800"/>
        </a:p>
      </dgm:t>
    </dgm:pt>
    <dgm:pt modelId="{B5243FD2-1FBA-45D8-8612-795D2A9036E1}" type="sibTrans" cxnId="{8969851B-7AEB-4474-820E-A76DB824F749}">
      <dgm:prSet/>
      <dgm:spPr/>
      <dgm:t>
        <a:bodyPr/>
        <a:lstStyle/>
        <a:p>
          <a:endParaRPr lang="tr-TR" sz="2800"/>
        </a:p>
      </dgm:t>
    </dgm:pt>
    <dgm:pt modelId="{A6E3045C-21B2-4386-AAC5-25B1530F5B4F}">
      <dgm:prSet custT="1"/>
      <dgm:spPr/>
      <dgm:t>
        <a:bodyPr/>
        <a:lstStyle/>
        <a:p>
          <a:r>
            <a:rPr lang="tr-TR" sz="2800" b="1" dirty="0">
              <a:ea typeface="TT Fors"/>
              <a:cs typeface="TT Fors"/>
              <a:sym typeface="TT Fors"/>
            </a:rPr>
            <a:t>Adaptif (Kazanılmış) Bağışıklık</a:t>
          </a:r>
        </a:p>
      </dgm:t>
    </dgm:pt>
    <dgm:pt modelId="{B12CD6F9-DD15-4C85-810C-CD5EF9749AF3}" type="parTrans" cxnId="{79DCEE20-7B78-49C4-B99B-76D285059EA8}">
      <dgm:prSet/>
      <dgm:spPr/>
      <dgm:t>
        <a:bodyPr/>
        <a:lstStyle/>
        <a:p>
          <a:endParaRPr lang="tr-TR" sz="1800"/>
        </a:p>
      </dgm:t>
    </dgm:pt>
    <dgm:pt modelId="{25E865EF-0643-4BD1-94F9-2FFFAF4F6A77}" type="sibTrans" cxnId="{79DCEE20-7B78-49C4-B99B-76D285059EA8}">
      <dgm:prSet/>
      <dgm:spPr/>
      <dgm:t>
        <a:bodyPr/>
        <a:lstStyle/>
        <a:p>
          <a:endParaRPr lang="tr-TR" sz="1800"/>
        </a:p>
      </dgm:t>
    </dgm:pt>
    <dgm:pt modelId="{1A123BD7-3DB8-4451-8F46-0699B05A08EB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Özgül</a:t>
          </a:r>
        </a:p>
      </dgm:t>
    </dgm:pt>
    <dgm:pt modelId="{8CDB280F-9D25-4A49-A874-967FDA8A334B}" type="parTrans" cxnId="{67E795FF-3BC1-41F1-BD43-4C93E2E3BD3D}">
      <dgm:prSet/>
      <dgm:spPr/>
      <dgm:t>
        <a:bodyPr/>
        <a:lstStyle/>
        <a:p>
          <a:endParaRPr lang="tr-TR" sz="1800"/>
        </a:p>
      </dgm:t>
    </dgm:pt>
    <dgm:pt modelId="{7080E2D9-1AA5-4CBB-BF59-AAE6473D0979}" type="sibTrans" cxnId="{67E795FF-3BC1-41F1-BD43-4C93E2E3BD3D}">
      <dgm:prSet/>
      <dgm:spPr/>
      <dgm:t>
        <a:bodyPr/>
        <a:lstStyle/>
        <a:p>
          <a:endParaRPr lang="tr-TR" sz="1800"/>
        </a:p>
      </dgm:t>
    </dgm:pt>
    <dgm:pt modelId="{DF4B2110-6470-4154-B27B-A495E3ECCB60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Öğrenir</a:t>
          </a:r>
        </a:p>
      </dgm:t>
    </dgm:pt>
    <dgm:pt modelId="{D303C887-46C6-493B-87A6-6AB12F218FD9}" type="parTrans" cxnId="{EAC6BF91-E45E-4B5A-B960-68DA9657DE13}">
      <dgm:prSet/>
      <dgm:spPr/>
      <dgm:t>
        <a:bodyPr/>
        <a:lstStyle/>
        <a:p>
          <a:endParaRPr lang="tr-TR" sz="1800"/>
        </a:p>
      </dgm:t>
    </dgm:pt>
    <dgm:pt modelId="{86F44353-421D-4A45-98E5-0F30126F83F1}" type="sibTrans" cxnId="{EAC6BF91-E45E-4B5A-B960-68DA9657DE13}">
      <dgm:prSet/>
      <dgm:spPr/>
      <dgm:t>
        <a:bodyPr/>
        <a:lstStyle/>
        <a:p>
          <a:endParaRPr lang="tr-TR" sz="1800"/>
        </a:p>
      </dgm:t>
    </dgm:pt>
    <dgm:pt modelId="{BD48AE3B-64EA-4168-AC9E-362C547C42B5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Hatırlar</a:t>
          </a:r>
        </a:p>
      </dgm:t>
    </dgm:pt>
    <dgm:pt modelId="{9D485A2B-A084-4110-A7A4-4BBCF85A1456}" type="parTrans" cxnId="{70F11150-8A13-45CD-83CB-020FFB5628C6}">
      <dgm:prSet/>
      <dgm:spPr/>
      <dgm:t>
        <a:bodyPr/>
        <a:lstStyle/>
        <a:p>
          <a:endParaRPr lang="tr-TR" sz="1800"/>
        </a:p>
      </dgm:t>
    </dgm:pt>
    <dgm:pt modelId="{75987CDB-DD32-4705-9E31-CB7F57D3C63C}" type="sibTrans" cxnId="{70F11150-8A13-45CD-83CB-020FFB5628C6}">
      <dgm:prSet/>
      <dgm:spPr/>
      <dgm:t>
        <a:bodyPr/>
        <a:lstStyle/>
        <a:p>
          <a:endParaRPr lang="tr-TR" sz="1800"/>
        </a:p>
      </dgm:t>
    </dgm:pt>
    <dgm:pt modelId="{9E1D05CB-44C2-46A0-8635-54687F0179B5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Antijen / Antikor </a:t>
          </a:r>
        </a:p>
      </dgm:t>
    </dgm:pt>
    <dgm:pt modelId="{0DBD95F4-116B-4713-A5D1-E71C0951041D}" type="parTrans" cxnId="{EDBB4285-234A-4D03-B9CE-92C9508FEA2A}">
      <dgm:prSet/>
      <dgm:spPr/>
      <dgm:t>
        <a:bodyPr/>
        <a:lstStyle/>
        <a:p>
          <a:endParaRPr lang="tr-TR" sz="1800"/>
        </a:p>
      </dgm:t>
    </dgm:pt>
    <dgm:pt modelId="{A8AA624A-C146-4050-9F2F-D08B319F3C44}" type="sibTrans" cxnId="{EDBB4285-234A-4D03-B9CE-92C9508FEA2A}">
      <dgm:prSet/>
      <dgm:spPr/>
      <dgm:t>
        <a:bodyPr/>
        <a:lstStyle/>
        <a:p>
          <a:endParaRPr lang="tr-TR" sz="1800"/>
        </a:p>
      </dgm:t>
    </dgm:pt>
    <dgm:pt modelId="{86952F4E-EF69-4734-A218-240381D17939}">
      <dgm:prSet custT="1"/>
      <dgm:spPr/>
      <dgm:t>
        <a:bodyPr/>
        <a:lstStyle/>
        <a:p>
          <a:r>
            <a:rPr lang="tr-TR" sz="2800" dirty="0">
              <a:ea typeface="TT Fors"/>
              <a:cs typeface="TT Fors"/>
              <a:sym typeface="TT Fors"/>
            </a:rPr>
            <a:t>Yavaş yanıt</a:t>
          </a:r>
        </a:p>
      </dgm:t>
    </dgm:pt>
    <dgm:pt modelId="{8831CA59-3F0C-40C5-A39D-A78503F57A89}" type="parTrans" cxnId="{7D6D186C-506B-4AF6-8144-C2399DAED4CB}">
      <dgm:prSet/>
      <dgm:spPr/>
      <dgm:t>
        <a:bodyPr/>
        <a:lstStyle/>
        <a:p>
          <a:endParaRPr lang="tr-TR" sz="1800"/>
        </a:p>
      </dgm:t>
    </dgm:pt>
    <dgm:pt modelId="{E03468A0-E6B9-402D-A1A0-D2B40D2658B6}" type="sibTrans" cxnId="{7D6D186C-506B-4AF6-8144-C2399DAED4CB}">
      <dgm:prSet/>
      <dgm:spPr/>
      <dgm:t>
        <a:bodyPr/>
        <a:lstStyle/>
        <a:p>
          <a:endParaRPr lang="tr-TR" sz="1800"/>
        </a:p>
      </dgm:t>
    </dgm:pt>
    <dgm:pt modelId="{327E6963-BEDD-4A58-B4B0-9DAEDB7B4860}" type="pres">
      <dgm:prSet presAssocID="{A002FC41-5CF7-4091-9D90-AC6AADE97ED7}" presName="Name0" presStyleCnt="0">
        <dgm:presLayoutVars>
          <dgm:dir/>
          <dgm:animLvl val="lvl"/>
          <dgm:resizeHandles val="exact"/>
        </dgm:presLayoutVars>
      </dgm:prSet>
      <dgm:spPr/>
    </dgm:pt>
    <dgm:pt modelId="{D722B365-00BB-4B68-B104-4F9BA26BAC15}" type="pres">
      <dgm:prSet presAssocID="{0CF9B639-31A9-4FEC-A34B-05B6CEB59987}" presName="composite" presStyleCnt="0"/>
      <dgm:spPr/>
    </dgm:pt>
    <dgm:pt modelId="{8DB73C33-ADD3-435D-ADB8-3A9B2CDF2807}" type="pres">
      <dgm:prSet presAssocID="{0CF9B639-31A9-4FEC-A34B-05B6CEB5998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CC814BD-EA5A-4FE7-AAA0-24DBECEDE276}" type="pres">
      <dgm:prSet presAssocID="{0CF9B639-31A9-4FEC-A34B-05B6CEB59987}" presName="desTx" presStyleLbl="alignAccFollowNode1" presStyleIdx="0" presStyleCnt="2">
        <dgm:presLayoutVars>
          <dgm:bulletEnabled val="1"/>
        </dgm:presLayoutVars>
      </dgm:prSet>
      <dgm:spPr/>
    </dgm:pt>
    <dgm:pt modelId="{36A27240-55DA-449E-8764-A5331022379F}" type="pres">
      <dgm:prSet presAssocID="{03A6061C-3E33-4FC0-B153-AE62028CD997}" presName="space" presStyleCnt="0"/>
      <dgm:spPr/>
    </dgm:pt>
    <dgm:pt modelId="{C526235F-D72A-42F7-8CBD-5AF02934AF34}" type="pres">
      <dgm:prSet presAssocID="{A6E3045C-21B2-4386-AAC5-25B1530F5B4F}" presName="composite" presStyleCnt="0"/>
      <dgm:spPr/>
    </dgm:pt>
    <dgm:pt modelId="{48867235-BB3C-4DFF-AFFF-F45DEC43031E}" type="pres">
      <dgm:prSet presAssocID="{A6E3045C-21B2-4386-AAC5-25B1530F5B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F8E759B-5FB8-4CBF-8D69-F8D30C3AA764}" type="pres">
      <dgm:prSet presAssocID="{A6E3045C-21B2-4386-AAC5-25B1530F5B4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786A801-571E-4A03-BA8C-3152E6328F3C}" type="presOf" srcId="{0CF9B639-31A9-4FEC-A34B-05B6CEB59987}" destId="{8DB73C33-ADD3-435D-ADB8-3A9B2CDF2807}" srcOrd="0" destOrd="0" presId="urn:microsoft.com/office/officeart/2005/8/layout/hList1"/>
    <dgm:cxn modelId="{50DD580A-8C73-49B9-94E1-C61752CB3423}" type="presOf" srcId="{924B9BEF-948A-46C1-8ABD-0C6555DB1E38}" destId="{9CC814BD-EA5A-4FE7-AAA0-24DBECEDE276}" srcOrd="0" destOrd="2" presId="urn:microsoft.com/office/officeart/2005/8/layout/hList1"/>
    <dgm:cxn modelId="{A84DF418-DEA2-4178-A385-E68C4BA168EF}" srcId="{A002FC41-5CF7-4091-9D90-AC6AADE97ED7}" destId="{0CF9B639-31A9-4FEC-A34B-05B6CEB59987}" srcOrd="0" destOrd="0" parTransId="{C5B56271-A299-4D77-9E91-E790696C5A87}" sibTransId="{03A6061C-3E33-4FC0-B153-AE62028CD997}"/>
    <dgm:cxn modelId="{8969851B-7AEB-4474-820E-A76DB824F749}" srcId="{0CF9B639-31A9-4FEC-A34B-05B6CEB59987}" destId="{2E1D8612-7000-426A-BB20-639ACD8D7970}" srcOrd="3" destOrd="0" parTransId="{C68C6AA9-575D-48B8-81FD-86D1D81FBDAD}" sibTransId="{B5243FD2-1FBA-45D8-8612-795D2A9036E1}"/>
    <dgm:cxn modelId="{37A24720-A0C4-4501-A409-A09AB67BB1C5}" type="presOf" srcId="{BD54A6DA-E82E-45FA-B1DC-1AD86D68E079}" destId="{9CC814BD-EA5A-4FE7-AAA0-24DBECEDE276}" srcOrd="0" destOrd="0" presId="urn:microsoft.com/office/officeart/2005/8/layout/hList1"/>
    <dgm:cxn modelId="{79DCEE20-7B78-49C4-B99B-76D285059EA8}" srcId="{A002FC41-5CF7-4091-9D90-AC6AADE97ED7}" destId="{A6E3045C-21B2-4386-AAC5-25B1530F5B4F}" srcOrd="1" destOrd="0" parTransId="{B12CD6F9-DD15-4C85-810C-CD5EF9749AF3}" sibTransId="{25E865EF-0643-4BD1-94F9-2FFFAF4F6A77}"/>
    <dgm:cxn modelId="{75726E26-ABDD-4D43-A0F8-8F8F8520DC97}" type="presOf" srcId="{1A123BD7-3DB8-4451-8F46-0699B05A08EB}" destId="{4F8E759B-5FB8-4CBF-8D69-F8D30C3AA764}" srcOrd="0" destOrd="1" presId="urn:microsoft.com/office/officeart/2005/8/layout/hList1"/>
    <dgm:cxn modelId="{958EA92C-6F8B-42B4-85F3-1B463F87876F}" type="presOf" srcId="{2E1D8612-7000-426A-BB20-639ACD8D7970}" destId="{9CC814BD-EA5A-4FE7-AAA0-24DBECEDE276}" srcOrd="0" destOrd="3" presId="urn:microsoft.com/office/officeart/2005/8/layout/hList1"/>
    <dgm:cxn modelId="{7D6D186C-506B-4AF6-8144-C2399DAED4CB}" srcId="{A6E3045C-21B2-4386-AAC5-25B1530F5B4F}" destId="{86952F4E-EF69-4734-A218-240381D17939}" srcOrd="0" destOrd="0" parTransId="{8831CA59-3F0C-40C5-A39D-A78503F57A89}" sibTransId="{E03468A0-E6B9-402D-A1A0-D2B40D2658B6}"/>
    <dgm:cxn modelId="{CAF0966D-6C38-4351-AD9C-5DC34EA6832A}" type="presOf" srcId="{9E1D05CB-44C2-46A0-8635-54687F0179B5}" destId="{4F8E759B-5FB8-4CBF-8D69-F8D30C3AA764}" srcOrd="0" destOrd="4" presId="urn:microsoft.com/office/officeart/2005/8/layout/hList1"/>
    <dgm:cxn modelId="{70F11150-8A13-45CD-83CB-020FFB5628C6}" srcId="{A6E3045C-21B2-4386-AAC5-25B1530F5B4F}" destId="{BD48AE3B-64EA-4168-AC9E-362C547C42B5}" srcOrd="3" destOrd="0" parTransId="{9D485A2B-A084-4110-A7A4-4BBCF85A1456}" sibTransId="{75987CDB-DD32-4705-9E31-CB7F57D3C63C}"/>
    <dgm:cxn modelId="{C0237151-8326-4294-8534-0F73E3C32C54}" type="presOf" srcId="{86952F4E-EF69-4734-A218-240381D17939}" destId="{4F8E759B-5FB8-4CBF-8D69-F8D30C3AA764}" srcOrd="0" destOrd="0" presId="urn:microsoft.com/office/officeart/2005/8/layout/hList1"/>
    <dgm:cxn modelId="{57A3F17B-F493-4599-A124-BA725170E5A4}" srcId="{0CF9B639-31A9-4FEC-A34B-05B6CEB59987}" destId="{924B9BEF-948A-46C1-8ABD-0C6555DB1E38}" srcOrd="2" destOrd="0" parTransId="{3BCED29D-9F2A-456E-8F19-4FFA49964F46}" sibTransId="{519B4808-D450-4505-AC3D-F4BDEE0773F0}"/>
    <dgm:cxn modelId="{EDBB4285-234A-4D03-B9CE-92C9508FEA2A}" srcId="{A6E3045C-21B2-4386-AAC5-25B1530F5B4F}" destId="{9E1D05CB-44C2-46A0-8635-54687F0179B5}" srcOrd="4" destOrd="0" parTransId="{0DBD95F4-116B-4713-A5D1-E71C0951041D}" sibTransId="{A8AA624A-C146-4050-9F2F-D08B319F3C44}"/>
    <dgm:cxn modelId="{EAC6BF91-E45E-4B5A-B960-68DA9657DE13}" srcId="{A6E3045C-21B2-4386-AAC5-25B1530F5B4F}" destId="{DF4B2110-6470-4154-B27B-A495E3ECCB60}" srcOrd="2" destOrd="0" parTransId="{D303C887-46C6-493B-87A6-6AB12F218FD9}" sibTransId="{86F44353-421D-4A45-98E5-0F30126F83F1}"/>
    <dgm:cxn modelId="{280753A4-FD31-4633-9CA0-66E5CB1B0C09}" type="presOf" srcId="{A6E3045C-21B2-4386-AAC5-25B1530F5B4F}" destId="{48867235-BB3C-4DFF-AFFF-F45DEC43031E}" srcOrd="0" destOrd="0" presId="urn:microsoft.com/office/officeart/2005/8/layout/hList1"/>
    <dgm:cxn modelId="{16A77ED9-FE64-4D14-9399-9888B5A2167F}" srcId="{0CF9B639-31A9-4FEC-A34B-05B6CEB59987}" destId="{BD54A6DA-E82E-45FA-B1DC-1AD86D68E079}" srcOrd="0" destOrd="0" parTransId="{3AC63C3D-0A9A-4DEF-A43F-E851BD3FF203}" sibTransId="{D5AD384B-B616-4031-9DEE-BC64B5B4D077}"/>
    <dgm:cxn modelId="{0089B6E3-CC63-4647-B129-C5A49628B194}" type="presOf" srcId="{A002FC41-5CF7-4091-9D90-AC6AADE97ED7}" destId="{327E6963-BEDD-4A58-B4B0-9DAEDB7B4860}" srcOrd="0" destOrd="0" presId="urn:microsoft.com/office/officeart/2005/8/layout/hList1"/>
    <dgm:cxn modelId="{208ACDE4-6E1A-4D5E-BFBC-39740D00C41F}" type="presOf" srcId="{469580C5-3BB7-4EA8-AFF5-5E7307A95DD0}" destId="{9CC814BD-EA5A-4FE7-AAA0-24DBECEDE276}" srcOrd="0" destOrd="1" presId="urn:microsoft.com/office/officeart/2005/8/layout/hList1"/>
    <dgm:cxn modelId="{F91D25E6-A930-41A3-9F33-550E2BC089E4}" type="presOf" srcId="{DF4B2110-6470-4154-B27B-A495E3ECCB60}" destId="{4F8E759B-5FB8-4CBF-8D69-F8D30C3AA764}" srcOrd="0" destOrd="2" presId="urn:microsoft.com/office/officeart/2005/8/layout/hList1"/>
    <dgm:cxn modelId="{772D76F0-7556-47C2-9142-AAACD5AE858D}" type="presOf" srcId="{BD48AE3B-64EA-4168-AC9E-362C547C42B5}" destId="{4F8E759B-5FB8-4CBF-8D69-F8D30C3AA764}" srcOrd="0" destOrd="3" presId="urn:microsoft.com/office/officeart/2005/8/layout/hList1"/>
    <dgm:cxn modelId="{2079A4F8-2102-429E-A18B-5D51A2B7484A}" srcId="{0CF9B639-31A9-4FEC-A34B-05B6CEB59987}" destId="{469580C5-3BB7-4EA8-AFF5-5E7307A95DD0}" srcOrd="1" destOrd="0" parTransId="{D982DD9C-271E-4772-86EF-9E5A6C82F1B1}" sibTransId="{F61AFD67-DFAD-4741-8D9F-3CA2E2351C19}"/>
    <dgm:cxn modelId="{67E795FF-3BC1-41F1-BD43-4C93E2E3BD3D}" srcId="{A6E3045C-21B2-4386-AAC5-25B1530F5B4F}" destId="{1A123BD7-3DB8-4451-8F46-0699B05A08EB}" srcOrd="1" destOrd="0" parTransId="{8CDB280F-9D25-4A49-A874-967FDA8A334B}" sibTransId="{7080E2D9-1AA5-4CBB-BF59-AAE6473D0979}"/>
    <dgm:cxn modelId="{94F1D915-CA17-4185-AA8A-A254AB9ABF3D}" type="presParOf" srcId="{327E6963-BEDD-4A58-B4B0-9DAEDB7B4860}" destId="{D722B365-00BB-4B68-B104-4F9BA26BAC15}" srcOrd="0" destOrd="0" presId="urn:microsoft.com/office/officeart/2005/8/layout/hList1"/>
    <dgm:cxn modelId="{47A3CFDE-7BBE-4451-AF57-A4BC81E2C3AA}" type="presParOf" srcId="{D722B365-00BB-4B68-B104-4F9BA26BAC15}" destId="{8DB73C33-ADD3-435D-ADB8-3A9B2CDF2807}" srcOrd="0" destOrd="0" presId="urn:microsoft.com/office/officeart/2005/8/layout/hList1"/>
    <dgm:cxn modelId="{D390E2A4-E447-48E9-9EF1-67C935A64ABB}" type="presParOf" srcId="{D722B365-00BB-4B68-B104-4F9BA26BAC15}" destId="{9CC814BD-EA5A-4FE7-AAA0-24DBECEDE276}" srcOrd="1" destOrd="0" presId="urn:microsoft.com/office/officeart/2005/8/layout/hList1"/>
    <dgm:cxn modelId="{98D71EC9-6925-4E7E-B23F-D5DE35C9EE13}" type="presParOf" srcId="{327E6963-BEDD-4A58-B4B0-9DAEDB7B4860}" destId="{36A27240-55DA-449E-8764-A5331022379F}" srcOrd="1" destOrd="0" presId="urn:microsoft.com/office/officeart/2005/8/layout/hList1"/>
    <dgm:cxn modelId="{1C568DD6-F07D-4BC3-A2F3-DD38D4623D22}" type="presParOf" srcId="{327E6963-BEDD-4A58-B4B0-9DAEDB7B4860}" destId="{C526235F-D72A-42F7-8CBD-5AF02934AF34}" srcOrd="2" destOrd="0" presId="urn:microsoft.com/office/officeart/2005/8/layout/hList1"/>
    <dgm:cxn modelId="{D857544B-4EA3-484F-8A8E-755EF0C80BB8}" type="presParOf" srcId="{C526235F-D72A-42F7-8CBD-5AF02934AF34}" destId="{48867235-BB3C-4DFF-AFFF-F45DEC43031E}" srcOrd="0" destOrd="0" presId="urn:microsoft.com/office/officeart/2005/8/layout/hList1"/>
    <dgm:cxn modelId="{248F8380-0ED7-46EF-A6EB-9B2CE85A926E}" type="presParOf" srcId="{C526235F-D72A-42F7-8CBD-5AF02934AF34}" destId="{4F8E759B-5FB8-4CBF-8D69-F8D30C3AA7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73C33-ADD3-435D-ADB8-3A9B2CDF2807}">
      <dsp:nvSpPr>
        <dsp:cNvPr id="0" name=""/>
        <dsp:cNvSpPr/>
      </dsp:nvSpPr>
      <dsp:spPr>
        <a:xfrm>
          <a:off x="36" y="60880"/>
          <a:ext cx="3480596" cy="13922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u="none" strike="noStrike" kern="1200" noProof="0" dirty="0">
              <a:ea typeface="TT Fors"/>
              <a:cs typeface="TT Fors"/>
              <a:sym typeface="TT Fors"/>
            </a:rPr>
            <a:t>Doğal Bağışıklık</a:t>
          </a:r>
          <a:endParaRPr lang="tr-TR" sz="2800" kern="1200" dirty="0"/>
        </a:p>
      </dsp:txBody>
      <dsp:txXfrm>
        <a:off x="36" y="60880"/>
        <a:ext cx="3480596" cy="1392238"/>
      </dsp:txXfrm>
    </dsp:sp>
    <dsp:sp modelId="{9CC814BD-EA5A-4FE7-AAA0-24DBECEDE276}">
      <dsp:nvSpPr>
        <dsp:cNvPr id="0" name=""/>
        <dsp:cNvSpPr/>
      </dsp:nvSpPr>
      <dsp:spPr>
        <a:xfrm>
          <a:off x="36" y="1453119"/>
          <a:ext cx="3480596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Hızlı yanıt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u="none" strike="noStrike" kern="1200" noProof="0" dirty="0">
              <a:ea typeface="TT Fors"/>
              <a:cs typeface="TT Fors"/>
              <a:sym typeface="TT Fors"/>
            </a:rPr>
            <a:t>Özgül değil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Öğrenmez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u="none" strike="noStrike" kern="1200" noProof="0" dirty="0">
              <a:ea typeface="TT Fors"/>
              <a:cs typeface="TT Fors"/>
              <a:sym typeface="TT Fors"/>
            </a:rPr>
            <a:t>Hatırlamaz </a:t>
          </a:r>
        </a:p>
      </dsp:txBody>
      <dsp:txXfrm>
        <a:off x="36" y="1453119"/>
        <a:ext cx="3480596" cy="2854800"/>
      </dsp:txXfrm>
    </dsp:sp>
    <dsp:sp modelId="{48867235-BB3C-4DFF-AFFF-F45DEC43031E}">
      <dsp:nvSpPr>
        <dsp:cNvPr id="0" name=""/>
        <dsp:cNvSpPr/>
      </dsp:nvSpPr>
      <dsp:spPr>
        <a:xfrm>
          <a:off x="3967916" y="60880"/>
          <a:ext cx="3480596" cy="139223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a typeface="TT Fors"/>
              <a:cs typeface="TT Fors"/>
              <a:sym typeface="TT Fors"/>
            </a:rPr>
            <a:t>Adaptif (Kazanılmış) Bağışıklık</a:t>
          </a:r>
        </a:p>
      </dsp:txBody>
      <dsp:txXfrm>
        <a:off x="3967916" y="60880"/>
        <a:ext cx="3480596" cy="1392238"/>
      </dsp:txXfrm>
    </dsp:sp>
    <dsp:sp modelId="{4F8E759B-5FB8-4CBF-8D69-F8D30C3AA764}">
      <dsp:nvSpPr>
        <dsp:cNvPr id="0" name=""/>
        <dsp:cNvSpPr/>
      </dsp:nvSpPr>
      <dsp:spPr>
        <a:xfrm>
          <a:off x="3967916" y="1453119"/>
          <a:ext cx="3480596" cy="285480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Yavaş yanıt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Özgül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Öğrenir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Hatırlar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ea typeface="TT Fors"/>
              <a:cs typeface="TT Fors"/>
              <a:sym typeface="TT Fors"/>
            </a:rPr>
            <a:t>Antijen / Antikor </a:t>
          </a:r>
        </a:p>
      </dsp:txBody>
      <dsp:txXfrm>
        <a:off x="3967916" y="1453119"/>
        <a:ext cx="3480596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8CCB4-6930-68E2-69C5-DB2683BB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B9AC9-9A2C-F830-588A-34C704DF4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E00DE-A0C1-A72F-C9FE-79C74CCE7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7A8BE-4242-A951-D79C-5C820AF6B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CB19-5DBA-6691-FF21-BB8EEEA1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9DF75-241C-1F0D-3F06-5DCA58E08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A8A2E-4064-38A6-4A29-A1129BE98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3AAED-EABE-69BB-A6CD-35C508CEF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607A-0106-5960-FEE9-E519F632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EC49FD-56C9-A494-8F5E-B0B059798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D6D92-0509-C7D4-1637-AD403F0CC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D9EA1-2B3A-02DC-51C2-99528CE61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8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A9894-DB23-EB27-825B-70123AE7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3A54E-C87A-EAA7-5E8D-7EFA10E63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A046B-7678-5701-96BF-08B433D79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8825C-400A-1429-3D51-29CA9A3A3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DA34-338C-FE4E-53BB-0F6C22B29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91D91-BB9F-5CA2-3349-6AABD280F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86DD1-F031-5FFE-5500-79BFBE132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5CD09-ECEB-7F97-D922-552AD2671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E9ADB-683E-9CD0-B1B4-620076199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7EBA0-DDB8-5FA7-8DF5-A3AA598BA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D24E8-6C4D-806A-A977-7DD3DADEE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F56A3-1078-9A31-F1DC-F5ED2B727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63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lik.gov.t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8143" y="2547766"/>
            <a:ext cx="8451951" cy="2201093"/>
          </a:xfrm>
          <a:prstGeom prst="rect">
            <a:avLst/>
          </a:prstGeom>
          <a:solidFill>
            <a:srgbClr val="002060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tr-TR" sz="4450" b="1" noProof="0" dirty="0">
                <a:solidFill>
                  <a:schemeClr val="bg1"/>
                </a:solidFill>
                <a:ea typeface="Inter Bold" pitchFamily="34" charset="-122"/>
                <a:cs typeface="Inter Bold" pitchFamily="34" charset="-120"/>
              </a:rPr>
              <a:t>Hasta Olmadan Önce: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tr-TR" sz="4450" b="1" noProof="0" dirty="0">
                <a:solidFill>
                  <a:schemeClr val="bg1"/>
                </a:solidFill>
                <a:ea typeface="Inter Bold" pitchFamily="34" charset="-122"/>
                <a:cs typeface="Inter Bold" pitchFamily="34" charset="-120"/>
              </a:rPr>
              <a:t>Bağışıklık Sistemimizi Güçlendirmek Mümkün mü?</a:t>
            </a:r>
            <a:endParaRPr lang="tr-TR" sz="4450" noProof="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88144" y="5318680"/>
            <a:ext cx="8451950" cy="722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tr-TR" sz="2000" b="1" noProof="0" dirty="0">
                <a:solidFill>
                  <a:srgbClr val="037675"/>
                </a:solidFill>
                <a:ea typeface="Inter" pitchFamily="34" charset="-122"/>
                <a:cs typeface="Inter" pitchFamily="34" charset="-120"/>
              </a:rPr>
              <a:t>Sağlıklı bir yaşamın temelinde güçlü bir bağışıklık sistemi yatar. 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tr-TR" sz="2000" b="1" noProof="0" dirty="0">
                <a:solidFill>
                  <a:srgbClr val="037675"/>
                </a:solidFill>
                <a:ea typeface="Inter" pitchFamily="34" charset="-122"/>
                <a:cs typeface="Inter" pitchFamily="34" charset="-120"/>
              </a:rPr>
              <a:t>Bu sunumda, bilimsel verilerle desteklenmiş pratik stratejileri keşfedeceğiz.</a:t>
            </a:r>
            <a:endParaRPr lang="tr-TR" sz="2000" b="1" noProof="0" dirty="0">
              <a:solidFill>
                <a:srgbClr val="037675"/>
              </a:solidFill>
            </a:endParaRPr>
          </a:p>
        </p:txBody>
      </p:sp>
      <p:pic>
        <p:nvPicPr>
          <p:cNvPr id="6" name="Picture 2" descr="KONEV">
            <a:extLst>
              <a:ext uri="{FF2B5EF4-FFF2-40B4-BE49-F238E27FC236}">
                <a16:creationId xmlns:a16="http://schemas.microsoft.com/office/drawing/2014/main" id="{1F3EFB23-9822-AA0B-5C38-214C4E77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020" y="333723"/>
            <a:ext cx="4826492" cy="19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C09A64F-4E64-96E3-48AA-D0CD2409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263" y="6878898"/>
            <a:ext cx="6643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tr-TR" sz="2400" b="1" noProof="0" dirty="0">
                <a:latin typeface="+mn-lt"/>
                <a:cs typeface="Calibri" panose="020F0502020204030204" pitchFamily="34" charset="0"/>
              </a:rPr>
              <a:t>Ela Çelik</a:t>
            </a:r>
            <a:r>
              <a:rPr lang="tr-TR" sz="2400" b="1" dirty="0">
                <a:latin typeface="+mn-lt"/>
                <a:cs typeface="Calibri" panose="020F0502020204030204" pitchFamily="34" charset="0"/>
              </a:rPr>
              <a:t> / </a:t>
            </a:r>
            <a:r>
              <a:rPr lang="tr-TR" sz="2400" b="1" noProof="0" dirty="0">
                <a:latin typeface="+mn-lt"/>
                <a:cs typeface="Calibri" panose="020F0502020204030204" pitchFamily="34" charset="0"/>
              </a:rPr>
              <a:t>Hacettepe Üniversitesi </a:t>
            </a:r>
          </a:p>
          <a:p>
            <a:pPr algn="ctr" eaLnBrk="1" hangingPunct="1"/>
            <a:r>
              <a:rPr lang="tr-TR" sz="2400" b="1" noProof="0" dirty="0">
                <a:latin typeface="+mn-lt"/>
                <a:cs typeface="Calibri" panose="020F0502020204030204" pitchFamily="34" charset="0"/>
              </a:rPr>
              <a:t>Tıp Fakültesi 2. Sınıf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9074"/>
            <a:ext cx="122237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Egzersiz: Bağışıklık Sisteminin En İyi Dostu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27427"/>
            <a:ext cx="4196358" cy="226814"/>
          </a:xfrm>
          <a:prstGeom prst="roundRect">
            <a:avLst>
              <a:gd name="adj" fmla="val 42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2800" noProof="0" dirty="0"/>
          </a:p>
        </p:txBody>
      </p:sp>
      <p:sp>
        <p:nvSpPr>
          <p:cNvPr id="4" name="Text 2"/>
          <p:cNvSpPr/>
          <p:nvPr/>
        </p:nvSpPr>
        <p:spPr>
          <a:xfrm>
            <a:off x="1020604" y="3681055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32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Hafif-Orta Şiddet (Haftada 150 dk)</a:t>
            </a:r>
            <a:endParaRPr lang="tr-TR" sz="3200" noProof="0" dirty="0">
              <a:solidFill>
                <a:srgbClr val="00206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4525804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Yürüyüş, yüzme, bisiklet. Bağışıklık hücrelerinin dolaşımını artırır ve genel savunmayı güçlendirir.</a:t>
            </a:r>
            <a:endParaRPr lang="tr-TR" sz="2400" noProof="0" dirty="0"/>
          </a:p>
        </p:txBody>
      </p:sp>
      <p:sp>
        <p:nvSpPr>
          <p:cNvPr id="6" name="Shape 4"/>
          <p:cNvSpPr/>
          <p:nvPr/>
        </p:nvSpPr>
        <p:spPr>
          <a:xfrm>
            <a:off x="5216962" y="2887147"/>
            <a:ext cx="4196358" cy="226814"/>
          </a:xfrm>
          <a:prstGeom prst="roundRect">
            <a:avLst>
              <a:gd name="adj" fmla="val 42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2800" noProof="0" dirty="0"/>
          </a:p>
        </p:txBody>
      </p:sp>
      <p:sp>
        <p:nvSpPr>
          <p:cNvPr id="7" name="Text 5"/>
          <p:cNvSpPr/>
          <p:nvPr/>
        </p:nvSpPr>
        <p:spPr>
          <a:xfrm>
            <a:off x="5443776" y="3340775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32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Düzenli Egzersiz Alışkanlığı</a:t>
            </a:r>
            <a:endParaRPr lang="tr-TR" sz="3200" noProof="0" dirty="0">
              <a:solidFill>
                <a:srgbClr val="00206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4185523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Haftada 5 gün, 30 dakikalık aktivite. Kronik inflamasyonu %20-30 oranında azaltır ve T-hücre fonksiyonunu iyileştirir.</a:t>
            </a:r>
            <a:endParaRPr lang="tr-TR" sz="2400" noProof="0" dirty="0"/>
          </a:p>
        </p:txBody>
      </p:sp>
      <p:sp>
        <p:nvSpPr>
          <p:cNvPr id="9" name="Shape 7"/>
          <p:cNvSpPr/>
          <p:nvPr/>
        </p:nvSpPr>
        <p:spPr>
          <a:xfrm>
            <a:off x="9640133" y="2546985"/>
            <a:ext cx="4196358" cy="226814"/>
          </a:xfrm>
          <a:prstGeom prst="roundRect">
            <a:avLst>
              <a:gd name="adj" fmla="val 4200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2800" noProof="0" dirty="0"/>
          </a:p>
        </p:txBody>
      </p:sp>
      <p:sp>
        <p:nvSpPr>
          <p:cNvPr id="10" name="Text 8"/>
          <p:cNvSpPr/>
          <p:nvPr/>
        </p:nvSpPr>
        <p:spPr>
          <a:xfrm>
            <a:off x="9866948" y="30006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32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Aşırıya Kaçmamak</a:t>
            </a:r>
            <a:endParaRPr lang="tr-TR" sz="3200" noProof="0" dirty="0">
              <a:solidFill>
                <a:srgbClr val="00206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49103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Çok yoğun ve uzun egzersizler geçici olarak bağışıklığı baskılayabilir. Dinlenme ve toparlanma egzersiz kadar önemlidir.</a:t>
            </a:r>
            <a:endParaRPr lang="tr-TR" sz="2400" noProof="0" dirty="0"/>
          </a:p>
        </p:txBody>
      </p:sp>
      <p:sp>
        <p:nvSpPr>
          <p:cNvPr id="12" name="Text 10"/>
          <p:cNvSpPr/>
          <p:nvPr/>
        </p:nvSpPr>
        <p:spPr>
          <a:xfrm>
            <a:off x="1020604" y="657629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b="1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Bilimsel Kanıt:</a:t>
            </a:r>
            <a:r>
              <a:rPr lang="tr-TR" sz="2400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British </a:t>
            </a:r>
            <a:r>
              <a:rPr lang="tr-TR" sz="2400" noProof="0" dirty="0" err="1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Journal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of Sports </a:t>
            </a:r>
            <a:r>
              <a:rPr lang="tr-TR" sz="2400" noProof="0" dirty="0" err="1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Medicine'de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yayınlanan meta-analiz,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düzenli egzersizin üst solunum yolu enfeksiyonu riskini %43 oranında azalttığını 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göstermiştir. </a:t>
            </a:r>
            <a:endParaRPr lang="tr-TR" sz="2400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C4A950F-E5A5-20A6-4EAF-43DC9380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3B04A2B-121E-4063-BE0B-2033F0A8B4EC}"/>
              </a:ext>
            </a:extLst>
          </p:cNvPr>
          <p:cNvSpPr/>
          <p:nvPr/>
        </p:nvSpPr>
        <p:spPr>
          <a:xfrm>
            <a:off x="793790" y="689074"/>
            <a:ext cx="122237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Yanlış Bilinenler ve Mitler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tr-TR" sz="4000" b="1" noProof="0" dirty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Bağışıklıkla İlgili Yanlış Bilgiler</a:t>
            </a:r>
          </a:p>
          <a:p>
            <a:pPr marL="0" indent="0" algn="l">
              <a:lnSpc>
                <a:spcPts val="5550"/>
              </a:lnSpc>
              <a:buNone/>
            </a:pPr>
            <a:endParaRPr lang="tr-TR" sz="4400" b="1" noProof="0" dirty="0">
              <a:solidFill>
                <a:srgbClr val="002060"/>
              </a:solidFill>
              <a:ea typeface="Inter Bold" pitchFamily="34" charset="-122"/>
              <a:cs typeface="Inter Bold" pitchFamily="34" charset="-12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FD378278-97B8-CD3F-222C-75225C93B089}"/>
              </a:ext>
            </a:extLst>
          </p:cNvPr>
          <p:cNvGrpSpPr/>
          <p:nvPr/>
        </p:nvGrpSpPr>
        <p:grpSpPr>
          <a:xfrm>
            <a:off x="793790" y="2985825"/>
            <a:ext cx="4349750" cy="3321828"/>
            <a:chOff x="0" y="-104775"/>
            <a:chExt cx="5346700" cy="4429106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F815B735-6120-7636-3AFB-13D0A940A627}"/>
                </a:ext>
              </a:extLst>
            </p:cNvPr>
            <p:cNvSpPr txBox="1"/>
            <p:nvPr/>
          </p:nvSpPr>
          <p:spPr>
            <a:xfrm>
              <a:off x="0" y="850900"/>
              <a:ext cx="5346700" cy="3473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tr-TR" sz="2800" noProof="0" dirty="0">
                  <a:ea typeface="TT Fors"/>
                  <a:cs typeface="TT Fors"/>
                  <a:sym typeface="TT Fors"/>
                </a:rPr>
                <a:t>Her vitamin takviyesi bağışıklığı güçlendirmez. </a:t>
              </a:r>
              <a:r>
                <a:rPr lang="tr-TR" sz="2800" b="1" noProof="0" dirty="0">
                  <a:ea typeface="TT Fors Bold"/>
                  <a:cs typeface="TT Fors Bold"/>
                  <a:sym typeface="TT Fors Bold"/>
                </a:rPr>
                <a:t>Gereksiz takviyeler</a:t>
              </a:r>
              <a:r>
                <a:rPr lang="tr-TR" sz="2800" noProof="0" dirty="0">
                  <a:ea typeface="TT Fors"/>
                  <a:cs typeface="TT Fors"/>
                  <a:sym typeface="TT Fors"/>
                </a:rPr>
                <a:t>, vücudun doğal dengesini bozabilir ve </a:t>
              </a:r>
              <a:r>
                <a:rPr lang="tr-TR" sz="2800" b="1" noProof="0" dirty="0">
                  <a:ea typeface="TT Fors"/>
                  <a:cs typeface="TT Fors"/>
                  <a:sym typeface="TT Fors"/>
                </a:rPr>
                <a:t>sağlığı olumsuz etkileyebilir</a:t>
              </a:r>
              <a:r>
                <a:rPr lang="tr-TR" sz="2800" noProof="0" dirty="0">
                  <a:ea typeface="TT Fors"/>
                  <a:cs typeface="TT Fors"/>
                  <a:sym typeface="TT Fors"/>
                </a:rPr>
                <a:t>. Doğal besinlerden vitamin almak en etkili yoldur.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F19F4D77-33AF-CB71-476E-43C7E48851B5}"/>
                </a:ext>
              </a:extLst>
            </p:cNvPr>
            <p:cNvSpPr txBox="1"/>
            <p:nvPr/>
          </p:nvSpPr>
          <p:spPr>
            <a:xfrm>
              <a:off x="0" y="-104775"/>
              <a:ext cx="53467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tr-TR" sz="3200" b="1" u="none" strike="noStrike" spc="-78" noProof="0" dirty="0">
                  <a:solidFill>
                    <a:srgbClr val="002060"/>
                  </a:solidFill>
                  <a:ea typeface="ITC Avant Garde Gothic"/>
                  <a:cs typeface="ITC Avant Garde Gothic"/>
                  <a:sym typeface="ITC Avant Garde Gothic"/>
                </a:rPr>
                <a:t>Vitamin Takviyeleri</a:t>
              </a: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023C3A36-776F-0613-873D-0C125EA3C9BB}"/>
              </a:ext>
            </a:extLst>
          </p:cNvPr>
          <p:cNvGrpSpPr/>
          <p:nvPr/>
        </p:nvGrpSpPr>
        <p:grpSpPr>
          <a:xfrm>
            <a:off x="5445165" y="2985825"/>
            <a:ext cx="4349750" cy="2949931"/>
            <a:chOff x="0" y="-104775"/>
            <a:chExt cx="5346700" cy="3933242"/>
          </a:xfrm>
        </p:grpSpPr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BD486AD2-B961-A5C4-69B2-7BC71F2B0B1C}"/>
                </a:ext>
              </a:extLst>
            </p:cNvPr>
            <p:cNvSpPr txBox="1"/>
            <p:nvPr/>
          </p:nvSpPr>
          <p:spPr>
            <a:xfrm>
              <a:off x="0" y="850900"/>
              <a:ext cx="5346700" cy="2977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</a:pPr>
              <a:r>
                <a:rPr lang="tr-TR" sz="2800" noProof="0" dirty="0">
                  <a:ea typeface="TT Fors"/>
                  <a:cs typeface="TT Fors"/>
                  <a:sym typeface="TT Fors"/>
                </a:rPr>
                <a:t>Antibiyotikler, bakterilere karşı etkilidir, virüsler üzerinde ise herhangi bir etkisi yoktur. Bu nedenle </a:t>
              </a:r>
              <a:r>
                <a:rPr lang="tr-TR" sz="2800" b="1" noProof="0" dirty="0">
                  <a:ea typeface="TT Fors"/>
                  <a:cs typeface="TT Fors"/>
                  <a:sym typeface="TT Fors"/>
                </a:rPr>
                <a:t>gereksiz yere kullanılmamalıdır</a:t>
              </a:r>
              <a:r>
                <a:rPr lang="tr-TR" sz="2800" noProof="0" dirty="0">
                  <a:ea typeface="TT Fors"/>
                  <a:cs typeface="TT Fors"/>
                  <a:sym typeface="TT Fors"/>
                </a:rPr>
                <a:t>.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491BEE12-7C4C-D4E9-A3E7-6054B1AE229B}"/>
                </a:ext>
              </a:extLst>
            </p:cNvPr>
            <p:cNvSpPr txBox="1"/>
            <p:nvPr/>
          </p:nvSpPr>
          <p:spPr>
            <a:xfrm>
              <a:off x="0" y="-104775"/>
              <a:ext cx="53467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tr-TR"/>
              </a:defPPr>
              <a:lvl1pPr lvl="0" indent="0">
                <a:lnSpc>
                  <a:spcPts val="3640"/>
                </a:lnSpc>
                <a:spcBef>
                  <a:spcPct val="0"/>
                </a:spcBef>
                <a:defRPr sz="3200" b="1" u="none" strike="noStrike" spc="-78">
                  <a:solidFill>
                    <a:srgbClr val="002060"/>
                  </a:solidFill>
                  <a:ea typeface="ITC Avant Garde Gothic"/>
                  <a:cs typeface="ITC Avant Garde Gothic"/>
                </a:defRPr>
              </a:lvl1pPr>
            </a:lstStyle>
            <a:p>
              <a:r>
                <a:rPr lang="tr-TR" dirty="0">
                  <a:sym typeface="ITC Avant Garde Gothic"/>
                </a:rPr>
                <a:t>Antibiyotik Kullanımı</a:t>
              </a: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720F3C58-62C3-0CF5-05C6-4050048E8AE5}"/>
              </a:ext>
            </a:extLst>
          </p:cNvPr>
          <p:cNvGrpSpPr/>
          <p:nvPr/>
        </p:nvGrpSpPr>
        <p:grpSpPr>
          <a:xfrm>
            <a:off x="9690100" y="1890520"/>
            <a:ext cx="4610099" cy="5526280"/>
            <a:chOff x="0" y="0"/>
            <a:chExt cx="815850" cy="1060718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07C5F1F1-7188-2C1B-1799-4101BA860055}"/>
                </a:ext>
              </a:extLst>
            </p:cNvPr>
            <p:cNvSpPr/>
            <p:nvPr/>
          </p:nvSpPr>
          <p:spPr>
            <a:xfrm>
              <a:off x="0" y="0"/>
              <a:ext cx="815850" cy="1060718"/>
            </a:xfrm>
            <a:custGeom>
              <a:avLst/>
              <a:gdLst/>
              <a:ahLst/>
              <a:cxnLst/>
              <a:rect l="l" t="t" r="r" b="b"/>
              <a:pathLst>
                <a:path w="815850" h="1060718">
                  <a:moveTo>
                    <a:pt x="0" y="0"/>
                  </a:moveTo>
                  <a:lnTo>
                    <a:pt x="815850" y="0"/>
                  </a:lnTo>
                  <a:lnTo>
                    <a:pt x="815850" y="1060718"/>
                  </a:lnTo>
                  <a:lnTo>
                    <a:pt x="0" y="1060718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12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B34962-BAA2-4384-F9F0-B02F8EC5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BB1026E-CB98-95F7-9098-B2DB96DDF8DE}"/>
              </a:ext>
            </a:extLst>
          </p:cNvPr>
          <p:cNvSpPr/>
          <p:nvPr/>
        </p:nvSpPr>
        <p:spPr>
          <a:xfrm>
            <a:off x="793790" y="689074"/>
            <a:ext cx="122237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Bağışıklığımızı Güçlendirmek İçin Uygulamalar ve Araçlar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tr-TR" sz="4000" b="1" dirty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Teknoloji Kullanımı</a:t>
            </a:r>
            <a:endParaRPr lang="tr-TR" sz="4000" b="1" noProof="0" dirty="0">
              <a:solidFill>
                <a:srgbClr val="FF0000"/>
              </a:solidFill>
              <a:ea typeface="Inter Bold" pitchFamily="34" charset="-122"/>
              <a:cs typeface="Inter Bold" pitchFamily="34" charset="-12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E73CC3EA-5FEA-FD1A-C5AE-CD53439256BD}"/>
              </a:ext>
            </a:extLst>
          </p:cNvPr>
          <p:cNvGrpSpPr/>
          <p:nvPr/>
        </p:nvGrpSpPr>
        <p:grpSpPr>
          <a:xfrm>
            <a:off x="793790" y="2520043"/>
            <a:ext cx="5099010" cy="1750189"/>
            <a:chOff x="0" y="-104775"/>
            <a:chExt cx="9182100" cy="2249080"/>
          </a:xfrm>
        </p:grpSpPr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5930BD22-A63F-51CD-FE1A-43355703DFCA}"/>
                </a:ext>
              </a:extLst>
            </p:cNvPr>
            <p:cNvSpPr txBox="1"/>
            <p:nvPr/>
          </p:nvSpPr>
          <p:spPr>
            <a:xfrm>
              <a:off x="0" y="725666"/>
              <a:ext cx="9182100" cy="1418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tr-TR" sz="2400" noProof="0" dirty="0">
                  <a:ea typeface="TT Fors"/>
                  <a:cs typeface="TT Fors"/>
                  <a:sym typeface="TT Fors"/>
                </a:rPr>
                <a:t>Uyku düzenimizi izleyen uygulamalar, kaliteli uyku sağlamada kritik bir rol oynar ve bağışıklık sistemimizi destekler.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991FDAB7-39CF-59BB-6D1B-16E068ACFFC9}"/>
                </a:ext>
              </a:extLst>
            </p:cNvPr>
            <p:cNvSpPr txBox="1"/>
            <p:nvPr/>
          </p:nvSpPr>
          <p:spPr>
            <a:xfrm>
              <a:off x="0" y="-104775"/>
              <a:ext cx="9182100" cy="566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tr-TR" sz="2800" b="1" u="none" strike="noStrike" spc="-78" noProof="0" dirty="0">
                  <a:solidFill>
                    <a:srgbClr val="002060"/>
                  </a:solidFill>
                  <a:ea typeface="ITC Avant Garde Gothic"/>
                  <a:cs typeface="ITC Avant Garde Gothic"/>
                  <a:sym typeface="ITC Avant Garde Gothic"/>
                </a:rPr>
                <a:t>Uyku Takip Uygulamaları</a:t>
              </a: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D681383D-7D5D-B6B7-89FA-706B166026B3}"/>
              </a:ext>
            </a:extLst>
          </p:cNvPr>
          <p:cNvGrpSpPr/>
          <p:nvPr/>
        </p:nvGrpSpPr>
        <p:grpSpPr>
          <a:xfrm>
            <a:off x="3343296" y="5306707"/>
            <a:ext cx="5314912" cy="1742669"/>
            <a:chOff x="-2" y="-104775"/>
            <a:chExt cx="9182102" cy="1617372"/>
          </a:xfrm>
        </p:grpSpPr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6D74C114-6A2C-4924-CD40-BB17C0FC0C93}"/>
                </a:ext>
              </a:extLst>
            </p:cNvPr>
            <p:cNvSpPr txBox="1"/>
            <p:nvPr/>
          </p:nvSpPr>
          <p:spPr>
            <a:xfrm>
              <a:off x="-2" y="488014"/>
              <a:ext cx="9182100" cy="1024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tr-TR" sz="2400" noProof="0" dirty="0">
                  <a:ea typeface="TT Fors"/>
                  <a:cs typeface="TT Fors"/>
                  <a:sym typeface="TT Fors"/>
                </a:rPr>
                <a:t>Stresi azaltmak için tasarlanmış uygulamalar, zihinsel sağlığımızı iyileştirir ve bağışıklık sistemimizi güçlendirir.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4B10EF1B-B237-23ED-F624-E3F9E4901E1E}"/>
                </a:ext>
              </a:extLst>
            </p:cNvPr>
            <p:cNvSpPr txBox="1"/>
            <p:nvPr/>
          </p:nvSpPr>
          <p:spPr>
            <a:xfrm>
              <a:off x="0" y="-104775"/>
              <a:ext cx="9182100" cy="409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tr-TR" sz="2800" b="1" spc="-78" dirty="0">
                  <a:solidFill>
                    <a:srgbClr val="002060"/>
                  </a:solidFill>
                  <a:sym typeface="ITC Avant Garde Gothic"/>
                </a:rPr>
                <a:t>Stres Azaltıcı Uygulamalar</a:t>
              </a: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FBD4813C-D487-7703-6185-8175623A29F4}"/>
              </a:ext>
            </a:extLst>
          </p:cNvPr>
          <p:cNvGrpSpPr/>
          <p:nvPr/>
        </p:nvGrpSpPr>
        <p:grpSpPr>
          <a:xfrm>
            <a:off x="7556498" y="2581233"/>
            <a:ext cx="5848310" cy="1693692"/>
            <a:chOff x="-2" y="-104775"/>
            <a:chExt cx="9182102" cy="1785127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503DAF2A-7D8E-1F2B-E57B-F0026648BF44}"/>
                </a:ext>
              </a:extLst>
            </p:cNvPr>
            <p:cNvSpPr txBox="1"/>
            <p:nvPr/>
          </p:nvSpPr>
          <p:spPr>
            <a:xfrm>
              <a:off x="-2" y="516797"/>
              <a:ext cx="9182100" cy="1163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tr-TR" sz="2400" noProof="0" dirty="0">
                  <a:ea typeface="TT Fors"/>
                  <a:cs typeface="TT Fors"/>
                  <a:sym typeface="TT Fors"/>
                </a:rPr>
                <a:t>Sağlık verilerini takip eden araçlar, bireylerin sağlıklarını yönetmelerine yardımcı olur ve yaşam tarzı değişikliklerini teşvik eder.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0F870587-BCA5-9588-0182-B743646B97CC}"/>
                </a:ext>
              </a:extLst>
            </p:cNvPr>
            <p:cNvSpPr txBox="1"/>
            <p:nvPr/>
          </p:nvSpPr>
          <p:spPr>
            <a:xfrm>
              <a:off x="0" y="-104775"/>
              <a:ext cx="9182100" cy="464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tr-TR" sz="2800" b="1" spc="-78" dirty="0">
                  <a:solidFill>
                    <a:srgbClr val="002060"/>
                  </a:solidFill>
                  <a:sym typeface="ITC Avant Garde Gothic"/>
                </a:rPr>
                <a:t>Sağlık İzleme Araçları</a:t>
              </a:r>
            </a:p>
          </p:txBody>
        </p:sp>
      </p:grpSp>
      <p:pic>
        <p:nvPicPr>
          <p:cNvPr id="23" name="Resim 22">
            <a:extLst>
              <a:ext uri="{FF2B5EF4-FFF2-40B4-BE49-F238E27FC236}">
                <a16:creationId xmlns:a16="http://schemas.microsoft.com/office/drawing/2014/main" id="{C82465DD-C68D-D102-836A-28F9401185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4652537"/>
            <a:ext cx="1873209" cy="3330149"/>
          </a:xfrm>
          <a:prstGeom prst="rect">
            <a:avLst/>
          </a:prstGeom>
        </p:spPr>
      </p:pic>
      <p:pic>
        <p:nvPicPr>
          <p:cNvPr id="1032" name="Picture 8" descr="Uzaktan Hasta İzleme Sistemleri - Sağlık Teknoloji Haberleri">
            <a:extLst>
              <a:ext uri="{FF2B5EF4-FFF2-40B4-BE49-F238E27FC236}">
                <a16:creationId xmlns:a16="http://schemas.microsoft.com/office/drawing/2014/main" id="{CB799385-863E-71E0-DEA4-5B0C5FD7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2536" y="4900905"/>
            <a:ext cx="5396974" cy="28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7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4256"/>
            <a:ext cx="1069490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Bağışıklığınızı Güçlendirmek İçin 30 Günlük Eylem Planı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527929"/>
            <a:ext cx="22860" cy="3919657"/>
          </a:xfrm>
          <a:prstGeom prst="roundRect">
            <a:avLst>
              <a:gd name="adj" fmla="val 291721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4" name="Shape 2"/>
          <p:cNvSpPr/>
          <p:nvPr/>
        </p:nvSpPr>
        <p:spPr>
          <a:xfrm>
            <a:off x="6683216" y="1695093"/>
            <a:ext cx="476250" cy="22860"/>
          </a:xfrm>
          <a:prstGeom prst="roundRect">
            <a:avLst>
              <a:gd name="adj" fmla="val 291721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5" name="Shape 3"/>
          <p:cNvSpPr/>
          <p:nvPr/>
        </p:nvSpPr>
        <p:spPr>
          <a:xfrm>
            <a:off x="7136606" y="1527929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6" name="Text 4"/>
          <p:cNvSpPr/>
          <p:nvPr/>
        </p:nvSpPr>
        <p:spPr>
          <a:xfrm>
            <a:off x="7196137" y="1659295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tr-TR" sz="32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1</a:t>
            </a:r>
            <a:endParaRPr lang="tr-TR" sz="3200" noProof="0" dirty="0"/>
          </a:p>
        </p:txBody>
      </p:sp>
      <p:sp>
        <p:nvSpPr>
          <p:cNvPr id="7" name="Text 5"/>
          <p:cNvSpPr/>
          <p:nvPr/>
        </p:nvSpPr>
        <p:spPr>
          <a:xfrm>
            <a:off x="2806700" y="1405612"/>
            <a:ext cx="3709352" cy="4669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indent="0" algn="r">
              <a:lnSpc>
                <a:spcPts val="195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1. Hafta: Beslenme Temelleri</a:t>
            </a:r>
            <a:endParaRPr lang="tr-TR" sz="2400" noProof="0" dirty="0"/>
          </a:p>
        </p:txBody>
      </p:sp>
      <p:sp>
        <p:nvSpPr>
          <p:cNvPr id="8" name="Text 6"/>
          <p:cNvSpPr/>
          <p:nvPr/>
        </p:nvSpPr>
        <p:spPr>
          <a:xfrm>
            <a:off x="793790" y="1925717"/>
            <a:ext cx="57276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Günde 5 porsiyon meyve-sebze tüketin. Su tüketimini artırın (2-2.5 litre). İşlenmiş gıdaları %50 azaltın. Probiyotik gıda ekleyin.</a:t>
            </a:r>
            <a:endParaRPr lang="tr-TR" sz="2400" noProof="0" dirty="0"/>
          </a:p>
        </p:txBody>
      </p:sp>
      <p:sp>
        <p:nvSpPr>
          <p:cNvPr id="9" name="Shape 7"/>
          <p:cNvSpPr/>
          <p:nvPr/>
        </p:nvSpPr>
        <p:spPr>
          <a:xfrm>
            <a:off x="7470934" y="2508012"/>
            <a:ext cx="476250" cy="22860"/>
          </a:xfrm>
          <a:prstGeom prst="roundRect">
            <a:avLst>
              <a:gd name="adj" fmla="val 291721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10" name="Shape 8"/>
          <p:cNvSpPr/>
          <p:nvPr/>
        </p:nvSpPr>
        <p:spPr>
          <a:xfrm>
            <a:off x="7136606" y="2353548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11" name="Text 9"/>
          <p:cNvSpPr/>
          <p:nvPr/>
        </p:nvSpPr>
        <p:spPr>
          <a:xfrm>
            <a:off x="7196137" y="2472214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tr-TR" sz="32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2</a:t>
            </a:r>
            <a:endParaRPr lang="tr-TR" sz="3200" noProof="0" dirty="0"/>
          </a:p>
        </p:txBody>
      </p:sp>
      <p:sp>
        <p:nvSpPr>
          <p:cNvPr id="12" name="Text 10"/>
          <p:cNvSpPr/>
          <p:nvPr/>
        </p:nvSpPr>
        <p:spPr>
          <a:xfrm>
            <a:off x="8108990" y="2294573"/>
            <a:ext cx="2825710" cy="4669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indent="0" algn="l">
              <a:lnSpc>
                <a:spcPts val="195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2. Hafta: Uyku Düzeni</a:t>
            </a:r>
            <a:endParaRPr lang="tr-TR" sz="2400" noProof="0" dirty="0"/>
          </a:p>
        </p:txBody>
      </p:sp>
      <p:sp>
        <p:nvSpPr>
          <p:cNvPr id="13" name="Text 11"/>
          <p:cNvSpPr/>
          <p:nvPr/>
        </p:nvSpPr>
        <p:spPr>
          <a:xfrm>
            <a:off x="8108990" y="2802136"/>
            <a:ext cx="5965785" cy="1104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Düzenli uyku saatleri belirleyin. Yatmadan 1 saat önce ekran kullanımını durdurun. Yatak odası sıcaklığını 18-20°C'de tutun.</a:t>
            </a:r>
            <a:endParaRPr lang="tr-TR" sz="2400" noProof="0" dirty="0"/>
          </a:p>
        </p:txBody>
      </p:sp>
      <p:sp>
        <p:nvSpPr>
          <p:cNvPr id="14" name="Shape 12"/>
          <p:cNvSpPr/>
          <p:nvPr/>
        </p:nvSpPr>
        <p:spPr>
          <a:xfrm>
            <a:off x="6683216" y="3481467"/>
            <a:ext cx="476250" cy="22860"/>
          </a:xfrm>
          <a:prstGeom prst="roundRect">
            <a:avLst>
              <a:gd name="adj" fmla="val 291721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15" name="Shape 13"/>
          <p:cNvSpPr/>
          <p:nvPr/>
        </p:nvSpPr>
        <p:spPr>
          <a:xfrm>
            <a:off x="7136606" y="3301603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16" name="Text 14"/>
          <p:cNvSpPr/>
          <p:nvPr/>
        </p:nvSpPr>
        <p:spPr>
          <a:xfrm>
            <a:off x="7196137" y="343296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tr-TR" sz="32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3</a:t>
            </a:r>
            <a:endParaRPr lang="tr-TR" sz="3200" noProof="0" dirty="0"/>
          </a:p>
        </p:txBody>
      </p:sp>
      <p:sp>
        <p:nvSpPr>
          <p:cNvPr id="17" name="Text 15"/>
          <p:cNvSpPr/>
          <p:nvPr/>
        </p:nvSpPr>
        <p:spPr>
          <a:xfrm>
            <a:off x="3614420" y="3268028"/>
            <a:ext cx="2799357" cy="4669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indent="0" algn="r">
              <a:lnSpc>
                <a:spcPts val="195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3. Hafta: Aktif Yaşam</a:t>
            </a:r>
            <a:endParaRPr lang="tr-TR" sz="2400" noProof="0" dirty="0"/>
          </a:p>
        </p:txBody>
      </p:sp>
      <p:sp>
        <p:nvSpPr>
          <p:cNvPr id="18" name="Text 16"/>
          <p:cNvSpPr/>
          <p:nvPr/>
        </p:nvSpPr>
        <p:spPr>
          <a:xfrm>
            <a:off x="793790" y="3800991"/>
            <a:ext cx="57276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Günde 30 dakika yürüyüş yapın. Merdiven kullanın. Hafta sonu doğa yürüyüşü planlayın. Hareket alışkanlığını sabah rutinine ekleyin.</a:t>
            </a:r>
            <a:endParaRPr lang="tr-TR" sz="2400" noProof="0" dirty="0"/>
          </a:p>
        </p:txBody>
      </p:sp>
      <p:sp>
        <p:nvSpPr>
          <p:cNvPr id="19" name="Shape 17"/>
          <p:cNvSpPr/>
          <p:nvPr/>
        </p:nvSpPr>
        <p:spPr>
          <a:xfrm>
            <a:off x="7470934" y="4289941"/>
            <a:ext cx="476250" cy="22860"/>
          </a:xfrm>
          <a:prstGeom prst="roundRect">
            <a:avLst>
              <a:gd name="adj" fmla="val 291721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20" name="Shape 18"/>
          <p:cNvSpPr/>
          <p:nvPr/>
        </p:nvSpPr>
        <p:spPr>
          <a:xfrm>
            <a:off x="7136606" y="4122777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tr-TR" sz="3200" noProof="0" dirty="0"/>
          </a:p>
        </p:txBody>
      </p:sp>
      <p:sp>
        <p:nvSpPr>
          <p:cNvPr id="21" name="Text 19"/>
          <p:cNvSpPr/>
          <p:nvPr/>
        </p:nvSpPr>
        <p:spPr>
          <a:xfrm>
            <a:off x="7196137" y="4254143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tr-TR" sz="32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4</a:t>
            </a:r>
            <a:endParaRPr lang="tr-TR" sz="3200" noProof="0" dirty="0"/>
          </a:p>
        </p:txBody>
      </p:sp>
      <p:sp>
        <p:nvSpPr>
          <p:cNvPr id="22" name="Text 20"/>
          <p:cNvSpPr/>
          <p:nvPr/>
        </p:nvSpPr>
        <p:spPr>
          <a:xfrm>
            <a:off x="8108990" y="4101902"/>
            <a:ext cx="3041610" cy="4669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indent="0" algn="l">
              <a:lnSpc>
                <a:spcPts val="195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4. Hafta: Stres Yönetimi</a:t>
            </a:r>
            <a:endParaRPr lang="tr-TR" sz="2400" noProof="0" dirty="0"/>
          </a:p>
        </p:txBody>
      </p:sp>
      <p:sp>
        <p:nvSpPr>
          <p:cNvPr id="23" name="Text 21"/>
          <p:cNvSpPr/>
          <p:nvPr/>
        </p:nvSpPr>
        <p:spPr>
          <a:xfrm>
            <a:off x="8108990" y="4609465"/>
            <a:ext cx="57276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Günde 10 dakika nefes egzersizi yapın. </a:t>
            </a:r>
          </a:p>
          <a:p>
            <a:pPr marL="0" indent="0" algn="l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Sosyal bağlantıları güçlendirin. </a:t>
            </a:r>
          </a:p>
          <a:p>
            <a:pPr marL="0" indent="0" algn="l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Hobilerinize zaman ayırın.</a:t>
            </a:r>
            <a:endParaRPr lang="tr-TR" sz="2400" noProof="0" dirty="0"/>
          </a:p>
        </p:txBody>
      </p:sp>
      <p:sp>
        <p:nvSpPr>
          <p:cNvPr id="25" name="Text 23"/>
          <p:cNvSpPr/>
          <p:nvPr/>
        </p:nvSpPr>
        <p:spPr>
          <a:xfrm>
            <a:off x="975360" y="5752585"/>
            <a:ext cx="2415540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tr-TR" sz="2800" b="1" noProof="0" dirty="0">
                <a:solidFill>
                  <a:srgbClr val="FF0000"/>
                </a:solidFill>
                <a:ea typeface="Inter Bold" pitchFamily="34" charset="-122"/>
                <a:cs typeface="Inter Bold" pitchFamily="34" charset="-120"/>
              </a:rPr>
              <a:t>Bonus Tavsiyeler</a:t>
            </a:r>
            <a:endParaRPr lang="tr-TR" sz="2800" noProof="0" dirty="0">
              <a:solidFill>
                <a:srgbClr val="FF0000"/>
              </a:solidFill>
            </a:endParaRPr>
          </a:p>
        </p:txBody>
      </p:sp>
      <p:sp>
        <p:nvSpPr>
          <p:cNvPr id="26" name="Text 24"/>
          <p:cNvSpPr/>
          <p:nvPr/>
        </p:nvSpPr>
        <p:spPr>
          <a:xfrm>
            <a:off x="975360" y="6189107"/>
            <a:ext cx="776795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 vitamini seviyenizi kontrol ettirin (ideal: 30-50 ng/</a:t>
            </a:r>
            <a:r>
              <a:rPr lang="tr-TR" sz="2400" noProof="0" dirty="0" err="1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mL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)</a:t>
            </a:r>
            <a:endParaRPr lang="tr-TR" sz="2400" noProof="0" dirty="0"/>
          </a:p>
        </p:txBody>
      </p:sp>
      <p:sp>
        <p:nvSpPr>
          <p:cNvPr id="27" name="Text 25"/>
          <p:cNvSpPr/>
          <p:nvPr/>
        </p:nvSpPr>
        <p:spPr>
          <a:xfrm>
            <a:off x="975360" y="6549469"/>
            <a:ext cx="776795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Çinko takviyesi düşünün (günlük 15-30 mg)</a:t>
            </a:r>
            <a:endParaRPr lang="tr-TR" sz="2400" noProof="0" dirty="0"/>
          </a:p>
        </p:txBody>
      </p:sp>
      <p:sp>
        <p:nvSpPr>
          <p:cNvPr id="28" name="Text 26"/>
          <p:cNvSpPr/>
          <p:nvPr/>
        </p:nvSpPr>
        <p:spPr>
          <a:xfrm>
            <a:off x="975360" y="6909832"/>
            <a:ext cx="776795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Sosyal izolasyondan kaçının, kaliteli ilişkiler kurun</a:t>
            </a:r>
            <a:endParaRPr lang="tr-TR" sz="2400" noProof="0" dirty="0"/>
          </a:p>
        </p:txBody>
      </p:sp>
      <p:sp>
        <p:nvSpPr>
          <p:cNvPr id="29" name="Text 27"/>
          <p:cNvSpPr/>
          <p:nvPr/>
        </p:nvSpPr>
        <p:spPr>
          <a:xfrm>
            <a:off x="975360" y="7282894"/>
            <a:ext cx="776795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Gülmeyi unutmayın - stres hormonlarını %40 azaltır</a:t>
            </a:r>
            <a:endParaRPr lang="tr-TR" sz="2400" noProof="0" dirty="0"/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F0F7D8BB-33CE-FA71-01DD-E45759F2B6E4}"/>
              </a:ext>
            </a:extLst>
          </p:cNvPr>
          <p:cNvGrpSpPr/>
          <p:nvPr/>
        </p:nvGrpSpPr>
        <p:grpSpPr>
          <a:xfrm>
            <a:off x="9245600" y="6000592"/>
            <a:ext cx="2959100" cy="1987708"/>
            <a:chOff x="0" y="0"/>
            <a:chExt cx="815850" cy="57888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90D3041-8408-0FCA-1434-75775B86F49D}"/>
                </a:ext>
              </a:extLst>
            </p:cNvPr>
            <p:cNvSpPr/>
            <p:nvPr/>
          </p:nvSpPr>
          <p:spPr>
            <a:xfrm>
              <a:off x="0" y="0"/>
              <a:ext cx="815850" cy="578881"/>
            </a:xfrm>
            <a:custGeom>
              <a:avLst/>
              <a:gdLst/>
              <a:ahLst/>
              <a:cxnLst/>
              <a:rect l="l" t="t" r="r" b="b"/>
              <a:pathLst>
                <a:path w="815850" h="578881">
                  <a:moveTo>
                    <a:pt x="0" y="0"/>
                  </a:moveTo>
                  <a:lnTo>
                    <a:pt x="815850" y="0"/>
                  </a:lnTo>
                  <a:lnTo>
                    <a:pt x="815850" y="578881"/>
                  </a:lnTo>
                  <a:lnTo>
                    <a:pt x="0" y="578881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noProof="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FD23FD-911F-AAD4-99AD-7BFF48D5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F918016-E127-B9D2-49C4-0A0240ECF74A}"/>
              </a:ext>
            </a:extLst>
          </p:cNvPr>
          <p:cNvSpPr/>
          <p:nvPr/>
        </p:nvSpPr>
        <p:spPr>
          <a:xfrm>
            <a:off x="793790" y="714256"/>
            <a:ext cx="1069490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Kaynaklar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33" name="Metin Yer Tutucusu 2">
            <a:extLst>
              <a:ext uri="{FF2B5EF4-FFF2-40B4-BE49-F238E27FC236}">
                <a16:creationId xmlns:a16="http://schemas.microsoft.com/office/drawing/2014/main" id="{D5245E05-085B-E584-B793-3AA1068FEACD}"/>
              </a:ext>
            </a:extLst>
          </p:cNvPr>
          <p:cNvSpPr txBox="1">
            <a:spLocks/>
          </p:cNvSpPr>
          <p:nvPr/>
        </p:nvSpPr>
        <p:spPr>
          <a:xfrm>
            <a:off x="793790" y="1998472"/>
            <a:ext cx="10382210" cy="45801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Dünya Sağlık Örgütü (WHO, www.who.int)</a:t>
            </a:r>
          </a:p>
          <a:p>
            <a:pPr>
              <a:lnSpc>
                <a:spcPct val="170000"/>
              </a:lnSpc>
            </a:pPr>
            <a:r>
              <a:rPr lang="tr-TR" sz="2400" b="1" kern="100" dirty="0">
                <a:latin typeface="Calibri" panose="020F0502020204030204" pitchFamily="34" charset="0"/>
              </a:rPr>
              <a:t>T.C. Sağlık Bakanlığı (</a:t>
            </a:r>
            <a:r>
              <a:rPr lang="tr-TR" sz="2400" b="1" kern="100" dirty="0">
                <a:latin typeface="Calibri" panose="020F0502020204030204" pitchFamily="34" charset="0"/>
                <a:hlinkClick r:id="rId3"/>
              </a:rPr>
              <a:t>www.saglik.gov.tr</a:t>
            </a:r>
            <a:r>
              <a:rPr lang="tr-TR" sz="2400" b="1" kern="1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2400" b="1" kern="100" dirty="0">
                <a:latin typeface="Calibri" panose="020F0502020204030204" pitchFamily="34" charset="0"/>
              </a:rPr>
              <a:t>British Journal of Sports Medicine</a:t>
            </a:r>
            <a:endParaRPr lang="tr-TR" sz="2400" b="1" kern="100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Influenza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ve Solunum Hastalıkları. Harvard T.H.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Chan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School of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Public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Health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-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Nutrition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Source. </a:t>
            </a:r>
          </a:p>
          <a:p>
            <a:pPr>
              <a:lnSpc>
                <a:spcPct val="170000"/>
              </a:lnSpc>
            </a:pP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Halk Sağlığı Genel Müdürlüğü</a:t>
            </a:r>
          </a:p>
          <a:p>
            <a:pPr>
              <a:lnSpc>
                <a:spcPct val="170000"/>
              </a:lnSpc>
            </a:pP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Beslenme ve Diyetetik Akademileri (Academy of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Nutrition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and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Dietetics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). </a:t>
            </a:r>
          </a:p>
          <a:p>
            <a:pPr>
              <a:lnSpc>
                <a:spcPct val="170000"/>
              </a:lnSpc>
            </a:pP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Uyku Araştırmaları Derneği (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Sleep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Research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2400" b="1" kern="100" dirty="0" err="1">
                <a:solidFill>
                  <a:prstClr val="black"/>
                </a:solidFill>
                <a:latin typeface="Calibri" panose="020F0502020204030204" pitchFamily="34" charset="0"/>
              </a:rPr>
              <a:t>Society</a:t>
            </a: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</a:rPr>
              <a:t>).</a:t>
            </a:r>
          </a:p>
          <a:p>
            <a:pPr>
              <a:lnSpc>
                <a:spcPct val="170000"/>
              </a:lnSpc>
            </a:pPr>
            <a:endParaRPr lang="tr-TR" sz="2400" b="1" kern="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6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3C1528-D464-4633-A116-B9A56348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DE63D618-DC8F-CB4D-CA56-B3F02FE15213}"/>
              </a:ext>
            </a:extLst>
          </p:cNvPr>
          <p:cNvSpPr txBox="1">
            <a:spLocks/>
          </p:cNvSpPr>
          <p:nvPr/>
        </p:nvSpPr>
        <p:spPr>
          <a:xfrm>
            <a:off x="1900936" y="3520440"/>
            <a:ext cx="10405364" cy="118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kern="100" dirty="0">
                <a:solidFill>
                  <a:srgbClr val="002060"/>
                </a:solidFill>
                <a:latin typeface="Calibri" panose="020F0502020204030204" pitchFamily="34" charset="0"/>
              </a:rPr>
              <a:t>DİNLEDİĞİNİZ İÇİN TEŞEKKÜR EDERİM</a:t>
            </a:r>
          </a:p>
        </p:txBody>
      </p:sp>
    </p:spTree>
    <p:extLst>
      <p:ext uri="{BB962C8B-B14F-4D97-AF65-F5344CB8AC3E}">
        <p14:creationId xmlns:p14="http://schemas.microsoft.com/office/powerpoint/2010/main" val="324207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1" y="641510"/>
            <a:ext cx="7270710" cy="163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Bağışıklık Sistemi: Vücudumuzun Savunma Kalesi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567702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Nasıl Çalışır?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194295"/>
            <a:ext cx="3867110" cy="278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Bağışıklık sistemimiz;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virüsler, bakteriler ve diğer zararlı mikroorganizmalara karşı vücudumuzu koruyan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karmaşık bir savunma ağıdır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</a:t>
            </a:r>
            <a:endParaRPr lang="tr-TR" sz="2400" noProof="0" dirty="0"/>
          </a:p>
        </p:txBody>
      </p:sp>
      <p:sp>
        <p:nvSpPr>
          <p:cNvPr id="6" name="Text 3"/>
          <p:cNvSpPr/>
          <p:nvPr/>
        </p:nvSpPr>
        <p:spPr>
          <a:xfrm>
            <a:off x="829965" y="5554701"/>
            <a:ext cx="3424535" cy="220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İki ana bileşenden oluşur: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doğuştan gelen bağışıklık ve kazanılmış bağışıklık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Bu sistemler uyum içinde çalışarak bizi hastalıklardan korur.</a:t>
            </a:r>
            <a:endParaRPr lang="tr-TR" sz="2400" noProof="0" dirty="0"/>
          </a:p>
        </p:txBody>
      </p:sp>
      <p:sp>
        <p:nvSpPr>
          <p:cNvPr id="7" name="Text 4"/>
          <p:cNvSpPr/>
          <p:nvPr/>
        </p:nvSpPr>
        <p:spPr>
          <a:xfrm>
            <a:off x="4842510" y="2567702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Neden Önemli?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842510" y="3194295"/>
            <a:ext cx="3615690" cy="2229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tr-TR" sz="2400" u="sng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Güçlü bir bağışıklık sistemi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, hastalık riskini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azaltır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, iyileşme sürecini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hızlandırır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ve genel yaşam kalitemizi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artırır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</a:t>
            </a:r>
            <a:endParaRPr lang="tr-TR" sz="2400" noProof="0" dirty="0"/>
          </a:p>
        </p:txBody>
      </p:sp>
      <p:sp>
        <p:nvSpPr>
          <p:cNvPr id="9" name="Text 6"/>
          <p:cNvSpPr/>
          <p:nvPr/>
        </p:nvSpPr>
        <p:spPr>
          <a:xfrm>
            <a:off x="4842510" y="5554701"/>
            <a:ext cx="3536910" cy="2015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DSÖ verilerine göre;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tr-TR" sz="2400" b="1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bulaşıcı hastalıklar dünya çapında yılda 17 milyon ölüme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neden olmaktadır.</a:t>
            </a:r>
            <a:endParaRPr lang="tr-TR" sz="2400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1477BD8-10D0-05D1-7371-62E55D55F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31157A75-1E28-E529-FD05-028B4E0E07FD}"/>
              </a:ext>
            </a:extLst>
          </p:cNvPr>
          <p:cNvSpPr txBox="1"/>
          <p:nvPr/>
        </p:nvSpPr>
        <p:spPr>
          <a:xfrm>
            <a:off x="730250" y="669818"/>
            <a:ext cx="7004050" cy="65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indent="0">
              <a:lnSpc>
                <a:spcPts val="5300"/>
              </a:lnSpc>
              <a:buNone/>
              <a:defRPr sz="4400" b="1">
                <a:solidFill>
                  <a:srgbClr val="000000"/>
                </a:solidFill>
                <a:ea typeface="Inter Bold" pitchFamily="34" charset="-122"/>
                <a:cs typeface="Inter Bold" pitchFamily="34" charset="-120"/>
              </a:defRPr>
            </a:lvl1pPr>
          </a:lstStyle>
          <a:p>
            <a:r>
              <a:rPr lang="tr-TR" dirty="0">
                <a:solidFill>
                  <a:srgbClr val="002060"/>
                </a:solidFill>
                <a:sym typeface="ITC Avant Garde Gothic"/>
              </a:rPr>
              <a:t>Doğal ve Adaptif Bağışıklık</a:t>
            </a:r>
          </a:p>
        </p:txBody>
      </p:sp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4394C7C3-92CB-9D11-4F62-5728E8B56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050495"/>
              </p:ext>
            </p:extLst>
          </p:nvPr>
        </p:nvGraphicFramePr>
        <p:xfrm>
          <a:off x="628649" y="1714500"/>
          <a:ext cx="744855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 7">
            <a:extLst>
              <a:ext uri="{FF2B5EF4-FFF2-40B4-BE49-F238E27FC236}">
                <a16:creationId xmlns:a16="http://schemas.microsoft.com/office/drawing/2014/main" id="{112133AB-92F5-1436-E51C-FE628AC0CC84}"/>
              </a:ext>
            </a:extLst>
          </p:cNvPr>
          <p:cNvSpPr/>
          <p:nvPr/>
        </p:nvSpPr>
        <p:spPr>
          <a:xfrm>
            <a:off x="628649" y="6856887"/>
            <a:ext cx="9975851" cy="979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002060"/>
                </a:solidFill>
                <a:ea typeface="Source Sans 3" pitchFamily="34" charset="-122"/>
                <a:cs typeface="Source Sans 3" pitchFamily="34" charset="-120"/>
              </a:rPr>
              <a:t>"Bağışıklık sistemi, bir ülkenin ordusu gibidir. Askerleri (lökositler), istihbaratı (hafıza hücreleri) ve savunma hatları (lenf bezleri) vardır."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bagisiklik sistemi hucreleri 996592">
            <a:extLst>
              <a:ext uri="{FF2B5EF4-FFF2-40B4-BE49-F238E27FC236}">
                <a16:creationId xmlns:a16="http://schemas.microsoft.com/office/drawing/2014/main" id="{5C3AC7D1-B50E-FC85-0A4F-B6EF0074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689" y="1843087"/>
            <a:ext cx="6231424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7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9622" y="715012"/>
            <a:ext cx="9646575" cy="783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Bağışıklık Sistemi Organları</a:t>
            </a: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4135B780-317C-FCA3-C57E-231ADB617F92}"/>
              </a:ext>
            </a:extLst>
          </p:cNvPr>
          <p:cNvSpPr/>
          <p:nvPr/>
        </p:nvSpPr>
        <p:spPr>
          <a:xfrm>
            <a:off x="419622" y="2367993"/>
            <a:ext cx="6387578" cy="3493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tr-TR" sz="2800" noProof="0" dirty="0">
                <a:ea typeface="Source Sans 3" pitchFamily="34" charset="-122"/>
                <a:cs typeface="Source Sans 3" pitchFamily="34" charset="-120"/>
              </a:rPr>
              <a:t>Bağışıklık sistemi, vücutta tüm organlara yayılmış olan hücrelerden ve ek olarak </a:t>
            </a:r>
            <a:r>
              <a:rPr lang="tr-TR" sz="2800" b="1" noProof="0" dirty="0">
                <a:ea typeface="Source Sans 3" pitchFamily="34" charset="-122"/>
                <a:cs typeface="Source Sans 3" pitchFamily="34" charset="-120"/>
              </a:rPr>
              <a:t>dalak, karaciğer, </a:t>
            </a:r>
            <a:r>
              <a:rPr lang="tr-TR" sz="2800" b="1" noProof="0" dirty="0" err="1">
                <a:ea typeface="Source Sans 3" pitchFamily="34" charset="-122"/>
                <a:cs typeface="Source Sans 3" pitchFamily="34" charset="-120"/>
              </a:rPr>
              <a:t>timus</a:t>
            </a:r>
            <a:r>
              <a:rPr lang="tr-TR" sz="2800" b="1" noProof="0" dirty="0">
                <a:ea typeface="Source Sans 3" pitchFamily="34" charset="-122"/>
                <a:cs typeface="Source Sans 3" pitchFamily="34" charset="-120"/>
              </a:rPr>
              <a:t>, lenf bezi </a:t>
            </a:r>
            <a:r>
              <a:rPr lang="tr-TR" sz="2800" noProof="0" dirty="0">
                <a:ea typeface="Source Sans 3" pitchFamily="34" charset="-122"/>
                <a:cs typeface="Source Sans 3" pitchFamily="34" charset="-120"/>
              </a:rPr>
              <a:t>gibi organlardan ve </a:t>
            </a:r>
            <a:r>
              <a:rPr lang="tr-TR" sz="2800" b="1" noProof="0" dirty="0">
                <a:ea typeface="Source Sans 3" pitchFamily="34" charset="-122"/>
                <a:cs typeface="Source Sans 3" pitchFamily="34" charset="-120"/>
              </a:rPr>
              <a:t>kemik iliğinden </a:t>
            </a:r>
            <a:r>
              <a:rPr lang="tr-TR" sz="2800" noProof="0" dirty="0">
                <a:ea typeface="Source Sans 3" pitchFamily="34" charset="-122"/>
                <a:cs typeface="Source Sans 3" pitchFamily="34" charset="-120"/>
              </a:rPr>
              <a:t>oluşur.</a:t>
            </a:r>
            <a:endParaRPr lang="tr-TR" sz="2800" noProof="0" dirty="0"/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12434AC4-C7F6-C199-1070-4E708092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03" y="867412"/>
            <a:ext cx="7182775" cy="7182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FD1C6E4B-41F1-8EDD-C22E-894EB869D9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470" y="435496"/>
            <a:ext cx="5047067" cy="7570602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642A09D9-5F2F-8B77-50AE-DE390324A037}"/>
              </a:ext>
            </a:extLst>
          </p:cNvPr>
          <p:cNvSpPr/>
          <p:nvPr/>
        </p:nvSpPr>
        <p:spPr>
          <a:xfrm>
            <a:off x="457160" y="859115"/>
            <a:ext cx="9784449" cy="868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Soğuk Gerçekler: 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Dünyada Durum Ne?</a:t>
            </a: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91EE8B97-1045-B75A-C020-523B904C9F7F}"/>
              </a:ext>
            </a:extLst>
          </p:cNvPr>
          <p:cNvSpPr/>
          <p:nvPr/>
        </p:nvSpPr>
        <p:spPr>
          <a:xfrm>
            <a:off x="39127" y="2742754"/>
            <a:ext cx="3090880" cy="111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900"/>
              </a:lnSpc>
              <a:buNone/>
            </a:pPr>
            <a:r>
              <a:rPr lang="tr-TR" sz="3600" b="1" noProof="0" dirty="0">
                <a:solidFill>
                  <a:srgbClr val="0070C0"/>
                </a:solidFill>
                <a:ea typeface="Noto Serif HK Semi Bold" pitchFamily="34" charset="-122"/>
                <a:cs typeface="Noto Serif HK Semi Bold" pitchFamily="34" charset="-120"/>
              </a:rPr>
              <a:t>1 Milyar+</a:t>
            </a:r>
            <a:endParaRPr lang="tr-TR" sz="3600" b="1" noProof="0" dirty="0">
              <a:solidFill>
                <a:srgbClr val="0070C0"/>
              </a:solidFill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5E8E5E90-5D49-744D-0BAA-7B0F9F20A57F}"/>
              </a:ext>
            </a:extLst>
          </p:cNvPr>
          <p:cNvSpPr/>
          <p:nvPr/>
        </p:nvSpPr>
        <p:spPr>
          <a:xfrm>
            <a:off x="39127" y="3620321"/>
            <a:ext cx="3090880" cy="497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800" dirty="0">
                <a:solidFill>
                  <a:srgbClr val="0070C0"/>
                </a:solidFill>
                <a:ea typeface="Noto Serif HK Semi Bold" pitchFamily="34" charset="-122"/>
                <a:cs typeface="Noto Serif HK Semi Bold" pitchFamily="34" charset="-120"/>
              </a:rPr>
              <a:t>Yıllık Vaka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F689600D-E5A8-8FD5-DD42-406066617308}"/>
              </a:ext>
            </a:extLst>
          </p:cNvPr>
          <p:cNvSpPr/>
          <p:nvPr/>
        </p:nvSpPr>
        <p:spPr>
          <a:xfrm>
            <a:off x="221100" y="4319414"/>
            <a:ext cx="2704979" cy="1963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00" dirty="0">
                <a:solidFill>
                  <a:srgbClr val="0070C0"/>
                </a:solidFill>
                <a:ea typeface="Source Sans 3" pitchFamily="34" charset="-122"/>
                <a:cs typeface="Source Sans 3" pitchFamily="34" charset="-120"/>
              </a:rPr>
              <a:t>Her yıl dünya genelinde 1 milyardan fazla insan üst solunum yolu enfeksiyonuna yakalanıyor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79392FAD-289C-7122-1C69-698E2D2112A9}"/>
              </a:ext>
            </a:extLst>
          </p:cNvPr>
          <p:cNvSpPr/>
          <p:nvPr/>
        </p:nvSpPr>
        <p:spPr>
          <a:xfrm>
            <a:off x="3397079" y="2742754"/>
            <a:ext cx="3090880" cy="111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900"/>
              </a:lnSpc>
              <a:buNone/>
            </a:pPr>
            <a:r>
              <a:rPr lang="tr-TR" sz="3600" b="1" noProof="0" dirty="0">
                <a:solidFill>
                  <a:srgbClr val="C00000"/>
                </a:solidFill>
                <a:ea typeface="Noto Serif HK Semi Bold" pitchFamily="34" charset="-122"/>
                <a:cs typeface="Noto Serif HK Semi Bold" pitchFamily="34" charset="-120"/>
              </a:rPr>
              <a:t>3-5 Milyon</a:t>
            </a:r>
            <a:endParaRPr lang="tr-TR" sz="3600" b="1" noProof="0" dirty="0">
              <a:solidFill>
                <a:srgbClr val="C00000"/>
              </a:solidFill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C1BF8F4A-1D9A-EB0E-0F24-E4913E108E3C}"/>
              </a:ext>
            </a:extLst>
          </p:cNvPr>
          <p:cNvSpPr/>
          <p:nvPr/>
        </p:nvSpPr>
        <p:spPr>
          <a:xfrm>
            <a:off x="3397079" y="3601099"/>
            <a:ext cx="3090880" cy="497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800" dirty="0">
                <a:solidFill>
                  <a:srgbClr val="C00000"/>
                </a:solidFill>
                <a:ea typeface="Noto Serif HK Semi Bold" pitchFamily="34" charset="-122"/>
                <a:cs typeface="Noto Serif HK Semi Bold" pitchFamily="34" charset="-120"/>
              </a:rPr>
              <a:t>Ciddi Vakalar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CB0DB0B7-8F42-6D28-1D04-158FA40FCF6C}"/>
              </a:ext>
            </a:extLst>
          </p:cNvPr>
          <p:cNvSpPr/>
          <p:nvPr/>
        </p:nvSpPr>
        <p:spPr>
          <a:xfrm>
            <a:off x="3723983" y="4351327"/>
            <a:ext cx="2437072" cy="1963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00" dirty="0">
                <a:solidFill>
                  <a:srgbClr val="C00000"/>
                </a:solidFill>
                <a:ea typeface="Source Sans 3" pitchFamily="34" charset="-122"/>
                <a:cs typeface="Source Sans 3" pitchFamily="34" charset="-120"/>
              </a:rPr>
              <a:t>Mevsimsel grip nedeniyle her yıl 3-5 milyon ciddi hastalık vakası görülüyor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7B94CD99-0FEA-62A4-59E2-A654C56565E9}"/>
              </a:ext>
            </a:extLst>
          </p:cNvPr>
          <p:cNvSpPr/>
          <p:nvPr/>
        </p:nvSpPr>
        <p:spPr>
          <a:xfrm>
            <a:off x="6612351" y="2722325"/>
            <a:ext cx="3090880" cy="111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900"/>
              </a:lnSpc>
              <a:buNone/>
            </a:pPr>
            <a:r>
              <a:rPr lang="en-US" sz="3600" b="1" dirty="0">
                <a:solidFill>
                  <a:srgbClr val="7030A0"/>
                </a:solidFill>
                <a:ea typeface="Noto Serif HK Semi Bold" pitchFamily="34" charset="-122"/>
                <a:cs typeface="Noto Serif HK Semi Bold" pitchFamily="34" charset="-120"/>
              </a:rPr>
              <a:t>650</a:t>
            </a:r>
            <a:r>
              <a:rPr lang="tr-TR" sz="3600" b="1" dirty="0">
                <a:solidFill>
                  <a:srgbClr val="7030A0"/>
                </a:solidFill>
                <a:ea typeface="Noto Serif HK Semi Bold" pitchFamily="34" charset="-122"/>
                <a:cs typeface="Noto Serif HK Semi Bold" pitchFamily="34" charset="-120"/>
              </a:rPr>
              <a:t> Bin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D4460BB6-3876-22CE-A077-054B20721AF7}"/>
              </a:ext>
            </a:extLst>
          </p:cNvPr>
          <p:cNvSpPr/>
          <p:nvPr/>
        </p:nvSpPr>
        <p:spPr>
          <a:xfrm>
            <a:off x="6612351" y="3581726"/>
            <a:ext cx="3090880" cy="497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800" dirty="0">
                <a:solidFill>
                  <a:srgbClr val="7030A0"/>
                </a:solidFill>
                <a:ea typeface="Noto Serif HK Semi Bold" pitchFamily="34" charset="-122"/>
                <a:cs typeface="Noto Serif HK Semi Bold" pitchFamily="34" charset="-120"/>
              </a:rPr>
              <a:t>Kayıplar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C79593E2-FB92-02F1-B811-5EB0CB5DA204}"/>
              </a:ext>
            </a:extLst>
          </p:cNvPr>
          <p:cNvSpPr/>
          <p:nvPr/>
        </p:nvSpPr>
        <p:spPr>
          <a:xfrm>
            <a:off x="7068378" y="4319414"/>
            <a:ext cx="2178826" cy="1761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00" dirty="0">
                <a:solidFill>
                  <a:srgbClr val="7030A0"/>
                </a:solidFill>
                <a:ea typeface="Source Sans 3" pitchFamily="34" charset="-122"/>
                <a:cs typeface="Source Sans 3" pitchFamily="34" charset="-120"/>
              </a:rPr>
              <a:t>290.000 - 650.000 solunum yolu kaynaklı ölüm gerçekleşiyor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8E1229-7519-A6BB-2453-20EFA640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E68C58B-5C9E-9132-3E9B-68D6418E08D9}"/>
              </a:ext>
            </a:extLst>
          </p:cNvPr>
          <p:cNvSpPr/>
          <p:nvPr/>
        </p:nvSpPr>
        <p:spPr>
          <a:xfrm>
            <a:off x="693051" y="833715"/>
            <a:ext cx="9784449" cy="868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Türkiye’den Veriler…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231187B-56CF-430F-4065-0EE53743B06E}"/>
              </a:ext>
            </a:extLst>
          </p:cNvPr>
          <p:cNvSpPr/>
          <p:nvPr/>
        </p:nvSpPr>
        <p:spPr>
          <a:xfrm>
            <a:off x="387390" y="2257941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tr-TR" sz="4400" b="1" noProof="0" dirty="0">
                <a:solidFill>
                  <a:srgbClr val="7030A0"/>
                </a:solidFill>
                <a:ea typeface="Inter Bold" pitchFamily="34" charset="-122"/>
                <a:cs typeface="Inter Bold" pitchFamily="34" charset="-120"/>
              </a:rPr>
              <a:t>2,5 Milyon</a:t>
            </a:r>
            <a:endParaRPr lang="tr-TR" sz="4400" noProof="0" dirty="0">
              <a:solidFill>
                <a:srgbClr val="7030A0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C13356C-7C4F-29BB-FEE5-B653C1E4B01D}"/>
              </a:ext>
            </a:extLst>
          </p:cNvPr>
          <p:cNvSpPr/>
          <p:nvPr/>
        </p:nvSpPr>
        <p:spPr>
          <a:xfrm>
            <a:off x="1049020" y="3289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7030A0"/>
                </a:solidFill>
                <a:ea typeface="Inter Bold" pitchFamily="34" charset="-122"/>
                <a:cs typeface="Inter Bold" pitchFamily="34" charset="-120"/>
              </a:rPr>
              <a:t>Grip Vakası</a:t>
            </a:r>
            <a:endParaRPr lang="tr-TR" sz="2800" noProof="0" dirty="0">
              <a:solidFill>
                <a:srgbClr val="7030A0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BA94C90-86BD-C2D9-C22D-B25DA5524EA5}"/>
              </a:ext>
            </a:extLst>
          </p:cNvPr>
          <p:cNvSpPr/>
          <p:nvPr/>
        </p:nvSpPr>
        <p:spPr>
          <a:xfrm>
            <a:off x="965200" y="3927436"/>
            <a:ext cx="3440984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Türkiye'de her yıl 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ortalama grip vakası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(T.C. Sağlık Bakanlığı, 2024)</a:t>
            </a:r>
            <a:endParaRPr lang="tr-TR" sz="2400" noProof="0" dirty="0">
              <a:solidFill>
                <a:srgbClr val="7030A0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9A564F2-C3C7-9729-D8E0-5BEEDEB98F4C}"/>
              </a:ext>
            </a:extLst>
          </p:cNvPr>
          <p:cNvSpPr/>
          <p:nvPr/>
        </p:nvSpPr>
        <p:spPr>
          <a:xfrm>
            <a:off x="4829493" y="2257941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tr-TR" sz="4400" b="1" noProof="0" dirty="0">
                <a:solidFill>
                  <a:srgbClr val="C00000"/>
                </a:solidFill>
                <a:ea typeface="Inter Bold" pitchFamily="34" charset="-122"/>
                <a:cs typeface="Inter Bold" pitchFamily="34" charset="-120"/>
              </a:rPr>
              <a:t>35%</a:t>
            </a:r>
            <a:endParaRPr lang="tr-TR" sz="4400" noProof="0" dirty="0">
              <a:solidFill>
                <a:srgbClr val="C00000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BAE823D-AFCD-B16C-0AE1-D84C97B887B9}"/>
              </a:ext>
            </a:extLst>
          </p:cNvPr>
          <p:cNvSpPr/>
          <p:nvPr/>
        </p:nvSpPr>
        <p:spPr>
          <a:xfrm>
            <a:off x="5491123" y="3289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C00000"/>
                </a:solidFill>
                <a:ea typeface="Inter Bold" pitchFamily="34" charset="-122"/>
                <a:cs typeface="Inter Bold" pitchFamily="34" charset="-120"/>
              </a:rPr>
              <a:t>Antibiyotik Direnci</a:t>
            </a:r>
            <a:endParaRPr lang="tr-TR" sz="2800" noProof="0" dirty="0">
              <a:solidFill>
                <a:srgbClr val="C00000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E40BB6A-2F37-E24C-A8D5-755560FA9946}"/>
              </a:ext>
            </a:extLst>
          </p:cNvPr>
          <p:cNvSpPr/>
          <p:nvPr/>
        </p:nvSpPr>
        <p:spPr>
          <a:xfrm>
            <a:off x="4910237" y="3887965"/>
            <a:ext cx="3997006" cy="1235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Türkiye'de antibiyotik </a:t>
            </a:r>
          </a:p>
          <a:p>
            <a:pPr marL="0" indent="0" algn="ctr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direnci oranı</a:t>
            </a:r>
          </a:p>
          <a:p>
            <a:pPr algn="ctr">
              <a:lnSpc>
                <a:spcPts val="2850"/>
              </a:lnSpc>
            </a:pPr>
            <a:r>
              <a:rPr lang="tr-TR" sz="2400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(</a:t>
            </a:r>
            <a:r>
              <a:rPr lang="tr-TR" sz="2400" noProof="0" dirty="0">
                <a:solidFill>
                  <a:srgbClr val="C00000"/>
                </a:solidFill>
                <a:ea typeface="Inter" pitchFamily="34" charset="-122"/>
                <a:cs typeface="Inter" pitchFamily="34" charset="-120"/>
              </a:rPr>
              <a:t>Halk Sağlığı Genel Müdürlüğü) </a:t>
            </a:r>
            <a:endParaRPr lang="tr-TR" sz="2400" noProof="0" dirty="0">
              <a:solidFill>
                <a:srgbClr val="C00000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A4CA93E-CB87-9E52-A25C-529834164D11}"/>
              </a:ext>
            </a:extLst>
          </p:cNvPr>
          <p:cNvSpPr/>
          <p:nvPr/>
        </p:nvSpPr>
        <p:spPr>
          <a:xfrm>
            <a:off x="9271595" y="2257941"/>
            <a:ext cx="41586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tr-TR" sz="4400" b="1" noProof="0" dirty="0">
                <a:solidFill>
                  <a:schemeClr val="accent5">
                    <a:lumMod val="50000"/>
                  </a:schemeClr>
                </a:solidFill>
                <a:ea typeface="Inter Bold" pitchFamily="34" charset="-122"/>
                <a:cs typeface="Inter Bold" pitchFamily="34" charset="-120"/>
              </a:rPr>
              <a:t>8,2 Milyon</a:t>
            </a:r>
            <a:endParaRPr lang="tr-TR" sz="4400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2878B2E-BCF8-B817-430E-EDAF871DEE47}"/>
              </a:ext>
            </a:extLst>
          </p:cNvPr>
          <p:cNvSpPr/>
          <p:nvPr/>
        </p:nvSpPr>
        <p:spPr>
          <a:xfrm>
            <a:off x="9933226" y="3289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chemeClr val="accent5">
                    <a:lumMod val="50000"/>
                  </a:schemeClr>
                </a:solidFill>
                <a:ea typeface="Inter Bold" pitchFamily="34" charset="-122"/>
                <a:cs typeface="Inter Bold" pitchFamily="34" charset="-120"/>
              </a:rPr>
              <a:t>Kronik Hastalık</a:t>
            </a:r>
            <a:endParaRPr lang="tr-TR" sz="2800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FFB5066-8071-6E9A-4A2C-8BFC075B8C2D}"/>
              </a:ext>
            </a:extLst>
          </p:cNvPr>
          <p:cNvSpPr/>
          <p:nvPr/>
        </p:nvSpPr>
        <p:spPr>
          <a:xfrm>
            <a:off x="9411296" y="3927436"/>
            <a:ext cx="425390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50"/>
              </a:lnSpc>
            </a:pPr>
            <a:r>
              <a:rPr lang="tr-TR" sz="2400" noProof="0" dirty="0">
                <a:solidFill>
                  <a:schemeClr val="accent5">
                    <a:lumMod val="50000"/>
                  </a:schemeClr>
                </a:solidFill>
                <a:ea typeface="Inter" pitchFamily="34" charset="-122"/>
                <a:cs typeface="Inter" pitchFamily="34" charset="-120"/>
              </a:rPr>
              <a:t>Bağışıklık sistemiyle ilişkili kronik hastalık taşıyan kişi sayısı</a:t>
            </a:r>
          </a:p>
          <a:p>
            <a:pPr algn="ctr">
              <a:lnSpc>
                <a:spcPts val="2850"/>
              </a:lnSpc>
            </a:pPr>
            <a:r>
              <a:rPr lang="tr-TR" sz="2400" noProof="0" dirty="0">
                <a:solidFill>
                  <a:schemeClr val="accent5">
                    <a:lumMod val="50000"/>
                  </a:schemeClr>
                </a:solidFill>
                <a:ea typeface="Inter" pitchFamily="34" charset="-122"/>
                <a:cs typeface="Inter" pitchFamily="34" charset="-120"/>
              </a:rPr>
              <a:t> (T. C. Sağlık Bakanlığı,2024)</a:t>
            </a:r>
            <a:endParaRPr lang="tr-TR" sz="2400" noProof="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ts val="2850"/>
              </a:lnSpc>
              <a:buNone/>
            </a:pPr>
            <a:endParaRPr lang="tr-TR" sz="2400" noProof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9182576-405D-D2F0-915C-E7F4C7ECC1FE}"/>
              </a:ext>
            </a:extLst>
          </p:cNvPr>
          <p:cNvSpPr txBox="1"/>
          <p:nvPr/>
        </p:nvSpPr>
        <p:spPr>
          <a:xfrm>
            <a:off x="1006078" y="6220956"/>
            <a:ext cx="12009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Kritik Veri: </a:t>
            </a:r>
          </a:p>
          <a:p>
            <a:r>
              <a:rPr lang="tr-TR" sz="2400" dirty="0"/>
              <a:t>Sadece soğuk algınlığı ve grip nedeniyle yılda ortalama bir çalışan </a:t>
            </a:r>
            <a:r>
              <a:rPr lang="tr-TR" sz="2400" b="1" dirty="0"/>
              <a:t>2-3 iş günü </a:t>
            </a:r>
            <a:r>
              <a:rPr lang="tr-TR" sz="2400" dirty="0"/>
              <a:t>kaybediyor. </a:t>
            </a:r>
          </a:p>
          <a:p>
            <a:r>
              <a:rPr lang="tr-TR" sz="2400" dirty="0"/>
              <a:t>Bu, Türkiye genelinde milyarlarca TL'lik bir iş gücü kaybı anlamına gelir.</a:t>
            </a:r>
          </a:p>
        </p:txBody>
      </p:sp>
    </p:spTree>
    <p:extLst>
      <p:ext uri="{BB962C8B-B14F-4D97-AF65-F5344CB8AC3E}">
        <p14:creationId xmlns:p14="http://schemas.microsoft.com/office/powerpoint/2010/main" val="165079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0778"/>
            <a:ext cx="9960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Bağışıklığı Zayıflatan 5 Temel Faktör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095500"/>
            <a:ext cx="4196358" cy="2773799"/>
          </a:xfrm>
          <a:prstGeom prst="roundRect">
            <a:avLst>
              <a:gd name="adj" fmla="val 343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tr-TR" sz="2400" noProof="0" dirty="0"/>
          </a:p>
        </p:txBody>
      </p:sp>
      <p:sp>
        <p:nvSpPr>
          <p:cNvPr id="4" name="Text 2"/>
          <p:cNvSpPr/>
          <p:nvPr/>
        </p:nvSpPr>
        <p:spPr>
          <a:xfrm>
            <a:off x="1028224" y="23299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Kronik Stres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2820353"/>
            <a:ext cx="383587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Kortizol hormonu yükselir ve bağışıklık hücrelerinin işlevini bozar. Çalışmalar, kronik stresin bağışıklık yanıtını %40'a kadar azaltabildiğini gösteriyor.</a:t>
            </a:r>
            <a:endParaRPr lang="tr-TR" sz="2400" noProof="0" dirty="0"/>
          </a:p>
        </p:txBody>
      </p:sp>
      <p:sp>
        <p:nvSpPr>
          <p:cNvPr id="6" name="Shape 4"/>
          <p:cNvSpPr/>
          <p:nvPr/>
        </p:nvSpPr>
        <p:spPr>
          <a:xfrm>
            <a:off x="5217021" y="2095500"/>
            <a:ext cx="4196358" cy="2773799"/>
          </a:xfrm>
          <a:prstGeom prst="roundRect">
            <a:avLst>
              <a:gd name="adj" fmla="val 343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tr-TR" sz="2400" noProof="0" dirty="0"/>
          </a:p>
        </p:txBody>
      </p:sp>
      <p:sp>
        <p:nvSpPr>
          <p:cNvPr id="7" name="Text 5"/>
          <p:cNvSpPr/>
          <p:nvPr/>
        </p:nvSpPr>
        <p:spPr>
          <a:xfrm>
            <a:off x="5451396" y="23299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Yetersiz Uyku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2820353"/>
            <a:ext cx="395430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Günde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6 saatten az uyku, hastalanma riskini 4 kat artırır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 Uyku sırasında bağışıklık hücreleri yenilenir ve güçlenir.</a:t>
            </a:r>
            <a:endParaRPr lang="tr-TR" sz="2400" noProof="0" dirty="0"/>
          </a:p>
        </p:txBody>
      </p:sp>
      <p:sp>
        <p:nvSpPr>
          <p:cNvPr id="9" name="Shape 7"/>
          <p:cNvSpPr/>
          <p:nvPr/>
        </p:nvSpPr>
        <p:spPr>
          <a:xfrm>
            <a:off x="9640133" y="2095500"/>
            <a:ext cx="4196358" cy="2773799"/>
          </a:xfrm>
          <a:prstGeom prst="roundRect">
            <a:avLst>
              <a:gd name="adj" fmla="val 34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 sz="2400" noProof="0" dirty="0"/>
          </a:p>
        </p:txBody>
      </p:sp>
      <p:sp>
        <p:nvSpPr>
          <p:cNvPr id="10" name="Text 8"/>
          <p:cNvSpPr/>
          <p:nvPr/>
        </p:nvSpPr>
        <p:spPr>
          <a:xfrm>
            <a:off x="9874568" y="23299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Kötü Beslenme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2820352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İşlenmiş gıdalar, şeker ve trans yağlar bağışıklığı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baskılar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 Vitamin ve mineral eksiklikleri savunma sistemini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zayıflatır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</a:t>
            </a:r>
            <a:endParaRPr lang="tr-TR" sz="2400" noProof="0" dirty="0"/>
          </a:p>
        </p:txBody>
      </p:sp>
      <p:sp>
        <p:nvSpPr>
          <p:cNvPr id="12" name="Shape 10"/>
          <p:cNvSpPr/>
          <p:nvPr/>
        </p:nvSpPr>
        <p:spPr>
          <a:xfrm>
            <a:off x="793790" y="5096113"/>
            <a:ext cx="6407944" cy="2047994"/>
          </a:xfrm>
          <a:prstGeom prst="roundRect">
            <a:avLst>
              <a:gd name="adj" fmla="val 465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tr-TR" sz="2400" noProof="0" dirty="0"/>
          </a:p>
        </p:txBody>
      </p:sp>
      <p:sp>
        <p:nvSpPr>
          <p:cNvPr id="13" name="Text 11"/>
          <p:cNvSpPr/>
          <p:nvPr/>
        </p:nvSpPr>
        <p:spPr>
          <a:xfrm>
            <a:off x="1028224" y="53305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Hareketsiz Yaşam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8224" y="5820966"/>
            <a:ext cx="59390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Düzenli egzersiz eksikliği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, bağışıklık hücrelerinin dolaşımını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yavaşlatır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ve vücudun savunma kapasitesini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düşürür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</a:t>
            </a:r>
            <a:endParaRPr lang="tr-TR" sz="2400" noProof="0" dirty="0"/>
          </a:p>
        </p:txBody>
      </p:sp>
      <p:sp>
        <p:nvSpPr>
          <p:cNvPr id="15" name="Shape 13"/>
          <p:cNvSpPr/>
          <p:nvPr/>
        </p:nvSpPr>
        <p:spPr>
          <a:xfrm>
            <a:off x="7428548" y="5096113"/>
            <a:ext cx="6407944" cy="2047994"/>
          </a:xfrm>
          <a:prstGeom prst="roundRect">
            <a:avLst>
              <a:gd name="adj" fmla="val 46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tr-TR" sz="2400" noProof="0" dirty="0"/>
          </a:p>
        </p:txBody>
      </p:sp>
      <p:sp>
        <p:nvSpPr>
          <p:cNvPr id="16" name="Text 14"/>
          <p:cNvSpPr/>
          <p:nvPr/>
        </p:nvSpPr>
        <p:spPr>
          <a:xfrm>
            <a:off x="7662982" y="53305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Sigara ve Alkol</a:t>
            </a:r>
            <a:endParaRPr lang="tr-TR" sz="2800" noProof="0" dirty="0">
              <a:solidFill>
                <a:srgbClr val="002060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62982" y="5820966"/>
            <a:ext cx="59390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Her ikisi de </a:t>
            </a: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bağışıklık sistemini doğrudan zayıflatır.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 Sigara akciğerlerdeki savunma mekanizmalarını tahrip eder.</a:t>
            </a:r>
            <a:endParaRPr lang="tr-TR" sz="2400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290" y="749776"/>
            <a:ext cx="105231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Bağışıklığı Güçlendiren Süper Besinler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80906" y="1930083"/>
            <a:ext cx="29646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u="sng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C Vitamini Kaynakları</a:t>
            </a:r>
            <a:endParaRPr lang="tr-TR" sz="2800" u="sng" noProof="0" dirty="0"/>
          </a:p>
        </p:txBody>
      </p:sp>
      <p:sp>
        <p:nvSpPr>
          <p:cNvPr id="4" name="Text 2"/>
          <p:cNvSpPr/>
          <p:nvPr/>
        </p:nvSpPr>
        <p:spPr>
          <a:xfrm>
            <a:off x="580906" y="2420502"/>
            <a:ext cx="304800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Portakal, limon, greyfurt, kırmızı biber</a:t>
            </a: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.</a:t>
            </a:r>
          </a:p>
          <a:p>
            <a:pPr marL="0" indent="0" algn="l">
              <a:buNone/>
            </a:pPr>
            <a:endParaRPr lang="tr-TR" sz="2400" noProof="0" dirty="0">
              <a:solidFill>
                <a:srgbClr val="272525"/>
              </a:solidFill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Günlük 75-90 mg tüketim önerilir. Beyaz kan hücrelerinin üretimini artırır.</a:t>
            </a:r>
            <a:endParaRPr lang="tr-TR" sz="2400" noProof="0" dirty="0"/>
          </a:p>
        </p:txBody>
      </p:sp>
      <p:sp>
        <p:nvSpPr>
          <p:cNvPr id="5" name="Text 3"/>
          <p:cNvSpPr/>
          <p:nvPr/>
        </p:nvSpPr>
        <p:spPr>
          <a:xfrm>
            <a:off x="4143492" y="1923298"/>
            <a:ext cx="29467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u="sng" noProof="0" dirty="0">
                <a:solidFill>
                  <a:srgbClr val="7030A0"/>
                </a:solidFill>
                <a:ea typeface="Inter Bold" pitchFamily="34" charset="-122"/>
                <a:cs typeface="Inter Bold" pitchFamily="34" charset="-120"/>
              </a:rPr>
              <a:t>Omega-3 Yağ Asitleri</a:t>
            </a:r>
            <a:endParaRPr lang="tr-TR" sz="2800" u="sng" noProof="0" dirty="0">
              <a:solidFill>
                <a:srgbClr val="7030A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4143492" y="2413717"/>
            <a:ext cx="304811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400" b="1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Somon, uskumru, ceviz, keten tohumu</a:t>
            </a: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. </a:t>
            </a:r>
          </a:p>
          <a:p>
            <a:pPr marL="0" indent="0" algn="l">
              <a:buNone/>
            </a:pPr>
            <a:endParaRPr lang="tr-TR" sz="2400" dirty="0">
              <a:solidFill>
                <a:srgbClr val="7030A0"/>
              </a:solidFill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İltihabı azaltır ve bağışıklık yanıtını dengeler. Haftada 2-3 porsiyon balık idealdir.</a:t>
            </a:r>
            <a:endParaRPr lang="tr-TR" sz="2400" noProof="0" dirty="0">
              <a:solidFill>
                <a:srgbClr val="7030A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7647343" y="1930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u="sng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Probiyotik Gıdalar</a:t>
            </a:r>
            <a:endParaRPr lang="tr-TR" sz="2800" u="sng" noProof="0" dirty="0"/>
          </a:p>
        </p:txBody>
      </p:sp>
      <p:sp>
        <p:nvSpPr>
          <p:cNvPr id="8" name="Text 6"/>
          <p:cNvSpPr/>
          <p:nvPr/>
        </p:nvSpPr>
        <p:spPr>
          <a:xfrm>
            <a:off x="7647343" y="2420502"/>
            <a:ext cx="304811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Yoğurt, kefir, turşu </a:t>
            </a:r>
          </a:p>
          <a:p>
            <a:pPr marL="0" indent="0" algn="l">
              <a:buNone/>
            </a:pPr>
            <a:endParaRPr lang="tr-TR" sz="2400" b="1" dirty="0">
              <a:solidFill>
                <a:srgbClr val="272525"/>
              </a:solidFill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tr-TR" sz="24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Bağışıklık sisteminin %70'i bağırsaklarda bulunur. Günlük probiyotik tüketimi kritiktir.</a:t>
            </a:r>
            <a:endParaRPr lang="tr-TR" sz="2400" noProof="0" dirty="0"/>
          </a:p>
        </p:txBody>
      </p:sp>
      <p:sp>
        <p:nvSpPr>
          <p:cNvPr id="9" name="Text 7"/>
          <p:cNvSpPr/>
          <p:nvPr/>
        </p:nvSpPr>
        <p:spPr>
          <a:xfrm>
            <a:off x="10859094" y="19300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tr-TR" sz="2800" b="1" u="sng" noProof="0" dirty="0">
                <a:solidFill>
                  <a:srgbClr val="7030A0"/>
                </a:solidFill>
                <a:ea typeface="Inter Bold" pitchFamily="34" charset="-122"/>
                <a:cs typeface="Inter Bold" pitchFamily="34" charset="-120"/>
              </a:rPr>
              <a:t>Antioksidan Güçler</a:t>
            </a:r>
            <a:endParaRPr lang="tr-TR" sz="2800" u="sng" noProof="0" dirty="0">
              <a:solidFill>
                <a:srgbClr val="7030A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10859094" y="2420502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400" b="1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Zencefil, zerdeçal, yeşil çay, yaban mersini.</a:t>
            </a: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buNone/>
            </a:pPr>
            <a:endParaRPr lang="tr-TR" sz="2400" noProof="0" dirty="0">
              <a:solidFill>
                <a:srgbClr val="7030A0"/>
              </a:solidFill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tr-TR" sz="2400" noProof="0" dirty="0">
                <a:solidFill>
                  <a:srgbClr val="7030A0"/>
                </a:solidFill>
                <a:ea typeface="Inter" pitchFamily="34" charset="-122"/>
                <a:cs typeface="Inter" pitchFamily="34" charset="-120"/>
              </a:rPr>
              <a:t>Serbest radikallerle savaşır ve hücre hasarını önler.</a:t>
            </a:r>
            <a:endParaRPr lang="tr-TR" sz="2400" noProof="0" dirty="0">
              <a:solidFill>
                <a:srgbClr val="7030A0"/>
              </a:solidFill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A1D7C0AB-4907-B9A0-87EC-620A2BCD48D7}"/>
              </a:ext>
            </a:extLst>
          </p:cNvPr>
          <p:cNvGrpSpPr/>
          <p:nvPr/>
        </p:nvGrpSpPr>
        <p:grpSpPr>
          <a:xfrm>
            <a:off x="1234866" y="5568399"/>
            <a:ext cx="5448006" cy="2451717"/>
            <a:chOff x="0" y="0"/>
            <a:chExt cx="815850" cy="445727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FFEC5E65-74CF-3EA3-6CF6-3FC6F83C63AA}"/>
                </a:ext>
              </a:extLst>
            </p:cNvPr>
            <p:cNvSpPr/>
            <p:nvPr/>
          </p:nvSpPr>
          <p:spPr>
            <a:xfrm>
              <a:off x="0" y="0"/>
              <a:ext cx="815850" cy="445727"/>
            </a:xfrm>
            <a:custGeom>
              <a:avLst/>
              <a:gdLst/>
              <a:ahLst/>
              <a:cxnLst/>
              <a:rect l="l" t="t" r="r" b="b"/>
              <a:pathLst>
                <a:path w="815850" h="445727">
                  <a:moveTo>
                    <a:pt x="0" y="0"/>
                  </a:moveTo>
                  <a:lnTo>
                    <a:pt x="815850" y="0"/>
                  </a:lnTo>
                  <a:lnTo>
                    <a:pt x="815850" y="445727"/>
                  </a:lnTo>
                  <a:lnTo>
                    <a:pt x="0" y="445727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noProof="0" dirty="0"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9857505B-7A81-A711-0164-97ED7E81F05A}"/>
              </a:ext>
            </a:extLst>
          </p:cNvPr>
          <p:cNvGrpSpPr/>
          <p:nvPr/>
        </p:nvGrpSpPr>
        <p:grpSpPr>
          <a:xfrm>
            <a:off x="8051800" y="5597964"/>
            <a:ext cx="5551461" cy="2477686"/>
            <a:chOff x="0" y="0"/>
            <a:chExt cx="815850" cy="445727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EABD83B-6101-54F7-C143-72F5B9E16256}"/>
                </a:ext>
              </a:extLst>
            </p:cNvPr>
            <p:cNvSpPr/>
            <p:nvPr/>
          </p:nvSpPr>
          <p:spPr>
            <a:xfrm>
              <a:off x="0" y="0"/>
              <a:ext cx="815850" cy="445727"/>
            </a:xfrm>
            <a:custGeom>
              <a:avLst/>
              <a:gdLst/>
              <a:ahLst/>
              <a:cxnLst/>
              <a:rect l="l" t="t" r="r" b="b"/>
              <a:pathLst>
                <a:path w="815850" h="445727">
                  <a:moveTo>
                    <a:pt x="0" y="0"/>
                  </a:moveTo>
                  <a:lnTo>
                    <a:pt x="815850" y="0"/>
                  </a:lnTo>
                  <a:lnTo>
                    <a:pt x="815850" y="445727"/>
                  </a:lnTo>
                  <a:lnTo>
                    <a:pt x="0" y="445727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noProof="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7349" y="900673"/>
            <a:ext cx="6153150" cy="438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tr-TR" sz="44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Uyku ve Bağışıklık: Gece Savaşçıları</a:t>
            </a:r>
            <a:endParaRPr lang="tr-TR" sz="4400" noProof="0" dirty="0">
              <a:solidFill>
                <a:srgbClr val="00206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57349" y="1783000"/>
            <a:ext cx="8196853" cy="2723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buSzPct val="100000"/>
            </a:pPr>
            <a:r>
              <a:rPr lang="tr-TR" sz="2800" b="1" noProof="0" dirty="0">
                <a:solidFill>
                  <a:srgbClr val="002060"/>
                </a:solidFill>
                <a:ea typeface="Inter Bold" pitchFamily="34" charset="-122"/>
                <a:cs typeface="Inter Bold" pitchFamily="34" charset="-120"/>
              </a:rPr>
              <a:t>Uyku Sırasında Neler Oluyor?</a:t>
            </a:r>
            <a:endParaRPr lang="tr-TR" sz="2800" noProof="0" dirty="0">
              <a:solidFill>
                <a:srgbClr val="002060"/>
              </a:solidFill>
            </a:endParaRPr>
          </a:p>
          <a:p>
            <a:pPr marL="342900" indent="-342900" algn="l">
              <a:buSzPct val="100000"/>
              <a:buChar char="•"/>
            </a:pPr>
            <a:endParaRPr lang="tr-TR" sz="2800" noProof="0" dirty="0">
              <a:solidFill>
                <a:srgbClr val="272525"/>
              </a:solidFill>
              <a:ea typeface="Inter" pitchFamily="34" charset="-122"/>
              <a:cs typeface="Inter" pitchFamily="34" charset="-120"/>
            </a:endParaRPr>
          </a:p>
          <a:p>
            <a:pPr marL="457200" indent="-457200" algn="l">
              <a:buSzPct val="100000"/>
              <a:buFont typeface="Wingdings" panose="05000000000000000000" pitchFamily="2" charset="2"/>
              <a:buChar char="Ø"/>
            </a:pPr>
            <a:r>
              <a:rPr lang="tr-TR" sz="28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T-hücreleri ve doğal öldürücü hücreler aktif hale gelir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tr-TR" sz="28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Sitokinler (infeksiyon savaşçı proteinler) üretilir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tr-TR" sz="28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İmmün hafıza güçlenir ve konsolide olur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tr-TR" sz="28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İltihap düzeyleri düşer ve onarım başlar</a:t>
            </a:r>
            <a:endParaRPr lang="tr-TR" sz="2800" noProof="0" dirty="0"/>
          </a:p>
        </p:txBody>
      </p:sp>
      <p:sp>
        <p:nvSpPr>
          <p:cNvPr id="8" name="Text 6"/>
          <p:cNvSpPr/>
          <p:nvPr/>
        </p:nvSpPr>
        <p:spPr>
          <a:xfrm>
            <a:off x="794059" y="5394276"/>
            <a:ext cx="7156141" cy="1647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tr-TR" sz="2800" b="1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Kritik Bulgu:</a:t>
            </a:r>
            <a:r>
              <a:rPr lang="tr-TR" sz="2800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tr-TR" sz="28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Nature dergisinde yayınlanan araştırma, </a:t>
            </a:r>
            <a:r>
              <a:rPr lang="tr-TR" sz="2800" b="1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7 saatten az uyuyanların grip olma riskinin 3 kat daha yüksek </a:t>
            </a:r>
            <a:r>
              <a:rPr lang="tr-TR" sz="2800" noProof="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olduğunu gösterdi.</a:t>
            </a:r>
            <a:endParaRPr lang="tr-TR" sz="2800" noProof="0" dirty="0"/>
          </a:p>
        </p:txBody>
      </p:sp>
      <p:sp>
        <p:nvSpPr>
          <p:cNvPr id="9" name="Text 7"/>
          <p:cNvSpPr/>
          <p:nvPr/>
        </p:nvSpPr>
        <p:spPr>
          <a:xfrm>
            <a:off x="10498455" y="2312313"/>
            <a:ext cx="172545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tr-TR" sz="4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7-9</a:t>
            </a:r>
            <a:endParaRPr lang="tr-TR" sz="4400" noProof="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146" y="1435537"/>
            <a:ext cx="2104311" cy="2104311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0484525" y="3715107"/>
            <a:ext cx="1753553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Saat Uyku</a:t>
            </a:r>
            <a:endParaRPr lang="tr-TR" sz="2400" noProof="0" dirty="0"/>
          </a:p>
        </p:txBody>
      </p:sp>
      <p:sp>
        <p:nvSpPr>
          <p:cNvPr id="12" name="Text 9"/>
          <p:cNvSpPr/>
          <p:nvPr/>
        </p:nvSpPr>
        <p:spPr>
          <a:xfrm>
            <a:off x="8840033" y="4074557"/>
            <a:ext cx="5042535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tr-TR" sz="2400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Yetişkinler için önerilen süre</a:t>
            </a:r>
            <a:endParaRPr lang="tr-TR" sz="2400" noProof="0" dirty="0">
              <a:solidFill>
                <a:srgbClr val="FF0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512624" y="5867402"/>
            <a:ext cx="172545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tr-TR" sz="4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300%</a:t>
            </a:r>
            <a:endParaRPr lang="tr-TR" sz="4400" noProof="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315" y="4912103"/>
            <a:ext cx="2104311" cy="2104311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0498694" y="7270196"/>
            <a:ext cx="1753553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tr-TR" sz="2400" b="1" noProof="0" dirty="0">
                <a:solidFill>
                  <a:srgbClr val="272525"/>
                </a:solidFill>
                <a:ea typeface="Inter Bold" pitchFamily="34" charset="-122"/>
                <a:cs typeface="Inter Bold" pitchFamily="34" charset="-120"/>
              </a:rPr>
              <a:t>Risk Artışı</a:t>
            </a:r>
            <a:endParaRPr lang="tr-TR" sz="2400" noProof="0" dirty="0"/>
          </a:p>
        </p:txBody>
      </p:sp>
      <p:sp>
        <p:nvSpPr>
          <p:cNvPr id="16" name="Text 12"/>
          <p:cNvSpPr/>
          <p:nvPr/>
        </p:nvSpPr>
        <p:spPr>
          <a:xfrm>
            <a:off x="8854202" y="7629646"/>
            <a:ext cx="5042535" cy="22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tr-TR" sz="2400" noProof="0" dirty="0">
                <a:solidFill>
                  <a:srgbClr val="FF0000"/>
                </a:solidFill>
                <a:ea typeface="Inter" pitchFamily="34" charset="-122"/>
                <a:cs typeface="Inter" pitchFamily="34" charset="-120"/>
              </a:rPr>
              <a:t>Yetersiz uykuda hastalık riski</a:t>
            </a:r>
            <a:endParaRPr lang="tr-TR" sz="2400" noProof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1084</Words>
  <Application>Microsoft Office PowerPoint</Application>
  <PresentationFormat>Özel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6" baseType="lpstr">
      <vt:lpstr>Inter</vt:lpstr>
      <vt:lpstr>Arial</vt:lpstr>
      <vt:lpstr>Wingdings</vt:lpstr>
      <vt:lpstr>TT Fors Bold</vt:lpstr>
      <vt:lpstr>ITC Avant Garde Gothic</vt:lpstr>
      <vt:lpstr>TT Fors</vt:lpstr>
      <vt:lpstr>Inter Bold</vt:lpstr>
      <vt:lpstr>Noto Serif HK Semi Bold</vt:lpstr>
      <vt:lpstr>Source Sans 3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ELA ÇELİK</cp:lastModifiedBy>
  <cp:revision>8</cp:revision>
  <dcterms:created xsi:type="dcterms:W3CDTF">2025-11-22T19:44:52Z</dcterms:created>
  <dcterms:modified xsi:type="dcterms:W3CDTF">2025-11-27T17:54:23Z</dcterms:modified>
</cp:coreProperties>
</file>