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layfair Display" charset="1" panose="00000500000000000000"/>
      <p:regular r:id="rId17"/>
    </p:embeddedFont>
    <p:embeddedFont>
      <p:font typeface="Playfair Display Bold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26441" y="3125439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454968" y="7703340"/>
            <a:ext cx="6833032" cy="2378429"/>
          </a:xfrm>
          <a:custGeom>
            <a:avLst/>
            <a:gdLst/>
            <a:ahLst/>
            <a:cxnLst/>
            <a:rect r="r" b="b" t="t" l="l"/>
            <a:pathLst>
              <a:path h="2378429" w="6833032">
                <a:moveTo>
                  <a:pt x="0" y="0"/>
                </a:moveTo>
                <a:lnTo>
                  <a:pt x="6833032" y="0"/>
                </a:lnTo>
                <a:lnTo>
                  <a:pt x="6833032" y="2378429"/>
                </a:lnTo>
                <a:lnTo>
                  <a:pt x="0" y="2378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416" t="-30325" r="-17124" b="-2869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3709" y="3168710"/>
            <a:ext cx="11301259" cy="4534630"/>
          </a:xfrm>
          <a:custGeom>
            <a:avLst/>
            <a:gdLst/>
            <a:ahLst/>
            <a:cxnLst/>
            <a:rect r="r" b="b" t="t" l="l"/>
            <a:pathLst>
              <a:path h="4534630" w="11301259">
                <a:moveTo>
                  <a:pt x="0" y="0"/>
                </a:moveTo>
                <a:lnTo>
                  <a:pt x="11301259" y="0"/>
                </a:lnTo>
                <a:lnTo>
                  <a:pt x="11301259" y="4534630"/>
                </a:lnTo>
                <a:lnTo>
                  <a:pt x="0" y="4534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26430" y="2369721"/>
            <a:ext cx="15045885" cy="798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6"/>
              </a:lnSpc>
            </a:pPr>
            <a:r>
              <a:rPr lang="en-US" sz="6435" spc="32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 Spektrum Bozukluğu: Farkındalık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6874" y="397392"/>
            <a:ext cx="9082944" cy="5933161"/>
          </a:xfrm>
          <a:custGeom>
            <a:avLst/>
            <a:gdLst/>
            <a:ahLst/>
            <a:cxnLst/>
            <a:rect r="r" b="b" t="t" l="l"/>
            <a:pathLst>
              <a:path h="5933161" w="9082944">
                <a:moveTo>
                  <a:pt x="0" y="0"/>
                </a:moveTo>
                <a:lnTo>
                  <a:pt x="9082943" y="0"/>
                </a:lnTo>
                <a:lnTo>
                  <a:pt x="9082943" y="5933161"/>
                </a:lnTo>
                <a:lnTo>
                  <a:pt x="0" y="5933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540" t="0" r="-1288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53688" y="182416"/>
            <a:ext cx="7428969" cy="8776445"/>
          </a:xfrm>
          <a:custGeom>
            <a:avLst/>
            <a:gdLst/>
            <a:ahLst/>
            <a:cxnLst/>
            <a:rect r="r" b="b" t="t" l="l"/>
            <a:pathLst>
              <a:path h="8776445" w="7428969">
                <a:moveTo>
                  <a:pt x="0" y="0"/>
                </a:moveTo>
                <a:lnTo>
                  <a:pt x="7428969" y="0"/>
                </a:lnTo>
                <a:lnTo>
                  <a:pt x="7428969" y="8776445"/>
                </a:lnTo>
                <a:lnTo>
                  <a:pt x="0" y="87764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79" r="-285" b="-38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3849" y="1144798"/>
            <a:ext cx="14077619" cy="6051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23"/>
              </a:lnSpc>
            </a:pPr>
            <a:r>
              <a:rPr lang="en-US" sz="6172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KAYNAKÇA:</a:t>
            </a:r>
          </a:p>
          <a:p>
            <a:pPr algn="l">
              <a:lnSpc>
                <a:spcPts val="8023"/>
              </a:lnSpc>
            </a:pPr>
            <a:r>
              <a:rPr lang="en-US" sz="6172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https://www.memorial.com.tr/</a:t>
            </a:r>
          </a:p>
          <a:p>
            <a:pPr algn="l">
              <a:lnSpc>
                <a:spcPts val="8023"/>
              </a:lnSpc>
            </a:pPr>
            <a:r>
              <a:rPr lang="en-US" sz="6172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https://www.livhospital.com/otizm-nedir</a:t>
            </a:r>
          </a:p>
          <a:p>
            <a:pPr algn="l">
              <a:lnSpc>
                <a:spcPts val="8023"/>
              </a:lnSpc>
            </a:pPr>
          </a:p>
          <a:p>
            <a:pPr algn="l">
              <a:lnSpc>
                <a:spcPts val="8023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167441" y="4907315"/>
            <a:ext cx="13016683" cy="4804949"/>
          </a:xfrm>
          <a:custGeom>
            <a:avLst/>
            <a:gdLst/>
            <a:ahLst/>
            <a:cxnLst/>
            <a:rect r="r" b="b" t="t" l="l"/>
            <a:pathLst>
              <a:path h="4804949" w="13016683">
                <a:moveTo>
                  <a:pt x="0" y="0"/>
                </a:moveTo>
                <a:lnTo>
                  <a:pt x="13016683" y="0"/>
                </a:lnTo>
                <a:lnTo>
                  <a:pt x="13016683" y="4804949"/>
                </a:lnTo>
                <a:lnTo>
                  <a:pt x="0" y="48049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48" r="0" b="-214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08852"/>
            <a:ext cx="15953207" cy="8895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Otizm, bireyin sosyal iletişim, etkileşim ve davranışlarında farklılıklarla kendini gösteren, yaşam boyu süren bir nörogelişimsel bozukluktur. Genellikle yaşamın ilk 3 yılı içinde belirtileri fark edilir. "Spektrum" ifadesi, bu bozukluğun belirti ve şiddetinin bireyden bireye çok geniş bir yelpazede farklılık göstermesinden kaynaklanır.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22473"/>
            <a:ext cx="15724337" cy="9803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551" spc="17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Temel Özellikleri ve Belirtileri</a:t>
            </a:r>
          </a:p>
          <a:p>
            <a:pPr algn="l">
              <a:lnSpc>
                <a:spcPts val="4616"/>
              </a:lnSpc>
            </a:pPr>
          </a:p>
          <a:p>
            <a:pPr algn="l">
              <a:lnSpc>
                <a:spcPts val="4616"/>
              </a:lnSpc>
            </a:pPr>
            <a:r>
              <a:rPr lang="en-US" sz="3551" spc="17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Otizm, genellikle üç ana alandaki farklılıklarla tanımlanır:</a:t>
            </a:r>
          </a:p>
          <a:p>
            <a:pPr algn="l">
              <a:lnSpc>
                <a:spcPts val="4616"/>
              </a:lnSpc>
            </a:pPr>
          </a:p>
          <a:p>
            <a:pPr algn="l">
              <a:lnSpc>
                <a:spcPts val="4616"/>
              </a:lnSpc>
            </a:pPr>
            <a:r>
              <a:rPr lang="en-US" sz="3551" spc="17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1. Sosyal İletişim ve Etkileşimde Zorluklar</a:t>
            </a:r>
          </a:p>
          <a:p>
            <a:pPr algn="l">
              <a:lnSpc>
                <a:spcPts val="4616"/>
              </a:lnSpc>
            </a:pPr>
          </a:p>
          <a:p>
            <a:pPr algn="l" marL="766700" indent="-383350" lvl="1">
              <a:lnSpc>
                <a:spcPts val="4616"/>
              </a:lnSpc>
              <a:buFont typeface="Arial"/>
              <a:buChar char="•"/>
            </a:pPr>
            <a:r>
              <a:rPr lang="en-US" sz="3551" spc="17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Zayıf veya hiç göz teması kurmama: Başkalarının yüzüne bakmaktan kaçınma.</a:t>
            </a:r>
          </a:p>
          <a:p>
            <a:pPr algn="l" marL="766700" indent="-383350" lvl="1">
              <a:lnSpc>
                <a:spcPts val="4616"/>
              </a:lnSpc>
              <a:buFont typeface="Arial"/>
              <a:buChar char="•"/>
            </a:pPr>
            <a:r>
              <a:rPr lang="en-US" sz="3551" spc="17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Adına tepki vermeme: Seslenildiğinde işitme engeli varmış gibi tepkisiz kalma.</a:t>
            </a:r>
          </a:p>
          <a:p>
            <a:pPr algn="l" marL="766700" indent="-383350" lvl="1">
              <a:lnSpc>
                <a:spcPts val="4616"/>
              </a:lnSpc>
              <a:buFont typeface="Arial"/>
              <a:buChar char="•"/>
            </a:pPr>
            <a:r>
              <a:rPr lang="en-US" sz="3551" spc="17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Duygusal Paylaşımda Güçlük: Başkalarının duygularını anlamada ve kendi duygularını uygun şekilde ifade etmede zorlanma.</a:t>
            </a:r>
          </a:p>
          <a:p>
            <a:pPr algn="l" marL="766700" indent="-383350" lvl="1">
              <a:lnSpc>
                <a:spcPts val="4616"/>
              </a:lnSpc>
              <a:buFont typeface="Arial"/>
              <a:buChar char="•"/>
            </a:pPr>
            <a:r>
              <a:rPr lang="en-US" sz="3551" spc="17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Sözel Olmayan İletişim: Jest, mimik ve vücut dilini kullanma ve yorumlamada sınırlılık.</a:t>
            </a:r>
          </a:p>
          <a:p>
            <a:pPr algn="l" marL="766700" indent="-383350" lvl="1">
              <a:lnSpc>
                <a:spcPts val="4616"/>
              </a:lnSpc>
              <a:buFont typeface="Arial"/>
              <a:buChar char="•"/>
            </a:pPr>
            <a:r>
              <a:rPr lang="en-US" sz="3551" spc="17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Sosyal İlişkiler: Akranlarıyla karşılıklı oyun kurmakta veya ilişki başlatmakta zorlanma, yalnız kalmayı tercih etme eğilimi.</a:t>
            </a:r>
          </a:p>
          <a:p>
            <a:pPr algn="l">
              <a:lnSpc>
                <a:spcPts val="3624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13659" y="541795"/>
            <a:ext cx="16445641" cy="9155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8"/>
              </a:lnSpc>
            </a:pPr>
            <a:r>
              <a:rPr lang="en-US" sz="4322" spc="21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2. Sınırlı ve Tekrarlayıcı Davranış Kalıpları</a:t>
            </a:r>
          </a:p>
          <a:p>
            <a:pPr algn="l">
              <a:lnSpc>
                <a:spcPts val="5618"/>
              </a:lnSpc>
            </a:pPr>
          </a:p>
          <a:p>
            <a:pPr algn="l" marL="933128" indent="-466564" lvl="1">
              <a:lnSpc>
                <a:spcPts val="5618"/>
              </a:lnSpc>
              <a:buFont typeface="Arial"/>
              <a:buChar char="•"/>
            </a:pPr>
            <a:r>
              <a:rPr lang="en-US" sz="4322" spc="2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Tekrarlayıcı Hareketler : El çırpma, sallanma, kendi etrafında dönme gibi amaçsız görünen tekrarlayıcı fiziksel hareketler.</a:t>
            </a:r>
          </a:p>
          <a:p>
            <a:pPr algn="l" marL="933128" indent="-466564" lvl="1">
              <a:lnSpc>
                <a:spcPts val="5618"/>
              </a:lnSpc>
              <a:buFont typeface="Arial"/>
              <a:buChar char="•"/>
            </a:pPr>
            <a:r>
              <a:rPr lang="en-US" sz="4322" spc="2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Rutinlere Bağlılık: Günlük düzen ve rutinlerde en ufak bir değişikliğe bile aşırı tepki gösterme, değişimlere karşı direnç gösterme.</a:t>
            </a:r>
          </a:p>
          <a:p>
            <a:pPr algn="l" marL="933128" indent="-466564" lvl="1">
              <a:lnSpc>
                <a:spcPts val="5618"/>
              </a:lnSpc>
              <a:buFont typeface="Arial"/>
              <a:buChar char="•"/>
            </a:pPr>
            <a:r>
              <a:rPr lang="en-US" sz="4322" spc="2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Kısıtlı İlgi Alanları: Belirli bir nesneye (örneğin, oyuncak arabanın sadece tekerleğine) veya konuya aşırı ve yoğun ilgi gösterme.</a:t>
            </a:r>
          </a:p>
          <a:p>
            <a:pPr algn="l" marL="933128" indent="-466564" lvl="1">
              <a:lnSpc>
                <a:spcPts val="5618"/>
              </a:lnSpc>
              <a:buFont typeface="Arial"/>
              <a:buChar char="•"/>
            </a:pPr>
            <a:r>
              <a:rPr lang="en-US" sz="4322" spc="21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Tekrarlayıcı Konuşma (Ekolali): Duyulan kelime veya cümleleri papağan gibi tekrarlama.</a:t>
            </a:r>
          </a:p>
          <a:p>
            <a:pPr algn="l">
              <a:lnSpc>
                <a:spcPts val="5618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60552" y="681651"/>
            <a:ext cx="15972766" cy="10016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8"/>
              </a:lnSpc>
            </a:pPr>
            <a:r>
              <a:rPr lang="en-US" sz="3222" spc="16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3. Duyusal Hassasiyetler</a:t>
            </a:r>
          </a:p>
          <a:p>
            <a:pPr algn="l">
              <a:lnSpc>
                <a:spcPts val="4188"/>
              </a:lnSpc>
            </a:pPr>
          </a:p>
          <a:p>
            <a:pPr algn="l" marL="695685" indent="-347842" lvl="1">
              <a:lnSpc>
                <a:spcPts val="4188"/>
              </a:lnSpc>
              <a:buFont typeface="Arial"/>
              <a:buChar char="•"/>
            </a:pPr>
            <a:r>
              <a:rPr lang="en-US" sz="3222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Işığa, sese, kokuya veya dokunmaya karşı aşırı hassasiyet (hipersensitivite) veya az hassasiyet (hiposensitivite) gösterebilirler.</a:t>
            </a:r>
          </a:p>
          <a:p>
            <a:pPr algn="l" marL="1391370" indent="-463790" lvl="2">
              <a:lnSpc>
                <a:spcPts val="4188"/>
              </a:lnSpc>
              <a:buFont typeface="Arial"/>
              <a:buChar char="⚬"/>
            </a:pPr>
            <a:r>
              <a:rPr lang="en-US" sz="3222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Örnek: Belirli seslerden (elektrik süpürgesi, siren) çok rahatsız olma ya da ağrıya karşı beklenmedik şekilde az tepki verme.</a:t>
            </a:r>
          </a:p>
          <a:p>
            <a:pPr algn="l">
              <a:lnSpc>
                <a:spcPts val="4188"/>
              </a:lnSpc>
            </a:pPr>
            <a:r>
              <a:rPr lang="en-US" sz="3222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r>
              <a:rPr lang="en-US" sz="3222" spc="16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Otizmin Nedenleri</a:t>
            </a:r>
          </a:p>
          <a:p>
            <a:pPr algn="l">
              <a:lnSpc>
                <a:spcPts val="4188"/>
              </a:lnSpc>
            </a:pPr>
          </a:p>
          <a:p>
            <a:pPr algn="l" marL="695685" indent="-347842" lvl="1">
              <a:lnSpc>
                <a:spcPts val="4188"/>
              </a:lnSpc>
              <a:buFont typeface="Arial"/>
              <a:buChar char="•"/>
            </a:pPr>
            <a:r>
              <a:rPr lang="en-US" sz="3222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Otizmin tek bir nedeni yoktur ve çocuk yetiştirme biçimiyle veya sosyo-ekonomik düzeyle bir ilgisi yoktur. Otizmin, beynin yapısını ve işleyişini etkileyen sinir sistemindeki sorunlardan kaynaklandığı düşünülmektedir.</a:t>
            </a:r>
          </a:p>
          <a:p>
            <a:pPr algn="l" marL="695685" indent="-347842" lvl="1">
              <a:lnSpc>
                <a:spcPts val="4188"/>
              </a:lnSpc>
              <a:buFont typeface="Arial"/>
              <a:buChar char="•"/>
            </a:pPr>
            <a:r>
              <a:rPr lang="en-US" sz="3222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Genetik Faktörler: En önemli nedenlerden biridir. Genetik mutasyonlar otizm riskini artırabilir.</a:t>
            </a:r>
          </a:p>
          <a:p>
            <a:pPr algn="l" marL="695685" indent="-347842" lvl="1">
              <a:lnSpc>
                <a:spcPts val="4188"/>
              </a:lnSpc>
              <a:buFont typeface="Arial"/>
              <a:buChar char="•"/>
            </a:pPr>
            <a:r>
              <a:rPr lang="en-US" sz="3222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Çevresel Faktörler: Gebelik veya doğum komplikasyonları, ileri ebeveyn yaşı, çevre kirliliği ve viral enfeksiyonlar gibi genetik olmayan etkenlerin de riski artırdığı düşünülmektedir.</a:t>
            </a:r>
          </a:p>
          <a:p>
            <a:pPr algn="l">
              <a:lnSpc>
                <a:spcPts val="3408"/>
              </a:lnSpc>
            </a:pPr>
          </a:p>
          <a:p>
            <a:pPr algn="l">
              <a:lnSpc>
                <a:spcPts val="3408"/>
              </a:lnSpc>
            </a:pPr>
          </a:p>
          <a:p>
            <a:pPr algn="l">
              <a:lnSpc>
                <a:spcPts val="6345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2560" y="917577"/>
            <a:ext cx="17602880" cy="842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75"/>
              </a:lnSpc>
            </a:pPr>
            <a:r>
              <a:rPr lang="en-US" sz="3750" spc="18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 spektrum bozukluğu, bireyin sadece sosyal iletişimini değil, aynı zamanda duyusal işlemleme ve motor koordinasyon becerilerini de etkilediği için, ergoterapi otizmli bireylerin fonksiyonel bağımsızlığını artırmada kilit bir rol oynar.</a:t>
            </a:r>
          </a:p>
          <a:p>
            <a:pPr algn="l">
              <a:lnSpc>
                <a:spcPts val="4875"/>
              </a:lnSpc>
            </a:pPr>
            <a:r>
              <a:rPr lang="en-US" sz="3750" spc="18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Otizmli bireylerin sıklıkla yaşadığı zorluklar, doğrudan ergoterapinin temel çalışma alanlarıdır:</a:t>
            </a:r>
          </a:p>
          <a:p>
            <a:pPr algn="l" marL="809716" indent="-404858" lvl="1">
              <a:lnSpc>
                <a:spcPts val="4875"/>
              </a:lnSpc>
              <a:buAutoNum type="arabicPeriod" startAt="1"/>
            </a:pPr>
            <a:r>
              <a:rPr lang="en-US" b="true" sz="3750" spc="18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Duyusal İşlemleme Sorunları:</a:t>
            </a:r>
            <a:r>
              <a:rPr lang="en-US" sz="3750" spc="18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Gelen duyusal bilgileri (ses, ışık, dokunma, denge, hareket) organize etmede yaşanan güçlükler.</a:t>
            </a:r>
          </a:p>
          <a:p>
            <a:pPr algn="l" marL="809716" indent="-404858" lvl="1">
              <a:lnSpc>
                <a:spcPts val="4875"/>
              </a:lnSpc>
              <a:buAutoNum type="arabicPeriod" startAt="1"/>
            </a:pPr>
            <a:r>
              <a:rPr lang="en-US" b="true" sz="3750" spc="18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Motor Beceriler:</a:t>
            </a:r>
            <a:r>
              <a:rPr lang="en-US" sz="3750" spc="18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İnce motor (kalem tutma, düğme ilikleme) ve kaba motor (koşma, zıplama, denge) becerilerinde zorlanmalar.</a:t>
            </a:r>
          </a:p>
          <a:p>
            <a:pPr algn="l" marL="809716" indent="-404858" lvl="1">
              <a:lnSpc>
                <a:spcPts val="4875"/>
              </a:lnSpc>
              <a:buAutoNum type="arabicPeriod" startAt="1"/>
            </a:pPr>
            <a:r>
              <a:rPr lang="en-US" b="true" sz="3750" spc="18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Günlük Yaşam Aktiviteleri (GYA):</a:t>
            </a:r>
            <a:r>
              <a:rPr lang="en-US" sz="3750" spc="18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Giyinme, yemek yeme, tuvalet eğitimi gibi öz bakım becerilerinde bağımsızlık sorunları</a:t>
            </a:r>
          </a:p>
          <a:p>
            <a:pPr algn="l">
              <a:lnSpc>
                <a:spcPts val="8125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82437" y="465460"/>
            <a:ext cx="16006076" cy="9821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2850" spc="14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Ergoterapinin Otizmli Bireylerdeki Temel Amaçları</a:t>
            </a:r>
          </a:p>
          <a:p>
            <a:pPr algn="l">
              <a:lnSpc>
                <a:spcPts val="3705"/>
              </a:lnSpc>
            </a:pPr>
          </a:p>
          <a:p>
            <a:pPr algn="l">
              <a:lnSpc>
                <a:spcPts val="3705"/>
              </a:lnSpc>
            </a:pPr>
            <a:r>
              <a:rPr lang="en-US" sz="2850" spc="1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Ergoterapi müdahaleleri, bireyselleştirilmiş bir yaklaşımla, otizmli kişinin yaşam kalitesini artırmayı hedefler:</a:t>
            </a:r>
          </a:p>
          <a:p>
            <a:pPr algn="l">
              <a:lnSpc>
                <a:spcPts val="3705"/>
              </a:lnSpc>
            </a:pPr>
          </a:p>
          <a:p>
            <a:pPr algn="l">
              <a:lnSpc>
                <a:spcPts val="3705"/>
              </a:lnSpc>
            </a:pPr>
            <a:r>
              <a:rPr lang="en-US" sz="2850" spc="1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1. Duyusal İşlemleme Becerilerinin Düzenlenmesi</a:t>
            </a:r>
          </a:p>
          <a:p>
            <a:pPr algn="l">
              <a:lnSpc>
                <a:spcPts val="3705"/>
              </a:lnSpc>
            </a:pPr>
          </a:p>
          <a:p>
            <a:pPr algn="l">
              <a:lnSpc>
                <a:spcPts val="3705"/>
              </a:lnSpc>
            </a:pPr>
            <a:r>
              <a:rPr lang="en-US" sz="2850" spc="1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Bu, ergoterapinin otizm tedavisinde en merkezi rolüdür.</a:t>
            </a:r>
          </a:p>
          <a:p>
            <a:pPr algn="l" marL="615411" indent="-307705" lvl="1">
              <a:lnSpc>
                <a:spcPts val="3705"/>
              </a:lnSpc>
              <a:buFont typeface="Arial"/>
              <a:buChar char="•"/>
            </a:pPr>
            <a:r>
              <a:rPr lang="en-US" sz="2850" spc="14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Duyusal Bütünleme Terapisi: Ergoterapistler tarafından uygulanan bu yöntem, bireyin beyninin duyusal bilgileri (dokunma, hareket, denge) daha etkili bir şekilde işlemesine yardımcı olur.</a:t>
            </a:r>
          </a:p>
          <a:p>
            <a:pPr algn="l" marL="1403537" indent="-467846" lvl="2">
              <a:lnSpc>
                <a:spcPts val="4225"/>
              </a:lnSpc>
              <a:buFont typeface="Arial"/>
              <a:buChar char="⚬"/>
            </a:pPr>
            <a:r>
              <a:rPr lang="en-US" sz="325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Hipersensitivite (Aşırı Hassasiyet): Aşırı sese veya ışığa verilen yoğun tepkileri azaltmaya yönelik aktiviteler.</a:t>
            </a:r>
          </a:p>
          <a:p>
            <a:pPr algn="l" marL="1403537" indent="-467846" lvl="2">
              <a:lnSpc>
                <a:spcPts val="4225"/>
              </a:lnSpc>
              <a:buFont typeface="Arial"/>
              <a:buChar char="⚬"/>
            </a:pPr>
            <a:r>
              <a:rPr lang="en-US" sz="325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Hiposensitivite (Az Hassasiyet): Sürekli sallanma, dönme veya derin basınç arama davranışlarını (stimming) anlamlandırma ve uygun şekilde yönlendirme.</a:t>
            </a:r>
          </a:p>
          <a:p>
            <a:pPr algn="l" marL="701768" indent="-350884" lvl="1">
              <a:lnSpc>
                <a:spcPts val="4225"/>
              </a:lnSpc>
              <a:buFont typeface="Arial"/>
              <a:buChar char="•"/>
            </a:pPr>
            <a:r>
              <a:rPr lang="en-US" sz="325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Fayda: Çevresel uyaranlara karşı daha uygun tepkiler verilir, bu da dikkat süresini artırır, kaygıyı azaltır ve davranış yönetimini kolaylaştırır.</a:t>
            </a:r>
          </a:p>
          <a:p>
            <a:pPr algn="l">
              <a:lnSpc>
                <a:spcPts val="7735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3550" y="341614"/>
            <a:ext cx="17260899" cy="958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6"/>
              </a:lnSpc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2. Günlük Yaşam ve Öz Bakım Becerileri</a:t>
            </a:r>
          </a:p>
          <a:p>
            <a:pPr algn="l">
              <a:lnSpc>
                <a:spcPts val="3636"/>
              </a:lnSpc>
            </a:pPr>
          </a:p>
          <a:p>
            <a:pPr algn="l" marL="603988" indent="-301994" lvl="1">
              <a:lnSpc>
                <a:spcPts val="3636"/>
              </a:lnSpc>
              <a:buFont typeface="Arial"/>
              <a:buChar char="•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Amaç: Bireyin mümkün olduğunca bağımsız hale gelmesi.</a:t>
            </a:r>
          </a:p>
          <a:p>
            <a:pPr algn="l" marL="603988" indent="-301994" lvl="1">
              <a:lnSpc>
                <a:spcPts val="3636"/>
              </a:lnSpc>
              <a:buFont typeface="Arial"/>
              <a:buChar char="•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Çalışmalar:</a:t>
            </a:r>
          </a:p>
          <a:p>
            <a:pPr algn="l" marL="1207977" indent="-402659" lvl="2">
              <a:lnSpc>
                <a:spcPts val="3636"/>
              </a:lnSpc>
              <a:buFont typeface="Arial"/>
              <a:buChar char="⚬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Giyinme: Düğme ilikleme, fermuar çekme, ayakkabı bağlama gibi ince motor gerektiren beceriler.</a:t>
            </a:r>
          </a:p>
          <a:p>
            <a:pPr algn="l" marL="1207977" indent="-402659" lvl="2">
              <a:lnSpc>
                <a:spcPts val="3636"/>
              </a:lnSpc>
              <a:buFont typeface="Arial"/>
              <a:buChar char="⚬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Yemek Yeme: Belirli yiyecek dokularına ve tatlarına karşı olan seçiciliği (oral hassasiyet) azaltma, uygun çatal-bıçak kullanımı.</a:t>
            </a:r>
          </a:p>
          <a:p>
            <a:pPr algn="l" marL="1207977" indent="-402659" lvl="2">
              <a:lnSpc>
                <a:spcPts val="3636"/>
              </a:lnSpc>
              <a:buFont typeface="Arial"/>
              <a:buChar char="⚬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Hijyen: Banyo yapma ve tuvalet alışkanlıklarını kazanma.</a:t>
            </a:r>
          </a:p>
          <a:p>
            <a:pPr algn="l">
              <a:lnSpc>
                <a:spcPts val="3636"/>
              </a:lnSpc>
            </a:pPr>
          </a:p>
          <a:p>
            <a:pPr algn="l">
              <a:lnSpc>
                <a:spcPts val="3636"/>
              </a:lnSpc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3. Motor Beceriler ve Koordinasyon</a:t>
            </a:r>
          </a:p>
          <a:p>
            <a:pPr algn="l">
              <a:lnSpc>
                <a:spcPts val="3636"/>
              </a:lnSpc>
            </a:pPr>
          </a:p>
          <a:p>
            <a:pPr algn="l" marL="603988" indent="-301994" lvl="1">
              <a:lnSpc>
                <a:spcPts val="3636"/>
              </a:lnSpc>
              <a:buFont typeface="Arial"/>
              <a:buChar char="•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İnce Motor: Yazı yazma, makas kullanma, küçük nesneleri manipüle etme gibi el ve parmak becerilerini geliştirme.</a:t>
            </a:r>
          </a:p>
          <a:p>
            <a:pPr algn="l" marL="603988" indent="-301994" lvl="1">
              <a:lnSpc>
                <a:spcPts val="3636"/>
              </a:lnSpc>
              <a:buFont typeface="Arial"/>
              <a:buChar char="•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Kaba Motor: Koşma, tırmanma, top yakalama, denge ve postürü (vücut duruşu) düzenleme.</a:t>
            </a:r>
          </a:p>
          <a:p>
            <a:pPr algn="l">
              <a:lnSpc>
                <a:spcPts val="3636"/>
              </a:lnSpc>
            </a:pPr>
          </a:p>
          <a:p>
            <a:pPr algn="l">
              <a:lnSpc>
                <a:spcPts val="3636"/>
              </a:lnSpc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4. Sosyal Katılım ve Oyun Becerileri</a:t>
            </a:r>
          </a:p>
          <a:p>
            <a:pPr algn="l">
              <a:lnSpc>
                <a:spcPts val="3636"/>
              </a:lnSpc>
            </a:pPr>
          </a:p>
          <a:p>
            <a:pPr algn="l" marL="603988" indent="-301994" lvl="1">
              <a:lnSpc>
                <a:spcPts val="3636"/>
              </a:lnSpc>
              <a:buFont typeface="Arial"/>
              <a:buChar char="•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Ergoterapist, çocuğun oyun becerilerini çeşitlendirmesine ve yaşıtlarıyla etkileşim kurmasına yardımcı olur (Örn: Sıra alma, ortak dikkat).</a:t>
            </a:r>
          </a:p>
          <a:p>
            <a:pPr algn="l" marL="603988" indent="-301994" lvl="1">
              <a:lnSpc>
                <a:spcPts val="3636"/>
              </a:lnSpc>
              <a:buFont typeface="Arial"/>
              <a:buChar char="•"/>
            </a:pPr>
            <a:r>
              <a:rPr lang="en-US" sz="2797" spc="1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Çocuğun sosyal ortamlarda daha rahat hissetmesi ve çevresel uyaranlara uyum sağlaması desteklenir.</a:t>
            </a:r>
          </a:p>
          <a:p>
            <a:pPr algn="l">
              <a:lnSpc>
                <a:spcPts val="3636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8826" y="438746"/>
            <a:ext cx="16409835" cy="9380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30" spc="16" b="true">
                <a:solidFill>
                  <a:srgbClr val="2B2C30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Ergoterapi Yaklaşımları: Duyu Bütünleme Terapisi</a:t>
            </a:r>
          </a:p>
          <a:p>
            <a:pPr algn="l">
              <a:lnSpc>
                <a:spcPts val="4199"/>
              </a:lnSpc>
            </a:pPr>
          </a:p>
          <a:p>
            <a:pPr algn="l">
              <a:lnSpc>
                <a:spcPts val="4199"/>
              </a:lnSpc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Otizmle çalışan ergoterapistlerin en sık kullandığı ve en etkili kabul edilen yöntemlerden biri Duyu Bütünleme Terapisi (Duyusal Entegrasyon, SI)'dir.</a:t>
            </a:r>
          </a:p>
          <a:p>
            <a:pPr algn="l">
              <a:lnSpc>
                <a:spcPts val="4199"/>
              </a:lnSpc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Temel Fikir: Beynin görme, işitme, tat alma, koklama, dokunma (dokunsal), hareket (vestibüler) ve vücut farkındalığı (proprioseptif) gibi duyuları doğru bir şekilde alıp işlemesi ve organize etmesidir. Otizmli bireylerde bu süreçte aksaklıklar yaşanır.</a:t>
            </a:r>
          </a:p>
          <a:p>
            <a:pPr algn="l">
              <a:lnSpc>
                <a:spcPts val="4199"/>
              </a:lnSpc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Terapide Uygulananlar:</a:t>
            </a:r>
          </a:p>
          <a:p>
            <a:pPr algn="l" marL="697439" indent="-348719" lvl="1">
              <a:lnSpc>
                <a:spcPts val="4199"/>
              </a:lnSpc>
              <a:buFont typeface="Arial"/>
              <a:buChar char="•"/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Vestibüler (Denge) Uyarımlar: Salıncak, hamak veya döner platformlar kullanarak denge sistemini düzenleme.</a:t>
            </a:r>
          </a:p>
          <a:p>
            <a:pPr algn="l" marL="697439" indent="-348719" lvl="1">
              <a:lnSpc>
                <a:spcPts val="4199"/>
              </a:lnSpc>
              <a:buFont typeface="Arial"/>
              <a:buChar char="•"/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Proprioseptif (Vücut Farkındalığı) Uyarımlar: Zıplama, ağır itme-çekme aktiviteleri, derin masaj uygulamaları ile kas ve eklemlerden gelen bilgiyi güçlendirme.</a:t>
            </a:r>
          </a:p>
          <a:p>
            <a:pPr algn="l" marL="697439" indent="-348719" lvl="1">
              <a:lnSpc>
                <a:spcPts val="4199"/>
              </a:lnSpc>
              <a:buFont typeface="Arial"/>
              <a:buChar char="•"/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Dokunsal Uyarımlar: Farklı dokudaki nesnelerle oynama veya basınçlı battaniye (ağırlıklı battaniye) kullanma.</a:t>
            </a:r>
          </a:p>
          <a:p>
            <a:pPr algn="l">
              <a:lnSpc>
                <a:spcPts val="4199"/>
              </a:lnSpc>
            </a:pPr>
            <a:r>
              <a:rPr lang="en-US" sz="3230" spc="1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Sonuç olarak, ergoterapi otizmli bireyin sadece becerilerini değil, aynı zamanda bu becerileri günlük hayatın içinde, çevresiyle uyum içinde kullanabilmesini sağlayarak, bağımsızlığını ve yaşam kalitesini artırmayı hedefler.</a:t>
            </a:r>
          </a:p>
          <a:p>
            <a:pPr algn="l">
              <a:lnSpc>
                <a:spcPts val="384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DAG6KlYDND8</dc:identifier>
  <dcterms:modified xsi:type="dcterms:W3CDTF">2011-08-01T06:04:30Z</dcterms:modified>
  <cp:revision>1</cp:revision>
  <dc:title>OTİZM</dc:title>
</cp:coreProperties>
</file>