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B2A43C9-E000-4603-B7EC-7A638A531AF0}" type="datetimeFigureOut">
              <a:rPr lang="tr-TR" smtClean="0"/>
              <a:t>16.11.2022</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7AD8DAD8-09BC-4A13-879C-F94BE6E50B4D}" type="slidenum">
              <a:rPr lang="tr-TR" smtClean="0"/>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B2A43C9-E000-4603-B7EC-7A638A531AF0}" type="datetimeFigureOut">
              <a:rPr lang="tr-TR" smtClean="0"/>
              <a:t>16.11.2022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AD8DAD8-09BC-4A13-879C-F94BE6E50B4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B2A43C9-E000-4603-B7EC-7A638A531AF0}" type="datetimeFigureOut">
              <a:rPr lang="tr-TR" smtClean="0"/>
              <a:t>16.11.2022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AD8DAD8-09BC-4A13-879C-F94BE6E50B4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B2A43C9-E000-4603-B7EC-7A638A531AF0}" type="datetimeFigureOut">
              <a:rPr lang="tr-TR" smtClean="0"/>
              <a:t>16.11.2022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AD8DAD8-09BC-4A13-879C-F94BE6E50B4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B2A43C9-E000-4603-B7EC-7A638A531AF0}" type="datetimeFigureOut">
              <a:rPr lang="tr-TR" smtClean="0"/>
              <a:t>16.11.2022</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AD8DAD8-09BC-4A13-879C-F94BE6E50B4D}" type="slidenum">
              <a:rPr lang="tr-TR" smtClean="0"/>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B2A43C9-E000-4603-B7EC-7A638A531AF0}" type="datetimeFigureOut">
              <a:rPr lang="tr-TR" smtClean="0"/>
              <a:t>16.11.2022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AD8DAD8-09BC-4A13-879C-F94BE6E50B4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B2A43C9-E000-4603-B7EC-7A638A531AF0}" type="datetimeFigureOut">
              <a:rPr lang="tr-TR" smtClean="0"/>
              <a:t>16.11.2022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AD8DAD8-09BC-4A13-879C-F94BE6E50B4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FB2A43C9-E000-4603-B7EC-7A638A531AF0}" type="datetimeFigureOut">
              <a:rPr lang="tr-TR" smtClean="0"/>
              <a:t>16.11.2022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AD8DAD8-09BC-4A13-879C-F94BE6E50B4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B2A43C9-E000-4603-B7EC-7A638A531AF0}" type="datetimeFigureOut">
              <a:rPr lang="tr-TR" smtClean="0"/>
              <a:t>16.11.2022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AD8DAD8-09BC-4A13-879C-F94BE6E50B4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B2A43C9-E000-4603-B7EC-7A638A531AF0}" type="datetimeFigureOut">
              <a:rPr lang="tr-TR" smtClean="0"/>
              <a:t>16.11.2022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AD8DAD8-09BC-4A13-879C-F94BE6E50B4D}" type="slidenum">
              <a:rPr lang="tr-TR" smtClean="0"/>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FB2A43C9-E000-4603-B7EC-7A638A531AF0}" type="datetimeFigureOut">
              <a:rPr lang="tr-TR" smtClean="0"/>
              <a:t>16.11.2022</a:t>
            </a:fld>
            <a:endParaRPr lang="tr-TR"/>
          </a:p>
        </p:txBody>
      </p:sp>
      <p:sp>
        <p:nvSpPr>
          <p:cNvPr id="7" name="Slide Number Placeholder 6"/>
          <p:cNvSpPr>
            <a:spLocks noGrp="1"/>
          </p:cNvSpPr>
          <p:nvPr>
            <p:ph type="sldNum" sz="quarter" idx="12"/>
          </p:nvPr>
        </p:nvSpPr>
        <p:spPr/>
        <p:txBody>
          <a:bodyPr/>
          <a:lstStyle/>
          <a:p>
            <a:fld id="{7AD8DAD8-09BC-4A13-879C-F94BE6E50B4D}" type="slidenum">
              <a:rPr lang="tr-TR" smtClean="0"/>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B2A43C9-E000-4603-B7EC-7A638A531AF0}" type="datetimeFigureOut">
              <a:rPr lang="tr-TR" smtClean="0"/>
              <a:t>16.11.2022</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AD8DAD8-09BC-4A13-879C-F94BE6E50B4D}" type="slidenum">
              <a:rPr lang="tr-TR" smtClean="0"/>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err="1" smtClean="0">
                <a:solidFill>
                  <a:schemeClr val="tx1"/>
                </a:solidFill>
              </a:rPr>
              <a:t>Occupational</a:t>
            </a:r>
            <a:r>
              <a:rPr lang="tr-TR" dirty="0" smtClean="0">
                <a:solidFill>
                  <a:schemeClr val="tx1"/>
                </a:solidFill>
              </a:rPr>
              <a:t>  </a:t>
            </a:r>
            <a:r>
              <a:rPr lang="tr-TR" dirty="0" err="1" smtClean="0">
                <a:solidFill>
                  <a:schemeClr val="tx1"/>
                </a:solidFill>
              </a:rPr>
              <a:t>therapy</a:t>
            </a:r>
            <a:endParaRPr lang="tr-TR" dirty="0">
              <a:solidFill>
                <a:schemeClr val="tx1"/>
              </a:solidFill>
            </a:endParaRPr>
          </a:p>
        </p:txBody>
      </p:sp>
      <p:sp>
        <p:nvSpPr>
          <p:cNvPr id="2" name="Başlık 1"/>
          <p:cNvSpPr>
            <a:spLocks noGrp="1"/>
          </p:cNvSpPr>
          <p:nvPr>
            <p:ph type="ctrTitle"/>
          </p:nvPr>
        </p:nvSpPr>
        <p:spPr/>
        <p:txBody>
          <a:bodyPr/>
          <a:lstStyle/>
          <a:p>
            <a:r>
              <a:rPr lang="tr-TR" sz="7200" dirty="0" err="1" smtClean="0"/>
              <a:t>ergoterapi</a:t>
            </a:r>
            <a:endParaRPr lang="tr-TR" sz="7200" dirty="0"/>
          </a:p>
        </p:txBody>
      </p:sp>
      <p:sp>
        <p:nvSpPr>
          <p:cNvPr id="4" name="AutoShape 2" descr="KONEV - KONEV"/>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260649"/>
            <a:ext cx="2808312"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607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solidFill>
                  <a:srgbClr val="002060"/>
                </a:solidFill>
              </a:rPr>
              <a:t>Ergoterapi</a:t>
            </a:r>
            <a:r>
              <a:rPr lang="tr-TR" dirty="0">
                <a:solidFill>
                  <a:srgbClr val="002060"/>
                </a:solidFill>
              </a:rPr>
              <a:t> </a:t>
            </a:r>
            <a:r>
              <a:rPr lang="tr-TR" dirty="0" err="1" smtClean="0">
                <a:solidFill>
                  <a:srgbClr val="002060"/>
                </a:solidFill>
              </a:rPr>
              <a:t>yaklaşIm</a:t>
            </a:r>
            <a:r>
              <a:rPr lang="tr-TR" dirty="0" smtClean="0">
                <a:solidFill>
                  <a:srgbClr val="002060"/>
                </a:solidFill>
              </a:rPr>
              <a:t> </a:t>
            </a:r>
            <a:r>
              <a:rPr lang="tr-TR" dirty="0">
                <a:solidFill>
                  <a:srgbClr val="002060"/>
                </a:solidFill>
              </a:rPr>
              <a:t>örnekleri</a:t>
            </a:r>
          </a:p>
        </p:txBody>
      </p:sp>
      <p:sp>
        <p:nvSpPr>
          <p:cNvPr id="3" name="İçerik Yer Tutucusu 2"/>
          <p:cNvSpPr>
            <a:spLocks noGrp="1"/>
          </p:cNvSpPr>
          <p:nvPr>
            <p:ph idx="1"/>
          </p:nvPr>
        </p:nvSpPr>
        <p:spPr/>
        <p:txBody>
          <a:bodyPr>
            <a:normAutofit fontScale="92500" lnSpcReduction="20000"/>
          </a:bodyPr>
          <a:lstStyle/>
          <a:p>
            <a:pPr>
              <a:buClr>
                <a:schemeClr val="tx1"/>
              </a:buClr>
            </a:pPr>
            <a:r>
              <a:rPr lang="tr-TR" dirty="0">
                <a:solidFill>
                  <a:schemeClr val="tx1"/>
                </a:solidFill>
              </a:rPr>
              <a:t>Görme engelliler veya görmede problem yaşayan kişiler için özel </a:t>
            </a:r>
            <a:r>
              <a:rPr lang="tr-TR" dirty="0" err="1">
                <a:solidFill>
                  <a:schemeClr val="tx1"/>
                </a:solidFill>
              </a:rPr>
              <a:t>ergoterapi</a:t>
            </a:r>
            <a:r>
              <a:rPr lang="tr-TR" dirty="0">
                <a:solidFill>
                  <a:schemeClr val="tx1"/>
                </a:solidFill>
              </a:rPr>
              <a:t> eğitimleri verilmelidir, çevrede kişiye uygun olacak şekilde değişiklikler yapılmalıdır.</a:t>
            </a:r>
          </a:p>
          <a:p>
            <a:pPr>
              <a:buClr>
                <a:schemeClr val="tx1"/>
              </a:buClr>
            </a:pPr>
            <a:r>
              <a:rPr lang="tr-TR" dirty="0">
                <a:solidFill>
                  <a:schemeClr val="tx1"/>
                </a:solidFill>
              </a:rPr>
              <a:t>Kişide psikiyatrik bozukluklar olması durumunda kişinin bağımsızlığını kazanmasını sağlayacak aktiviteler yapılmalıdır, toplumsal etkinliklere katılması sağlanmalıdır.</a:t>
            </a:r>
          </a:p>
          <a:p>
            <a:pPr>
              <a:buClr>
                <a:schemeClr val="tx1"/>
              </a:buClr>
            </a:pPr>
            <a:r>
              <a:rPr lang="tr-TR" dirty="0" err="1">
                <a:solidFill>
                  <a:schemeClr val="tx1"/>
                </a:solidFill>
              </a:rPr>
              <a:t>Romatizmal</a:t>
            </a:r>
            <a:r>
              <a:rPr lang="tr-TR" dirty="0">
                <a:solidFill>
                  <a:schemeClr val="tx1"/>
                </a:solidFill>
              </a:rPr>
              <a:t> rahatsızlıkları bulunan kişilerde eklemleri korumaya yönelik eğitimler verilmelidir, kişinin yaşadığı ortamlarda engellerin giderilmesine yönelik olarak ergonomik düzenlemeler yapılmalıdır, bazı hareket tekniklerinin öğretilmesi ve uygulanması gereklidir.</a:t>
            </a:r>
          </a:p>
          <a:p>
            <a:pPr>
              <a:buClr>
                <a:schemeClr val="tx1"/>
              </a:buClr>
            </a:pPr>
            <a:r>
              <a:rPr lang="tr-TR" dirty="0">
                <a:solidFill>
                  <a:schemeClr val="tx1"/>
                </a:solidFill>
              </a:rPr>
              <a:t>Nörolojik bozuklukları bulunan kişilerde bilişsel ve fiziksel fonksiyonların geliştirilmesi amacıyla özel teknikler uygulanmalıdır</a:t>
            </a:r>
            <a:r>
              <a:rPr lang="tr-TR" dirty="0" smtClean="0">
                <a:solidFill>
                  <a:schemeClr val="tx1"/>
                </a:solidFill>
              </a:rPr>
              <a:t>.</a:t>
            </a:r>
            <a:endParaRPr lang="tr-TR" dirty="0">
              <a:solidFill>
                <a:schemeClr val="tx1"/>
              </a:solidFill>
            </a:endParaRPr>
          </a:p>
          <a:p>
            <a:endParaRPr lang="tr-TR" dirty="0"/>
          </a:p>
        </p:txBody>
      </p:sp>
    </p:spTree>
    <p:extLst>
      <p:ext uri="{BB962C8B-B14F-4D97-AF65-F5344CB8AC3E}">
        <p14:creationId xmlns:p14="http://schemas.microsoft.com/office/powerpoint/2010/main" val="2441384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002060"/>
                </a:solidFill>
              </a:rPr>
              <a:t>KAYNAKÇA</a:t>
            </a:r>
            <a:endParaRPr lang="tr-TR" dirty="0">
              <a:solidFill>
                <a:srgbClr val="002060"/>
              </a:solidFill>
            </a:endParaRPr>
          </a:p>
        </p:txBody>
      </p:sp>
      <p:sp>
        <p:nvSpPr>
          <p:cNvPr id="3" name="İçerik Yer Tutucusu 2"/>
          <p:cNvSpPr>
            <a:spLocks noGrp="1"/>
          </p:cNvSpPr>
          <p:nvPr>
            <p:ph idx="1"/>
          </p:nvPr>
        </p:nvSpPr>
        <p:spPr/>
        <p:txBody>
          <a:bodyPr/>
          <a:lstStyle/>
          <a:p>
            <a:r>
              <a:rPr lang="tr-TR" dirty="0" smtClean="0">
                <a:solidFill>
                  <a:schemeClr val="tx1"/>
                </a:solidFill>
              </a:rPr>
              <a:t>medicalpark.com.tr</a:t>
            </a:r>
          </a:p>
          <a:p>
            <a:r>
              <a:rPr lang="tr-TR" dirty="0" smtClean="0">
                <a:solidFill>
                  <a:schemeClr val="tx1"/>
                </a:solidFill>
              </a:rPr>
              <a:t>medicana.com.tr</a:t>
            </a:r>
          </a:p>
          <a:p>
            <a:r>
              <a:rPr lang="tr-TR" dirty="0" err="1" smtClean="0">
                <a:solidFill>
                  <a:schemeClr val="tx1"/>
                </a:solidFill>
              </a:rPr>
              <a:t>Ergoterapiye</a:t>
            </a:r>
            <a:r>
              <a:rPr lang="tr-TR" dirty="0" smtClean="0">
                <a:solidFill>
                  <a:schemeClr val="tx1"/>
                </a:solidFill>
              </a:rPr>
              <a:t> Giriş  [Hipokrat Kitapevi]</a:t>
            </a:r>
          </a:p>
          <a:p>
            <a:endParaRPr lang="tr-TR" dirty="0" smtClean="0">
              <a:solidFill>
                <a:schemeClr val="tx1"/>
              </a:solidFill>
            </a:endParaRPr>
          </a:p>
        </p:txBody>
      </p:sp>
    </p:spTree>
    <p:extLst>
      <p:ext uri="{BB962C8B-B14F-4D97-AF65-F5344CB8AC3E}">
        <p14:creationId xmlns:p14="http://schemas.microsoft.com/office/powerpoint/2010/main" val="223369070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6128" y="408372"/>
            <a:ext cx="5802056" cy="1076412"/>
          </a:xfrm>
        </p:spPr>
        <p:txBody>
          <a:bodyPr>
            <a:noAutofit/>
          </a:bodyPr>
          <a:lstStyle/>
          <a:p>
            <a:pPr algn="l"/>
            <a:r>
              <a:rPr lang="tr-TR" sz="7200" b="1" dirty="0" smtClean="0">
                <a:solidFill>
                  <a:srgbClr val="002060"/>
                </a:solidFill>
              </a:rPr>
              <a:t>içerik</a:t>
            </a:r>
            <a:endParaRPr lang="tr-TR" sz="7200" b="1" dirty="0">
              <a:solidFill>
                <a:srgbClr val="002060"/>
              </a:solidFill>
            </a:endParaRPr>
          </a:p>
        </p:txBody>
      </p:sp>
      <p:sp>
        <p:nvSpPr>
          <p:cNvPr id="3" name="İçerik Yer Tutucusu 2"/>
          <p:cNvSpPr>
            <a:spLocks noGrp="1"/>
          </p:cNvSpPr>
          <p:nvPr>
            <p:ph idx="1"/>
          </p:nvPr>
        </p:nvSpPr>
        <p:spPr/>
        <p:txBody>
          <a:bodyPr/>
          <a:lstStyle/>
          <a:p>
            <a:pPr>
              <a:buClr>
                <a:schemeClr val="tx1">
                  <a:lumMod val="95000"/>
                  <a:lumOff val="5000"/>
                </a:schemeClr>
              </a:buClr>
              <a:buSzPct val="100000"/>
              <a:buFont typeface="Wingdings" pitchFamily="2" charset="2"/>
              <a:buChar char="q"/>
            </a:pPr>
            <a:r>
              <a:rPr lang="tr-TR" dirty="0" smtClean="0">
                <a:solidFill>
                  <a:schemeClr val="accent4">
                    <a:lumMod val="50000"/>
                  </a:schemeClr>
                </a:solidFill>
              </a:rPr>
              <a:t>  </a:t>
            </a:r>
            <a:r>
              <a:rPr lang="tr-TR" dirty="0" smtClean="0">
                <a:solidFill>
                  <a:schemeClr val="tx1"/>
                </a:solidFill>
              </a:rPr>
              <a:t>ERGOTERAPİ  TANIMI</a:t>
            </a:r>
          </a:p>
          <a:p>
            <a:pPr>
              <a:buClr>
                <a:schemeClr val="tx1">
                  <a:lumMod val="95000"/>
                  <a:lumOff val="5000"/>
                </a:schemeClr>
              </a:buClr>
              <a:buSzPct val="100000"/>
              <a:buFont typeface="Wingdings" pitchFamily="2" charset="2"/>
              <a:buChar char="q"/>
            </a:pPr>
            <a:r>
              <a:rPr lang="tr-TR" dirty="0" smtClean="0">
                <a:solidFill>
                  <a:schemeClr val="tx1"/>
                </a:solidFill>
              </a:rPr>
              <a:t> ERGOTERAPİ ÇALIŞMA ALANLARI</a:t>
            </a:r>
          </a:p>
          <a:p>
            <a:pPr>
              <a:buClr>
                <a:schemeClr val="tx1">
                  <a:lumMod val="95000"/>
                  <a:lumOff val="5000"/>
                </a:schemeClr>
              </a:buClr>
              <a:buSzPct val="100000"/>
              <a:buFont typeface="Wingdings" pitchFamily="2" charset="2"/>
              <a:buChar char="q"/>
            </a:pPr>
            <a:r>
              <a:rPr lang="tr-TR" dirty="0">
                <a:solidFill>
                  <a:schemeClr val="tx1"/>
                </a:solidFill>
              </a:rPr>
              <a:t> </a:t>
            </a:r>
            <a:r>
              <a:rPr lang="tr-TR" dirty="0" smtClean="0">
                <a:solidFill>
                  <a:schemeClr val="tx1"/>
                </a:solidFill>
              </a:rPr>
              <a:t>ERGOTERAPİSTLERİN ÇALIŞMA ALANLARI</a:t>
            </a:r>
          </a:p>
          <a:p>
            <a:pPr>
              <a:buClr>
                <a:schemeClr val="tx1">
                  <a:lumMod val="95000"/>
                  <a:lumOff val="5000"/>
                </a:schemeClr>
              </a:buClr>
              <a:buSzPct val="100000"/>
              <a:buFont typeface="Wingdings" pitchFamily="2" charset="2"/>
              <a:buChar char="q"/>
            </a:pPr>
            <a:r>
              <a:rPr lang="tr-TR" dirty="0">
                <a:solidFill>
                  <a:schemeClr val="tx1"/>
                </a:solidFill>
              </a:rPr>
              <a:t> </a:t>
            </a:r>
            <a:r>
              <a:rPr lang="tr-TR" dirty="0" smtClean="0">
                <a:solidFill>
                  <a:schemeClr val="tx1"/>
                </a:solidFill>
              </a:rPr>
              <a:t>ERGOTERAPİ UYGULAMALARI</a:t>
            </a:r>
          </a:p>
          <a:p>
            <a:pPr>
              <a:buClr>
                <a:schemeClr val="tx1">
                  <a:lumMod val="95000"/>
                  <a:lumOff val="5000"/>
                </a:schemeClr>
              </a:buClr>
              <a:buSzPct val="100000"/>
              <a:buFont typeface="Wingdings" pitchFamily="2" charset="2"/>
              <a:buChar char="q"/>
            </a:pPr>
            <a:r>
              <a:rPr lang="tr-TR" dirty="0">
                <a:solidFill>
                  <a:schemeClr val="tx1"/>
                </a:solidFill>
              </a:rPr>
              <a:t> </a:t>
            </a:r>
            <a:r>
              <a:rPr lang="tr-TR" dirty="0" smtClean="0">
                <a:solidFill>
                  <a:schemeClr val="tx1"/>
                </a:solidFill>
              </a:rPr>
              <a:t>ERGOTERAPİ YAKLAŞIM ÖRNEKLERİ</a:t>
            </a:r>
          </a:p>
          <a:p>
            <a:pPr>
              <a:buClr>
                <a:schemeClr val="tx1">
                  <a:lumMod val="95000"/>
                  <a:lumOff val="5000"/>
                </a:schemeClr>
              </a:buClr>
              <a:buSzPct val="100000"/>
              <a:buFont typeface="Wingdings" pitchFamily="2" charset="2"/>
              <a:buChar char="q"/>
            </a:pPr>
            <a:r>
              <a:rPr lang="tr-TR" dirty="0">
                <a:solidFill>
                  <a:schemeClr val="tx1"/>
                </a:solidFill>
              </a:rPr>
              <a:t> </a:t>
            </a:r>
            <a:r>
              <a:rPr lang="tr-TR" dirty="0" smtClean="0">
                <a:solidFill>
                  <a:schemeClr val="tx1"/>
                </a:solidFill>
              </a:rPr>
              <a:t>ERGOTERAPİSTLER NERELERDE ÇALIŞIR</a:t>
            </a:r>
          </a:p>
          <a:p>
            <a:pPr>
              <a:buClr>
                <a:schemeClr val="tx1">
                  <a:lumMod val="95000"/>
                  <a:lumOff val="5000"/>
                </a:schemeClr>
              </a:buClr>
              <a:buSzPct val="100000"/>
              <a:buFont typeface="Wingdings" pitchFamily="2" charset="2"/>
              <a:buChar char="q"/>
            </a:pPr>
            <a:endParaRPr lang="tr-TR" dirty="0">
              <a:solidFill>
                <a:schemeClr val="accent4">
                  <a:lumMod val="50000"/>
                </a:schemeClr>
              </a:solidFill>
            </a:endParaRPr>
          </a:p>
        </p:txBody>
      </p:sp>
    </p:spTree>
    <p:extLst>
      <p:ext uri="{BB962C8B-B14F-4D97-AF65-F5344CB8AC3E}">
        <p14:creationId xmlns:p14="http://schemas.microsoft.com/office/powerpoint/2010/main" val="4154780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smtClean="0">
                <a:solidFill>
                  <a:srgbClr val="002060"/>
                </a:solidFill>
              </a:rPr>
              <a:t>Ergoterapi</a:t>
            </a:r>
            <a:r>
              <a:rPr lang="tr-TR" dirty="0">
                <a:solidFill>
                  <a:srgbClr val="002060"/>
                </a:solidFill>
              </a:rPr>
              <a:t> nedir?</a:t>
            </a:r>
          </a:p>
        </p:txBody>
      </p:sp>
      <p:sp>
        <p:nvSpPr>
          <p:cNvPr id="3" name="İçerik Yer Tutucusu 2"/>
          <p:cNvSpPr>
            <a:spLocks noGrp="1"/>
          </p:cNvSpPr>
          <p:nvPr>
            <p:ph idx="1"/>
          </p:nvPr>
        </p:nvSpPr>
        <p:spPr/>
        <p:txBody>
          <a:bodyPr>
            <a:normAutofit lnSpcReduction="10000"/>
          </a:bodyPr>
          <a:lstStyle/>
          <a:p>
            <a:r>
              <a:rPr lang="tr-TR" dirty="0" err="1" smtClean="0">
                <a:solidFill>
                  <a:schemeClr val="tx1">
                    <a:lumMod val="95000"/>
                    <a:lumOff val="5000"/>
                  </a:schemeClr>
                </a:solidFill>
              </a:rPr>
              <a:t>Ergoterapi</a:t>
            </a:r>
            <a:r>
              <a:rPr lang="tr-TR" dirty="0" smtClean="0">
                <a:solidFill>
                  <a:schemeClr val="tx1">
                    <a:lumMod val="95000"/>
                    <a:lumOff val="5000"/>
                  </a:schemeClr>
                </a:solidFill>
              </a:rPr>
              <a:t> </a:t>
            </a:r>
            <a:r>
              <a:rPr lang="tr-TR" dirty="0">
                <a:solidFill>
                  <a:schemeClr val="tx1">
                    <a:lumMod val="95000"/>
                    <a:lumOff val="5000"/>
                  </a:schemeClr>
                </a:solidFill>
              </a:rPr>
              <a:t>başta otizm, epilepsi, dikkat eksikliği ve </a:t>
            </a:r>
            <a:r>
              <a:rPr lang="tr-TR" dirty="0" err="1">
                <a:solidFill>
                  <a:schemeClr val="tx1">
                    <a:lumMod val="95000"/>
                    <a:lumOff val="5000"/>
                  </a:schemeClr>
                </a:solidFill>
              </a:rPr>
              <a:t>hiperaktivite</a:t>
            </a:r>
            <a:r>
              <a:rPr lang="tr-TR" dirty="0">
                <a:solidFill>
                  <a:schemeClr val="tx1">
                    <a:lumMod val="95000"/>
                    <a:lumOff val="5000"/>
                  </a:schemeClr>
                </a:solidFill>
              </a:rPr>
              <a:t> gibi psikiyatrik hastalıklar olmak üzere farklı birçok hastalığın da tedavisinde başvurulan; sağlığın ve refahın artırılmasını amaç edinen danışan merkezli bir </a:t>
            </a:r>
            <a:r>
              <a:rPr lang="tr-TR" dirty="0" smtClean="0">
                <a:solidFill>
                  <a:schemeClr val="tx1">
                    <a:lumMod val="95000"/>
                    <a:lumOff val="5000"/>
                  </a:schemeClr>
                </a:solidFill>
              </a:rPr>
              <a:t>sağlık </a:t>
            </a:r>
            <a:r>
              <a:rPr lang="tr-TR" dirty="0" err="1" smtClean="0">
                <a:solidFill>
                  <a:schemeClr val="tx1">
                    <a:lumMod val="95000"/>
                    <a:lumOff val="5000"/>
                  </a:schemeClr>
                </a:solidFill>
              </a:rPr>
              <a:t>merkezidir.Öncelikli</a:t>
            </a:r>
            <a:r>
              <a:rPr lang="tr-TR" dirty="0" smtClean="0">
                <a:solidFill>
                  <a:schemeClr val="tx1">
                    <a:lumMod val="95000"/>
                    <a:lumOff val="5000"/>
                  </a:schemeClr>
                </a:solidFill>
              </a:rPr>
              <a:t> </a:t>
            </a:r>
            <a:r>
              <a:rPr lang="tr-TR" dirty="0">
                <a:solidFill>
                  <a:schemeClr val="tx1">
                    <a:lumMod val="95000"/>
                    <a:lumOff val="5000"/>
                  </a:schemeClr>
                </a:solidFill>
              </a:rPr>
              <a:t>hedef kişinin yaşam kalitesini arttırarak toplumsal hayata katılımını sağlamaktır. Zihinsel, fiziksel, duyusal, görsel, sosyal, çevresel, duygusal alanlarda zorluk çeken, özel tedaviye ihtiyaç duyan, dil gelişiminde yaşanan problem nedeniyle konuşmakta sıkıntı yaşayan, davranışsal anlamda problem çektiği için uyum sağlamada zorluk yaşayan kişilere uygulanır. </a:t>
            </a:r>
            <a:r>
              <a:rPr lang="tr-TR" dirty="0" err="1">
                <a:solidFill>
                  <a:schemeClr val="tx1">
                    <a:lumMod val="95000"/>
                    <a:lumOff val="5000"/>
                  </a:schemeClr>
                </a:solidFill>
              </a:rPr>
              <a:t>Ergoterapi</a:t>
            </a:r>
            <a:r>
              <a:rPr lang="tr-TR" dirty="0">
                <a:solidFill>
                  <a:schemeClr val="tx1">
                    <a:lumMod val="95000"/>
                    <a:lumOff val="5000"/>
                  </a:schemeClr>
                </a:solidFill>
              </a:rPr>
              <a:t> her yaş grubundaki kişiye </a:t>
            </a:r>
            <a:r>
              <a:rPr lang="tr-TR" dirty="0" smtClean="0">
                <a:solidFill>
                  <a:schemeClr val="tx1">
                    <a:lumMod val="95000"/>
                    <a:lumOff val="5000"/>
                  </a:schemeClr>
                </a:solidFill>
              </a:rPr>
              <a:t>uygulanabilir.</a:t>
            </a:r>
            <a:endParaRPr lang="tr-TR" dirty="0"/>
          </a:p>
        </p:txBody>
      </p:sp>
    </p:spTree>
    <p:extLst>
      <p:ext uri="{BB962C8B-B14F-4D97-AF65-F5344CB8AC3E}">
        <p14:creationId xmlns:p14="http://schemas.microsoft.com/office/powerpoint/2010/main" val="2722095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568952" cy="6264696"/>
          </a:xfrm>
        </p:spPr>
        <p:txBody>
          <a:bodyPr>
            <a:normAutofit/>
          </a:bodyPr>
          <a:lstStyle/>
          <a:p>
            <a:r>
              <a:rPr lang="tr-TR" dirty="0" err="1">
                <a:solidFill>
                  <a:schemeClr val="tx1"/>
                </a:solidFill>
              </a:rPr>
              <a:t>Ergoterapistler</a:t>
            </a:r>
            <a:r>
              <a:rPr lang="tr-TR" dirty="0">
                <a:solidFill>
                  <a:schemeClr val="tx1"/>
                </a:solidFill>
              </a:rPr>
              <a:t> (iş ve uğraşı terapisti) bu tarz problemler yaşayan kişilerin yapmaya ihtiyaç duydukları, yapmak istedikleri ya da farklı kişiler tarafından yapmaları beklenen uğraşları gerçekleştirebilme yeteneklerini kazanmaları veya bu yeteneklerini artırmaları için insanlarla ve topluluklarla çalışırlar. </a:t>
            </a:r>
            <a:r>
              <a:rPr lang="tr-TR" dirty="0" err="1">
                <a:solidFill>
                  <a:schemeClr val="tx1"/>
                </a:solidFill>
              </a:rPr>
              <a:t>Ergoterapistler</a:t>
            </a:r>
            <a:r>
              <a:rPr lang="tr-TR" dirty="0">
                <a:solidFill>
                  <a:schemeClr val="tx1"/>
                </a:solidFill>
              </a:rPr>
              <a:t> bu çalışmalarda genellikle ya uğraşlarını değiştirirler ya da çevreyi değiştirerek kişilerin tedavi sürecini hızlandırmaya çalışırlar. </a:t>
            </a:r>
            <a:r>
              <a:rPr lang="tr-TR" dirty="0" err="1">
                <a:solidFill>
                  <a:schemeClr val="tx1"/>
                </a:solidFill>
              </a:rPr>
              <a:t>Ergoterapi</a:t>
            </a:r>
            <a:r>
              <a:rPr lang="tr-TR" dirty="0">
                <a:solidFill>
                  <a:schemeClr val="tx1"/>
                </a:solidFill>
              </a:rPr>
              <a:t> kişi merkezli bir sağlık mesleği olduğu için </a:t>
            </a:r>
            <a:r>
              <a:rPr lang="tr-TR" dirty="0" err="1">
                <a:solidFill>
                  <a:schemeClr val="tx1"/>
                </a:solidFill>
              </a:rPr>
              <a:t>ergoterapistler</a:t>
            </a:r>
            <a:r>
              <a:rPr lang="tr-TR" dirty="0">
                <a:solidFill>
                  <a:schemeClr val="tx1"/>
                </a:solidFill>
              </a:rPr>
              <a:t> bire bir kişilerle, gruplarla veya  topluluklarla işbirliği içinde çalışabilmek için gerekli bilgi, birikim ve deneyime sahip olmalıdır. Üniversitelerde alınan </a:t>
            </a:r>
            <a:r>
              <a:rPr lang="tr-TR" dirty="0" err="1">
                <a:solidFill>
                  <a:schemeClr val="tx1"/>
                </a:solidFill>
              </a:rPr>
              <a:t>ergoterapi</a:t>
            </a:r>
            <a:r>
              <a:rPr lang="tr-TR" dirty="0">
                <a:solidFill>
                  <a:schemeClr val="tx1"/>
                </a:solidFill>
              </a:rPr>
              <a:t> eğitimi de bunu hedefleyerek öğrencilerine tıbbi, sosyal davranışsal, psikolojik, </a:t>
            </a:r>
            <a:r>
              <a:rPr lang="tr-TR" dirty="0" err="1">
                <a:solidFill>
                  <a:schemeClr val="tx1"/>
                </a:solidFill>
              </a:rPr>
              <a:t>psikososyal</a:t>
            </a:r>
            <a:r>
              <a:rPr lang="tr-TR" dirty="0">
                <a:solidFill>
                  <a:schemeClr val="tx1"/>
                </a:solidFill>
              </a:rPr>
              <a:t> ve </a:t>
            </a:r>
            <a:r>
              <a:rPr lang="tr-TR" dirty="0" err="1">
                <a:solidFill>
                  <a:schemeClr val="tx1"/>
                </a:solidFill>
              </a:rPr>
              <a:t>ergoterapi</a:t>
            </a:r>
            <a:r>
              <a:rPr lang="tr-TR" dirty="0">
                <a:solidFill>
                  <a:schemeClr val="tx1"/>
                </a:solidFill>
              </a:rPr>
              <a:t> bilimi alanlarında kapsamlı bir eğitim vermelidir</a:t>
            </a:r>
            <a:r>
              <a:rPr lang="tr-TR" dirty="0"/>
              <a:t>.</a:t>
            </a:r>
          </a:p>
        </p:txBody>
      </p:sp>
    </p:spTree>
    <p:extLst>
      <p:ext uri="{BB962C8B-B14F-4D97-AF65-F5344CB8AC3E}">
        <p14:creationId xmlns:p14="http://schemas.microsoft.com/office/powerpoint/2010/main" val="409850436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normAutofit lnSpcReduction="10000"/>
          </a:bodyPr>
          <a:lstStyle/>
          <a:p>
            <a:r>
              <a:rPr lang="tr-TR" dirty="0" err="1">
                <a:solidFill>
                  <a:schemeClr val="tx1"/>
                </a:solidFill>
              </a:rPr>
              <a:t>Ergoterapistler</a:t>
            </a:r>
            <a:r>
              <a:rPr lang="tr-TR" dirty="0">
                <a:solidFill>
                  <a:schemeClr val="tx1"/>
                </a:solidFill>
              </a:rPr>
              <a:t> aynı zamanda herhangi bir fiziksel rahatsızlığa da bağlı olmaksızın bir nedenden veya bazı nedenlerden dolayı toplum tarafından dışlanmış veya katılımı kısıtlanmış olan kişilerle de çalışır. Bu nedenlerden biri; sosyal ya da kültürel azınlık bir grubun destekçisi olmak veya direkt bu gruplardan birinde yer almak olabilir.</a:t>
            </a:r>
          </a:p>
          <a:p>
            <a:endParaRPr lang="tr-TR" dirty="0">
              <a:solidFill>
                <a:schemeClr val="tx1"/>
              </a:solidFill>
            </a:endParaRPr>
          </a:p>
          <a:p>
            <a:r>
              <a:rPr lang="tr-TR" dirty="0">
                <a:solidFill>
                  <a:schemeClr val="tx1"/>
                </a:solidFill>
              </a:rPr>
              <a:t>Kişiler olumlu bir sonuç alabilmek için </a:t>
            </a:r>
            <a:r>
              <a:rPr lang="tr-TR" dirty="0" err="1">
                <a:solidFill>
                  <a:schemeClr val="tx1"/>
                </a:solidFill>
              </a:rPr>
              <a:t>ergoterapi</a:t>
            </a:r>
            <a:r>
              <a:rPr lang="tr-TR" dirty="0">
                <a:solidFill>
                  <a:schemeClr val="tx1"/>
                </a:solidFill>
              </a:rPr>
              <a:t> sürecine aktif şekilde katılmalıdır. Danışan merkezli bir sağlık mesleği olduğundan dolayı terapi sonrasında kişiler üzerinde görülen sonuçlar da çeşitli olacaktır. Terapi sonrasında kişilerin aktivite performansındaki yeteneğinin artış durumu, aktiviteye katılımından dolayı kişide oluşan memnuniyet durumu ölçülür</a:t>
            </a:r>
            <a:r>
              <a:rPr lang="tr-TR" dirty="0"/>
              <a:t>.</a:t>
            </a:r>
          </a:p>
        </p:txBody>
      </p:sp>
    </p:spTree>
    <p:extLst>
      <p:ext uri="{BB962C8B-B14F-4D97-AF65-F5344CB8AC3E}">
        <p14:creationId xmlns:p14="http://schemas.microsoft.com/office/powerpoint/2010/main" val="598126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solidFill>
                  <a:srgbClr val="002060"/>
                </a:solidFill>
              </a:rPr>
              <a:t>Ergoterapinin</a:t>
            </a:r>
            <a:r>
              <a:rPr lang="tr-TR" dirty="0">
                <a:solidFill>
                  <a:srgbClr val="002060"/>
                </a:solidFill>
              </a:rPr>
              <a:t> </a:t>
            </a:r>
            <a:r>
              <a:rPr lang="tr-TR" dirty="0" err="1" smtClean="0">
                <a:solidFill>
                  <a:srgbClr val="002060"/>
                </a:solidFill>
              </a:rPr>
              <a:t>çalIşma</a:t>
            </a:r>
            <a:r>
              <a:rPr lang="tr-TR" dirty="0" smtClean="0">
                <a:solidFill>
                  <a:srgbClr val="002060"/>
                </a:solidFill>
              </a:rPr>
              <a:t> </a:t>
            </a:r>
            <a:r>
              <a:rPr lang="tr-TR" dirty="0" err="1" smtClean="0">
                <a:solidFill>
                  <a:srgbClr val="002060"/>
                </a:solidFill>
              </a:rPr>
              <a:t>alanlarI</a:t>
            </a:r>
            <a:r>
              <a:rPr lang="tr-TR" dirty="0" smtClean="0">
                <a:solidFill>
                  <a:srgbClr val="002060"/>
                </a:solidFill>
              </a:rPr>
              <a:t> </a:t>
            </a:r>
            <a:r>
              <a:rPr lang="tr-TR" dirty="0">
                <a:solidFill>
                  <a:srgbClr val="002060"/>
                </a:solidFill>
              </a:rPr>
              <a:t>nelerdir?</a:t>
            </a:r>
          </a:p>
        </p:txBody>
      </p:sp>
      <p:sp>
        <p:nvSpPr>
          <p:cNvPr id="3" name="İçerik Yer Tutucusu 2"/>
          <p:cNvSpPr>
            <a:spLocks noGrp="1"/>
          </p:cNvSpPr>
          <p:nvPr>
            <p:ph idx="1"/>
          </p:nvPr>
        </p:nvSpPr>
        <p:spPr/>
        <p:txBody>
          <a:bodyPr>
            <a:normAutofit fontScale="92500" lnSpcReduction="20000"/>
          </a:bodyPr>
          <a:lstStyle/>
          <a:p>
            <a:pPr>
              <a:buClr>
                <a:schemeClr val="tx1"/>
              </a:buClr>
            </a:pPr>
            <a:r>
              <a:rPr lang="tr-TR" dirty="0">
                <a:solidFill>
                  <a:schemeClr val="tx1"/>
                </a:solidFill>
              </a:rPr>
              <a:t>Psikiyatrik Rehabilitasyon</a:t>
            </a:r>
          </a:p>
          <a:p>
            <a:pPr>
              <a:buClr>
                <a:schemeClr val="tx1"/>
              </a:buClr>
            </a:pPr>
            <a:r>
              <a:rPr lang="tr-TR" dirty="0" smtClean="0">
                <a:solidFill>
                  <a:schemeClr val="tx1"/>
                </a:solidFill>
              </a:rPr>
              <a:t>El </a:t>
            </a:r>
            <a:r>
              <a:rPr lang="tr-TR" dirty="0">
                <a:solidFill>
                  <a:schemeClr val="tx1"/>
                </a:solidFill>
              </a:rPr>
              <a:t>Rehabilitasyonu</a:t>
            </a:r>
          </a:p>
          <a:p>
            <a:pPr>
              <a:buClr>
                <a:schemeClr val="tx1"/>
              </a:buClr>
            </a:pPr>
            <a:r>
              <a:rPr lang="tr-TR" dirty="0">
                <a:solidFill>
                  <a:schemeClr val="tx1"/>
                </a:solidFill>
              </a:rPr>
              <a:t>Mesleki Rehabilitasyon</a:t>
            </a:r>
          </a:p>
          <a:p>
            <a:pPr>
              <a:buClr>
                <a:schemeClr val="tx1"/>
              </a:buClr>
            </a:pPr>
            <a:r>
              <a:rPr lang="tr-TR" dirty="0">
                <a:solidFill>
                  <a:schemeClr val="tx1"/>
                </a:solidFill>
              </a:rPr>
              <a:t>Toplum Temelli Rehabilitasyon</a:t>
            </a:r>
          </a:p>
          <a:p>
            <a:pPr>
              <a:buClr>
                <a:schemeClr val="tx1"/>
              </a:buClr>
            </a:pPr>
            <a:r>
              <a:rPr lang="tr-TR" dirty="0">
                <a:solidFill>
                  <a:schemeClr val="tx1"/>
                </a:solidFill>
              </a:rPr>
              <a:t>Onkolojik Rehabilitasyon</a:t>
            </a:r>
          </a:p>
          <a:p>
            <a:pPr>
              <a:buClr>
                <a:schemeClr val="tx1"/>
              </a:buClr>
            </a:pPr>
            <a:r>
              <a:rPr lang="tr-TR" dirty="0">
                <a:solidFill>
                  <a:schemeClr val="tx1"/>
                </a:solidFill>
              </a:rPr>
              <a:t>Kognitif Rehabilitasyon</a:t>
            </a:r>
          </a:p>
          <a:p>
            <a:pPr>
              <a:buClr>
                <a:schemeClr val="tx1"/>
              </a:buClr>
            </a:pPr>
            <a:r>
              <a:rPr lang="tr-TR" dirty="0">
                <a:solidFill>
                  <a:schemeClr val="tx1"/>
                </a:solidFill>
              </a:rPr>
              <a:t>Engelli Bireyler</a:t>
            </a:r>
          </a:p>
          <a:p>
            <a:pPr>
              <a:buClr>
                <a:schemeClr val="tx1"/>
              </a:buClr>
            </a:pPr>
            <a:r>
              <a:rPr lang="tr-TR" dirty="0">
                <a:solidFill>
                  <a:schemeClr val="tx1"/>
                </a:solidFill>
              </a:rPr>
              <a:t>Yardımcı Teknoloji</a:t>
            </a:r>
          </a:p>
          <a:p>
            <a:pPr>
              <a:buClr>
                <a:schemeClr val="tx1"/>
              </a:buClr>
            </a:pPr>
            <a:r>
              <a:rPr lang="tr-TR" dirty="0" err="1">
                <a:solidFill>
                  <a:schemeClr val="tx1"/>
                </a:solidFill>
              </a:rPr>
              <a:t>Geriatrik</a:t>
            </a:r>
            <a:r>
              <a:rPr lang="tr-TR" dirty="0">
                <a:solidFill>
                  <a:schemeClr val="tx1"/>
                </a:solidFill>
              </a:rPr>
              <a:t> Rehabilitasyon</a:t>
            </a:r>
          </a:p>
          <a:p>
            <a:pPr>
              <a:buClr>
                <a:schemeClr val="tx1"/>
              </a:buClr>
            </a:pPr>
            <a:r>
              <a:rPr lang="tr-TR" dirty="0">
                <a:solidFill>
                  <a:schemeClr val="tx1"/>
                </a:solidFill>
              </a:rPr>
              <a:t>Nörolojik Rehabilitasyon</a:t>
            </a:r>
          </a:p>
          <a:p>
            <a:pPr>
              <a:buClr>
                <a:schemeClr val="tx1"/>
              </a:buClr>
            </a:pPr>
            <a:r>
              <a:rPr lang="tr-TR" dirty="0">
                <a:solidFill>
                  <a:schemeClr val="tx1"/>
                </a:solidFill>
              </a:rPr>
              <a:t>Pediatrik Rehabilitasyon</a:t>
            </a:r>
          </a:p>
          <a:p>
            <a:pPr>
              <a:buClr>
                <a:schemeClr val="tx1"/>
              </a:buClr>
            </a:pPr>
            <a:r>
              <a:rPr lang="tr-TR" dirty="0" smtClean="0">
                <a:solidFill>
                  <a:schemeClr val="tx1"/>
                </a:solidFill>
              </a:rPr>
              <a:t>Mülteciler</a:t>
            </a:r>
            <a:endParaRPr lang="tr-TR" dirty="0">
              <a:solidFill>
                <a:schemeClr val="tx1"/>
              </a:solidFill>
            </a:endParaRPr>
          </a:p>
        </p:txBody>
      </p:sp>
    </p:spTree>
    <p:extLst>
      <p:ext uri="{BB962C8B-B14F-4D97-AF65-F5344CB8AC3E}">
        <p14:creationId xmlns:p14="http://schemas.microsoft.com/office/powerpoint/2010/main" val="2820938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solidFill>
                  <a:srgbClr val="002060"/>
                </a:solidFill>
              </a:rPr>
              <a:t>Ergoterapistler</a:t>
            </a:r>
            <a:r>
              <a:rPr lang="tr-TR" dirty="0">
                <a:solidFill>
                  <a:srgbClr val="002060"/>
                </a:solidFill>
              </a:rPr>
              <a:t> nerelerde </a:t>
            </a:r>
            <a:r>
              <a:rPr lang="tr-TR" dirty="0" err="1" smtClean="0">
                <a:solidFill>
                  <a:srgbClr val="002060"/>
                </a:solidFill>
              </a:rPr>
              <a:t>çalIşabilir</a:t>
            </a:r>
            <a:r>
              <a:rPr lang="tr-TR" dirty="0">
                <a:solidFill>
                  <a:srgbClr val="002060"/>
                </a:solidFill>
              </a:rPr>
              <a:t>?</a:t>
            </a:r>
          </a:p>
        </p:txBody>
      </p:sp>
      <p:sp>
        <p:nvSpPr>
          <p:cNvPr id="3" name="İçerik Yer Tutucusu 2"/>
          <p:cNvSpPr>
            <a:spLocks noGrp="1"/>
          </p:cNvSpPr>
          <p:nvPr>
            <p:ph idx="1"/>
          </p:nvPr>
        </p:nvSpPr>
        <p:spPr/>
        <p:txBody>
          <a:bodyPr/>
          <a:lstStyle/>
          <a:p>
            <a:pPr marL="114300" indent="0">
              <a:buNone/>
            </a:pPr>
            <a:r>
              <a:rPr lang="tr-TR" dirty="0" err="1">
                <a:solidFill>
                  <a:schemeClr val="tx1"/>
                </a:solidFill>
              </a:rPr>
              <a:t>Ergoterapistler</a:t>
            </a:r>
            <a:r>
              <a:rPr lang="tr-TR" dirty="0">
                <a:solidFill>
                  <a:schemeClr val="tx1"/>
                </a:solidFill>
              </a:rPr>
              <a:t> </a:t>
            </a:r>
            <a:r>
              <a:rPr lang="tr-TR" dirty="0" err="1">
                <a:solidFill>
                  <a:schemeClr val="tx1"/>
                </a:solidFill>
              </a:rPr>
              <a:t>ergoterapinin</a:t>
            </a:r>
            <a:r>
              <a:rPr lang="tr-TR" dirty="0">
                <a:solidFill>
                  <a:schemeClr val="tx1"/>
                </a:solidFill>
              </a:rPr>
              <a:t> çalışma alanlarının bulunduğu her yerde çalışabilirler, bu nedenle oldukça geniş bir çalışma alanları ve çalışma grupları vardır. İstihdam yerleri olarak hastaneler, klinikler, huzurevleri, gündüzlü ve yatılı rehabilitasyon merkezleri, halk sağlığı ve iş sağlığı merkezleri, evde bakım programları, özel okullar, adli kurumlar, sanayi ve özel şirketler sayılabilir. </a:t>
            </a:r>
            <a:r>
              <a:rPr lang="tr-TR" dirty="0" err="1">
                <a:solidFill>
                  <a:schemeClr val="tx1"/>
                </a:solidFill>
              </a:rPr>
              <a:t>Ergoterapistlerin</a:t>
            </a:r>
            <a:r>
              <a:rPr lang="tr-TR" dirty="0">
                <a:solidFill>
                  <a:schemeClr val="tx1"/>
                </a:solidFill>
              </a:rPr>
              <a:t> büyük bir kısmı ise özel muayenehanelerde eğitimci ve danışman olarak çalışırlar.</a:t>
            </a:r>
          </a:p>
        </p:txBody>
      </p:sp>
    </p:spTree>
    <p:extLst>
      <p:ext uri="{BB962C8B-B14F-4D97-AF65-F5344CB8AC3E}">
        <p14:creationId xmlns:p14="http://schemas.microsoft.com/office/powerpoint/2010/main" val="526847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solidFill>
                  <a:srgbClr val="002060"/>
                </a:solidFill>
              </a:rPr>
              <a:t>Ergoterapi</a:t>
            </a:r>
            <a:r>
              <a:rPr lang="tr-TR" dirty="0">
                <a:solidFill>
                  <a:srgbClr val="002060"/>
                </a:solidFill>
              </a:rPr>
              <a:t> </a:t>
            </a:r>
            <a:r>
              <a:rPr lang="tr-TR" dirty="0" err="1" smtClean="0">
                <a:solidFill>
                  <a:srgbClr val="002060"/>
                </a:solidFill>
              </a:rPr>
              <a:t>UygulamalarI</a:t>
            </a:r>
            <a:endParaRPr lang="tr-TR" dirty="0">
              <a:solidFill>
                <a:srgbClr val="002060"/>
              </a:solidFill>
            </a:endParaRPr>
          </a:p>
        </p:txBody>
      </p:sp>
      <p:sp>
        <p:nvSpPr>
          <p:cNvPr id="3" name="İçerik Yer Tutucusu 2"/>
          <p:cNvSpPr>
            <a:spLocks noGrp="1"/>
          </p:cNvSpPr>
          <p:nvPr>
            <p:ph idx="1"/>
          </p:nvPr>
        </p:nvSpPr>
        <p:spPr/>
        <p:txBody>
          <a:bodyPr>
            <a:normAutofit/>
          </a:bodyPr>
          <a:lstStyle/>
          <a:p>
            <a:pPr marL="114300" indent="0">
              <a:buNone/>
            </a:pPr>
            <a:r>
              <a:rPr lang="tr-TR" dirty="0">
                <a:solidFill>
                  <a:srgbClr val="002060"/>
                </a:solidFill>
              </a:rPr>
              <a:t>Psikiyatrik </a:t>
            </a:r>
            <a:r>
              <a:rPr lang="tr-TR" dirty="0" err="1">
                <a:solidFill>
                  <a:srgbClr val="002060"/>
                </a:solidFill>
              </a:rPr>
              <a:t>ergoterapi</a:t>
            </a:r>
            <a:r>
              <a:rPr lang="tr-TR" dirty="0">
                <a:solidFill>
                  <a:srgbClr val="002060"/>
                </a:solidFill>
              </a:rPr>
              <a:t>: </a:t>
            </a:r>
            <a:r>
              <a:rPr lang="tr-TR" dirty="0">
                <a:solidFill>
                  <a:schemeClr val="tx1"/>
                </a:solidFill>
              </a:rPr>
              <a:t>Hastanın ihtiyacı doğrultusunda uygulanan ve psikolojik açıdan rahatlamasını sağlayan </a:t>
            </a:r>
            <a:r>
              <a:rPr lang="tr-TR" dirty="0" err="1">
                <a:solidFill>
                  <a:schemeClr val="tx1"/>
                </a:solidFill>
              </a:rPr>
              <a:t>ergoterapi</a:t>
            </a:r>
            <a:r>
              <a:rPr lang="tr-TR" dirty="0">
                <a:solidFill>
                  <a:schemeClr val="tx1"/>
                </a:solidFill>
              </a:rPr>
              <a:t> uygulamasıdır</a:t>
            </a:r>
            <a:r>
              <a:rPr lang="tr-TR" dirty="0" smtClean="0">
                <a:solidFill>
                  <a:schemeClr val="tx1"/>
                </a:solidFill>
              </a:rPr>
              <a:t>.</a:t>
            </a:r>
          </a:p>
          <a:p>
            <a:pPr marL="114300" indent="0">
              <a:buNone/>
            </a:pPr>
            <a:r>
              <a:rPr lang="tr-TR" dirty="0">
                <a:solidFill>
                  <a:srgbClr val="002060"/>
                </a:solidFill>
              </a:rPr>
              <a:t>Mesleki </a:t>
            </a:r>
            <a:r>
              <a:rPr lang="tr-TR" dirty="0" err="1">
                <a:solidFill>
                  <a:srgbClr val="002060"/>
                </a:solidFill>
              </a:rPr>
              <a:t>ergoterapi</a:t>
            </a:r>
            <a:r>
              <a:rPr lang="tr-TR" dirty="0">
                <a:solidFill>
                  <a:srgbClr val="002060"/>
                </a:solidFill>
              </a:rPr>
              <a:t>: </a:t>
            </a:r>
            <a:r>
              <a:rPr lang="tr-TR" dirty="0">
                <a:solidFill>
                  <a:schemeClr val="tx1"/>
                </a:solidFill>
              </a:rPr>
              <a:t>Daha çok engelli bireylerin istihdama katılım aşamasında uygulanan ve çalışmanın olumlu yönlerini yansıtan </a:t>
            </a:r>
            <a:r>
              <a:rPr lang="tr-TR" dirty="0" err="1">
                <a:solidFill>
                  <a:schemeClr val="tx1"/>
                </a:solidFill>
              </a:rPr>
              <a:t>ergoterapi</a:t>
            </a:r>
            <a:r>
              <a:rPr lang="tr-TR" dirty="0">
                <a:solidFill>
                  <a:schemeClr val="tx1"/>
                </a:solidFill>
              </a:rPr>
              <a:t>  uygulama şeklidir</a:t>
            </a:r>
            <a:r>
              <a:rPr lang="tr-TR" dirty="0" smtClean="0">
                <a:solidFill>
                  <a:schemeClr val="tx1"/>
                </a:solidFill>
              </a:rPr>
              <a:t>.</a:t>
            </a:r>
          </a:p>
          <a:p>
            <a:pPr marL="114300" indent="0">
              <a:buNone/>
            </a:pPr>
            <a:r>
              <a:rPr lang="tr-TR" dirty="0">
                <a:solidFill>
                  <a:srgbClr val="002060"/>
                </a:solidFill>
              </a:rPr>
              <a:t>Toplum Temelli </a:t>
            </a:r>
            <a:r>
              <a:rPr lang="tr-TR" dirty="0" err="1">
                <a:solidFill>
                  <a:srgbClr val="002060"/>
                </a:solidFill>
              </a:rPr>
              <a:t>ergoterapi</a:t>
            </a:r>
            <a:r>
              <a:rPr lang="tr-TR" dirty="0">
                <a:solidFill>
                  <a:srgbClr val="002060"/>
                </a:solidFill>
              </a:rPr>
              <a:t>: </a:t>
            </a:r>
            <a:r>
              <a:rPr lang="tr-TR" dirty="0">
                <a:solidFill>
                  <a:schemeClr val="tx1"/>
                </a:solidFill>
              </a:rPr>
              <a:t>Özel durumlarından dolayı temel hizmetlere ulaşımda sıkıntı yaşayan bireylerin topluma katılımını amaçlayan </a:t>
            </a:r>
            <a:r>
              <a:rPr lang="tr-TR" dirty="0" err="1">
                <a:solidFill>
                  <a:schemeClr val="tx1"/>
                </a:solidFill>
              </a:rPr>
              <a:t>ergoterapi</a:t>
            </a:r>
            <a:r>
              <a:rPr lang="tr-TR" dirty="0">
                <a:solidFill>
                  <a:schemeClr val="tx1"/>
                </a:solidFill>
              </a:rPr>
              <a:t> uygulamasıdır.</a:t>
            </a:r>
          </a:p>
        </p:txBody>
      </p:sp>
    </p:spTree>
    <p:extLst>
      <p:ext uri="{BB962C8B-B14F-4D97-AF65-F5344CB8AC3E}">
        <p14:creationId xmlns:p14="http://schemas.microsoft.com/office/powerpoint/2010/main" val="3665286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normAutofit/>
          </a:bodyPr>
          <a:lstStyle/>
          <a:p>
            <a:pPr marL="114300" indent="0">
              <a:buNone/>
            </a:pPr>
            <a:r>
              <a:rPr lang="tr-TR" dirty="0" smtClean="0">
                <a:solidFill>
                  <a:srgbClr val="002060"/>
                </a:solidFill>
              </a:rPr>
              <a:t>Bilişsel </a:t>
            </a:r>
            <a:r>
              <a:rPr lang="tr-TR" dirty="0" err="1">
                <a:solidFill>
                  <a:srgbClr val="002060"/>
                </a:solidFill>
              </a:rPr>
              <a:t>ergoterapi</a:t>
            </a:r>
            <a:r>
              <a:rPr lang="tr-TR" dirty="0">
                <a:solidFill>
                  <a:srgbClr val="002060"/>
                </a:solidFill>
              </a:rPr>
              <a:t>: </a:t>
            </a:r>
            <a:r>
              <a:rPr lang="tr-TR" dirty="0">
                <a:solidFill>
                  <a:schemeClr val="tx1"/>
                </a:solidFill>
              </a:rPr>
              <a:t>Beyinden kaynaklı nörolojik hastalıklarda ve dış kaynaklı beyin hasarlarından sonra hastanın günlük yaşamını fiziksel açıdan rahatlatmaya yönelik </a:t>
            </a:r>
            <a:r>
              <a:rPr lang="tr-TR" dirty="0" err="1">
                <a:solidFill>
                  <a:schemeClr val="tx1"/>
                </a:solidFill>
              </a:rPr>
              <a:t>multidisipliner</a:t>
            </a:r>
            <a:r>
              <a:rPr lang="tr-TR" dirty="0">
                <a:solidFill>
                  <a:schemeClr val="tx1"/>
                </a:solidFill>
              </a:rPr>
              <a:t> bir </a:t>
            </a:r>
            <a:r>
              <a:rPr lang="tr-TR" dirty="0" err="1">
                <a:solidFill>
                  <a:schemeClr val="tx1"/>
                </a:solidFill>
              </a:rPr>
              <a:t>ergoterapidir</a:t>
            </a:r>
            <a:r>
              <a:rPr lang="tr-TR" dirty="0" smtClean="0"/>
              <a:t>.</a:t>
            </a:r>
          </a:p>
          <a:p>
            <a:pPr marL="114300" indent="0">
              <a:buNone/>
            </a:pPr>
            <a:r>
              <a:rPr lang="tr-TR" dirty="0" err="1">
                <a:solidFill>
                  <a:srgbClr val="002060"/>
                </a:solidFill>
              </a:rPr>
              <a:t>Geriatrik</a:t>
            </a:r>
            <a:r>
              <a:rPr lang="tr-TR" dirty="0">
                <a:solidFill>
                  <a:srgbClr val="002060"/>
                </a:solidFill>
              </a:rPr>
              <a:t> </a:t>
            </a:r>
            <a:r>
              <a:rPr lang="tr-TR" dirty="0" err="1">
                <a:solidFill>
                  <a:srgbClr val="002060"/>
                </a:solidFill>
              </a:rPr>
              <a:t>ergoterapi</a:t>
            </a:r>
            <a:r>
              <a:rPr lang="tr-TR" dirty="0">
                <a:solidFill>
                  <a:srgbClr val="002060"/>
                </a:solidFill>
              </a:rPr>
              <a:t>: </a:t>
            </a:r>
            <a:r>
              <a:rPr lang="tr-TR" dirty="0">
                <a:solidFill>
                  <a:schemeClr val="tx1"/>
                </a:solidFill>
              </a:rPr>
              <a:t>Genellikle yaşlılıktan kaynaklanan, fiziksel ve zihinsel işlevleri etkileyen hastalıklardan dolayı sağlanan </a:t>
            </a:r>
            <a:r>
              <a:rPr lang="tr-TR" dirty="0" err="1">
                <a:solidFill>
                  <a:schemeClr val="tx1"/>
                </a:solidFill>
              </a:rPr>
              <a:t>ergoterapi</a:t>
            </a:r>
            <a:r>
              <a:rPr lang="tr-TR" dirty="0">
                <a:solidFill>
                  <a:schemeClr val="tx1"/>
                </a:solidFill>
              </a:rPr>
              <a:t> uygulamasıdır. Genellikle </a:t>
            </a:r>
            <a:r>
              <a:rPr lang="tr-TR" dirty="0" err="1">
                <a:solidFill>
                  <a:schemeClr val="tx1"/>
                </a:solidFill>
              </a:rPr>
              <a:t>demans</a:t>
            </a:r>
            <a:r>
              <a:rPr lang="tr-TR" dirty="0">
                <a:solidFill>
                  <a:schemeClr val="tx1"/>
                </a:solidFill>
              </a:rPr>
              <a:t>, Alzheimer, Parkinson gibi beyin kaynaklı rahatsızlıklara sahip kişilere uygulanır</a:t>
            </a:r>
            <a:r>
              <a:rPr lang="tr-TR" dirty="0" smtClean="0">
                <a:solidFill>
                  <a:schemeClr val="tx1"/>
                </a:solidFill>
              </a:rPr>
              <a:t>.</a:t>
            </a:r>
          </a:p>
          <a:p>
            <a:pPr marL="114300" indent="0">
              <a:buNone/>
            </a:pPr>
            <a:r>
              <a:rPr lang="tr-TR" dirty="0" smtClean="0">
                <a:solidFill>
                  <a:srgbClr val="002060"/>
                </a:solidFill>
              </a:rPr>
              <a:t>Pediatrik </a:t>
            </a:r>
            <a:r>
              <a:rPr lang="tr-TR" dirty="0" err="1">
                <a:solidFill>
                  <a:srgbClr val="002060"/>
                </a:solidFill>
              </a:rPr>
              <a:t>ergoterapi</a:t>
            </a:r>
            <a:r>
              <a:rPr lang="tr-TR" dirty="0">
                <a:solidFill>
                  <a:srgbClr val="002060"/>
                </a:solidFill>
              </a:rPr>
              <a:t>:</a:t>
            </a:r>
            <a:r>
              <a:rPr lang="tr-TR" dirty="0"/>
              <a:t> </a:t>
            </a:r>
            <a:r>
              <a:rPr lang="tr-TR" dirty="0">
                <a:solidFill>
                  <a:schemeClr val="tx1"/>
                </a:solidFill>
              </a:rPr>
              <a:t>Büyüme ve gelişmeyi etkileyen rahatsızlıklara sahip çocukların günlük aktivitelerde olumsuzluk yaşamaması adına uygulanır. Bu </a:t>
            </a:r>
            <a:r>
              <a:rPr lang="tr-TR" dirty="0" err="1">
                <a:solidFill>
                  <a:schemeClr val="tx1"/>
                </a:solidFill>
              </a:rPr>
              <a:t>ergoterapi</a:t>
            </a:r>
            <a:r>
              <a:rPr lang="tr-TR" dirty="0">
                <a:solidFill>
                  <a:schemeClr val="tx1"/>
                </a:solidFill>
              </a:rPr>
              <a:t> uygulamasına tabi olan çocuklar özel eğitim uygulamalarına tabi tutulur.</a:t>
            </a:r>
          </a:p>
          <a:p>
            <a:pPr marL="114300" indent="0">
              <a:buNone/>
            </a:pPr>
            <a:endParaRPr lang="tr-TR" dirty="0"/>
          </a:p>
        </p:txBody>
      </p:sp>
    </p:spTree>
    <p:extLst>
      <p:ext uri="{BB962C8B-B14F-4D97-AF65-F5344CB8AC3E}">
        <p14:creationId xmlns:p14="http://schemas.microsoft.com/office/powerpoint/2010/main" val="36140962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116</TotalTime>
  <Words>667</Words>
  <Application>Microsoft Office PowerPoint</Application>
  <PresentationFormat>Ekran Gösterisi (4:3)</PresentationFormat>
  <Paragraphs>46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Eczacı</vt:lpstr>
      <vt:lpstr>ergoterapi</vt:lpstr>
      <vt:lpstr>içerik</vt:lpstr>
      <vt:lpstr>Ergoterapi nedir?</vt:lpstr>
      <vt:lpstr>PowerPoint Sunusu</vt:lpstr>
      <vt:lpstr>PowerPoint Sunusu</vt:lpstr>
      <vt:lpstr>Ergoterapinin çalIşma alanlarI nelerdir?</vt:lpstr>
      <vt:lpstr>Ergoterapistler nerelerde çalIşabilir?</vt:lpstr>
      <vt:lpstr>Ergoterapi UygulamalarI</vt:lpstr>
      <vt:lpstr>PowerPoint Sunusu</vt:lpstr>
      <vt:lpstr>Ergoterapi yaklaşIm örnekleri</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ergoterapi</dc:title>
  <dc:creator>Acer</dc:creator>
  <cp:lastModifiedBy>Acer</cp:lastModifiedBy>
  <cp:revision>6</cp:revision>
  <dcterms:created xsi:type="dcterms:W3CDTF">2022-11-15T23:05:40Z</dcterms:created>
  <dcterms:modified xsi:type="dcterms:W3CDTF">2022-11-16T01:02:28Z</dcterms:modified>
</cp:coreProperties>
</file>