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17" r:id="rId5"/>
    <p:sldId id="307" r:id="rId6"/>
    <p:sldId id="278" r:id="rId7"/>
    <p:sldId id="308" r:id="rId8"/>
    <p:sldId id="311" r:id="rId9"/>
    <p:sldId id="309" r:id="rId10"/>
    <p:sldId id="318" r:id="rId11"/>
    <p:sldId id="319" r:id="rId12"/>
    <p:sldId id="310" r:id="rId13"/>
    <p:sldId id="312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58"/>
    <a:srgbClr val="505A47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4" autoAdjust="0"/>
    <p:restoredTop sz="95405" autoAdjust="0"/>
  </p:normalViewPr>
  <p:slideViewPr>
    <p:cSldViewPr snapToGrid="0">
      <p:cViewPr>
        <p:scale>
          <a:sx n="100" d="100"/>
          <a:sy n="100" d="100"/>
        </p:scale>
        <p:origin x="-240" y="-533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12/14/24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12/14/24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499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sizgastesi.com/2022/06/fransizcadan-turkceye-gecen-kelimel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hyperlink" Target="https://dergipark.org.tr/tr/download/article-file/3285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1"/>
            <a:ext cx="10307701" cy="5164844"/>
          </a:xfrm>
        </p:spPr>
        <p:txBody>
          <a:bodyPr anchor="ctr"/>
          <a:lstStyle/>
          <a:p>
            <a:r>
              <a:rPr lang="tr-TR" dirty="0"/>
              <a:t>Fransızcadan Türkçeye</a:t>
            </a:r>
            <a:br>
              <a:rPr lang="tr-TR" dirty="0"/>
            </a:br>
            <a:r>
              <a:rPr lang="tr-TR" dirty="0"/>
              <a:t> geçmiş kelimeler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A98E66-FF84-2274-9E21-0EC6FE3D7091}"/>
              </a:ext>
            </a:extLst>
          </p:cNvPr>
          <p:cNvSpPr txBox="1"/>
          <p:nvPr/>
        </p:nvSpPr>
        <p:spPr>
          <a:xfrm>
            <a:off x="2469324" y="3429000"/>
            <a:ext cx="720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Sedanur Konak </a:t>
            </a:r>
          </a:p>
          <a:p>
            <a:pPr algn="ctr"/>
            <a:r>
              <a:rPr lang="tr-TR" dirty="0"/>
              <a:t>Ankara Üniversitesi Fransız Dili ve Edebiyatı </a:t>
            </a:r>
          </a:p>
          <a:p>
            <a:pPr algn="ctr"/>
            <a:r>
              <a:rPr lang="tr-TR" dirty="0"/>
              <a:t>2.Sınıf 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5044F7-BD97-2FDE-4E33-A565BCF0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7F60-88E2-C430-D52B-6604405AD5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>
                <a:hlinkClick r:id="rId3"/>
              </a:rPr>
              <a:t>https://</a:t>
            </a:r>
            <a:r>
              <a:rPr lang="tr-TR" dirty="0" err="1">
                <a:hlinkClick r:id="rId3"/>
              </a:rPr>
              <a:t>fransizgastesi.com</a:t>
            </a:r>
            <a:r>
              <a:rPr lang="tr-TR" dirty="0">
                <a:hlinkClick r:id="rId3"/>
              </a:rPr>
              <a:t>/2022/06/</a:t>
            </a:r>
            <a:r>
              <a:rPr lang="tr-TR" dirty="0" err="1">
                <a:hlinkClick r:id="rId3"/>
              </a:rPr>
              <a:t>fransizcadan-turkceye</a:t>
            </a:r>
            <a:r>
              <a:rPr lang="tr-TR" dirty="0">
                <a:hlinkClick r:id="rId3"/>
              </a:rPr>
              <a:t>-gecen-kelimeler/</a:t>
            </a: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dergipark.org.tr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tr</a:t>
            </a:r>
            <a:r>
              <a:rPr lang="en-US" dirty="0">
                <a:hlinkClick r:id="rId4"/>
              </a:rPr>
              <a:t>/download/article-file/32850</a:t>
            </a: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www.lingopia.com</a:t>
            </a:r>
            <a:r>
              <a:rPr lang="en-US" dirty="0"/>
              <a:t>/</a:t>
            </a:r>
            <a:r>
              <a:rPr lang="en-US" dirty="0" err="1"/>
              <a:t>fransizcadan-turkceye</a:t>
            </a:r>
            <a:r>
              <a:rPr lang="en-US" dirty="0"/>
              <a:t>-</a:t>
            </a:r>
            <a:r>
              <a:rPr lang="en-US" dirty="0" err="1"/>
              <a:t>gecen-transparan</a:t>
            </a:r>
            <a:r>
              <a:rPr lang="en-US" dirty="0"/>
              <a:t>-</a:t>
            </a:r>
            <a:r>
              <a:rPr lang="en-US" dirty="0" err="1"/>
              <a:t>kelimeler</a:t>
            </a:r>
            <a:r>
              <a:rPr lang="en-US" dirty="0"/>
              <a:t>/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C48554A-17B2-4AF1-9920-933F074DF2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14992" r="14992"/>
          <a:stretch/>
        </p:blipFill>
        <p:spPr>
          <a:xfrm>
            <a:off x="7940625" y="-111125"/>
            <a:ext cx="4589511" cy="6555026"/>
          </a:xfrm>
        </p:spPr>
      </p:pic>
    </p:spTree>
    <p:extLst>
      <p:ext uri="{BB962C8B-B14F-4D97-AF65-F5344CB8AC3E}">
        <p14:creationId xmlns:p14="http://schemas.microsoft.com/office/powerpoint/2010/main" val="85990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008" y="914400"/>
            <a:ext cx="5641848" cy="5029200"/>
          </a:xfrm>
        </p:spPr>
        <p:txBody>
          <a:bodyPr/>
          <a:lstStyle/>
          <a:p>
            <a:r>
              <a:rPr lang="tr-TR" sz="6000" dirty="0"/>
              <a:t>beni dinlediğiniz için teşekkür ederim!</a:t>
            </a:r>
            <a:endParaRPr lang="en-US" sz="60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6DCC38C-603B-CCD0-2914-0BBCD4F4F7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1219200"/>
            <a:ext cx="3282922" cy="4419600"/>
          </a:xfrm>
        </p:spPr>
        <p:txBody>
          <a:bodyPr anchor="ctr"/>
          <a:lstStyle/>
          <a:p>
            <a:r>
              <a:rPr lang="tr-TR" dirty="0"/>
              <a:t>Sedanur Konak</a:t>
            </a:r>
          </a:p>
          <a:p>
            <a:r>
              <a:rPr lang="tr-TR" dirty="0"/>
              <a:t>Ankara üniversitesi</a:t>
            </a:r>
          </a:p>
          <a:p>
            <a:r>
              <a:rPr lang="tr-TR" dirty="0"/>
              <a:t> fransız dili ve edebiyatı </a:t>
            </a:r>
          </a:p>
          <a:p>
            <a:r>
              <a:rPr lang="tr-TR" dirty="0"/>
              <a:t>2. Sınıf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E7FB010-2DC3-57C6-7F4C-EC85CA32A67D}"/>
              </a:ext>
            </a:extLst>
          </p:cNvPr>
          <p:cNvSpPr txBox="1"/>
          <p:nvPr/>
        </p:nvSpPr>
        <p:spPr>
          <a:xfrm>
            <a:off x="6096000" y="1221620"/>
            <a:ext cx="466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/>
              <a:t>Batı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ilk</a:t>
            </a:r>
            <a:r>
              <a:rPr lang="tr-TR" sz="2000" dirty="0"/>
              <a:t> kültürel</a:t>
            </a:r>
            <a:r>
              <a:rPr lang="en-US" sz="2000" dirty="0"/>
              <a:t> </a:t>
            </a:r>
            <a:r>
              <a:rPr lang="en-US" sz="2000" dirty="0" err="1"/>
              <a:t>temaslar</a:t>
            </a:r>
            <a:r>
              <a:rPr lang="en-US" sz="2000" dirty="0"/>
              <a:t>, </a:t>
            </a:r>
            <a:r>
              <a:rPr lang="tr-TR" sz="2000" dirty="0"/>
              <a:t>Fransız </a:t>
            </a:r>
            <a:r>
              <a:rPr lang="en-US" sz="2000" dirty="0"/>
              <a:t>dili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tr-TR" sz="2000" dirty="0"/>
              <a:t>kültürünü dünyaya yaymayı</a:t>
            </a:r>
            <a:r>
              <a:rPr lang="en-US" sz="2000" dirty="0"/>
              <a:t> </a:t>
            </a:r>
            <a:r>
              <a:rPr lang="en-US" sz="2000" dirty="0" err="1"/>
              <a:t>amaçlayan</a:t>
            </a:r>
            <a:r>
              <a:rPr lang="en-US" sz="2000" dirty="0"/>
              <a:t> </a:t>
            </a:r>
            <a:r>
              <a:rPr lang="en-US" sz="2000" dirty="0" err="1"/>
              <a:t>Dominician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Fransiscain</a:t>
            </a:r>
            <a:r>
              <a:rPr lang="en-US" sz="2000" dirty="0"/>
              <a:t> </a:t>
            </a:r>
            <a:r>
              <a:rPr lang="en-US" sz="2000" dirty="0" err="1"/>
              <a:t>üyelerini</a:t>
            </a:r>
            <a:r>
              <a:rPr lang="tr-TR" sz="2000" dirty="0"/>
              <a:t>n çalışmaları sonucu gerçekleşmiştir.</a:t>
            </a:r>
            <a:endParaRPr lang="en-TR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DCE6FA-F780-2635-9313-22B460F6FE20}"/>
              </a:ext>
            </a:extLst>
          </p:cNvPr>
          <p:cNvSpPr txBox="1"/>
          <p:nvPr/>
        </p:nvSpPr>
        <p:spPr>
          <a:xfrm>
            <a:off x="973668" y="3556000"/>
            <a:ext cx="892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Dilde</a:t>
            </a:r>
            <a:r>
              <a:rPr lang="en-US" sz="2000" dirty="0"/>
              <a:t> </a:t>
            </a:r>
            <a:r>
              <a:rPr lang="tr-TR" sz="2000" dirty="0"/>
              <a:t>sadeleşme isteği sonucunda,</a:t>
            </a:r>
            <a:r>
              <a:rPr lang="en-US" sz="2000" dirty="0"/>
              <a:t> </a:t>
            </a:r>
            <a:r>
              <a:rPr lang="en-US" sz="2000" dirty="0" err="1"/>
              <a:t>Türkçede</a:t>
            </a:r>
            <a:r>
              <a:rPr lang="en-US" sz="2000" dirty="0"/>
              <a:t> </a:t>
            </a:r>
            <a:r>
              <a:rPr lang="tr-TR" sz="2000" dirty="0"/>
              <a:t>olan Arapça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Farsça</a:t>
            </a:r>
            <a:r>
              <a:rPr lang="en-US" sz="2000" dirty="0"/>
              <a:t> </a:t>
            </a:r>
            <a:r>
              <a:rPr lang="en-US" sz="2000" dirty="0" err="1"/>
              <a:t>kökenli</a:t>
            </a:r>
            <a:r>
              <a:rPr lang="en-US" sz="2000" dirty="0"/>
              <a:t> </a:t>
            </a:r>
            <a:r>
              <a:rPr lang="en-US" sz="2000" dirty="0" err="1"/>
              <a:t>kelimelerin</a:t>
            </a:r>
            <a:r>
              <a:rPr lang="en-US" sz="2000" dirty="0"/>
              <a:t> </a:t>
            </a:r>
            <a:r>
              <a:rPr lang="en-US" sz="2000" dirty="0" err="1"/>
              <a:t>yerine</a:t>
            </a:r>
            <a:r>
              <a:rPr lang="en-US" sz="2000" dirty="0"/>
              <a:t> </a:t>
            </a:r>
            <a:r>
              <a:rPr lang="en-US" sz="2000" dirty="0" err="1"/>
              <a:t>özellikle</a:t>
            </a:r>
            <a:r>
              <a:rPr lang="tr-TR" sz="2000" dirty="0"/>
              <a:t> Fransızca</a:t>
            </a:r>
            <a:r>
              <a:rPr lang="en-US" sz="2000" dirty="0"/>
              <a:t> </a:t>
            </a:r>
            <a:r>
              <a:rPr lang="en-US" sz="2000" dirty="0" err="1"/>
              <a:t>kökenli</a:t>
            </a:r>
            <a:r>
              <a:rPr lang="en-US" sz="2000" dirty="0"/>
              <a:t> </a:t>
            </a:r>
            <a:r>
              <a:rPr lang="en-US" sz="2000" dirty="0" err="1"/>
              <a:t>kelimeler</a:t>
            </a:r>
            <a:r>
              <a:rPr lang="en-US" sz="2000" dirty="0"/>
              <a:t>,</a:t>
            </a:r>
            <a:r>
              <a:rPr lang="tr-TR" sz="2000" dirty="0"/>
              <a:t> başlangıçta az da olsa yerleşmeye başlamıştır. </a:t>
            </a:r>
            <a:endParaRPr lang="en-TR" sz="2000" dirty="0"/>
          </a:p>
        </p:txBody>
      </p:sp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063B281-5438-C8D3-A120-4A0BB76C06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3304" r="13304"/>
          <a:stretch/>
        </p:blipFill>
        <p:spPr>
          <a:xfrm>
            <a:off x="0" y="261780"/>
            <a:ext cx="5318126" cy="6596220"/>
          </a:xfrm>
        </p:spPr>
      </p:pic>
      <p:sp>
        <p:nvSpPr>
          <p:cNvPr id="15" name="Title 7">
            <a:extLst>
              <a:ext uri="{FF2B5EF4-FFF2-40B4-BE49-F238E27FC236}">
                <a16:creationId xmlns:a16="http://schemas.microsoft.com/office/drawing/2014/main" id="{A513AE19-EA2A-77D8-F0FD-DD68E23E38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28569" y="6105187"/>
            <a:ext cx="5556250" cy="174257"/>
          </a:xfrm>
          <a:prstGeom prst="rect">
            <a:avLst/>
          </a:prstGeom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444444"/>
                </a:solidFill>
                <a:latin typeface="Open Sans" panose="020F0502020204030204" pitchFamily="34" charset="0"/>
              </a:rPr>
              <a:t>Türkçede</a:t>
            </a:r>
            <a:r>
              <a:rPr lang="en-US" dirty="0">
                <a:solidFill>
                  <a:srgbClr val="444444"/>
                </a:solidFill>
                <a:latin typeface="Open Sans" panose="020F050202020403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Open Sans" panose="020F0502020204030204" pitchFamily="34" charset="0"/>
              </a:rPr>
              <a:t>bilinen</a:t>
            </a:r>
            <a:r>
              <a:rPr lang="en-US" dirty="0">
                <a:solidFill>
                  <a:srgbClr val="444444"/>
                </a:solidFill>
                <a:latin typeface="Open Sans" panose="020F050202020403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Open Sans" panose="020F0502020204030204" pitchFamily="34" charset="0"/>
              </a:rPr>
              <a:t>kadarıyla</a:t>
            </a:r>
            <a:r>
              <a:rPr lang="en-US" dirty="0">
                <a:solidFill>
                  <a:srgbClr val="444444"/>
                </a:solidFill>
                <a:latin typeface="Open Sans" panose="020F050202020403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Open Sans" panose="020F0502020204030204" pitchFamily="34" charset="0"/>
              </a:rPr>
              <a:t>bugün</a:t>
            </a:r>
            <a:r>
              <a:rPr lang="en-US" dirty="0">
                <a:solidFill>
                  <a:srgbClr val="444444"/>
                </a:solidFill>
                <a:latin typeface="Open Sans" panose="020F050202020403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Open Sans" panose="020F0502020204030204" pitchFamily="34" charset="0"/>
              </a:rPr>
              <a:t>yaklaşık</a:t>
            </a:r>
            <a:r>
              <a:rPr lang="en-US" dirty="0">
                <a:solidFill>
                  <a:srgbClr val="444444"/>
                </a:solidFill>
                <a:latin typeface="Open Sans" panose="020F0502020204030204" pitchFamily="34" charset="0"/>
              </a:rPr>
              <a:t> 5000 </a:t>
            </a:r>
            <a:r>
              <a:rPr lang="en-US" dirty="0" err="1">
                <a:solidFill>
                  <a:srgbClr val="444444"/>
                </a:solidFill>
                <a:latin typeface="Open Sans" panose="020F0502020204030204" pitchFamily="34" charset="0"/>
              </a:rPr>
              <a:t>tane</a:t>
            </a:r>
            <a:r>
              <a:rPr lang="en-US" dirty="0">
                <a:solidFill>
                  <a:srgbClr val="444444"/>
                </a:solidFill>
                <a:latin typeface="Open Sans" panose="020F050202020403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Open Sans" panose="020F0502020204030204" pitchFamily="34" charset="0"/>
              </a:rPr>
              <a:t>Fransızca</a:t>
            </a:r>
            <a:r>
              <a:rPr lang="en-US" dirty="0">
                <a:solidFill>
                  <a:srgbClr val="444444"/>
                </a:solidFill>
                <a:latin typeface="Open Sans" panose="020F050202020403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Open Sans" panose="020F0502020204030204" pitchFamily="34" charset="0"/>
              </a:rPr>
              <a:t>kökenli</a:t>
            </a:r>
            <a:r>
              <a:rPr lang="en-US" dirty="0">
                <a:solidFill>
                  <a:srgbClr val="444444"/>
                </a:solidFill>
                <a:latin typeface="Open Sans" panose="020F050202020403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Open Sans" panose="020F0502020204030204" pitchFamily="34" charset="0"/>
              </a:rPr>
              <a:t>kelime</a:t>
            </a:r>
            <a:r>
              <a:rPr lang="en-US" dirty="0">
                <a:solidFill>
                  <a:srgbClr val="444444"/>
                </a:solidFill>
                <a:latin typeface="Open Sans" panose="020F0502020204030204" pitchFamily="34" charset="0"/>
              </a:rPr>
              <a:t> yer </a:t>
            </a:r>
            <a:r>
              <a:rPr lang="en-US" dirty="0" err="1">
                <a:solidFill>
                  <a:srgbClr val="444444"/>
                </a:solidFill>
                <a:latin typeface="Open Sans" panose="020F0502020204030204" pitchFamily="34" charset="0"/>
              </a:rPr>
              <a:t>almaktadır</a:t>
            </a:r>
            <a:r>
              <a:rPr lang="tr-TR" dirty="0">
                <a:solidFill>
                  <a:srgbClr val="444444"/>
                </a:solidFill>
                <a:latin typeface="Open Sans" panose="020F0502020204030204" pitchFamily="34" charset="0"/>
              </a:rPr>
              <a:t>.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EE45-3924-5A20-4FDE-7EA6BBE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5641848" cy="5029200"/>
          </a:xfrm>
        </p:spPr>
        <p:txBody>
          <a:bodyPr/>
          <a:lstStyle/>
          <a:p>
            <a:r>
              <a:rPr lang="en-US" b="0" i="0" u="none" strike="noStrike" dirty="0" err="1">
                <a:solidFill>
                  <a:srgbClr val="2E2E2E"/>
                </a:solidFill>
                <a:effectLst/>
                <a:latin typeface="Poppins" pitchFamily="2" charset="77"/>
              </a:rPr>
              <a:t>Fransızcadan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Poppins" pitchFamily="2" charset="77"/>
              </a:rPr>
              <a:t> </a:t>
            </a:r>
            <a:r>
              <a:rPr lang="en-US" b="0" i="0" u="none" strike="noStrike" dirty="0" err="1">
                <a:solidFill>
                  <a:srgbClr val="2E2E2E"/>
                </a:solidFill>
                <a:effectLst/>
                <a:latin typeface="Poppins" pitchFamily="2" charset="77"/>
              </a:rPr>
              <a:t>Türkçeye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Poppins" pitchFamily="2" charset="77"/>
              </a:rPr>
              <a:t> </a:t>
            </a:r>
            <a:r>
              <a:rPr lang="en-US" b="0" i="0" u="none" strike="noStrike" dirty="0" err="1">
                <a:solidFill>
                  <a:srgbClr val="2E2E2E"/>
                </a:solidFill>
                <a:effectLst/>
                <a:latin typeface="Poppins" pitchFamily="2" charset="77"/>
              </a:rPr>
              <a:t>geçen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Poppins" pitchFamily="2" charset="77"/>
              </a:rPr>
              <a:t> </a:t>
            </a:r>
            <a:r>
              <a:rPr lang="en-US" b="0" i="0" u="none" strike="noStrike" dirty="0" err="1">
                <a:solidFill>
                  <a:srgbClr val="2E2E2E"/>
                </a:solidFill>
                <a:effectLst/>
                <a:latin typeface="Poppins" pitchFamily="2" charset="77"/>
              </a:rPr>
              <a:t>kelimeler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Poppins" pitchFamily="2" charset="77"/>
              </a:rPr>
              <a:t>, </a:t>
            </a:r>
            <a:r>
              <a:rPr lang="en-US" b="0" i="0" u="none" strike="noStrike" dirty="0" err="1">
                <a:solidFill>
                  <a:srgbClr val="2E2E2E"/>
                </a:solidFill>
                <a:effectLst/>
                <a:latin typeface="Poppins" pitchFamily="2" charset="77"/>
              </a:rPr>
              <a:t>tarih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Poppins" pitchFamily="2" charset="77"/>
              </a:rPr>
              <a:t> </a:t>
            </a:r>
            <a:r>
              <a:rPr lang="en-US" b="0" i="0" u="none" strike="noStrike" dirty="0" err="1">
                <a:solidFill>
                  <a:srgbClr val="2E2E2E"/>
                </a:solidFill>
                <a:effectLst/>
                <a:latin typeface="Poppins" pitchFamily="2" charset="77"/>
              </a:rPr>
              <a:t>boyunca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Poppins" pitchFamily="2" charset="77"/>
              </a:rPr>
              <a:t> Fransa </a:t>
            </a:r>
            <a:r>
              <a:rPr lang="en-US" b="0" i="0" u="none" strike="noStrike" dirty="0" err="1">
                <a:solidFill>
                  <a:srgbClr val="2E2E2E"/>
                </a:solidFill>
                <a:effectLst/>
                <a:latin typeface="Poppins" pitchFamily="2" charset="77"/>
              </a:rPr>
              <a:t>ve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Poppins" pitchFamily="2" charset="77"/>
              </a:rPr>
              <a:t> Türkiye </a:t>
            </a:r>
            <a:r>
              <a:rPr lang="en-US" b="0" i="0" u="none" strike="noStrike" dirty="0" err="1">
                <a:solidFill>
                  <a:srgbClr val="2E2E2E"/>
                </a:solidFill>
                <a:effectLst/>
                <a:latin typeface="Poppins" pitchFamily="2" charset="77"/>
              </a:rPr>
              <a:t>arasındaki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Poppins" pitchFamily="2" charset="77"/>
              </a:rPr>
              <a:t> </a:t>
            </a:r>
            <a:r>
              <a:rPr lang="en-US" b="0" i="0" u="none" strike="noStrike" dirty="0" err="1">
                <a:solidFill>
                  <a:srgbClr val="2E2E2E"/>
                </a:solidFill>
                <a:effectLst/>
                <a:latin typeface="Poppins" pitchFamily="2" charset="77"/>
              </a:rPr>
              <a:t>kültürel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Poppins" pitchFamily="2" charset="77"/>
              </a:rPr>
              <a:t> </a:t>
            </a:r>
            <a:r>
              <a:rPr lang="en-US" b="0" i="0" u="none" strike="noStrike" dirty="0" err="1">
                <a:solidFill>
                  <a:srgbClr val="2E2E2E"/>
                </a:solidFill>
                <a:effectLst/>
                <a:latin typeface="Poppins" pitchFamily="2" charset="77"/>
              </a:rPr>
              <a:t>etkileşim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Poppins" pitchFamily="2" charset="77"/>
              </a:rPr>
              <a:t> </a:t>
            </a:r>
            <a:r>
              <a:rPr lang="en-US" b="0" i="0" u="none" strike="noStrike" dirty="0" err="1">
                <a:solidFill>
                  <a:srgbClr val="2E2E2E"/>
                </a:solidFill>
                <a:effectLst/>
                <a:latin typeface="Poppins" pitchFamily="2" charset="77"/>
              </a:rPr>
              <a:t>nedeniyle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Poppins" pitchFamily="2" charset="77"/>
              </a:rPr>
              <a:t> </a:t>
            </a:r>
            <a:r>
              <a:rPr lang="en-US" b="0" i="0" u="none" strike="noStrike" dirty="0" err="1">
                <a:solidFill>
                  <a:srgbClr val="2E2E2E"/>
                </a:solidFill>
                <a:effectLst/>
                <a:latin typeface="Poppins" pitchFamily="2" charset="77"/>
              </a:rPr>
              <a:t>ortaya</a:t>
            </a:r>
            <a:r>
              <a:rPr lang="en-US" b="0" i="0" u="none" strike="noStrike" dirty="0">
                <a:solidFill>
                  <a:srgbClr val="2E2E2E"/>
                </a:solidFill>
                <a:effectLst/>
                <a:latin typeface="Poppins" pitchFamily="2" charset="77"/>
              </a:rPr>
              <a:t> çıkmıştır. 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74E6F91-DF8C-D5B4-F213-8290D1CEFD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300" r="8300"/>
          <a:stretch/>
        </p:blipFill>
        <p:spPr>
          <a:xfrm>
            <a:off x="7449213" y="0"/>
            <a:ext cx="4742787" cy="6205522"/>
          </a:xfrm>
        </p:spPr>
      </p:pic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A49C0DA-C8AE-5ECC-149A-D60ECFF8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08289"/>
            <a:ext cx="10360152" cy="914400"/>
          </a:xfrm>
        </p:spPr>
        <p:txBody>
          <a:bodyPr/>
          <a:lstStyle/>
          <a:p>
            <a:r>
              <a:rPr lang="tr-TR" sz="3600" dirty="0"/>
              <a:t>buna başka nedenler vermemiz gerekirse:</a:t>
            </a:r>
            <a:endParaRPr lang="en-US" sz="36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F2BA06-39BD-0413-D150-70F75EA6CC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423265"/>
            <a:ext cx="7679268" cy="3904488"/>
          </a:xfrm>
        </p:spPr>
        <p:txBody>
          <a:bodyPr>
            <a:noAutofit/>
          </a:bodyPr>
          <a:lstStyle/>
          <a:p>
            <a:r>
              <a:rPr lang="tr-TR" sz="2800" b="1" i="1" dirty="0"/>
              <a:t>Fransa’da sömürgecilik anlayışı vardır.</a:t>
            </a:r>
          </a:p>
          <a:p>
            <a:r>
              <a:rPr lang="tr-TR" sz="2800" i="1" u="none" strike="noStrike" dirty="0">
                <a:solidFill>
                  <a:srgbClr val="222222"/>
                </a:solidFill>
                <a:effectLst/>
                <a:latin typeface="Plus Jakarta Sans"/>
              </a:rPr>
              <a:t>Dünyada</a:t>
            </a:r>
            <a:r>
              <a:rPr lang="en-US" sz="2800" i="1" u="none" strike="noStrike" dirty="0">
                <a:solidFill>
                  <a:srgbClr val="222222"/>
                </a:solidFill>
                <a:effectLst/>
                <a:latin typeface="Plus Jakarta Sans"/>
              </a:rPr>
              <a:t> </a:t>
            </a:r>
            <a:r>
              <a:rPr lang="en-US" sz="2800" i="1" u="none" strike="noStrike" dirty="0" err="1">
                <a:solidFill>
                  <a:srgbClr val="222222"/>
                </a:solidFill>
                <a:effectLst/>
                <a:latin typeface="Plus Jakarta Sans"/>
              </a:rPr>
              <a:t>devrimlerin</a:t>
            </a:r>
            <a:r>
              <a:rPr lang="en-US" sz="2800" i="1" u="none" strike="noStrike" dirty="0">
                <a:solidFill>
                  <a:srgbClr val="222222"/>
                </a:solidFill>
                <a:effectLst/>
                <a:latin typeface="Plus Jakarta Sans"/>
              </a:rPr>
              <a:t> </a:t>
            </a:r>
            <a:r>
              <a:rPr lang="en-US" sz="2800" i="1" u="none" strike="noStrike" dirty="0" err="1">
                <a:solidFill>
                  <a:srgbClr val="222222"/>
                </a:solidFill>
                <a:effectLst/>
                <a:latin typeface="Plus Jakarta Sans"/>
              </a:rPr>
              <a:t>başladığı</a:t>
            </a:r>
            <a:r>
              <a:rPr lang="en-US" sz="2800" i="1" u="none" strike="noStrike" dirty="0">
                <a:solidFill>
                  <a:srgbClr val="222222"/>
                </a:solidFill>
                <a:effectLst/>
                <a:latin typeface="Plus Jakarta Sans"/>
              </a:rPr>
              <a:t> </a:t>
            </a:r>
            <a:r>
              <a:rPr lang="tr-TR" sz="2800" i="1" u="none" strike="noStrike" dirty="0">
                <a:solidFill>
                  <a:srgbClr val="222222"/>
                </a:solidFill>
                <a:effectLst/>
                <a:latin typeface="Plus Jakarta Sans"/>
              </a:rPr>
              <a:t>bir ülke</a:t>
            </a:r>
            <a:r>
              <a:rPr lang="en-US" sz="2800" i="1" u="none" strike="noStrike" dirty="0">
                <a:solidFill>
                  <a:srgbClr val="222222"/>
                </a:solidFill>
                <a:effectLst/>
                <a:latin typeface="Plus Jakarta Sans"/>
              </a:rPr>
              <a:t> </a:t>
            </a:r>
            <a:r>
              <a:rPr lang="en-US" sz="2800" i="1" u="none" strike="noStrike" dirty="0" err="1">
                <a:solidFill>
                  <a:srgbClr val="222222"/>
                </a:solidFill>
                <a:effectLst/>
                <a:latin typeface="Plus Jakarta Sans"/>
              </a:rPr>
              <a:t>olup</a:t>
            </a:r>
            <a:r>
              <a:rPr lang="en-US" sz="2800" i="1" u="none" strike="noStrike" dirty="0">
                <a:solidFill>
                  <a:srgbClr val="222222"/>
                </a:solidFill>
                <a:effectLst/>
                <a:latin typeface="Plus Jakarta Sans"/>
              </a:rPr>
              <a:t> </a:t>
            </a:r>
            <a:r>
              <a:rPr lang="en-US" sz="2800" i="1" u="none" strike="noStrike" dirty="0" err="1">
                <a:solidFill>
                  <a:srgbClr val="222222"/>
                </a:solidFill>
                <a:effectLst/>
                <a:latin typeface="Plus Jakarta Sans"/>
              </a:rPr>
              <a:t>dünyada</a:t>
            </a:r>
            <a:r>
              <a:rPr lang="en-US" sz="2800" i="1" u="none" strike="noStrike" dirty="0">
                <a:solidFill>
                  <a:srgbClr val="222222"/>
                </a:solidFill>
                <a:effectLst/>
                <a:latin typeface="Plus Jakarta Sans"/>
              </a:rPr>
              <a:t> sayısız </a:t>
            </a:r>
            <a:r>
              <a:rPr lang="en-US" sz="2800" i="1" u="none" strike="noStrike" dirty="0" err="1">
                <a:solidFill>
                  <a:srgbClr val="222222"/>
                </a:solidFill>
                <a:effectLst/>
                <a:latin typeface="Plus Jakarta Sans"/>
              </a:rPr>
              <a:t>sanatsal</a:t>
            </a:r>
            <a:r>
              <a:rPr lang="en-US" sz="2800" i="1" u="none" strike="noStrike" dirty="0">
                <a:solidFill>
                  <a:srgbClr val="222222"/>
                </a:solidFill>
                <a:effectLst/>
                <a:latin typeface="Plus Jakarta Sans"/>
              </a:rPr>
              <a:t> </a:t>
            </a:r>
            <a:r>
              <a:rPr lang="en-US" sz="2800" i="1" u="none" strike="noStrike" dirty="0" err="1">
                <a:solidFill>
                  <a:srgbClr val="222222"/>
                </a:solidFill>
                <a:effectLst/>
                <a:latin typeface="Plus Jakarta Sans"/>
              </a:rPr>
              <a:t>ve</a:t>
            </a:r>
            <a:r>
              <a:rPr lang="en-US" sz="2800" i="1" u="none" strike="noStrike" dirty="0">
                <a:solidFill>
                  <a:srgbClr val="222222"/>
                </a:solidFill>
                <a:effectLst/>
                <a:latin typeface="Plus Jakarta Sans"/>
              </a:rPr>
              <a:t> </a:t>
            </a:r>
            <a:r>
              <a:rPr lang="en-US" sz="2800" i="1" u="none" strike="noStrike" dirty="0" err="1">
                <a:solidFill>
                  <a:srgbClr val="222222"/>
                </a:solidFill>
                <a:effectLst/>
                <a:latin typeface="Plus Jakarta Sans"/>
              </a:rPr>
              <a:t>bilimsel</a:t>
            </a:r>
            <a:r>
              <a:rPr lang="en-US" sz="2800" i="1" u="none" strike="noStrike" dirty="0">
                <a:solidFill>
                  <a:srgbClr val="222222"/>
                </a:solidFill>
                <a:effectLst/>
                <a:latin typeface="Plus Jakarta Sans"/>
              </a:rPr>
              <a:t> </a:t>
            </a:r>
            <a:r>
              <a:rPr lang="en-US" sz="2800" i="1" u="none" strike="noStrike" dirty="0" err="1">
                <a:solidFill>
                  <a:srgbClr val="222222"/>
                </a:solidFill>
                <a:effectLst/>
                <a:latin typeface="Plus Jakarta Sans"/>
              </a:rPr>
              <a:t>eserlere</a:t>
            </a:r>
            <a:r>
              <a:rPr lang="en-US" sz="2800" i="1" u="none" strike="noStrike" dirty="0">
                <a:solidFill>
                  <a:srgbClr val="222222"/>
                </a:solidFill>
                <a:effectLst/>
                <a:latin typeface="Plus Jakarta Sans"/>
              </a:rPr>
              <a:t> imza </a:t>
            </a:r>
            <a:r>
              <a:rPr lang="en-US" sz="2800" i="1" u="none" strike="noStrike" dirty="0" err="1">
                <a:solidFill>
                  <a:srgbClr val="222222"/>
                </a:solidFill>
                <a:effectLst/>
                <a:latin typeface="Plus Jakarta Sans"/>
              </a:rPr>
              <a:t>atmış</a:t>
            </a:r>
            <a:r>
              <a:rPr lang="tr-TR" sz="2800" i="1" u="none" strike="noStrike" dirty="0">
                <a:solidFill>
                  <a:srgbClr val="222222"/>
                </a:solidFill>
                <a:effectLst/>
                <a:latin typeface="Plus Jakarta Sans"/>
              </a:rPr>
              <a:t>tır.</a:t>
            </a:r>
          </a:p>
          <a:p>
            <a:r>
              <a:rPr lang="tr-TR" sz="2800" i="1" dirty="0">
                <a:solidFill>
                  <a:srgbClr val="222222"/>
                </a:solidFill>
                <a:latin typeface="Plus Jakarta Sans"/>
              </a:rPr>
              <a:t>O zamanlar dünya dili İngilizce değil, Fransızcaydı. </a:t>
            </a:r>
            <a:endParaRPr lang="en-US" sz="28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12FDC-7484-2B3B-E496-144348256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aynı anlama gelen bazı kelimeler şunlardır: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FDA37B-399A-B9F0-7A7D-2A891EB7FF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b="1" i="0" u="none" strike="noStrike" dirty="0" err="1">
                <a:solidFill>
                  <a:srgbClr val="232323"/>
                </a:solidFill>
                <a:effectLst/>
                <a:latin typeface="Roboto Slab" panose="020F0502020204030204" pitchFamily="34" charset="0"/>
              </a:rPr>
              <a:t>Gardrop</a:t>
            </a:r>
            <a:r>
              <a:rPr lang="en-US" b="1" i="0" u="none" strike="noStrike" dirty="0">
                <a:solidFill>
                  <a:srgbClr val="232323"/>
                </a:solidFill>
                <a:effectLst/>
                <a:latin typeface="Roboto Slab" panose="020F0502020204030204" pitchFamily="34" charset="0"/>
              </a:rPr>
              <a:t> / </a:t>
            </a:r>
            <a:r>
              <a:rPr lang="en-US" b="1" i="0" u="none" strike="noStrike" dirty="0" err="1">
                <a:solidFill>
                  <a:srgbClr val="232323"/>
                </a:solidFill>
                <a:effectLst/>
                <a:latin typeface="Roboto Slab" panose="020F0502020204030204" pitchFamily="34" charset="0"/>
              </a:rPr>
              <a:t>Garde-robe</a:t>
            </a:r>
            <a:r>
              <a:rPr lang="en-US" b="1" i="0" u="none" strike="noStrike" dirty="0">
                <a:solidFill>
                  <a:srgbClr val="232323"/>
                </a:solidFill>
                <a:effectLst/>
                <a:latin typeface="Roboto Slab" panose="020F0502020204030204" pitchFamily="34" charset="0"/>
              </a:rPr>
              <a:t> </a:t>
            </a:r>
          </a:p>
          <a:p>
            <a:pPr fontAlgn="base"/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İçine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kıyafetlerimizi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koyduğumuz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dolap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için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özel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olarak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kullandığımız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kelime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Fransızcada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aynı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anlamı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taşıyor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Koruma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garde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elbise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(robe)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anlamına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gelen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iki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kelimenin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birleşmesiyle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oluşan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gardrop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”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adından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işlevini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belli eden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kelimelerden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tr-TR" b="0" i="0" u="none" strike="noStrike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fontAlgn="base"/>
            <a:r>
              <a:rPr lang="en-US" b="1" i="0" u="none" strike="noStrike" dirty="0" err="1">
                <a:solidFill>
                  <a:srgbClr val="232323"/>
                </a:solidFill>
                <a:effectLst/>
                <a:latin typeface="Roboto Slab" pitchFamily="2" charset="0"/>
              </a:rPr>
              <a:t>Ekose</a:t>
            </a:r>
            <a:r>
              <a:rPr lang="en-US" b="1" i="0" u="none" strike="noStrike" dirty="0">
                <a:solidFill>
                  <a:srgbClr val="232323"/>
                </a:solidFill>
                <a:effectLst/>
                <a:latin typeface="Roboto Slab" pitchFamily="2" charset="0"/>
              </a:rPr>
              <a:t> / </a:t>
            </a:r>
            <a:r>
              <a:rPr lang="en-US" b="1" i="0" u="none" strike="noStrike" dirty="0" err="1">
                <a:solidFill>
                  <a:srgbClr val="232323"/>
                </a:solidFill>
                <a:effectLst/>
                <a:latin typeface="Roboto Slab" pitchFamily="2" charset="0"/>
              </a:rPr>
              <a:t>Ecossais</a:t>
            </a:r>
            <a:r>
              <a:rPr lang="en-US" b="1" i="0" u="none" strike="noStrike" dirty="0">
                <a:solidFill>
                  <a:srgbClr val="232323"/>
                </a:solidFill>
                <a:effectLst/>
                <a:latin typeface="Roboto Slab" pitchFamily="2" charset="0"/>
              </a:rPr>
              <a:t> </a:t>
            </a:r>
          </a:p>
          <a:p>
            <a:pPr fontAlgn="base"/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Kareli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desenleri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adlandırmak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için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kullandığımız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ekose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kelimesi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aslında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Fransızcadan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geliyor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Aynı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deseni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ifade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etmesinin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yanı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sıra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İskoçyalı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”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anlamını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taşıyor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İskoçya’nın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geleneksel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giysisi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olan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ekoseli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etek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”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için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ekose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”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kelimesini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kullanıyoruz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fontAlgn="base"/>
            <a:endParaRPr lang="en-US" b="0" i="0" u="none" strike="noStrike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A68D-0307-588D-336A-E5D7B0A47F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54000"/>
            <a:ext cx="7150608" cy="5141688"/>
          </a:xfrm>
        </p:spPr>
        <p:txBody>
          <a:bodyPr/>
          <a:lstStyle/>
          <a:p>
            <a:pPr fontAlgn="base"/>
            <a:r>
              <a:rPr lang="en-US" b="1" i="0" u="none" strike="noStrike" dirty="0" err="1">
                <a:solidFill>
                  <a:srgbClr val="232323"/>
                </a:solidFill>
                <a:effectLst/>
                <a:latin typeface="Roboto Slab" pitchFamily="2" charset="0"/>
              </a:rPr>
              <a:t>Fakülte</a:t>
            </a:r>
            <a:r>
              <a:rPr lang="en-US" b="1" i="0" u="none" strike="noStrike" dirty="0">
                <a:solidFill>
                  <a:srgbClr val="232323"/>
                </a:solidFill>
                <a:effectLst/>
                <a:latin typeface="Roboto Slab" pitchFamily="2" charset="0"/>
              </a:rPr>
              <a:t> / </a:t>
            </a:r>
            <a:r>
              <a:rPr lang="en-US" b="1" i="0" u="none" strike="noStrike" dirty="0" err="1">
                <a:solidFill>
                  <a:srgbClr val="232323"/>
                </a:solidFill>
                <a:effectLst/>
                <a:latin typeface="Roboto Slab" pitchFamily="2" charset="0"/>
              </a:rPr>
              <a:t>Faculté</a:t>
            </a:r>
            <a:r>
              <a:rPr lang="en-US" b="1" i="0" u="none" strike="noStrike" dirty="0">
                <a:solidFill>
                  <a:srgbClr val="232323"/>
                </a:solidFill>
                <a:effectLst/>
                <a:latin typeface="Roboto Slab" pitchFamily="2" charset="0"/>
              </a:rPr>
              <a:t> </a:t>
            </a:r>
          </a:p>
          <a:p>
            <a:pPr fontAlgn="base"/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Türkçede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üniversitelerin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eğitim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uzmanlık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alanlarına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ayrılmış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kolları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anlamına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gelen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fakülte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Fransızcada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“yeti”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kapasite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”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yi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ifade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eder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tr-TR" b="0" i="0" u="none" strike="noStrike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fontAlgn="base"/>
            <a:r>
              <a:rPr lang="en-US" b="1" i="0" u="none" strike="noStrike" dirty="0" err="1">
                <a:solidFill>
                  <a:srgbClr val="232323"/>
                </a:solidFill>
                <a:effectLst/>
                <a:latin typeface="Roboto Slab" pitchFamily="2" charset="0"/>
              </a:rPr>
              <a:t>Fermuar</a:t>
            </a:r>
            <a:r>
              <a:rPr lang="en-US" b="1" i="0" u="none" strike="noStrike" dirty="0">
                <a:solidFill>
                  <a:srgbClr val="232323"/>
                </a:solidFill>
                <a:effectLst/>
                <a:latin typeface="Roboto Slab" pitchFamily="2" charset="0"/>
              </a:rPr>
              <a:t> / </a:t>
            </a:r>
            <a:r>
              <a:rPr lang="en-US" b="1" i="0" u="none" strike="noStrike" dirty="0" err="1">
                <a:solidFill>
                  <a:srgbClr val="232323"/>
                </a:solidFill>
                <a:effectLst/>
                <a:latin typeface="Roboto Slab" pitchFamily="2" charset="0"/>
              </a:rPr>
              <a:t>Fermoir</a:t>
            </a:r>
            <a:r>
              <a:rPr lang="en-US" b="1" i="0" u="none" strike="noStrike" dirty="0">
                <a:solidFill>
                  <a:srgbClr val="232323"/>
                </a:solidFill>
                <a:effectLst/>
                <a:latin typeface="Roboto Slab" pitchFamily="2" charset="0"/>
              </a:rPr>
              <a:t> </a:t>
            </a:r>
          </a:p>
          <a:p>
            <a:pPr fontAlgn="base"/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Fransızca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kapatmak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”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anlamına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gelen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fermer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”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fiilinden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türetilen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kelime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Fransızcada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bizim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bildiğimiz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fermuardan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ziyade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kapatmaya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yarayan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tüm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kopçalar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için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kullanılıyor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tr-TR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</a:p>
          <a:p>
            <a:pPr fontAlgn="base"/>
            <a:r>
              <a:rPr lang="en-US" b="1" i="0" u="none" strike="noStrike" dirty="0" err="1">
                <a:solidFill>
                  <a:srgbClr val="666666"/>
                </a:solidFill>
                <a:effectLst/>
                <a:latin typeface="+mj-lt"/>
              </a:rPr>
              <a:t>Balkon</a:t>
            </a:r>
            <a:r>
              <a:rPr lang="tr-TR" b="1" dirty="0">
                <a:solidFill>
                  <a:srgbClr val="666666"/>
                </a:solidFill>
                <a:latin typeface="+mj-lt"/>
              </a:rPr>
              <a:t> / Le </a:t>
            </a:r>
            <a:r>
              <a:rPr lang="tr-TR" b="1" dirty="0" err="1">
                <a:solidFill>
                  <a:srgbClr val="666666"/>
                </a:solidFill>
                <a:latin typeface="+mj-lt"/>
              </a:rPr>
              <a:t>Balcon</a:t>
            </a:r>
            <a:endParaRPr lang="tr-TR" b="1" i="0" u="none" strike="noStrike" dirty="0">
              <a:solidFill>
                <a:srgbClr val="666666"/>
              </a:solidFill>
              <a:effectLst/>
              <a:latin typeface="+mj-lt"/>
            </a:endParaRPr>
          </a:p>
          <a:p>
            <a:pPr fontAlgn="base"/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Sözcük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anlamı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seyirlik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balkon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”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dur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Okunuşu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da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anlamı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da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Türkçeye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olduğu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gibi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aktarılmıştır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</a:t>
            </a:r>
            <a:endParaRPr lang="tr-TR" b="0" i="0" u="none" strike="noStrike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fontAlgn="base"/>
            <a:r>
              <a:rPr lang="en-US" b="1" i="0" u="none" strike="noStrike" dirty="0">
                <a:solidFill>
                  <a:srgbClr val="666666"/>
                </a:solidFill>
                <a:effectLst/>
                <a:latin typeface="+mj-lt"/>
              </a:rPr>
              <a:t>Lise</a:t>
            </a:r>
            <a:r>
              <a:rPr lang="tr-TR" b="1" i="0" u="none" strike="noStrike" dirty="0">
                <a:solidFill>
                  <a:srgbClr val="666666"/>
                </a:solidFill>
                <a:effectLst/>
                <a:latin typeface="+mj-lt"/>
              </a:rPr>
              <a:t> / Le </a:t>
            </a:r>
            <a:r>
              <a:rPr lang="en-US" b="1" i="0" u="none" strike="noStrike" dirty="0">
                <a:solidFill>
                  <a:srgbClr val="666666"/>
                </a:solidFill>
                <a:effectLst/>
                <a:latin typeface="+mj-lt"/>
              </a:rPr>
              <a:t>lycée</a:t>
            </a:r>
            <a:endParaRPr lang="tr-TR" b="1" i="0" u="none" strike="noStrike" dirty="0">
              <a:solidFill>
                <a:srgbClr val="666666"/>
              </a:solidFill>
              <a:effectLst/>
              <a:latin typeface="+mj-lt"/>
            </a:endParaRPr>
          </a:p>
          <a:p>
            <a:pPr fontAlgn="base"/>
            <a:r>
              <a:rPr lang="tr-TR" dirty="0">
                <a:solidFill>
                  <a:srgbClr val="666666"/>
                </a:solidFill>
                <a:latin typeface="Open Sans" panose="020B0606030504020204" pitchFamily="34" charset="0"/>
              </a:rPr>
              <a:t>Fr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ansızcadaki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okunuşu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sözlük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anlamı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Türkçedekiyle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aynıdır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</a:t>
            </a:r>
            <a:endParaRPr lang="tr-TR" dirty="0">
              <a:solidFill>
                <a:srgbClr val="444444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5BD45-92B2-8C55-157E-5D6EAC40D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3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ED03-0BD6-9F9B-8164-67CA71A8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farklı anlama gelen aynı kelimeler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E866E-FB7E-6627-88C5-AC1011F24A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b="1" i="0" u="none" strike="noStrike" dirty="0" err="1">
                <a:solidFill>
                  <a:srgbClr val="232323"/>
                </a:solidFill>
                <a:effectLst/>
                <a:latin typeface="Roboto Slab" pitchFamily="2" charset="0"/>
              </a:rPr>
              <a:t>Alyans</a:t>
            </a:r>
            <a:r>
              <a:rPr lang="en-US" b="1" i="0" u="none" strike="noStrike" dirty="0">
                <a:solidFill>
                  <a:srgbClr val="232323"/>
                </a:solidFill>
                <a:effectLst/>
                <a:latin typeface="Roboto Slab" pitchFamily="2" charset="0"/>
              </a:rPr>
              <a:t> / Alliance </a:t>
            </a:r>
          </a:p>
          <a:p>
            <a:pPr fontAlgn="base"/>
            <a:r>
              <a:rPr lang="tr-TR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Fransızca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“alliance”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kelimesinden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gelen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alyans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Türkçede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evlilik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yüzüğünü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ifade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etmek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için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kullanılır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Fransızcada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ise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aynı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anlamın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yanı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sıra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birlik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beraberlik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”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anlamını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taşır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Alliance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kelimesinin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okunuşunun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doğrudan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yazılmasıyla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Türkçeleştirilmiştir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fontAlgn="base"/>
            <a:r>
              <a:rPr lang="en-US" b="1" i="0" u="none" strike="noStrike" dirty="0" err="1">
                <a:solidFill>
                  <a:srgbClr val="232323"/>
                </a:solidFill>
                <a:effectLst/>
                <a:latin typeface="Roboto Slab" pitchFamily="2" charset="0"/>
              </a:rPr>
              <a:t>Papyon</a:t>
            </a:r>
            <a:r>
              <a:rPr lang="en-US" b="1" i="0" u="none" strike="noStrike" dirty="0">
                <a:solidFill>
                  <a:srgbClr val="232323"/>
                </a:solidFill>
                <a:effectLst/>
                <a:latin typeface="Roboto Slab" pitchFamily="2" charset="0"/>
              </a:rPr>
              <a:t> / Papillon </a:t>
            </a:r>
          </a:p>
          <a:p>
            <a:pPr fontAlgn="base"/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İki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dilde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bulunmasına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rağmen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tam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olarak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aynı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anlamı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taşımayan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bir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kelime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daha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Papillon.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Fransızcada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kelebek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anlamına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gelmektedir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Papyonun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kelebek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biçimine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benzemesinden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olsa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gerek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Türkçede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tip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bağlanan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kravata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papyon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adı </a:t>
            </a:r>
            <a:r>
              <a:rPr lang="en-US" b="0" i="0" u="none" strike="noStrike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verilmiştir</a:t>
            </a:r>
            <a:r>
              <a:rPr lang="en-US" b="0" i="0" u="none" strike="noStrike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E29EE-89AB-4F52-2227-BC10ADDBA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2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fransızca kökenli kelimeler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4A3718F-D67C-255A-4B64-BA379609FC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317750"/>
            <a:ext cx="5295252" cy="420687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666666"/>
                </a:solidFill>
                <a:effectLst/>
                <a:latin typeface="+mj-lt"/>
              </a:rPr>
              <a:t>Karakter</a:t>
            </a:r>
            <a:r>
              <a:rPr lang="en-US" b="1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: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Fransızcadaki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anlamı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nitelik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, vasıf,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karakter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benlik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”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olan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caractère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»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şeklinde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yazılan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bu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kelime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olduğu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gibi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Türkçeye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geçmiştir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</a:t>
            </a:r>
            <a:endParaRPr lang="tr-TR" b="0" i="0" u="none" strike="noStrike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b="0" i="0" u="none" strike="noStrike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666666"/>
                </a:solidFill>
                <a:effectLst/>
                <a:latin typeface="+mj-lt"/>
              </a:rPr>
              <a:t>Şoför</a:t>
            </a:r>
            <a:r>
              <a:rPr lang="en-US" b="1" i="0" u="none" strike="noStrike" dirty="0">
                <a:solidFill>
                  <a:srgbClr val="666666"/>
                </a:solidFill>
                <a:effectLst/>
                <a:latin typeface="+mj-lt"/>
              </a:rPr>
              <a:t>: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Fransızcada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le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chauffeur”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olarak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yazılır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 “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Ateşçi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şoför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”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anlamlarını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karşılar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Telaffuzu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Türkçede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söylendiği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gibidir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</a:t>
            </a:r>
            <a:endParaRPr lang="tr-TR" b="0" i="0" u="none" strike="noStrike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b="0" i="0" u="none" strike="noStrike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666666"/>
                </a:solidFill>
                <a:effectLst/>
                <a:latin typeface="+mj-lt"/>
              </a:rPr>
              <a:t>Egoist</a:t>
            </a:r>
            <a:r>
              <a:rPr lang="en-US" b="1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: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Fransızca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yazımı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égoïste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”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şeklindedir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Anlamı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bencil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”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demektir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Okunuşu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Türkçeye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olduğu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gibi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geçse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anlam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farklılığı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oluşmuştur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Türkçede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kendini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beğenmiş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anlamına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gelen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bir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sıfat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olarak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karşımıza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çıkar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BAC3D-60A1-816B-5C79-2E8B6D98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8657C-6022-4ED8-177B-100478FCD28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b="1" i="0" u="none" strike="noStrike" dirty="0">
                <a:solidFill>
                  <a:srgbClr val="666666"/>
                </a:solidFill>
                <a:effectLst/>
                <a:latin typeface="+mj-lt"/>
              </a:rPr>
              <a:t>Transparan</a:t>
            </a:r>
            <a:r>
              <a:rPr lang="tr-TR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: Fransızca</a:t>
            </a:r>
            <a:r>
              <a:rPr lang="en-US" b="1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yazım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şekli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transparent”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olan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bu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kelime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şeffaf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”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anlamına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gelmektedir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Kökeni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latince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transparere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”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kelimesinden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gelen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bu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isim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, “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içinden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öbür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tarafı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görünmek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”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anlamına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gelen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parare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”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fiilinin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türetilmiş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halidir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 </a:t>
            </a:r>
            <a:endParaRPr lang="tr-TR" b="0" i="0" u="none" strike="noStrike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br>
              <a:rPr lang="en-US" b="1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r>
              <a:rPr lang="en-US" b="1" i="0" u="none" strike="noStrike" dirty="0" err="1">
                <a:solidFill>
                  <a:srgbClr val="666666"/>
                </a:solidFill>
                <a:effectLst/>
                <a:latin typeface="+mj-lt"/>
              </a:rPr>
              <a:t>Mağaza</a:t>
            </a:r>
            <a:r>
              <a:rPr lang="en-US" b="1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: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Fransızca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yazımı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le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magasin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”</a:t>
            </a:r>
            <a:r>
              <a:rPr lang="tr-TR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dirty="0" err="1">
                <a:solidFill>
                  <a:srgbClr val="666666"/>
                </a:solidFill>
                <a:latin typeface="Open Sans" panose="020B0606030504020204" pitchFamily="34" charset="0"/>
              </a:rPr>
              <a:t>idir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 Her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iki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dildeki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anlamı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da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aynıdır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433</Words>
  <Application>Microsoft Office PowerPoint</Application>
  <PresentationFormat>Widescreen</PresentationFormat>
  <Paragraphs>133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Custom</vt:lpstr>
      <vt:lpstr>Fransızcadan Türkçeye  geçmiş kelimeler</vt:lpstr>
      <vt:lpstr>PowerPoint Presentation</vt:lpstr>
      <vt:lpstr>Türkçede bilinen kadarıyla bugün yaklaşık 5000 tane Fransızca kökenli kelime yer almaktadır.</vt:lpstr>
      <vt:lpstr>Fransızcadan Türkçeye geçen kelimeler, tarih boyunca Fransa ve Türkiye arasındaki kültürel etkileşim nedeniyle ortaya çıkmıştır. </vt:lpstr>
      <vt:lpstr>buna başka nedenler vermemiz gerekirse:</vt:lpstr>
      <vt:lpstr>aynı anlama gelen bazı kelimeler şunlardır:</vt:lpstr>
      <vt:lpstr>PowerPoint Presentation</vt:lpstr>
      <vt:lpstr>farklı anlama gelen aynı kelimeler</vt:lpstr>
      <vt:lpstr>diğer fransızca kökenli kelimeler</vt:lpstr>
      <vt:lpstr>kaynakça:</vt:lpstr>
      <vt:lpstr>beni dinlediğiniz için teşekkür ederim!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Fransızcadan Türkçeye  geçmiş kelimeler</dc:title>
  <dc:creator>Sedanur Konak</dc:creator>
  <cp:lastModifiedBy>Sedanur Konak</cp:lastModifiedBy>
  <cp:revision>1</cp:revision>
  <dcterms:created xsi:type="dcterms:W3CDTF">2024-12-14T14:53:45Z</dcterms:created>
  <dcterms:modified xsi:type="dcterms:W3CDTF">2024-12-14T16:52:30Z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