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5" r:id="rId8"/>
    <p:sldId id="264" r:id="rId9"/>
    <p:sldId id="275" r:id="rId10"/>
    <p:sldId id="276" r:id="rId11"/>
    <p:sldId id="267" r:id="rId12"/>
    <p:sldId id="262" r:id="rId13"/>
    <p:sldId id="261" r:id="rId14"/>
    <p:sldId id="268" r:id="rId15"/>
    <p:sldId id="277" r:id="rId16"/>
    <p:sldId id="278" r:id="rId17"/>
    <p:sldId id="266" r:id="rId18"/>
    <p:sldId id="270" r:id="rId19"/>
    <p:sldId id="269" r:id="rId20"/>
    <p:sldId id="271" r:id="rId21"/>
    <p:sldId id="273" r:id="rId22"/>
    <p:sldId id="272" r:id="rId23"/>
    <p:sldId id="280" r:id="rId24"/>
    <p:sldId id="281" r:id="rId25"/>
    <p:sldId id="274" r:id="rId26"/>
    <p:sldId id="284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72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90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41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06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37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36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94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32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39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3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55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D3F83-F974-4F4B-BDF8-69072AA852B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3D37-2099-4D71-8DFD-817A6A7719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31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IL_ilNuEF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taktas.com/internet-haberleri/tarim-ilaci-mi-zehri-mi-milliyet-com-tr/" TargetMode="External"/><Relationship Id="rId2" Type="http://schemas.openxmlformats.org/officeDocument/2006/relationships/hyperlink" Target="https://diyetisyenemreuzun.com/gluten-asiri-gecirgen-bagirsak-sendromuna-neden-olur-m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mitaktas.com/internet-haberleri/covid-salgininda-glifosat-etkisi-milliyet-com-t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ysebereket.wordpress.com/2017/10/25/glifosata-dun-avrupa-parlamentosu-hayir-dedi-bugun-sira-komisyonda/" TargetMode="External"/><Relationship Id="rId2" Type="http://schemas.openxmlformats.org/officeDocument/2006/relationships/hyperlink" Target="https://tr.wikipedia.org/wiki/Glifosat#:~:text=Etki%20mekanizmas%C4%B1,-ABD'de%201992&amp;text=Glifosat%20bitkinin%20ye%C5%9Fil%20k%C4%B1s%C4%B1mlar%C4%B1ndan%20ve,olarak%20b%C3%BCy%C3%BCyen%20bitkiler%20%C3%BCzerinde%20etkilidi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esilgazete.org/monsanto-bayer-glifosat-kanser-davasinda-tarihi-zafer-289-2-milyon-dolar-tazminat-cezasi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taktas.com/colyak/colyak-hastaligi/#:~:text=1800'l%C3%BC%20y%C4%B1llar%C4%B1n%20sonlar%C4%B1na%20do%C4%9Fru,Willem%2DKarel%20Dicke%20taraf%C4%B1ndan%20g%C3%B6sterildi" TargetMode="External"/><Relationship Id="rId7" Type="http://schemas.openxmlformats.org/officeDocument/2006/relationships/hyperlink" Target="https://acikders.ankara.edu.tr/pluginfile.php/68639/mod_resource/content/0/G%C4%B1dalardaki%20%20Toksik%20maddelere%20I.pdf" TargetMode="External"/><Relationship Id="rId2" Type="http://schemas.openxmlformats.org/officeDocument/2006/relationships/hyperlink" Target="https://tamtabi.com/genetigi-degistirilmis-bugda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nya.com/sektorler/enerji/eksi-mayali-ekmek-colyak-ve-gluten-entoleransi-olanlara-care-olabilir-haberi-212431" TargetMode="External"/><Relationship Id="rId5" Type="http://schemas.openxmlformats.org/officeDocument/2006/relationships/hyperlink" Target="https://www.dengesende.com/yazarlar/pelin-bilgic/eski-den-gluten-hassasi-yeti-mi-vardi/1/" TargetMode="External"/><Relationship Id="rId4" Type="http://schemas.openxmlformats.org/officeDocument/2006/relationships/hyperlink" Target="https://www.umitaktas.com/makale/buyuk-taklitci-gluten-intoleransi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Tartrazin" TargetMode="External"/><Relationship Id="rId2" Type="http://schemas.openxmlformats.org/officeDocument/2006/relationships/hyperlink" Target="https://www.ntv.com.tr/saglik/cin-tuzu-nedir-cin-tuzunun-zararlari-nelerdir-cin-tuzu-neden-yasaklanmali,nucyuQviM0mfv5mmcmS1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lalplatform.com/katki-maddeleri/e102-katki-maddesi-nedir-e102-maddesinin-zararlari-nelerdir/11616/" TargetMode="External"/><Relationship Id="rId4" Type="http://schemas.openxmlformats.org/officeDocument/2006/relationships/hyperlink" Target="https://www.gidaraporu.com/cocuk-gidalarinda-katki-maddeleri_g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umitaktas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3" y="14251"/>
            <a:ext cx="5147354" cy="2027310"/>
          </a:xfrm>
        </p:spPr>
      </p:pic>
      <p:sp>
        <p:nvSpPr>
          <p:cNvPr id="5" name="Metin kutusu 4"/>
          <p:cNvSpPr txBox="1"/>
          <p:nvPr/>
        </p:nvSpPr>
        <p:spPr>
          <a:xfrm>
            <a:off x="193965" y="1690688"/>
            <a:ext cx="1173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 </a:t>
            </a:r>
            <a:r>
              <a:rPr lang="tr-TR" sz="2800" dirty="0"/>
              <a:t>Sağlıklı Beslenme ve Sağlıklı Beslenmeye Engel Olan Faktörler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30909" y="2456873"/>
            <a:ext cx="11739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Tezin Amacı: Sağlıklı beslenmeye engel olan faktörleri tanımak ve bu faktörlere karşı alınabilecek önlemleri dinleyiciye sunmak</a:t>
            </a:r>
          </a:p>
          <a:p>
            <a:endParaRPr lang="tr-TR" dirty="0"/>
          </a:p>
          <a:p>
            <a:r>
              <a:rPr lang="tr-TR" dirty="0" smtClean="0"/>
              <a:t>Adı: Abbas Fatih</a:t>
            </a:r>
          </a:p>
          <a:p>
            <a:r>
              <a:rPr lang="tr-TR" dirty="0" smtClean="0"/>
              <a:t>Soy Adı: Özcan</a:t>
            </a:r>
          </a:p>
          <a:p>
            <a:r>
              <a:rPr lang="tr-TR" dirty="0" smtClean="0"/>
              <a:t>Üniversite: Ankara Üniversitesi</a:t>
            </a:r>
          </a:p>
          <a:p>
            <a:r>
              <a:rPr lang="tr-TR" dirty="0" smtClean="0"/>
              <a:t>Fakülte: </a:t>
            </a:r>
            <a:r>
              <a:rPr lang="tr-TR" dirty="0"/>
              <a:t>Elektrik Elektronik Mühendisliği Fakültesi</a:t>
            </a:r>
          </a:p>
          <a:p>
            <a:r>
              <a:rPr lang="tr-TR" dirty="0" smtClean="0"/>
              <a:t>Sınıf: 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005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0479" y="629484"/>
            <a:ext cx="10515600" cy="858982"/>
          </a:xfrm>
        </p:spPr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64" y="2156836"/>
            <a:ext cx="9157829" cy="28181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91697" y="674255"/>
            <a:ext cx="931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Oysa </a:t>
            </a:r>
            <a:r>
              <a:rPr lang="tr-TR" sz="4400" b="1" dirty="0" smtClean="0">
                <a:solidFill>
                  <a:srgbClr val="FF0000"/>
                </a:solidFill>
              </a:rPr>
              <a:t>sadece 3 yıl </a:t>
            </a:r>
            <a:r>
              <a:rPr lang="tr-TR" sz="4400" b="1" dirty="0" smtClean="0"/>
              <a:t>geçmişti… 1950-1953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4297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Tarım İlaçları (</a:t>
            </a:r>
            <a:r>
              <a:rPr lang="tr-TR" b="1" dirty="0" err="1">
                <a:solidFill>
                  <a:srgbClr val="FF0000"/>
                </a:solidFill>
              </a:rPr>
              <a:t>Glifosat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Glifosat</a:t>
            </a:r>
            <a:r>
              <a:rPr lang="tr-TR" dirty="0" smtClean="0"/>
              <a:t> en yaygın kullanılan yabani ot (ayrık otu) ilacıdır.</a:t>
            </a:r>
          </a:p>
          <a:p>
            <a:r>
              <a:rPr lang="tr-TR" dirty="0" smtClean="0"/>
              <a:t>İlk olarak bir kimyager tarafından tıkanan boruları açmak amaçlı üretilmiş ve kullanılmıştır.</a:t>
            </a:r>
          </a:p>
          <a:p>
            <a:r>
              <a:rPr lang="tr-TR" dirty="0" smtClean="0"/>
              <a:t>Etki mekanizması mineralleri bağlayarak ve bazı enzimleri </a:t>
            </a:r>
            <a:r>
              <a:rPr lang="tr-TR" dirty="0" err="1" smtClean="0"/>
              <a:t>inhibe</a:t>
            </a:r>
            <a:r>
              <a:rPr lang="tr-TR" dirty="0" smtClean="0"/>
              <a:t> ederek yabani bitkiyi elimine etme şeklindedir.</a:t>
            </a:r>
          </a:p>
          <a:p>
            <a:r>
              <a:rPr lang="tr-TR" dirty="0" err="1" smtClean="0"/>
              <a:t>GDO’lu</a:t>
            </a:r>
            <a:r>
              <a:rPr lang="tr-TR" dirty="0" smtClean="0"/>
              <a:t> olmayan ata tohumu bitkileri de </a:t>
            </a:r>
            <a:r>
              <a:rPr lang="tr-TR" dirty="0" err="1" smtClean="0"/>
              <a:t>glifosattan</a:t>
            </a:r>
            <a:r>
              <a:rPr lang="tr-TR" dirty="0" smtClean="0"/>
              <a:t> olumsuz etkilenirken; </a:t>
            </a:r>
            <a:r>
              <a:rPr lang="tr-TR" dirty="0" err="1" smtClean="0"/>
              <a:t>GDO’lu</a:t>
            </a:r>
            <a:r>
              <a:rPr lang="tr-TR" dirty="0" smtClean="0"/>
              <a:t> bitkilerin genetiği </a:t>
            </a:r>
            <a:r>
              <a:rPr lang="tr-TR" dirty="0" err="1" smtClean="0"/>
              <a:t>glifosata</a:t>
            </a:r>
            <a:r>
              <a:rPr lang="tr-TR" dirty="0" smtClean="0"/>
              <a:t> dayanıklı hale getirilir.</a:t>
            </a:r>
          </a:p>
          <a:p>
            <a:r>
              <a:rPr lang="tr-TR" dirty="0" smtClean="0"/>
              <a:t>Böylece bitki hem ürün verir (meyve sebze </a:t>
            </a:r>
            <a:r>
              <a:rPr lang="tr-TR" dirty="0" err="1" smtClean="0"/>
              <a:t>vs</a:t>
            </a:r>
            <a:r>
              <a:rPr lang="tr-TR" dirty="0" smtClean="0"/>
              <a:t>) hem de büyümesini sürdürebilir; Ancak bitkide ilaç kalıntıları mevcuttur.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386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242" y="1027906"/>
            <a:ext cx="9241515" cy="39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870" y="1027906"/>
            <a:ext cx="8008260" cy="4384821"/>
          </a:xfrm>
          <a:prstGeom prst="rect">
            <a:avLst/>
          </a:prstGeom>
        </p:spPr>
      </p:pic>
      <p:sp>
        <p:nvSpPr>
          <p:cNvPr id="15" name="Sağ Ok 14"/>
          <p:cNvSpPr/>
          <p:nvPr/>
        </p:nvSpPr>
        <p:spPr>
          <a:xfrm>
            <a:off x="808015" y="3602181"/>
            <a:ext cx="1283855" cy="683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Sağ Ok 17"/>
          <p:cNvSpPr/>
          <p:nvPr/>
        </p:nvSpPr>
        <p:spPr>
          <a:xfrm rot="10800000">
            <a:off x="9624124" y="3602181"/>
            <a:ext cx="1283855" cy="683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26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Amerika’da Bir Çiftçi…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0615"/>
            <a:ext cx="9747255" cy="21279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92501"/>
            <a:ext cx="9910975" cy="1704735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 flipV="1">
            <a:off x="2022764" y="3574474"/>
            <a:ext cx="7287491" cy="92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 flipV="1">
            <a:off x="1750291" y="5467495"/>
            <a:ext cx="7633855" cy="92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8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002" y="365125"/>
            <a:ext cx="7205995" cy="59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8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03" y="516876"/>
            <a:ext cx="8701193" cy="5800797"/>
          </a:xfrm>
        </p:spPr>
      </p:pic>
    </p:spTree>
    <p:extLst>
      <p:ext uri="{BB962C8B-B14F-4D97-AF65-F5344CB8AC3E}">
        <p14:creationId xmlns:p14="http://schemas.microsoft.com/office/powerpoint/2010/main" val="145271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Gluten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Gluten</a:t>
            </a:r>
            <a:r>
              <a:rPr lang="tr-TR" dirty="0" smtClean="0"/>
              <a:t> tahıllarda (arpa buğday çavdar gibi) doğal olarak bulunan bir proteindir</a:t>
            </a:r>
          </a:p>
          <a:p>
            <a:r>
              <a:rPr lang="tr-TR" dirty="0" smtClean="0"/>
              <a:t>Anlamı «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Glue</a:t>
            </a:r>
            <a:r>
              <a:rPr lang="tr-TR" dirty="0" smtClean="0"/>
              <a:t>» dan gelir (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GLUE</a:t>
            </a:r>
            <a:r>
              <a:rPr lang="tr-TR" dirty="0" smtClean="0">
                <a:solidFill>
                  <a:srgbClr val="FF0000"/>
                </a:solidFill>
              </a:rPr>
              <a:t>TEN, GLUTEN</a:t>
            </a:r>
            <a:r>
              <a:rPr lang="tr-TR" dirty="0" smtClean="0"/>
              <a:t>) Yapışkan demektir</a:t>
            </a:r>
            <a:endParaRPr lang="tr-TR" dirty="0"/>
          </a:p>
          <a:p>
            <a:r>
              <a:rPr lang="tr-TR" dirty="0" err="1" smtClean="0"/>
              <a:t>Gluten</a:t>
            </a:r>
            <a:r>
              <a:rPr lang="tr-TR" dirty="0" smtClean="0"/>
              <a:t> tartışmalı bir konu olup bazı doktorlar </a:t>
            </a:r>
            <a:r>
              <a:rPr lang="tr-TR" dirty="0" err="1" smtClean="0"/>
              <a:t>gluteni</a:t>
            </a:r>
            <a:r>
              <a:rPr lang="tr-TR" dirty="0" smtClean="0"/>
              <a:t> </a:t>
            </a:r>
            <a:r>
              <a:rPr lang="tr-TR" dirty="0" err="1" smtClean="0"/>
              <a:t>tolere</a:t>
            </a:r>
            <a:r>
              <a:rPr lang="tr-TR" dirty="0" smtClean="0"/>
              <a:t> eden </a:t>
            </a:r>
            <a:r>
              <a:rPr lang="tr-TR" dirty="0" err="1" smtClean="0"/>
              <a:t>gluten</a:t>
            </a:r>
            <a:r>
              <a:rPr lang="tr-TR" dirty="0" smtClean="0"/>
              <a:t> hassasiyeti olmayan insanlar için endişe edilecek bir durum görmezken</a:t>
            </a:r>
          </a:p>
          <a:p>
            <a:r>
              <a:rPr lang="tr-TR" dirty="0"/>
              <a:t>bazı doktorlar ise </a:t>
            </a:r>
            <a:r>
              <a:rPr lang="tr-TR" dirty="0" err="1"/>
              <a:t>glutenin</a:t>
            </a:r>
            <a:r>
              <a:rPr lang="tr-TR" dirty="0"/>
              <a:t> birçok sağlık sorununa ve </a:t>
            </a:r>
            <a:r>
              <a:rPr lang="tr-TR" dirty="0" err="1"/>
              <a:t>otoimmün</a:t>
            </a:r>
            <a:r>
              <a:rPr lang="tr-TR" dirty="0"/>
              <a:t>                rahatsızlıklara yol açtığını düşünüyor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Bu konuya bir göz atmak gerekirse…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3640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Gluten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ve Tarih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10-12 bin yıl önce insanlığın tarım yapmaya başladığı yani ekmek ve </a:t>
            </a:r>
            <a:r>
              <a:rPr lang="tr-TR" dirty="0" err="1" smtClean="0"/>
              <a:t>gluten</a:t>
            </a:r>
            <a:r>
              <a:rPr lang="tr-TR" dirty="0" smtClean="0"/>
              <a:t> ile temasının başladığı düşünülüyor.</a:t>
            </a:r>
          </a:p>
          <a:p>
            <a:r>
              <a:rPr lang="tr-TR" dirty="0" smtClean="0"/>
              <a:t>Ancak o dönemdeki </a:t>
            </a:r>
            <a:r>
              <a:rPr lang="tr-TR" dirty="0" err="1" smtClean="0"/>
              <a:t>gluten</a:t>
            </a:r>
            <a:r>
              <a:rPr lang="tr-TR" dirty="0" smtClean="0"/>
              <a:t> ve </a:t>
            </a:r>
            <a:r>
              <a:rPr lang="tr-TR" dirty="0" err="1" smtClean="0"/>
              <a:t>gliadin</a:t>
            </a:r>
            <a:r>
              <a:rPr lang="tr-TR" dirty="0" smtClean="0"/>
              <a:t> bugünkü halinden çok daha masum bir yapıda ve miktardadır çünkü tohumlar ata tohumudur.</a:t>
            </a:r>
          </a:p>
          <a:p>
            <a:r>
              <a:rPr lang="tr-TR" dirty="0" smtClean="0"/>
              <a:t>İnsanlığın geçmiş yıllarında yaptığı ekmekteki </a:t>
            </a:r>
            <a:r>
              <a:rPr lang="tr-TR" dirty="0" err="1" smtClean="0"/>
              <a:t>glutenin</a:t>
            </a:r>
            <a:r>
              <a:rPr lang="tr-TR" dirty="0" smtClean="0"/>
              <a:t> «</a:t>
            </a:r>
            <a:r>
              <a:rPr lang="tr-TR" dirty="0" smtClean="0">
                <a:solidFill>
                  <a:srgbClr val="FF0000"/>
                </a:solidFill>
              </a:rPr>
              <a:t>mayalama</a:t>
            </a:r>
            <a:r>
              <a:rPr lang="tr-TR" dirty="0" smtClean="0"/>
              <a:t>» ve «</a:t>
            </a:r>
            <a:r>
              <a:rPr lang="tr-TR" dirty="0" smtClean="0">
                <a:solidFill>
                  <a:srgbClr val="FF0000"/>
                </a:solidFill>
              </a:rPr>
              <a:t>pişirme</a:t>
            </a:r>
            <a:r>
              <a:rPr lang="tr-TR" dirty="0" smtClean="0"/>
              <a:t>» sırasında insanları rahatsız etmeyecek seviyelere düştüğü düşünülüyor.</a:t>
            </a:r>
          </a:p>
          <a:p>
            <a:r>
              <a:rPr lang="tr-TR" dirty="0" smtClean="0"/>
              <a:t>Günümüzde kullanılan </a:t>
            </a:r>
            <a:r>
              <a:rPr lang="tr-TR" dirty="0" err="1" smtClean="0"/>
              <a:t>gdo</a:t>
            </a:r>
            <a:r>
              <a:rPr lang="tr-TR" dirty="0" smtClean="0"/>
              <a:t>, </a:t>
            </a:r>
            <a:r>
              <a:rPr lang="tr-TR" dirty="0" err="1" smtClean="0"/>
              <a:t>hibrit</a:t>
            </a:r>
            <a:r>
              <a:rPr lang="tr-TR" dirty="0" smtClean="0"/>
              <a:t> tohumlar, tarım ilaçları ve mayalama yöntemleri </a:t>
            </a:r>
            <a:r>
              <a:rPr lang="tr-TR" dirty="0" err="1" smtClean="0"/>
              <a:t>gluteni</a:t>
            </a:r>
            <a:r>
              <a:rPr lang="tr-TR" dirty="0" smtClean="0"/>
              <a:t> bizim için daha endişe verici bir hale getiriyor.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501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Bazı doktorlara göre…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4518891" cy="448627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İshal</a:t>
            </a:r>
            <a:r>
              <a:rPr lang="tr-TR" dirty="0"/>
              <a:t> ve </a:t>
            </a:r>
            <a:r>
              <a:rPr lang="tr-TR" dirty="0" smtClean="0"/>
              <a:t>kabızlık  </a:t>
            </a:r>
            <a:endParaRPr lang="tr-TR" dirty="0"/>
          </a:p>
          <a:p>
            <a:r>
              <a:rPr lang="tr-TR" dirty="0"/>
              <a:t>Şişkinlik</a:t>
            </a:r>
          </a:p>
          <a:p>
            <a:r>
              <a:rPr lang="tr-TR" dirty="0"/>
              <a:t>Karın ağrısı</a:t>
            </a:r>
          </a:p>
          <a:p>
            <a:r>
              <a:rPr lang="tr-TR" dirty="0"/>
              <a:t>Halsizlik</a:t>
            </a:r>
          </a:p>
          <a:p>
            <a:r>
              <a:rPr lang="tr-TR" dirty="0" smtClean="0"/>
              <a:t>Mide bulantısı</a:t>
            </a:r>
            <a:endParaRPr lang="tr-TR" dirty="0"/>
          </a:p>
          <a:p>
            <a:r>
              <a:rPr lang="tr-TR" dirty="0"/>
              <a:t>Baş </a:t>
            </a:r>
            <a:r>
              <a:rPr lang="tr-TR" dirty="0" smtClean="0"/>
              <a:t>ağrısı</a:t>
            </a:r>
          </a:p>
          <a:p>
            <a:r>
              <a:rPr lang="tr-TR" dirty="0" err="1" smtClean="0"/>
              <a:t>Anksiyete</a:t>
            </a:r>
            <a:r>
              <a:rPr lang="tr-TR" dirty="0" smtClean="0"/>
              <a:t> ve depresyon</a:t>
            </a:r>
            <a:endParaRPr lang="tr-TR" dirty="0"/>
          </a:p>
          <a:p>
            <a:r>
              <a:rPr lang="tr-TR" dirty="0" smtClean="0"/>
              <a:t>Geçici Kısırlık</a:t>
            </a:r>
          </a:p>
          <a:p>
            <a:r>
              <a:rPr lang="tr-TR" dirty="0" err="1" smtClean="0"/>
              <a:t>Fibromiyalji</a:t>
            </a:r>
            <a:endParaRPr lang="tr-TR" dirty="0" smtClean="0"/>
          </a:p>
          <a:p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Çölyak</a:t>
            </a:r>
            <a:r>
              <a:rPr lang="tr-TR" dirty="0" smtClean="0"/>
              <a:t> </a:t>
            </a:r>
            <a:r>
              <a:rPr lang="tr-TR" dirty="0" err="1" smtClean="0"/>
              <a:t>gluten</a:t>
            </a:r>
            <a:r>
              <a:rPr lang="tr-TR" dirty="0" smtClean="0"/>
              <a:t> hassasiyeti</a:t>
            </a:r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26545" y="1690688"/>
            <a:ext cx="51261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Geçirgen bağırsak </a:t>
            </a:r>
            <a:r>
              <a:rPr lang="tr-TR" sz="2800" dirty="0" smtClean="0"/>
              <a:t>sendromu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Diyabet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Otizm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D</a:t>
            </a:r>
            <a:r>
              <a:rPr lang="tr-TR" sz="2800" dirty="0" smtClean="0"/>
              <a:t>ikkat dağınıklığı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Migren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Kronik yorgunluk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Alerjiler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Eklem </a:t>
            </a:r>
            <a:r>
              <a:rPr lang="tr-TR" sz="2800" dirty="0" smtClean="0"/>
              <a:t>romatizması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İyileşmeyen vücut </a:t>
            </a:r>
            <a:r>
              <a:rPr lang="tr-TR" sz="2800" dirty="0" smtClean="0"/>
              <a:t>ağrıları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Zihinde bulanıklık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  <a:p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8140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79418" y="304799"/>
            <a:ext cx="9033164" cy="1228581"/>
          </a:xfrm>
        </p:spPr>
        <p:txBody>
          <a:bodyPr>
            <a:normAutofit/>
          </a:bodyPr>
          <a:lstStyle/>
          <a:p>
            <a:r>
              <a:rPr lang="tr-TR" b="1" dirty="0" smtClean="0"/>
              <a:t>Sağlıklı Yaşam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79418" y="1930254"/>
            <a:ext cx="8109527" cy="236465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</a:rPr>
              <a:t>Sağlıklı Beslenme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Güzel Sosyal İlişkiler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Hijyen ve Temizlik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Hobilerimiz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Sevdiğimiz Bir İş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Ruhen Kendini İyi Hissetmek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30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66273" y="359246"/>
            <a:ext cx="2856345" cy="1325563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7" y="1596705"/>
            <a:ext cx="11787485" cy="445773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410362" y="359246"/>
            <a:ext cx="3371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İyi Bir Haber</a:t>
            </a:r>
            <a:endParaRPr lang="tr-TR" sz="4400" b="1" dirty="0">
              <a:solidFill>
                <a:srgbClr val="FF0000"/>
              </a:solidFill>
            </a:endParaRPr>
          </a:p>
        </p:txBody>
      </p:sp>
      <p:cxnSp>
        <p:nvCxnSpPr>
          <p:cNvPr id="13" name="Düz Bağlayıcı 12"/>
          <p:cNvCxnSpPr/>
          <p:nvPr/>
        </p:nvCxnSpPr>
        <p:spPr>
          <a:xfrm flipV="1">
            <a:off x="267855" y="2068945"/>
            <a:ext cx="9845963" cy="92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5190836" y="2462319"/>
            <a:ext cx="63453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 flipV="1">
            <a:off x="267855" y="3825570"/>
            <a:ext cx="10935854" cy="92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 flipV="1">
            <a:off x="267855" y="4209707"/>
            <a:ext cx="1376218" cy="20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>
            <a:off x="3740727" y="5582193"/>
            <a:ext cx="7957126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4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9590" y="365125"/>
            <a:ext cx="4076237" cy="594303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55073" y="1030576"/>
            <a:ext cx="4442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chemeClr val="accent1">
                    <a:lumMod val="50000"/>
                  </a:schemeClr>
                </a:solidFill>
              </a:rPr>
              <a:t>İyi </a:t>
            </a:r>
          </a:p>
          <a:p>
            <a:pPr algn="ctr"/>
            <a:r>
              <a:rPr lang="tr-TR" sz="8000" dirty="0" smtClean="0">
                <a:solidFill>
                  <a:schemeClr val="accent1">
                    <a:lumMod val="50000"/>
                  </a:schemeClr>
                </a:solidFill>
              </a:rPr>
              <a:t>Haberin </a:t>
            </a:r>
          </a:p>
          <a:p>
            <a:pPr algn="ctr"/>
            <a:r>
              <a:rPr lang="tr-TR" sz="8000" dirty="0" smtClean="0">
                <a:solidFill>
                  <a:schemeClr val="accent1">
                    <a:lumMod val="50000"/>
                  </a:schemeClr>
                </a:solidFill>
              </a:rPr>
              <a:t>Kitabı</a:t>
            </a:r>
            <a:endParaRPr lang="tr-TR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Peki Bizim Elimizden Ne Gelir?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708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Elimizden geldiğince </a:t>
            </a:r>
            <a:r>
              <a:rPr lang="tr-TR" dirty="0" err="1" smtClean="0"/>
              <a:t>GDO’lu</a:t>
            </a:r>
            <a:r>
              <a:rPr lang="tr-TR" dirty="0" smtClean="0"/>
              <a:t> glütenden dolaysıyla </a:t>
            </a:r>
            <a:r>
              <a:rPr lang="tr-TR" dirty="0" err="1" smtClean="0"/>
              <a:t>GDO’lu</a:t>
            </a:r>
            <a:r>
              <a:rPr lang="tr-TR" dirty="0" smtClean="0"/>
              <a:t> tahıllardan uzak durmaya çalışmalıyız.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«</a:t>
            </a:r>
            <a:r>
              <a:rPr lang="tr-TR" dirty="0" smtClean="0">
                <a:solidFill>
                  <a:srgbClr val="002060"/>
                </a:solidFill>
              </a:rPr>
              <a:t>Karabuğday unu</a:t>
            </a:r>
            <a:r>
              <a:rPr lang="tr-TR" dirty="0" smtClean="0"/>
              <a:t>» gibi glüten içermeyen unlar ile ekmek yapabiliriz.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Aldığımız glüten miktarına dikkat etmeli ve elimizden geldiğince besinleri «</a:t>
            </a:r>
            <a:r>
              <a:rPr lang="tr-TR" dirty="0" smtClean="0">
                <a:solidFill>
                  <a:srgbClr val="FF0000"/>
                </a:solidFill>
              </a:rPr>
              <a:t>doğal ve geleneksel</a:t>
            </a:r>
            <a:r>
              <a:rPr lang="tr-TR" dirty="0" smtClean="0"/>
              <a:t>» hazırlamalı ve tüketmeliyiz.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Gluten</a:t>
            </a:r>
            <a:r>
              <a:rPr lang="tr-TR" dirty="0" smtClean="0"/>
              <a:t> hassasiyeti belirtileri yaşayan insanlar uzaman bir doktora başvurmalı.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Gluten</a:t>
            </a:r>
            <a:r>
              <a:rPr lang="tr-TR" dirty="0" smtClean="0"/>
              <a:t> </a:t>
            </a:r>
            <a:r>
              <a:rPr lang="tr-TR" dirty="0" err="1" smtClean="0"/>
              <a:t>entoleransı</a:t>
            </a:r>
            <a:r>
              <a:rPr lang="tr-TR" dirty="0" smtClean="0"/>
              <a:t> olan kişiler ekmek ve </a:t>
            </a:r>
            <a:r>
              <a:rPr lang="tr-TR" dirty="0" err="1" smtClean="0"/>
              <a:t>glütenli</a:t>
            </a:r>
            <a:r>
              <a:rPr lang="tr-TR" dirty="0" smtClean="0"/>
              <a:t> yiyeceklere daha temkinli yaklaşmalı.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Vücudumuzu </a:t>
            </a:r>
            <a:r>
              <a:rPr lang="tr-TR" dirty="0" err="1" smtClean="0"/>
              <a:t>toksik</a:t>
            </a:r>
            <a:r>
              <a:rPr lang="tr-TR" dirty="0" smtClean="0"/>
              <a:t> maddelere karşı takviyeler ve sağlıklı gıdalar ile desteklemeliyiz.</a:t>
            </a: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504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268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Gıda Koruyucu ve Katkı </a:t>
            </a:r>
            <a:r>
              <a:rPr lang="tr-TR" b="1" dirty="0" smtClean="0">
                <a:solidFill>
                  <a:srgbClr val="FF0000"/>
                </a:solidFill>
              </a:rPr>
              <a:t>Maddeleri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Kullanım amaçları gıdaların raf ömrünü uzatmak; gıdalara daha canlı ve parlak bir görünüm kazandırmak</a:t>
            </a:r>
            <a:r>
              <a:rPr lang="tr-TR" dirty="0"/>
              <a:t>;</a:t>
            </a:r>
            <a:r>
              <a:rPr lang="tr-TR" dirty="0" smtClean="0"/>
              <a:t> aroma, tat, renk, </a:t>
            </a:r>
            <a:r>
              <a:rPr lang="tr-TR" dirty="0" err="1" smtClean="0"/>
              <a:t>Ph</a:t>
            </a:r>
            <a:r>
              <a:rPr lang="tr-TR" dirty="0" smtClean="0"/>
              <a:t> gibi gıda özelliklerine istenilen etkiyi vermektir.</a:t>
            </a:r>
          </a:p>
          <a:p>
            <a:r>
              <a:rPr lang="tr-TR" dirty="0" smtClean="0"/>
              <a:t>Kullanım limitleri vardır, limit üstü kullanım insan sağlığına olumsuz etki gösterebilir.(Alerjik etkiler, karın ağrısı, </a:t>
            </a:r>
            <a:r>
              <a:rPr lang="tr-TR" dirty="0" err="1" smtClean="0"/>
              <a:t>hiperaktivite</a:t>
            </a:r>
            <a:r>
              <a:rPr lang="tr-TR" dirty="0" smtClean="0"/>
              <a:t> vb. gibi)</a:t>
            </a:r>
          </a:p>
          <a:p>
            <a:r>
              <a:rPr lang="tr-TR" dirty="0" smtClean="0"/>
              <a:t>Katkı maddeleri doğal kaynaklı veya sentetik olabilmektedir.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952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GKM Temel İşlevlerine Göre Gruplandırılması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Renklendiriciler E 100 - 199</a:t>
            </a:r>
          </a:p>
          <a:p>
            <a:r>
              <a:rPr lang="tr-TR" dirty="0"/>
              <a:t>2. Koruyucular E 200 - 297</a:t>
            </a:r>
          </a:p>
          <a:p>
            <a:r>
              <a:rPr lang="tr-TR" dirty="0"/>
              <a:t>3. Antioksidanlar E 300 - 321</a:t>
            </a:r>
          </a:p>
          <a:p>
            <a:r>
              <a:rPr lang="tr-TR" dirty="0"/>
              <a:t>4. </a:t>
            </a:r>
            <a:r>
              <a:rPr lang="tr-TR" dirty="0" err="1"/>
              <a:t>Emülsifiyer</a:t>
            </a:r>
            <a:r>
              <a:rPr lang="tr-TR" dirty="0"/>
              <a:t> ve stabilizatörler E 322 - 500</a:t>
            </a:r>
          </a:p>
          <a:p>
            <a:r>
              <a:rPr lang="tr-TR" dirty="0"/>
              <a:t>5. Asit baz sağlayıcılar E 500 - 578</a:t>
            </a:r>
          </a:p>
          <a:p>
            <a:r>
              <a:rPr lang="tr-TR" dirty="0"/>
              <a:t>6. Tatlandırıcılar, koku verenler E 620 - 637</a:t>
            </a:r>
          </a:p>
          <a:p>
            <a:r>
              <a:rPr lang="tr-TR" dirty="0"/>
              <a:t>7. Geniş amaçlılar E 900 - 927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7459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0000"/>
                </a:solidFill>
              </a:rPr>
              <a:t>Monosodyumglutamat</a:t>
            </a:r>
            <a:r>
              <a:rPr lang="tr-TR" b="1" dirty="0">
                <a:solidFill>
                  <a:srgbClr val="FF0000"/>
                </a:solidFill>
              </a:rPr>
              <a:t> (E 621</a:t>
            </a:r>
            <a:r>
              <a:rPr lang="tr-TR" b="1" dirty="0" smtClean="0">
                <a:solidFill>
                  <a:srgbClr val="FF0000"/>
                </a:solidFill>
              </a:rPr>
              <a:t>) (Çin Tuzu)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8083"/>
          </a:xfrm>
        </p:spPr>
        <p:txBody>
          <a:bodyPr>
            <a:normAutofit fontScale="70000" lnSpcReduction="20000"/>
          </a:bodyPr>
          <a:lstStyle/>
          <a:p>
            <a:r>
              <a:rPr lang="tr-TR" sz="3600" dirty="0" smtClean="0"/>
              <a:t>Çok az eklendiğinde bile gıdanın lezzetine etki eder ve az miktarda et aroması verebilir.</a:t>
            </a:r>
          </a:p>
          <a:p>
            <a:r>
              <a:rPr lang="tr-TR" sz="3600" dirty="0" smtClean="0"/>
              <a:t>Dondurulmuş et ve balık ürünlerinde kuru karışım hazır çorbalarda ve konserve gıdalarda kullanılmaktadır. Bunlara ek olarak atıştırmalıklarda da kullanımı mevcuttur.</a:t>
            </a:r>
          </a:p>
          <a:p>
            <a:r>
              <a:rPr lang="tr-TR" sz="3600" dirty="0"/>
              <a:t>Geçmişte </a:t>
            </a:r>
            <a:r>
              <a:rPr lang="tr-TR" sz="3600" dirty="0" err="1">
                <a:solidFill>
                  <a:srgbClr val="FF0000"/>
                </a:solidFill>
              </a:rPr>
              <a:t>glutamata</a:t>
            </a:r>
            <a:r>
              <a:rPr lang="tr-TR" sz="3600" dirty="0">
                <a:solidFill>
                  <a:srgbClr val="FF0000"/>
                </a:solidFill>
              </a:rPr>
              <a:t> bağlı </a:t>
            </a:r>
            <a:r>
              <a:rPr lang="tr-TR" sz="3600" dirty="0"/>
              <a:t>halsizlik, uyuşma ve çarpıntı semptomlarının olduğu vakalar bildirilmiş. Bu durum </a:t>
            </a:r>
            <a:r>
              <a:rPr lang="tr-TR" sz="3600" dirty="0" smtClean="0">
                <a:solidFill>
                  <a:srgbClr val="FF0000"/>
                </a:solidFill>
              </a:rPr>
              <a:t>Çin lokantası </a:t>
            </a:r>
            <a:r>
              <a:rPr lang="tr-TR" sz="3600" dirty="0">
                <a:solidFill>
                  <a:srgbClr val="FF0000"/>
                </a:solidFill>
              </a:rPr>
              <a:t>sendromu </a:t>
            </a:r>
            <a:r>
              <a:rPr lang="tr-TR" sz="3600" dirty="0"/>
              <a:t>olarak adlandırılmıştır</a:t>
            </a:r>
            <a:r>
              <a:rPr lang="tr-TR" sz="3600" dirty="0" smtClean="0"/>
              <a:t>.</a:t>
            </a:r>
          </a:p>
          <a:p>
            <a:r>
              <a:rPr lang="tr-TR" sz="3600" dirty="0" smtClean="0"/>
              <a:t>Sinir Sistemi için </a:t>
            </a:r>
            <a:r>
              <a:rPr lang="tr-TR" sz="3600" dirty="0" err="1" smtClean="0"/>
              <a:t>toksik</a:t>
            </a:r>
            <a:r>
              <a:rPr lang="tr-TR" sz="3600" dirty="0" smtClean="0"/>
              <a:t> bir madde olup sinir sistemini olumsuz etkilemektedir. Alzheimer</a:t>
            </a:r>
            <a:r>
              <a:rPr lang="tr-TR" sz="3600" dirty="0"/>
              <a:t>, Parkinson, öğrenme bozuklukları baş </a:t>
            </a:r>
            <a:r>
              <a:rPr lang="tr-TR" sz="3600" dirty="0" smtClean="0"/>
              <a:t>ağrısı gibi sorunlarla ilişkilendirilmektedir.</a:t>
            </a:r>
          </a:p>
          <a:p>
            <a:endParaRPr lang="tr-TR" sz="3600" dirty="0" smtClean="0"/>
          </a:p>
          <a:p>
            <a:pPr marL="0" indent="0"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593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Tartrazin</a:t>
            </a: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(E 102)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Gıdalara sarı rengi vermek için kullanılan katkı maddesidir. Başlıca içecekler pudingler, dondurma, şekerlemeler ve spagetti makarna için kullanılabilmektedir.</a:t>
            </a:r>
          </a:p>
          <a:p>
            <a:r>
              <a:rPr lang="tr-TR" dirty="0" smtClean="0"/>
              <a:t>Doğal bir bileşik değildir, sentetiktir.</a:t>
            </a:r>
          </a:p>
          <a:p>
            <a:r>
              <a:rPr lang="tr-TR" dirty="0" smtClean="0"/>
              <a:t>Alerjik reaksiyonlar, davranış bozuklukları, </a:t>
            </a:r>
            <a:r>
              <a:rPr lang="tr-TR" dirty="0" err="1" smtClean="0"/>
              <a:t>hiperaktivite</a:t>
            </a:r>
            <a:r>
              <a:rPr lang="tr-TR" dirty="0" smtClean="0"/>
              <a:t>, baş ağrısı, bulanık görme gibi sorunlara yol açabilmektedir.</a:t>
            </a:r>
          </a:p>
          <a:p>
            <a:r>
              <a:rPr lang="tr-TR" dirty="0" smtClean="0"/>
              <a:t>Aspirine karşı duyarlı (alerjik) ve astım hastalarını daha çok etkilemektedir. </a:t>
            </a:r>
          </a:p>
          <a:p>
            <a:r>
              <a:rPr lang="tr-TR" dirty="0" err="1"/>
              <a:t>Tartrazin</a:t>
            </a:r>
            <a:r>
              <a:rPr lang="tr-TR" dirty="0"/>
              <a:t> Avusturya ve Norveç'te tamamen yasaklanmıştır.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23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889" y="1559534"/>
            <a:ext cx="9526221" cy="25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Kurkumin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Tartrazin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Kurkumin</a:t>
            </a:r>
            <a:r>
              <a:rPr lang="tr-TR" dirty="0"/>
              <a:t>, </a:t>
            </a:r>
            <a:r>
              <a:rPr lang="tr-TR" dirty="0" smtClean="0"/>
              <a:t>yani zerdeçal (</a:t>
            </a:r>
            <a:r>
              <a:rPr lang="tr-TR" i="1" dirty="0" err="1" smtClean="0"/>
              <a:t>Curcuma</a:t>
            </a:r>
            <a:r>
              <a:rPr lang="tr-TR" i="1" dirty="0" smtClean="0"/>
              <a:t> longa</a:t>
            </a:r>
            <a:r>
              <a:rPr lang="tr-TR" dirty="0" smtClean="0"/>
              <a:t>) türündeki </a:t>
            </a:r>
            <a:r>
              <a:rPr lang="tr-TR" dirty="0"/>
              <a:t>bitkilerin ürettiği parlak sarı renkli bir kimyasal madde. Bitkisel besin takviyesi, </a:t>
            </a:r>
            <a:r>
              <a:rPr lang="tr-TR" dirty="0" smtClean="0"/>
              <a:t>kozmetik</a:t>
            </a:r>
            <a:r>
              <a:rPr lang="tr-TR" dirty="0"/>
              <a:t> ürün bileşeni, aroma verici ve </a:t>
            </a:r>
            <a:r>
              <a:rPr lang="tr-TR" dirty="0" smtClean="0"/>
              <a:t>gıda boyası olarak kullanılır.</a:t>
            </a:r>
          </a:p>
          <a:p>
            <a:r>
              <a:rPr lang="tr-TR" dirty="0" smtClean="0"/>
              <a:t>Doğaldır, sağlıklıdır, sentetik değildir. </a:t>
            </a:r>
          </a:p>
          <a:p>
            <a:r>
              <a:rPr lang="tr-TR" dirty="0" smtClean="0"/>
              <a:t>İnsan sağlığına birçok faydası olmakla beraber tüm kanser türlerine karşı koruyucu etki sağlar.</a:t>
            </a:r>
          </a:p>
          <a:p>
            <a:r>
              <a:rPr lang="tr-TR" dirty="0" smtClean="0"/>
              <a:t>Sağlıklı bireyler için kullanımında sakınca yoktur, hekim kontrolünde güvenilir olmak şartıyla gıda takviyesi olarak da alınabilir.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8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Kurkuminin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(Zerdeçal)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Faydaları 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Doğal bir </a:t>
            </a:r>
            <a:r>
              <a:rPr lang="tr-TR" dirty="0" err="1" smtClean="0"/>
              <a:t>antienflamatuvardır</a:t>
            </a:r>
            <a:r>
              <a:rPr lang="tr-TR" dirty="0"/>
              <a:t> </a:t>
            </a:r>
            <a:r>
              <a:rPr lang="tr-TR" dirty="0" smtClean="0"/>
              <a:t>ve antioksidandır.</a:t>
            </a:r>
          </a:p>
          <a:p>
            <a:r>
              <a:rPr lang="tr-TR" dirty="0"/>
              <a:t>K</a:t>
            </a:r>
            <a:r>
              <a:rPr lang="tr-TR" dirty="0" smtClean="0"/>
              <a:t>ronik </a:t>
            </a:r>
            <a:r>
              <a:rPr lang="tr-TR" dirty="0" err="1"/>
              <a:t>i</a:t>
            </a:r>
            <a:r>
              <a:rPr lang="tr-TR" dirty="0" err="1" smtClean="0"/>
              <a:t>nflamatuvar</a:t>
            </a:r>
            <a:r>
              <a:rPr lang="tr-TR" dirty="0" smtClean="0"/>
              <a:t> </a:t>
            </a:r>
            <a:r>
              <a:rPr lang="tr-TR" dirty="0"/>
              <a:t>hastalıkların tedavi </a:t>
            </a:r>
            <a:r>
              <a:rPr lang="tr-TR" dirty="0" smtClean="0"/>
              <a:t>sürecini destekler.</a:t>
            </a:r>
          </a:p>
          <a:p>
            <a:r>
              <a:rPr lang="tr-TR" dirty="0" smtClean="0"/>
              <a:t>Bağışıklığı güçlendirir.</a:t>
            </a:r>
          </a:p>
          <a:p>
            <a:r>
              <a:rPr lang="tr-TR" dirty="0" err="1" smtClean="0"/>
              <a:t>Antiviraldir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Karaciğeri güçlendirir.</a:t>
            </a:r>
          </a:p>
          <a:p>
            <a:r>
              <a:rPr lang="tr-TR" dirty="0" smtClean="0"/>
              <a:t>Anti kanser etkisi vardır tümörler üstünde etkilidir.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02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</a:rPr>
              <a:t>Sağlıklı Beslenme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601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Sağlıklı beslenmek tanım olarak:</a:t>
            </a:r>
          </a:p>
          <a:p>
            <a:pPr marL="0" indent="0">
              <a:buNone/>
            </a:pPr>
            <a:r>
              <a:rPr lang="tr-TR" dirty="0" smtClean="0"/>
              <a:t>Bireyin ihtiyaç duyduğu </a:t>
            </a:r>
            <a:r>
              <a:rPr lang="tr-TR" dirty="0" smtClean="0">
                <a:solidFill>
                  <a:srgbClr val="FF0000"/>
                </a:solidFill>
              </a:rPr>
              <a:t>makro ve mikro besinlerden yeterli ve dengeli </a:t>
            </a:r>
            <a:r>
              <a:rPr lang="tr-TR" dirty="0" smtClean="0"/>
              <a:t>şekilde ihtiyaç duyduğu enerjiyi karşılayacak kadar beslenebilmesidir.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3847356"/>
            <a:ext cx="3438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Makro besinler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Karbonhidrat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Protein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Yağ</a:t>
            </a:r>
            <a:endParaRPr lang="tr-TR" sz="28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7592291" y="3847356"/>
            <a:ext cx="3761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Mikro Besinler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Vitaminler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Mineraller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sz="2800" dirty="0" smtClean="0"/>
              <a:t>Mikro Mineral</a:t>
            </a:r>
          </a:p>
          <a:p>
            <a:pPr marL="971550" lvl="1" indent="-514350">
              <a:buFont typeface="+mj-lt"/>
              <a:buAutoNum type="arabicPeriod"/>
            </a:pPr>
            <a:r>
              <a:rPr lang="tr-TR" sz="2800" dirty="0" smtClean="0"/>
              <a:t>İz(Eser) Element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64001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042" y="1690688"/>
            <a:ext cx="10335915" cy="24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44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019" y="1027906"/>
            <a:ext cx="10297962" cy="3772426"/>
          </a:xfrm>
          <a:prstGeom prst="rect">
            <a:avLst/>
          </a:prstGeom>
        </p:spPr>
      </p:pic>
      <p:cxnSp>
        <p:nvCxnSpPr>
          <p:cNvPr id="5" name="Düz Bağlayıcı 4"/>
          <p:cNvCxnSpPr/>
          <p:nvPr/>
        </p:nvCxnSpPr>
        <p:spPr>
          <a:xfrm flipV="1">
            <a:off x="2826327" y="3537527"/>
            <a:ext cx="8137237" cy="92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 flipV="1">
            <a:off x="1394691" y="1487055"/>
            <a:ext cx="9568873" cy="184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 flipV="1">
            <a:off x="1256146" y="1778650"/>
            <a:ext cx="5800436" cy="92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2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Fıtratına Uygun Olmayan </a:t>
            </a:r>
            <a:r>
              <a:rPr lang="tr-TR" b="1" dirty="0" smtClean="0">
                <a:solidFill>
                  <a:srgbClr val="FF0000"/>
                </a:solidFill>
              </a:rPr>
              <a:t>Gıdalar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Fabrikada yaşayan tavuklar</a:t>
            </a:r>
          </a:p>
          <a:p>
            <a:r>
              <a:rPr lang="tr-TR" dirty="0" smtClean="0"/>
              <a:t> Sütlerde Ultra </a:t>
            </a:r>
            <a:r>
              <a:rPr lang="tr-TR" dirty="0"/>
              <a:t>High </a:t>
            </a:r>
            <a:r>
              <a:rPr lang="tr-TR" dirty="0" err="1"/>
              <a:t>Temperature</a:t>
            </a:r>
            <a:r>
              <a:rPr lang="tr-TR" dirty="0"/>
              <a:t> (Ultra Yüksek Isı) </a:t>
            </a:r>
            <a:r>
              <a:rPr lang="tr-TR" dirty="0" smtClean="0"/>
              <a:t>uygulaması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955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427" y="365125"/>
            <a:ext cx="10781145" cy="606439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62182" y="5458691"/>
            <a:ext cx="1939636" cy="775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38200" y="639979"/>
            <a:ext cx="1939636" cy="775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7042728" y="3574473"/>
            <a:ext cx="364836" cy="291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6858001" y="1893454"/>
            <a:ext cx="891308" cy="110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06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74" y="514060"/>
            <a:ext cx="10997052" cy="60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UHT Sütler için bir Video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www.youtube.com/watch?v=RIL_ilNuEFA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428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 “</a:t>
            </a:r>
            <a:r>
              <a:rPr lang="tr-TR" dirty="0" err="1"/>
              <a:t>Temporary</a:t>
            </a:r>
            <a:r>
              <a:rPr lang="tr-TR" dirty="0"/>
              <a:t> </a:t>
            </a:r>
            <a:r>
              <a:rPr lang="tr-TR" dirty="0" err="1"/>
              <a:t>Depression</a:t>
            </a:r>
            <a:r>
              <a:rPr lang="tr-TR" dirty="0"/>
              <a:t> of </a:t>
            </a:r>
            <a:r>
              <a:rPr lang="tr-TR" dirty="0" err="1"/>
              <a:t>Transcription</a:t>
            </a:r>
            <a:r>
              <a:rPr lang="tr-TR" dirty="0"/>
              <a:t> in Mouse </a:t>
            </a:r>
            <a:r>
              <a:rPr lang="tr-TR" dirty="0" err="1"/>
              <a:t>Pre-implantion</a:t>
            </a:r>
            <a:r>
              <a:rPr lang="tr-TR" dirty="0"/>
              <a:t> </a:t>
            </a:r>
            <a:r>
              <a:rPr lang="tr-TR" dirty="0" err="1"/>
              <a:t>Embryos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Mice</a:t>
            </a:r>
            <a:r>
              <a:rPr lang="tr-TR" dirty="0"/>
              <a:t> Fed on </a:t>
            </a:r>
            <a:r>
              <a:rPr lang="tr-TR" dirty="0" err="1"/>
              <a:t>Genetically</a:t>
            </a:r>
            <a:r>
              <a:rPr lang="tr-TR" dirty="0"/>
              <a:t> </a:t>
            </a:r>
            <a:r>
              <a:rPr lang="tr-TR" dirty="0" err="1"/>
              <a:t>Modified</a:t>
            </a:r>
            <a:r>
              <a:rPr lang="tr-TR" dirty="0"/>
              <a:t> </a:t>
            </a:r>
            <a:r>
              <a:rPr lang="tr-TR" dirty="0" err="1"/>
              <a:t>Soybean</a:t>
            </a:r>
            <a:r>
              <a:rPr lang="tr-TR" dirty="0"/>
              <a:t>”,  48th </a:t>
            </a:r>
            <a:r>
              <a:rPr lang="tr-TR" dirty="0" err="1"/>
              <a:t>Symposium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Histochemistry</a:t>
            </a:r>
            <a:r>
              <a:rPr lang="tr-TR" dirty="0"/>
              <a:t>, 2006, Eylül 7–10</a:t>
            </a:r>
            <a:br>
              <a:rPr lang="tr-TR" dirty="0"/>
            </a:br>
            <a:r>
              <a:rPr lang="tr-TR" b="1" dirty="0"/>
              <a:t>3.</a:t>
            </a:r>
            <a:r>
              <a:rPr lang="tr-TR" dirty="0"/>
              <a:t> “</a:t>
            </a:r>
            <a:r>
              <a:rPr lang="tr-TR" dirty="0" err="1"/>
              <a:t>Genetically</a:t>
            </a:r>
            <a:r>
              <a:rPr lang="tr-TR" dirty="0"/>
              <a:t> </a:t>
            </a:r>
            <a:r>
              <a:rPr lang="tr-TR" dirty="0" err="1"/>
              <a:t>modified</a:t>
            </a:r>
            <a:r>
              <a:rPr lang="tr-TR" dirty="0"/>
              <a:t> soy </a:t>
            </a:r>
            <a:r>
              <a:rPr lang="tr-TR" dirty="0" err="1"/>
              <a:t>affects</a:t>
            </a:r>
            <a:r>
              <a:rPr lang="tr-TR" dirty="0"/>
              <a:t> </a:t>
            </a:r>
            <a:r>
              <a:rPr lang="tr-TR" dirty="0" err="1"/>
              <a:t>posterity</a:t>
            </a:r>
            <a:r>
              <a:rPr lang="tr-TR" dirty="0"/>
              <a:t>: </a:t>
            </a:r>
            <a:r>
              <a:rPr lang="tr-TR" dirty="0" err="1"/>
              <a:t>Results</a:t>
            </a:r>
            <a:r>
              <a:rPr lang="tr-TR" dirty="0"/>
              <a:t> of Russian </a:t>
            </a:r>
            <a:r>
              <a:rPr lang="tr-TR" dirty="0" err="1"/>
              <a:t>scientists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”, </a:t>
            </a:r>
            <a:r>
              <a:rPr lang="tr-TR" dirty="0" err="1"/>
              <a:t>Regnum</a:t>
            </a:r>
            <a:r>
              <a:rPr lang="tr-TR" dirty="0"/>
              <a:t>, Ekim 12, 2006</a:t>
            </a:r>
            <a:br>
              <a:rPr lang="tr-TR" dirty="0"/>
            </a:br>
            <a:r>
              <a:rPr lang="tr-TR" b="1" dirty="0"/>
              <a:t>4.</a:t>
            </a:r>
            <a:r>
              <a:rPr lang="tr-TR" dirty="0"/>
              <a:t> “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transgenic</a:t>
            </a:r>
            <a:r>
              <a:rPr lang="tr-TR" dirty="0"/>
              <a:t> </a:t>
            </a:r>
            <a:r>
              <a:rPr lang="tr-TR" dirty="0" err="1"/>
              <a:t>maize</a:t>
            </a:r>
            <a:r>
              <a:rPr lang="tr-TR" dirty="0"/>
              <a:t> NK603xMON810 fed in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term</a:t>
            </a:r>
            <a:r>
              <a:rPr lang="tr-TR" dirty="0"/>
              <a:t> </a:t>
            </a:r>
            <a:r>
              <a:rPr lang="tr-TR" dirty="0" err="1"/>
              <a:t>reproduction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in </a:t>
            </a:r>
            <a:r>
              <a:rPr lang="tr-TR" dirty="0" err="1"/>
              <a:t>mice</a:t>
            </a:r>
            <a:r>
              <a:rPr lang="tr-TR" dirty="0"/>
              <a:t>,” </a:t>
            </a:r>
            <a:r>
              <a:rPr lang="tr-TR" dirty="0" err="1"/>
              <a:t>Alberta</a:t>
            </a:r>
            <a:r>
              <a:rPr lang="tr-TR" dirty="0"/>
              <a:t> </a:t>
            </a:r>
            <a:r>
              <a:rPr lang="tr-TR" dirty="0" err="1"/>
              <a:t>Velimirov</a:t>
            </a:r>
            <a:r>
              <a:rPr lang="tr-TR" dirty="0"/>
              <a:t> ve </a:t>
            </a:r>
            <a:r>
              <a:rPr lang="tr-TR" dirty="0" err="1"/>
              <a:t>Claudia</a:t>
            </a:r>
            <a:r>
              <a:rPr lang="tr-TR" dirty="0"/>
              <a:t> </a:t>
            </a:r>
            <a:r>
              <a:rPr lang="tr-TR" dirty="0" err="1"/>
              <a:t>Binter</a:t>
            </a:r>
            <a:r>
              <a:rPr lang="tr-TR" dirty="0"/>
              <a:t>, </a:t>
            </a:r>
            <a:r>
              <a:rPr lang="tr-TR" dirty="0" err="1"/>
              <a:t>Forschungsberichte</a:t>
            </a:r>
            <a:r>
              <a:rPr lang="tr-TR" dirty="0"/>
              <a:t> der </a:t>
            </a:r>
            <a:r>
              <a:rPr lang="tr-TR" dirty="0" err="1"/>
              <a:t>Sektion</a:t>
            </a:r>
            <a:r>
              <a:rPr lang="tr-TR" dirty="0"/>
              <a:t> IV, </a:t>
            </a:r>
            <a:r>
              <a:rPr lang="tr-TR" dirty="0" err="1"/>
              <a:t>Band</a:t>
            </a:r>
            <a:r>
              <a:rPr lang="tr-TR" dirty="0"/>
              <a:t> 3/2008</a:t>
            </a:r>
          </a:p>
          <a:p>
            <a:r>
              <a:rPr lang="tr-TR" dirty="0"/>
              <a:t> </a:t>
            </a:r>
          </a:p>
          <a:p>
            <a:r>
              <a:rPr lang="tr-TR" u="sng" dirty="0">
                <a:hlinkClick r:id="rId2"/>
              </a:rPr>
              <a:t>https://diyetisyenemreuzun.com/gluten-asiri-gecirgen-bagirsak-sendromuna-neden-olur-mu/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dirty="0"/>
              <a:t> </a:t>
            </a:r>
          </a:p>
          <a:p>
            <a:r>
              <a:rPr lang="tr-TR" u="sng" dirty="0">
                <a:hlinkClick r:id="rId3"/>
              </a:rPr>
              <a:t>https://www.umitaktas.com/internet-haberleri/tarim-ilaci-mi-zehri-mi-milliyet-com-tr/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u="sng" dirty="0">
                <a:hlinkClick r:id="rId4"/>
              </a:rPr>
              <a:t>https://www.umitaktas.com/internet-haberleri/covid-salgininda-glifosat-etkisi-milliyet-com-tr/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2377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i="1" dirty="0" err="1"/>
              <a:t>Glyphosate</a:t>
            </a:r>
            <a:r>
              <a:rPr lang="tr-TR" i="1" dirty="0"/>
              <a:t>, a </a:t>
            </a:r>
            <a:r>
              <a:rPr lang="tr-TR" i="1" dirty="0" err="1"/>
              <a:t>chelating</a:t>
            </a:r>
            <a:r>
              <a:rPr lang="tr-TR" i="1" dirty="0"/>
              <a:t> </a:t>
            </a:r>
            <a:r>
              <a:rPr lang="tr-TR" i="1" dirty="0" err="1"/>
              <a:t>agent-relevant</a:t>
            </a:r>
            <a:r>
              <a:rPr lang="tr-TR" i="1" dirty="0"/>
              <a:t> </a:t>
            </a:r>
            <a:r>
              <a:rPr lang="tr-TR" i="1" dirty="0" err="1"/>
              <a:t>for</a:t>
            </a:r>
            <a:r>
              <a:rPr lang="tr-TR" i="1" dirty="0"/>
              <a:t> </a:t>
            </a:r>
            <a:r>
              <a:rPr lang="tr-TR" i="1" dirty="0" err="1"/>
              <a:t>ecological</a:t>
            </a:r>
            <a:r>
              <a:rPr lang="tr-TR" i="1" dirty="0"/>
              <a:t> risk </a:t>
            </a:r>
            <a:r>
              <a:rPr lang="tr-TR" i="1" dirty="0" err="1"/>
              <a:t>assessment</a:t>
            </a:r>
            <a:r>
              <a:rPr lang="tr-TR" i="1" dirty="0"/>
              <a:t>?”, Martha </a:t>
            </a:r>
            <a:r>
              <a:rPr lang="tr-TR" i="1" dirty="0" err="1"/>
              <a:t>Mertens</a:t>
            </a:r>
            <a:r>
              <a:rPr lang="tr-TR" i="1" dirty="0"/>
              <a:t>, </a:t>
            </a:r>
            <a:r>
              <a:rPr lang="tr-TR" i="1" dirty="0" err="1"/>
              <a:t>Environmental</a:t>
            </a:r>
            <a:r>
              <a:rPr lang="tr-TR" i="1" dirty="0"/>
              <a:t> </a:t>
            </a:r>
            <a:r>
              <a:rPr lang="tr-TR" i="1" dirty="0" err="1"/>
              <a:t>Science</a:t>
            </a:r>
            <a:r>
              <a:rPr lang="tr-TR" i="1" dirty="0"/>
              <a:t> </a:t>
            </a:r>
            <a:r>
              <a:rPr lang="tr-TR" i="1" dirty="0" err="1"/>
              <a:t>Pollut</a:t>
            </a:r>
            <a:r>
              <a:rPr lang="tr-TR" i="1" dirty="0"/>
              <a:t> </a:t>
            </a:r>
            <a:r>
              <a:rPr lang="tr-TR" i="1" dirty="0" err="1"/>
              <a:t>Res</a:t>
            </a:r>
            <a:r>
              <a:rPr lang="tr-TR" i="1" dirty="0"/>
              <a:t> </a:t>
            </a:r>
            <a:r>
              <a:rPr lang="tr-TR" i="1" dirty="0" err="1"/>
              <a:t>Int</a:t>
            </a:r>
            <a:r>
              <a:rPr lang="tr-TR" i="1" dirty="0"/>
              <a:t>, 2018 Feb;25(6):5298-5317</a:t>
            </a:r>
            <a:r>
              <a:rPr lang="tr-TR" i="1" dirty="0" smtClean="0"/>
              <a:t>.</a:t>
            </a:r>
            <a:endParaRPr lang="tr-TR" dirty="0"/>
          </a:p>
          <a:p>
            <a:endParaRPr lang="tr-TR" dirty="0"/>
          </a:p>
          <a:p>
            <a:r>
              <a:rPr lang="tr-TR" u="sng" dirty="0">
                <a:hlinkClick r:id="rId2"/>
              </a:rPr>
              <a:t>https://tr.wikipedia.org/wiki/Glifosat#:~:text=Etki%20mekanizmas%C4%B1,-ABD'de%201992&amp;text=Glifosat%20bitkinin%20ye%C5%9Fil%20k%C4%B1s%C4%B1mlar%C4%B1ndan%20ve,olarak%20b%C3%BCy%C3%BCyen%20bitkiler%20%C3%BCzerinde%20etkilidir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3"/>
              </a:rPr>
              <a:t>https://aysebereket.wordpress.com/2017/10/25/glifosata-dun-avrupa-parlamentosu-hayir-dedi-bugun-sira-komisyonda/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4"/>
              </a:rPr>
              <a:t>https://yesilgazete.org/monsanto-bayer-glifosat-kanser-davasinda-tarihi-zafer-289-2-milyon-dolar-tazminat-cezasi/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6326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u="sng" dirty="0">
                <a:hlinkClick r:id="rId2"/>
              </a:rPr>
              <a:t>https://tamtabi.com/genetigi-degistirilmis-bugday/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2"/>
              </a:rPr>
              <a:t>https://tamtabi.com/genetigi-degistirilmis-bugday/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3"/>
              </a:rPr>
              <a:t>https://www.umitaktas.com/colyak/colyak-hastaligi/#:~:text=1800'l%C3%BC%20y%C4%B1llar%C4%B1n%20sonlar%C4%B1na%20do%C4%9Fru,Willem%2DKarel%20Dicke%20taraf%C4%B1ndan%20g%C3%B6sterildi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4"/>
              </a:rPr>
              <a:t>https://www.umitaktas.com/makale/buyuk-taklitci-gluten-intoleransi/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5"/>
              </a:rPr>
              <a:t>https://www.dengesende.com/yazarlar/pelin-bilgic/eski-den-gluten-hassasi-yeti-mi-vardi/1/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>
                <a:hlinkClick r:id="rId6"/>
              </a:rPr>
              <a:t>https://</a:t>
            </a:r>
            <a:r>
              <a:rPr lang="tr-TR" u="sng" dirty="0" smtClean="0">
                <a:hlinkClick r:id="rId6"/>
              </a:rPr>
              <a:t>www.dunya.com/sektorler/enerji/eksi-mayali-ekmek-colyak-ve-gluten-entoleransi-olanlara-care-olabilir-haberi-212431</a:t>
            </a:r>
            <a:endParaRPr lang="tr-TR" dirty="0"/>
          </a:p>
          <a:p>
            <a:endParaRPr lang="tr-TR" dirty="0"/>
          </a:p>
          <a:p>
            <a:r>
              <a:rPr lang="tr-TR" u="sng" dirty="0">
                <a:hlinkClick r:id="rId7"/>
              </a:rPr>
              <a:t>https://acikders.ankara.edu.tr/pluginfile.php/68639/mod_resource/content/0/G%C4%B1dalardaki%20%20Toksik%20maddelere%20I.pdf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763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u="sng" dirty="0">
                <a:hlinkClick r:id="rId2"/>
              </a:rPr>
              <a:t>https://www.ntv.com.tr/saglik/cin-tuzu-nedir-cin-tuzunun-zararlari-nelerdir-cin-tuzu-neden-yasaklanmali,nucyuQviM0mfv5mmcmS1iA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u="sng" dirty="0">
                <a:hlinkClick r:id="rId3"/>
              </a:rPr>
              <a:t>https://tr.wikipedia.org/wiki/Tartrazin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u="sng" dirty="0">
                <a:hlinkClick r:id="rId4"/>
              </a:rPr>
              <a:t>https://www.gidaraporu.com/cocuk-gidalarinda-katki-maddeleri_g.htm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u="sng" dirty="0">
                <a:hlinkClick r:id="rId5"/>
              </a:rPr>
              <a:t>https://www.helalplatform.com/katki-maddeleri/e102-katki-maddesi-nedir-e102-maddesinin-zararlari-nelerdir/11616/</a:t>
            </a:r>
            <a:endParaRPr lang="tr-TR" dirty="0"/>
          </a:p>
          <a:p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13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00471"/>
            <a:ext cx="10515600" cy="1325563"/>
          </a:xfrm>
        </p:spPr>
        <p:txBody>
          <a:bodyPr/>
          <a:lstStyle/>
          <a:p>
            <a:r>
              <a:rPr lang="tr-TR" b="1" dirty="0" smtClean="0"/>
              <a:t>Makro Besinler				Mikro Besinler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54909"/>
            <a:ext cx="4241800" cy="4422054"/>
          </a:xfrm>
        </p:spPr>
        <p:txBody>
          <a:bodyPr/>
          <a:lstStyle/>
          <a:p>
            <a:r>
              <a:rPr lang="tr-TR" dirty="0" smtClean="0"/>
              <a:t>Yumurta</a:t>
            </a:r>
          </a:p>
          <a:p>
            <a:r>
              <a:rPr lang="tr-TR" dirty="0" smtClean="0"/>
              <a:t>Zeytin</a:t>
            </a:r>
          </a:p>
          <a:p>
            <a:r>
              <a:rPr lang="tr-TR" dirty="0" smtClean="0"/>
              <a:t>Zeytinyağı</a:t>
            </a:r>
          </a:p>
          <a:p>
            <a:r>
              <a:rPr lang="tr-TR" dirty="0" smtClean="0"/>
              <a:t>Peynir</a:t>
            </a:r>
          </a:p>
          <a:p>
            <a:r>
              <a:rPr lang="tr-TR" dirty="0" smtClean="0"/>
              <a:t>Meyveler</a:t>
            </a:r>
          </a:p>
          <a:p>
            <a:r>
              <a:rPr lang="tr-TR" dirty="0" smtClean="0"/>
              <a:t>Sebzeler</a:t>
            </a:r>
          </a:p>
          <a:p>
            <a:r>
              <a:rPr lang="tr-TR" dirty="0" smtClean="0"/>
              <a:t>Ekmek</a:t>
            </a:r>
          </a:p>
          <a:p>
            <a:r>
              <a:rPr lang="tr-TR" dirty="0" smtClean="0"/>
              <a:t>Karabuğday (</a:t>
            </a:r>
            <a:r>
              <a:rPr lang="tr-TR" dirty="0" err="1" smtClean="0"/>
              <a:t>Greçka</a:t>
            </a:r>
            <a:r>
              <a:rPr lang="tr-TR" dirty="0" smtClean="0"/>
              <a:t>)</a:t>
            </a:r>
            <a:endParaRPr lang="tr-TR" dirty="0"/>
          </a:p>
          <a:p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259782" y="1754909"/>
            <a:ext cx="4655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Kalsiyum (</a:t>
            </a:r>
            <a:r>
              <a:rPr lang="tr-TR" sz="2800" dirty="0" err="1" smtClean="0"/>
              <a:t>Ca</a:t>
            </a:r>
            <a:r>
              <a:rPr lang="tr-TR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Sodyum (</a:t>
            </a:r>
            <a:r>
              <a:rPr lang="tr-TR" sz="2800" dirty="0" err="1" smtClean="0"/>
              <a:t>Na</a:t>
            </a:r>
            <a:r>
              <a:rPr lang="tr-TR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Potasyum (K)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Magnezyum (Mg)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Demir (Fe)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Çinko (</a:t>
            </a:r>
            <a:r>
              <a:rPr lang="tr-TR" sz="2800" dirty="0" err="1" smtClean="0"/>
              <a:t>Zn</a:t>
            </a:r>
            <a:r>
              <a:rPr lang="tr-TR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Selenyum (Se)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B12 B3 B5 Vitaminleri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C Vitamini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D Vitamini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73629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03869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Esas Kaynakça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403869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52" y="365125"/>
            <a:ext cx="2115087" cy="31949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562" y="365125"/>
            <a:ext cx="2140758" cy="31982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124" y="3560121"/>
            <a:ext cx="2152782" cy="329787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254" y="365125"/>
            <a:ext cx="2264829" cy="321041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406640" y="4490720"/>
            <a:ext cx="47853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hlinkClick r:id="rId7"/>
              </a:rPr>
              <a:t>https://www.umitaktas.com</a:t>
            </a:r>
            <a:r>
              <a:rPr lang="tr-TR" sz="2800" dirty="0" smtClean="0">
                <a:hlinkClick r:id="rId7"/>
              </a:rPr>
              <a:t>/</a:t>
            </a:r>
            <a:endParaRPr lang="tr-TR" sz="28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67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52" y="804386"/>
            <a:ext cx="3809928" cy="38099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244" y="145079"/>
            <a:ext cx="2584676" cy="384660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41" y="2932870"/>
            <a:ext cx="2515003" cy="36508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204" y="145079"/>
            <a:ext cx="2646852" cy="39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Sağlıklı Beslenin Önündeki Engeller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GDO ve </a:t>
            </a:r>
            <a:r>
              <a:rPr lang="tr-TR" dirty="0" err="1" smtClean="0"/>
              <a:t>Hibrit</a:t>
            </a:r>
            <a:r>
              <a:rPr lang="tr-TR" dirty="0" smtClean="0"/>
              <a:t> Tohumlar</a:t>
            </a:r>
          </a:p>
          <a:p>
            <a:r>
              <a:rPr lang="tr-TR" dirty="0" smtClean="0"/>
              <a:t>Tarım İlaçları (</a:t>
            </a:r>
            <a:r>
              <a:rPr lang="tr-TR" dirty="0" err="1" smtClean="0"/>
              <a:t>Glifosat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Gluten</a:t>
            </a:r>
            <a:r>
              <a:rPr lang="tr-TR" dirty="0" smtClean="0"/>
              <a:t> </a:t>
            </a:r>
          </a:p>
          <a:p>
            <a:r>
              <a:rPr lang="tr-TR" dirty="0" smtClean="0"/>
              <a:t>Gıda Koruyucu ve Katkı Maddeleri</a:t>
            </a:r>
          </a:p>
          <a:p>
            <a:r>
              <a:rPr lang="tr-TR" dirty="0" smtClean="0"/>
              <a:t>Fıtratına Uygun Olmayan Gıdalar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79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GDO ve </a:t>
            </a:r>
            <a:r>
              <a:rPr lang="tr-TR" b="1" dirty="0" err="1" smtClean="0">
                <a:solidFill>
                  <a:srgbClr val="FF0000"/>
                </a:solidFill>
              </a:rPr>
              <a:t>Hibrit</a:t>
            </a:r>
            <a:r>
              <a:rPr lang="tr-TR" b="1" dirty="0" smtClean="0">
                <a:solidFill>
                  <a:srgbClr val="FF0000"/>
                </a:solidFill>
              </a:rPr>
              <a:t> Tohumlar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GDO’lu</a:t>
            </a:r>
            <a:r>
              <a:rPr lang="tr-TR" dirty="0" smtClean="0"/>
              <a:t> tohum tamamen laboratuvar ortamında üretilen tohumdur. Patentlidir, </a:t>
            </a:r>
            <a:r>
              <a:rPr lang="tr-TR" dirty="0" err="1" smtClean="0"/>
              <a:t>biyoteknoloji</a:t>
            </a:r>
            <a:r>
              <a:rPr lang="tr-TR" dirty="0" smtClean="0"/>
              <a:t> ya da gen patenti bulunur. Patent sahibinin izini olmaksızın üstünde araştırma ve çalışma yapılamaz.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Hibrit</a:t>
            </a:r>
            <a:r>
              <a:rPr lang="tr-TR" dirty="0" smtClean="0"/>
              <a:t> tohum ise aynı türden  farklı tohumların çaprazlanması ile elde edilir. Kısır tohumdur. </a:t>
            </a:r>
            <a:r>
              <a:rPr lang="tr-TR" dirty="0" err="1"/>
              <a:t>H</a:t>
            </a:r>
            <a:r>
              <a:rPr lang="tr-TR" dirty="0" err="1" smtClean="0"/>
              <a:t>ibrit</a:t>
            </a:r>
            <a:r>
              <a:rPr lang="tr-TR" dirty="0" smtClean="0"/>
              <a:t> </a:t>
            </a:r>
            <a:r>
              <a:rPr lang="tr-TR" dirty="0"/>
              <a:t>tohumlar gereken mevsim koşullarında ve zamanda yetiştirilmediğinden böcek ve hayvanlara karşı dayanıksızdır. Bu nedenle böcek ilacı ve kimyasallar </a:t>
            </a:r>
            <a:r>
              <a:rPr lang="tr-TR" dirty="0" err="1"/>
              <a:t>hibrit</a:t>
            </a:r>
            <a:r>
              <a:rPr lang="tr-TR" dirty="0"/>
              <a:t> tohumlarda sıklıkla </a:t>
            </a:r>
            <a:r>
              <a:rPr lang="tr-TR" dirty="0" smtClean="0"/>
              <a:t>kullanılır.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14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119" y="1727630"/>
            <a:ext cx="10108344" cy="390655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01119" y="563418"/>
            <a:ext cx="3103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Ve Sonuç…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Ve sonuç…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GDO ve Kısırlık</a:t>
            </a:r>
          </a:p>
          <a:p>
            <a:r>
              <a:rPr lang="tr-TR" dirty="0"/>
              <a:t>İtalya’da 2006’da yapılan bir başka araştırma(2)</a:t>
            </a:r>
            <a:r>
              <a:rPr lang="tr-TR" dirty="0" err="1"/>
              <a:t>GDO’lu</a:t>
            </a:r>
            <a:r>
              <a:rPr lang="tr-TR" dirty="0"/>
              <a:t> soyayla beslenen erkek farelerin testislerinde farklılaşma, sperm sayılarında azalma ve spermlerde dejenerasyona rastlandığını gösteriyor. Rus bilim insanlarının yaptığı ve 2006 yılında yayınlanan bir araştırma ise(3), </a:t>
            </a:r>
            <a:r>
              <a:rPr lang="tr-TR" dirty="0" err="1"/>
              <a:t>GDO’lu</a:t>
            </a:r>
            <a:r>
              <a:rPr lang="tr-TR" dirty="0"/>
              <a:t> soya fasulyesi ile beslenen anne farelerin bebeklerinin yarısının ilk üç hafta içinde öldüğünü rapor ediyor. Ürkütücü değil mi?</a:t>
            </a:r>
            <a:br>
              <a:rPr lang="tr-TR" dirty="0"/>
            </a:br>
            <a:r>
              <a:rPr lang="tr-TR" dirty="0"/>
              <a:t>Devam edelim. İşte, bir başka araştırmanın(4)sonuçları: “Dişi fareler ne kadar uzun süre </a:t>
            </a:r>
            <a:r>
              <a:rPr lang="tr-TR" dirty="0" err="1"/>
              <a:t>GDO’lu</a:t>
            </a:r>
            <a:r>
              <a:rPr lang="tr-TR" dirty="0"/>
              <a:t> soya ile beslenirse doğurganlıkları da aynı oranda azalırken, bebekleri de daha düşük kilolu doğdu. </a:t>
            </a:r>
            <a:r>
              <a:rPr lang="tr-TR" dirty="0" err="1"/>
              <a:t>GDO’lu</a:t>
            </a:r>
            <a:r>
              <a:rPr lang="tr-TR" dirty="0"/>
              <a:t> soya ile beslenen farelerde üç jenerasyon sonra ise tamamen kısır bir nesil ortaya çıktı.”</a:t>
            </a:r>
            <a:br>
              <a:rPr lang="tr-TR" dirty="0"/>
            </a:br>
            <a:r>
              <a:rPr lang="tr-TR" dirty="0" err="1"/>
              <a:t>GDO’lu</a:t>
            </a:r>
            <a:r>
              <a:rPr lang="tr-TR" dirty="0"/>
              <a:t> gıdalar konusunda binlerce araştırmadan söz etmek mümkün.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6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GDO ve Buğday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1943 -1950 yılları arasında daha verimli buğday üretmek amacıyla çalışmalar yapılır.</a:t>
            </a:r>
          </a:p>
          <a:p>
            <a:r>
              <a:rPr lang="tr-TR" dirty="0" smtClean="0"/>
              <a:t>Genetik müdahaleler ile başak kısmı daha büyük bir buğday üretilir. Ancak sap kısmı ince kalıp büyük başağı taşıyamadığından bu girişim yarım kalır.</a:t>
            </a:r>
          </a:p>
          <a:p>
            <a:r>
              <a:rPr lang="tr-TR" dirty="0" smtClean="0"/>
              <a:t>Dr.</a:t>
            </a:r>
            <a:r>
              <a:rPr lang="tr-TR" dirty="0"/>
              <a:t> Norman </a:t>
            </a:r>
            <a:r>
              <a:rPr lang="tr-TR" dirty="0" err="1" smtClean="0"/>
              <a:t>Borlaug</a:t>
            </a:r>
            <a:r>
              <a:rPr lang="tr-TR" dirty="0" smtClean="0"/>
              <a:t> ve ekibi tarafından başak kısmını taşıyabilecek kısa ve daha kalın bir sapı olan «modern cüce buğday» üretilir. (1950)</a:t>
            </a:r>
          </a:p>
          <a:p>
            <a:r>
              <a:rPr lang="tr-TR" dirty="0" smtClean="0"/>
              <a:t>Ancak bu genetik müdahaleler ile birlikte buğdayda doğal olarak bulunan </a:t>
            </a:r>
            <a:r>
              <a:rPr lang="tr-TR" dirty="0" err="1" smtClean="0"/>
              <a:t>gluten</a:t>
            </a:r>
            <a:r>
              <a:rPr lang="tr-TR" dirty="0" smtClean="0"/>
              <a:t> proteininde farklılaşmalar olur.</a:t>
            </a:r>
            <a:endParaRPr lang="tr-TR" dirty="0"/>
          </a:p>
          <a:p>
            <a:r>
              <a:rPr lang="tr-TR" dirty="0" smtClean="0"/>
              <a:t> 1953 yılında Hollandalı bir çocuk doktoru tarafından ilk «</a:t>
            </a:r>
            <a:r>
              <a:rPr lang="tr-TR" dirty="0" err="1" smtClean="0"/>
              <a:t>çölyak</a:t>
            </a:r>
            <a:r>
              <a:rPr lang="tr-TR" dirty="0" smtClean="0"/>
              <a:t>» teşhisi konur.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38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1206</Words>
  <Application>Microsoft Office PowerPoint</Application>
  <PresentationFormat>Geniş ekran</PresentationFormat>
  <Paragraphs>232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Teması</vt:lpstr>
      <vt:lpstr> </vt:lpstr>
      <vt:lpstr>Sağlıklı Yaşam</vt:lpstr>
      <vt:lpstr>Sağlıklı Beslenme</vt:lpstr>
      <vt:lpstr>Makro Besinler    Mikro Besinler</vt:lpstr>
      <vt:lpstr>Sağlıklı Beslenin Önündeki Engeller</vt:lpstr>
      <vt:lpstr>GDO ve Hibrit Tohumlar</vt:lpstr>
      <vt:lpstr>PowerPoint Sunusu</vt:lpstr>
      <vt:lpstr>Ve sonuç…</vt:lpstr>
      <vt:lpstr>GDO ve Buğday</vt:lpstr>
      <vt:lpstr>  </vt:lpstr>
      <vt:lpstr>Tarım İlaçları (Glifosat)</vt:lpstr>
      <vt:lpstr>  </vt:lpstr>
      <vt:lpstr>  </vt:lpstr>
      <vt:lpstr>Amerika’da Bir Çiftçi…</vt:lpstr>
      <vt:lpstr> </vt:lpstr>
      <vt:lpstr>  </vt:lpstr>
      <vt:lpstr>Gluten </vt:lpstr>
      <vt:lpstr>Gluten ve Tarih</vt:lpstr>
      <vt:lpstr>Bazı doktorlara göre…</vt:lpstr>
      <vt:lpstr> </vt:lpstr>
      <vt:lpstr> </vt:lpstr>
      <vt:lpstr>Peki Bizim Elimizden Ne Gelir?</vt:lpstr>
      <vt:lpstr>Gıda Koruyucu ve Katkı Maddeleri</vt:lpstr>
      <vt:lpstr>GKM Temel İşlevlerine Göre Gruplandırılması</vt:lpstr>
      <vt:lpstr>Monosodyumglutamat (E 621) (Çin Tuzu)</vt:lpstr>
      <vt:lpstr>Tartrazin (E 102)</vt:lpstr>
      <vt:lpstr> </vt:lpstr>
      <vt:lpstr>Kurkumin &gt;&gt;&gt; Tartrazin</vt:lpstr>
      <vt:lpstr>Kurkuminin (Zerdeçal) Faydaları </vt:lpstr>
      <vt:lpstr>  </vt:lpstr>
      <vt:lpstr>  </vt:lpstr>
      <vt:lpstr>Fıtratına Uygun Olmayan Gıdalar</vt:lpstr>
      <vt:lpstr> </vt:lpstr>
      <vt:lpstr> </vt:lpstr>
      <vt:lpstr>UHT Sütler için bir Video</vt:lpstr>
      <vt:lpstr>Kaynakça</vt:lpstr>
      <vt:lpstr> </vt:lpstr>
      <vt:lpstr> </vt:lpstr>
      <vt:lpstr> </vt:lpstr>
      <vt:lpstr>Esas Kaynakça</vt:lpstr>
      <vt:lpstr> 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Sağlıklı Yaşam</dc:title>
  <dc:creator>Hp</dc:creator>
  <cp:lastModifiedBy>Hp</cp:lastModifiedBy>
  <cp:revision>65</cp:revision>
  <dcterms:created xsi:type="dcterms:W3CDTF">2023-10-22T18:40:43Z</dcterms:created>
  <dcterms:modified xsi:type="dcterms:W3CDTF">2023-11-26T17:43:02Z</dcterms:modified>
</cp:coreProperties>
</file>