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66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70" r:id="rId12"/>
    <p:sldId id="265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50ADC-37E6-43B9-A031-7917F28F7E48}" type="datetimeFigureOut">
              <a:rPr lang="tr-TR" smtClean="0"/>
              <a:t>27.11.2020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EE64E-945A-48AC-A365-474ED4DE130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EE64E-945A-48AC-A365-474ED4DE130B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C67-5406-4179-92E7-2DAFBD754AF5}" type="datetimeFigureOut">
              <a:rPr lang="tr-TR" smtClean="0"/>
              <a:t>27.11.2020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DD4C2-D5B7-4BE8-A5C1-D1EB6016D78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C67-5406-4179-92E7-2DAFBD754AF5}" type="datetimeFigureOut">
              <a:rPr lang="tr-TR" smtClean="0"/>
              <a:t>27.11.2020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DD4C2-D5B7-4BE8-A5C1-D1EB6016D78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C67-5406-4179-92E7-2DAFBD754AF5}" type="datetimeFigureOut">
              <a:rPr lang="tr-TR" smtClean="0"/>
              <a:t>27.11.2020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DD4C2-D5B7-4BE8-A5C1-D1EB6016D78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C67-5406-4179-92E7-2DAFBD754AF5}" type="datetimeFigureOut">
              <a:rPr lang="tr-TR" smtClean="0"/>
              <a:t>27.11.2020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DD4C2-D5B7-4BE8-A5C1-D1EB6016D78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C67-5406-4179-92E7-2DAFBD754AF5}" type="datetimeFigureOut">
              <a:rPr lang="tr-TR" smtClean="0"/>
              <a:t>27.11.2020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DD4C2-D5B7-4BE8-A5C1-D1EB6016D78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C67-5406-4179-92E7-2DAFBD754AF5}" type="datetimeFigureOut">
              <a:rPr lang="tr-TR" smtClean="0"/>
              <a:t>27.11.2020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DD4C2-D5B7-4BE8-A5C1-D1EB6016D78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C67-5406-4179-92E7-2DAFBD754AF5}" type="datetimeFigureOut">
              <a:rPr lang="tr-TR" smtClean="0"/>
              <a:t>27.11.2020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DD4C2-D5B7-4BE8-A5C1-D1EB6016D78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C67-5406-4179-92E7-2DAFBD754AF5}" type="datetimeFigureOut">
              <a:rPr lang="tr-TR" smtClean="0"/>
              <a:t>27.11.2020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DD4C2-D5B7-4BE8-A5C1-D1EB6016D78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C67-5406-4179-92E7-2DAFBD754AF5}" type="datetimeFigureOut">
              <a:rPr lang="tr-TR" smtClean="0"/>
              <a:t>27.11.2020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DD4C2-D5B7-4BE8-A5C1-D1EB6016D78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C67-5406-4179-92E7-2DAFBD754AF5}" type="datetimeFigureOut">
              <a:rPr lang="tr-TR" smtClean="0"/>
              <a:t>27.11.2020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DD4C2-D5B7-4BE8-A5C1-D1EB6016D78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C67-5406-4179-92E7-2DAFBD754AF5}" type="datetimeFigureOut">
              <a:rPr lang="tr-TR" smtClean="0"/>
              <a:t>27.11.2020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DD4C2-D5B7-4BE8-A5C1-D1EB6016D78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37C67-5406-4179-92E7-2DAFBD754AF5}" type="datetimeFigureOut">
              <a:rPr lang="tr-TR" smtClean="0"/>
              <a:t>27.11.2020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DD4C2-D5B7-4BE8-A5C1-D1EB6016D780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2638428"/>
          </a:xfrm>
        </p:spPr>
        <p:txBody>
          <a:bodyPr>
            <a:normAutofit/>
          </a:bodyPr>
          <a:lstStyle/>
          <a:p>
            <a:r>
              <a:rPr lang="tr-TR" b="1" i="1" dirty="0" smtClean="0">
                <a:solidFill>
                  <a:schemeClr val="tx1"/>
                </a:solidFill>
              </a:rPr>
              <a:t>Gözde Ezgi Avcı </a:t>
            </a:r>
            <a:br>
              <a:rPr lang="tr-TR" b="1" i="1" dirty="0" smtClean="0">
                <a:solidFill>
                  <a:schemeClr val="tx1"/>
                </a:solidFill>
              </a:rPr>
            </a:br>
            <a:r>
              <a:rPr lang="tr-TR" b="1" i="1" dirty="0" smtClean="0">
                <a:solidFill>
                  <a:schemeClr val="tx1"/>
                </a:solidFill>
              </a:rPr>
              <a:t> Adnan Menderes Üniversitesi</a:t>
            </a:r>
            <a:br>
              <a:rPr lang="tr-TR" b="1" i="1" dirty="0" smtClean="0">
                <a:solidFill>
                  <a:schemeClr val="tx1"/>
                </a:solidFill>
              </a:rPr>
            </a:br>
            <a:r>
              <a:rPr lang="tr-TR" b="1" i="1" dirty="0" smtClean="0">
                <a:solidFill>
                  <a:schemeClr val="tx1"/>
                </a:solidFill>
              </a:rPr>
              <a:t>Beden Eğitimi ve Spor Öğretmenliği</a:t>
            </a:r>
            <a:br>
              <a:rPr lang="tr-TR" b="1" i="1" dirty="0" smtClean="0">
                <a:solidFill>
                  <a:schemeClr val="tx1"/>
                </a:solidFill>
              </a:rPr>
            </a:br>
            <a:r>
              <a:rPr lang="tr-TR" b="1" i="1" dirty="0" smtClean="0">
                <a:solidFill>
                  <a:schemeClr val="tx1"/>
                </a:solidFill>
              </a:rPr>
              <a:t>1. Sınıf</a:t>
            </a:r>
          </a:p>
          <a:p>
            <a:endParaRPr lang="tr-TR" b="1" i="1" dirty="0">
              <a:solidFill>
                <a:schemeClr val="tx1"/>
              </a:solidFill>
            </a:endParaRPr>
          </a:p>
        </p:txBody>
      </p:sp>
      <p:pic>
        <p:nvPicPr>
          <p:cNvPr id="4" name="3 Resim" descr="C:\Users\admin\Desktop\KONEV AMBLEM\Konev1.jpg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00166" y="571480"/>
            <a:ext cx="6121400" cy="2410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85720" y="571480"/>
            <a:ext cx="6858048" cy="785818"/>
          </a:xfrm>
        </p:spPr>
        <p:txBody>
          <a:bodyPr>
            <a:normAutofit/>
          </a:bodyPr>
          <a:lstStyle/>
          <a:p>
            <a:r>
              <a:rPr lang="tr-TR" dirty="0" smtClean="0"/>
              <a:t>Bir evdeki günlük su tüketimine baktığımızda ; 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285720" y="1571612"/>
            <a:ext cx="4429156" cy="4572031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/>
              <a:t>SU HARCAMA TABLOSU</a:t>
            </a:r>
            <a:endParaRPr lang="tr-TR" dirty="0"/>
          </a:p>
          <a:p>
            <a:r>
              <a:rPr lang="tr-TR" dirty="0" smtClean="0"/>
              <a:t>Tuvalet  </a:t>
            </a:r>
            <a:r>
              <a:rPr lang="tr-TR" b="1" dirty="0" smtClean="0"/>
              <a:t>15 </a:t>
            </a:r>
            <a:r>
              <a:rPr lang="tr-TR" b="1" dirty="0" err="1"/>
              <a:t>lt</a:t>
            </a:r>
            <a:r>
              <a:rPr lang="tr-TR" b="1" dirty="0"/>
              <a:t> -25 </a:t>
            </a:r>
            <a:r>
              <a:rPr lang="tr-TR" b="1" dirty="0" err="1"/>
              <a:t>lt</a:t>
            </a:r>
            <a:endParaRPr lang="tr-TR" b="1" dirty="0"/>
          </a:p>
          <a:p>
            <a:r>
              <a:rPr lang="tr-TR" dirty="0"/>
              <a:t>5 Dakikalık </a:t>
            </a:r>
            <a:r>
              <a:rPr lang="tr-TR" dirty="0" smtClean="0"/>
              <a:t>Duş  </a:t>
            </a:r>
            <a:r>
              <a:rPr lang="tr-TR" b="1" dirty="0" smtClean="0"/>
              <a:t>9 </a:t>
            </a:r>
            <a:r>
              <a:rPr lang="tr-TR" b="1" dirty="0" err="1" smtClean="0"/>
              <a:t>lt</a:t>
            </a:r>
            <a:r>
              <a:rPr lang="tr-TR" b="1" dirty="0" smtClean="0"/>
              <a:t> - 130 </a:t>
            </a:r>
            <a:r>
              <a:rPr lang="tr-TR" b="1" dirty="0" err="1" smtClean="0"/>
              <a:t>lt</a:t>
            </a:r>
            <a:endParaRPr lang="tr-TR" b="1" dirty="0"/>
          </a:p>
          <a:p>
            <a:r>
              <a:rPr lang="tr-TR" dirty="0"/>
              <a:t>Küvette </a:t>
            </a:r>
            <a:r>
              <a:rPr lang="tr-TR" dirty="0" smtClean="0"/>
              <a:t>Duş  </a:t>
            </a:r>
            <a:r>
              <a:rPr lang="tr-TR" b="1" dirty="0" smtClean="0"/>
              <a:t>90 </a:t>
            </a:r>
            <a:r>
              <a:rPr lang="tr-TR" b="1" dirty="0" err="1"/>
              <a:t>lt</a:t>
            </a:r>
            <a:r>
              <a:rPr lang="tr-TR" b="1" dirty="0"/>
              <a:t> - 150 </a:t>
            </a:r>
            <a:r>
              <a:rPr lang="tr-TR" b="1" dirty="0" err="1"/>
              <a:t>lt</a:t>
            </a:r>
            <a:endParaRPr lang="tr-TR" b="1" dirty="0"/>
          </a:p>
          <a:p>
            <a:r>
              <a:rPr lang="tr-TR" dirty="0"/>
              <a:t>El Yıkama (Akan Suyla</a:t>
            </a:r>
            <a:r>
              <a:rPr lang="tr-TR" dirty="0" smtClean="0"/>
              <a:t>)  </a:t>
            </a:r>
            <a:r>
              <a:rPr lang="tr-TR" b="1" dirty="0" smtClean="0"/>
              <a:t>8 </a:t>
            </a:r>
            <a:r>
              <a:rPr lang="tr-TR" b="1" dirty="0" err="1"/>
              <a:t>lt</a:t>
            </a:r>
            <a:endParaRPr lang="tr-TR" b="1" dirty="0"/>
          </a:p>
          <a:p>
            <a:r>
              <a:rPr lang="tr-TR" dirty="0" smtClean="0"/>
              <a:t>Diş </a:t>
            </a:r>
            <a:r>
              <a:rPr lang="tr-TR" dirty="0"/>
              <a:t>Fırçalama (Akan Suyla</a:t>
            </a:r>
            <a:r>
              <a:rPr lang="tr-TR" dirty="0" smtClean="0"/>
              <a:t>)   </a:t>
            </a:r>
            <a:r>
              <a:rPr lang="tr-TR" b="1" dirty="0" smtClean="0"/>
              <a:t>14 </a:t>
            </a:r>
            <a:r>
              <a:rPr lang="tr-TR" b="1" dirty="0" err="1"/>
              <a:t>lt</a:t>
            </a:r>
            <a:endParaRPr lang="tr-TR" b="1" dirty="0"/>
          </a:p>
          <a:p>
            <a:r>
              <a:rPr lang="tr-TR" dirty="0"/>
              <a:t>Bulaşık Yıkama (el ile </a:t>
            </a:r>
            <a:r>
              <a:rPr lang="tr-TR" dirty="0" smtClean="0"/>
              <a:t>)    </a:t>
            </a:r>
            <a:r>
              <a:rPr lang="tr-TR" b="1" dirty="0" smtClean="0"/>
              <a:t>114 </a:t>
            </a:r>
            <a:r>
              <a:rPr lang="tr-TR" b="1" dirty="0" err="1"/>
              <a:t>lt</a:t>
            </a:r>
            <a:endParaRPr lang="tr-TR" b="1" dirty="0"/>
          </a:p>
          <a:p>
            <a:r>
              <a:rPr lang="tr-TR" dirty="0"/>
              <a:t>Bulaşık </a:t>
            </a:r>
            <a:r>
              <a:rPr lang="tr-TR" dirty="0" smtClean="0"/>
              <a:t>Makinesi   </a:t>
            </a:r>
            <a:r>
              <a:rPr lang="tr-TR" b="1" dirty="0" smtClean="0"/>
              <a:t>60 </a:t>
            </a:r>
            <a:r>
              <a:rPr lang="tr-TR" b="1" dirty="0" err="1"/>
              <a:t>lt</a:t>
            </a:r>
            <a:endParaRPr lang="tr-TR" b="1" dirty="0"/>
          </a:p>
          <a:p>
            <a:r>
              <a:rPr lang="tr-TR" dirty="0"/>
              <a:t>Elbise </a:t>
            </a:r>
            <a:r>
              <a:rPr lang="tr-TR" dirty="0" smtClean="0"/>
              <a:t>Yıkama   </a:t>
            </a:r>
            <a:r>
              <a:rPr lang="tr-TR" b="1" dirty="0" smtClean="0"/>
              <a:t>200 </a:t>
            </a:r>
            <a:r>
              <a:rPr lang="tr-TR" b="1" dirty="0" err="1"/>
              <a:t>lt</a:t>
            </a:r>
            <a:endParaRPr lang="tr-TR" b="1" dirty="0"/>
          </a:p>
          <a:p>
            <a:r>
              <a:rPr lang="tr-TR" dirty="0"/>
              <a:t>İçilen </a:t>
            </a:r>
            <a:r>
              <a:rPr lang="tr-TR" dirty="0" smtClean="0"/>
              <a:t>Su    </a:t>
            </a:r>
            <a:r>
              <a:rPr lang="tr-TR" b="1" dirty="0" smtClean="0"/>
              <a:t>8 </a:t>
            </a:r>
            <a:r>
              <a:rPr lang="tr-TR" b="1" dirty="0" err="1"/>
              <a:t>lt</a:t>
            </a:r>
            <a:r>
              <a:rPr lang="tr-TR" b="1" dirty="0"/>
              <a:t> - 10 </a:t>
            </a:r>
            <a:r>
              <a:rPr lang="tr-TR" b="1" dirty="0" err="1"/>
              <a:t>lt</a:t>
            </a:r>
            <a:endParaRPr lang="tr-TR" b="1" dirty="0"/>
          </a:p>
          <a:p>
            <a:r>
              <a:rPr lang="tr-TR" dirty="0" smtClean="0"/>
              <a:t>Yemek    </a:t>
            </a:r>
            <a:r>
              <a:rPr lang="tr-TR" b="1" dirty="0" smtClean="0"/>
              <a:t>40 </a:t>
            </a:r>
            <a:r>
              <a:rPr lang="tr-TR" b="1" dirty="0" err="1"/>
              <a:t>lt</a:t>
            </a:r>
            <a:endParaRPr lang="tr-TR" b="1" dirty="0"/>
          </a:p>
          <a:p>
            <a:r>
              <a:rPr lang="tr-TR" dirty="0"/>
              <a:t>Araba </a:t>
            </a:r>
            <a:r>
              <a:rPr lang="tr-TR" dirty="0" smtClean="0"/>
              <a:t>Yıkama    </a:t>
            </a:r>
            <a:r>
              <a:rPr lang="tr-TR" b="1" dirty="0" smtClean="0"/>
              <a:t>300 </a:t>
            </a:r>
            <a:r>
              <a:rPr lang="tr-TR" b="1" dirty="0" err="1"/>
              <a:t>lt</a:t>
            </a:r>
            <a:endParaRPr lang="tr-TR" b="1" dirty="0"/>
          </a:p>
          <a:p>
            <a:r>
              <a:rPr lang="tr-TR" dirty="0"/>
              <a:t>Çimleri </a:t>
            </a:r>
            <a:r>
              <a:rPr lang="tr-TR" dirty="0" smtClean="0"/>
              <a:t>Sulama   </a:t>
            </a:r>
            <a:r>
              <a:rPr lang="tr-TR" b="1" dirty="0" smtClean="0"/>
              <a:t>500 </a:t>
            </a:r>
            <a:r>
              <a:rPr lang="tr-TR" b="1" dirty="0" err="1"/>
              <a:t>lt</a:t>
            </a:r>
            <a:endParaRPr lang="tr-TR" b="1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43372" y="1142984"/>
            <a:ext cx="4040188" cy="5197493"/>
          </a:xfrm>
        </p:spPr>
        <p:txBody>
          <a:bodyPr/>
          <a:lstStyle/>
          <a:p>
            <a:r>
              <a:rPr lang="tr-TR" dirty="0"/>
              <a:t>Su döngüsünü düşündüğümüz de sürekli bir devamlılık vardır. Bu devamlılığın kesilmesi veya adımlarından bir tanesinin sekteye uğraması durumunda denizlerdeki; okyanuslardaki suda yok olmakla karşı karşıya kalacaktır.</a:t>
            </a:r>
          </a:p>
        </p:txBody>
      </p:sp>
      <p:pic>
        <p:nvPicPr>
          <p:cNvPr id="7" name="6 İçerik Yer Tutucusu" descr="kuraklik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857224" y="785794"/>
            <a:ext cx="3296763" cy="4957539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57158" y="714356"/>
            <a:ext cx="4071966" cy="5214973"/>
          </a:xfrm>
        </p:spPr>
        <p:txBody>
          <a:bodyPr/>
          <a:lstStyle/>
          <a:p>
            <a:r>
              <a:rPr lang="tr-TR" dirty="0"/>
              <a:t>Birçoğumuz hidroelektrik santrallerde elektrik üretildiğini aklımıza bile getirmiyoruz. </a:t>
            </a:r>
            <a:endParaRPr lang="tr-TR" dirty="0" smtClean="0"/>
          </a:p>
          <a:p>
            <a:r>
              <a:rPr lang="tr-TR" dirty="0" smtClean="0"/>
              <a:t>Suyun </a:t>
            </a:r>
            <a:r>
              <a:rPr lang="tr-TR" dirty="0"/>
              <a:t>boşa harcanması veya kötü kullanımı sonucunda elektrik üretilmeyeceğini </a:t>
            </a:r>
            <a:r>
              <a:rPr lang="tr-TR" dirty="0" smtClean="0"/>
              <a:t>bilmemiz gerekiyor.</a:t>
            </a:r>
            <a:endParaRPr lang="tr-TR" dirty="0"/>
          </a:p>
        </p:txBody>
      </p:sp>
      <p:pic>
        <p:nvPicPr>
          <p:cNvPr id="7" name="6 İçerik Yer Tutucusu" descr="Mavi_damla_2_ 008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214942" y="714356"/>
            <a:ext cx="2987080" cy="4491849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857620" y="2143116"/>
            <a:ext cx="4500594" cy="857256"/>
          </a:xfrm>
        </p:spPr>
        <p:txBody>
          <a:bodyPr/>
          <a:lstStyle/>
          <a:p>
            <a:r>
              <a:rPr lang="tr-TR" b="1" dirty="0"/>
              <a:t> </a:t>
            </a:r>
            <a:r>
              <a:rPr lang="tr-TR" b="1" dirty="0" smtClean="0"/>
              <a:t>Kurulmuş </a:t>
            </a:r>
            <a:r>
              <a:rPr lang="tr-TR" b="1" dirty="0"/>
              <a:t>olan bu mükemmel düzeni koruyalım.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1000100" y="1285860"/>
            <a:ext cx="4786346" cy="1071570"/>
          </a:xfrm>
        </p:spPr>
        <p:txBody>
          <a:bodyPr/>
          <a:lstStyle/>
          <a:p>
            <a:r>
              <a:rPr lang="tr-TR" b="1" dirty="0" smtClean="0"/>
              <a:t>Bu dünyayı su zengini bir dünyaya dönüştürelim.</a:t>
            </a:r>
            <a:endParaRPr lang="tr-TR" b="1" dirty="0"/>
          </a:p>
        </p:txBody>
      </p:sp>
      <p:pic>
        <p:nvPicPr>
          <p:cNvPr id="7" name="6 Resim" descr="597eed126cd6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48095"/>
            <a:ext cx="5929322" cy="3709906"/>
          </a:xfrm>
          <a:prstGeom prst="rect">
            <a:avLst/>
          </a:prstGeom>
        </p:spPr>
      </p:pic>
      <p:sp>
        <p:nvSpPr>
          <p:cNvPr id="8" name="7 Metin kutusu"/>
          <p:cNvSpPr txBox="1"/>
          <p:nvPr/>
        </p:nvSpPr>
        <p:spPr>
          <a:xfrm>
            <a:off x="571472" y="357166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HAYATIMIZDA SU BU KADAR ÖNEMLİ DURUMDAYKEN GELİN ;</a:t>
            </a:r>
            <a:endParaRPr lang="tr-TR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2654296"/>
          </a:xfrm>
        </p:spPr>
        <p:txBody>
          <a:bodyPr>
            <a:normAutofit/>
          </a:bodyPr>
          <a:lstStyle/>
          <a:p>
            <a:r>
              <a:rPr lang="tr-TR" b="1" dirty="0" smtClean="0"/>
              <a:t>DÜNYA’DA SUSUZLUK VE SUYUN ÖNEMİ</a:t>
            </a:r>
            <a:endParaRPr lang="tr-TR" b="1" dirty="0"/>
          </a:p>
        </p:txBody>
      </p:sp>
      <p:pic>
        <p:nvPicPr>
          <p:cNvPr id="4" name="3 İçerik Yer Tutucusu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2305053"/>
            <a:ext cx="6929487" cy="455294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285720" y="428604"/>
            <a:ext cx="4211668" cy="5697559"/>
          </a:xfrm>
        </p:spPr>
        <p:txBody>
          <a:bodyPr>
            <a:normAutofit/>
          </a:bodyPr>
          <a:lstStyle/>
          <a:p>
            <a:r>
              <a:rPr lang="tr-TR" dirty="0"/>
              <a:t>Su canlıların yaşaması için hayati öneme sahiptir. En küçük canlı organizmadan en büyük canlı varlığa kadar, bütün biyolojik yaşamı ve bütün insan faaliyetlerini ayakta tutan sudur. 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Dünyamızın %70′ini kaplayan su, bedenimizin de önemli bir kısmını oluşturmaktadır. Ancak yeryüzündeki su kaynaklarının yaklaşık %3′ü kullanılabilir ve içilebilir özelliktedir.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428604"/>
            <a:ext cx="4040188" cy="5697559"/>
          </a:xfrm>
        </p:spPr>
        <p:txBody>
          <a:bodyPr/>
          <a:lstStyle/>
          <a:p>
            <a:r>
              <a:rPr lang="tr-TR" dirty="0"/>
              <a:t>Tüm canlılar için temel besin maddesi sudur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Dünya yüzeyinin %70'inden fazlası okyanus ve denizler kaplamaktadır. Okyanus ve denizlerdeki suyun %97'si tuzlu ve %3'ü tatlı sudur. </a:t>
            </a:r>
          </a:p>
          <a:p>
            <a:endParaRPr lang="tr-TR" dirty="0" smtClean="0"/>
          </a:p>
          <a:p>
            <a:r>
              <a:rPr lang="tr-TR" dirty="0"/>
              <a:t>Bu %3 olan tatlı suyun %1'i içilebilir. Yani 3334 bardak sudan sadece 1 bardak su içilebilir durumdadır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9" name="8 İçerik Yer Tutucusu" descr="images (2)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500562" y="285728"/>
            <a:ext cx="4429156" cy="542928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İçerik Yer Tutucusu" descr="indir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28596" y="500042"/>
            <a:ext cx="4040188" cy="639762"/>
          </a:xfrm>
        </p:spPr>
        <p:txBody>
          <a:bodyPr>
            <a:normAutofit/>
          </a:bodyPr>
          <a:lstStyle/>
          <a:p>
            <a:r>
              <a:rPr lang="tr-TR" dirty="0" smtClean="0"/>
              <a:t>AFRİKA’ DA SUSUZLUK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57158" y="1500174"/>
            <a:ext cx="4040188" cy="3951288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tr-TR" dirty="0" smtClean="0"/>
              <a:t>Dünyada </a:t>
            </a:r>
            <a:r>
              <a:rPr lang="tr-TR" dirty="0"/>
              <a:t>her saat başı 200 çocuk kirli su nedeniyle hayatını kaybediyor.</a:t>
            </a:r>
          </a:p>
          <a:p>
            <a:pPr fontAlgn="base"/>
            <a:r>
              <a:rPr lang="tr-TR" dirty="0" smtClean="0"/>
              <a:t>Her </a:t>
            </a:r>
            <a:r>
              <a:rPr lang="tr-TR" dirty="0"/>
              <a:t>yıl 3,41 milyon kişi temiz su, sanitasyon ve hijyene bağlı sebeplerle hayatını kaybediyor</a:t>
            </a:r>
            <a:r>
              <a:rPr lang="tr-TR" dirty="0" smtClean="0"/>
              <a:t>.</a:t>
            </a:r>
            <a:endParaRPr lang="tr-TR" dirty="0"/>
          </a:p>
          <a:p>
            <a:pPr fontAlgn="base"/>
            <a:r>
              <a:rPr lang="tr-TR" dirty="0" smtClean="0"/>
              <a:t>783 </a:t>
            </a:r>
            <a:r>
              <a:rPr lang="tr-TR" dirty="0"/>
              <a:t>milyon kişi temiz suya, 2,5 milyar kişi de yeterli sanitasyona ulaşamıyor.</a:t>
            </a:r>
          </a:p>
          <a:p>
            <a:pPr fontAlgn="base"/>
            <a:r>
              <a:rPr lang="tr-TR" dirty="0" smtClean="0"/>
              <a:t>Yılda </a:t>
            </a:r>
            <a:r>
              <a:rPr lang="tr-TR" dirty="0"/>
              <a:t>6 ila 8 milyon kişi suya bağlı hastalıklar veya afetler sonucu hayatını kaybediyor.</a:t>
            </a:r>
          </a:p>
          <a:p>
            <a:endParaRPr lang="tr-TR" dirty="0"/>
          </a:p>
        </p:txBody>
      </p:sp>
      <p:pic>
        <p:nvPicPr>
          <p:cNvPr id="7" name="6 İçerik Yer Tutucusu" descr="images (3)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572000" y="714356"/>
            <a:ext cx="3786968" cy="569468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TÜM DÜNYA’NIN BİR GÜN SUSUZ KALABİLECEĞİNİ DÜŞÜNDÜK MÜ?</a:t>
            </a:r>
            <a:endParaRPr lang="tr-TR" b="1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400552" cy="3951288"/>
          </a:xfrm>
        </p:spPr>
        <p:txBody>
          <a:bodyPr/>
          <a:lstStyle/>
          <a:p>
            <a:r>
              <a:rPr lang="tr-TR" dirty="0" smtClean="0"/>
              <a:t> Dünya’nın çöle </a:t>
            </a:r>
            <a:r>
              <a:rPr lang="tr-TR" dirty="0"/>
              <a:t>dönüşmesini engellemenin en önemli yolu </a:t>
            </a:r>
            <a:r>
              <a:rPr lang="tr-TR" dirty="0" smtClean="0"/>
              <a:t>kaynaklarımıza sahip </a:t>
            </a:r>
            <a:r>
              <a:rPr lang="tr-TR" dirty="0"/>
              <a:t>çıkmakla mümkündür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4876" y="2214554"/>
            <a:ext cx="4041775" cy="4254521"/>
          </a:xfrm>
        </p:spPr>
        <p:txBody>
          <a:bodyPr>
            <a:normAutofit lnSpcReduction="10000"/>
          </a:bodyPr>
          <a:lstStyle/>
          <a:p>
            <a:r>
              <a:rPr lang="tr-TR" b="1" dirty="0" smtClean="0"/>
              <a:t>  </a:t>
            </a:r>
            <a:r>
              <a:rPr lang="tr-TR" dirty="0" smtClean="0"/>
              <a:t>Susuz </a:t>
            </a:r>
            <a:r>
              <a:rPr lang="tr-TR" dirty="0"/>
              <a:t>bir ortamda ağaç olmayacağından canlılar yok olur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  Besin </a:t>
            </a:r>
            <a:r>
              <a:rPr lang="tr-TR" dirty="0"/>
              <a:t>zincirinin en baş halkasında bulunan suyun ortadan kaldırılması ile veya kirletilmesi ile kendi dünyamızı ve en önemli besin kaynaklarımız olan meyve, sebze ile birlikte hayvanları da yok etmiş olacağız.</a:t>
            </a:r>
            <a:endParaRPr lang="tr-T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3428992" y="3929066"/>
            <a:ext cx="5113345" cy="2182819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Peki su </a:t>
            </a:r>
            <a:r>
              <a:rPr lang="tr-TR" sz="3600" b="1" dirty="0"/>
              <a:t>oranını korumak için neler </a:t>
            </a:r>
            <a:r>
              <a:rPr lang="tr-TR" sz="3600" b="1" dirty="0" smtClean="0"/>
              <a:t>yapmalıyız?</a:t>
            </a:r>
            <a:endParaRPr lang="tr-TR" sz="3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00034" y="1643050"/>
            <a:ext cx="4040188" cy="3951288"/>
          </a:xfrm>
        </p:spPr>
        <p:txBody>
          <a:bodyPr/>
          <a:lstStyle/>
          <a:p>
            <a:r>
              <a:rPr lang="tr-TR" dirty="0"/>
              <a:t>Suyun israf edilmemesi yani yerli yerinde kullanılması kendi evimizden başlayarak en </a:t>
            </a:r>
            <a:r>
              <a:rPr lang="tr-TR" dirty="0" smtClean="0"/>
              <a:t>başta </a:t>
            </a:r>
            <a:r>
              <a:rPr lang="tr-TR" dirty="0"/>
              <a:t>gelen çözümdür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7" name="6 İçerik Yer Tutucusu" descr="Mavi_damla_1_ 006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714876" y="1071546"/>
            <a:ext cx="4143404" cy="407196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387</Words>
  <Application>Microsoft Office PowerPoint</Application>
  <PresentationFormat>Ekran Gösterisi (4:3)</PresentationFormat>
  <Paragraphs>41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Slayt 1</vt:lpstr>
      <vt:lpstr>DÜNYA’DA SUSUZLUK VE SUYUN ÖNEMİ</vt:lpstr>
      <vt:lpstr>Slayt 3</vt:lpstr>
      <vt:lpstr>Slayt 4</vt:lpstr>
      <vt:lpstr>Slayt 5</vt:lpstr>
      <vt:lpstr>Slayt 6</vt:lpstr>
      <vt:lpstr>TÜM DÜNYA’NIN BİR GÜN SUSUZ KALABİLECEĞİNİ DÜŞÜNDÜK MÜ?</vt:lpstr>
      <vt:lpstr>Slayt 8</vt:lpstr>
      <vt:lpstr>Slayt 9</vt:lpstr>
      <vt:lpstr>Slayt 10</vt:lpstr>
      <vt:lpstr>Slayt 11</vt:lpstr>
      <vt:lpstr>Slayt 12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ACER</cp:lastModifiedBy>
  <cp:revision>13</cp:revision>
  <dcterms:created xsi:type="dcterms:W3CDTF">2020-11-27T20:31:18Z</dcterms:created>
  <dcterms:modified xsi:type="dcterms:W3CDTF">2020-11-27T22:36:33Z</dcterms:modified>
</cp:coreProperties>
</file>