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7" r:id="rId3"/>
    <p:sldId id="258" r:id="rId4"/>
    <p:sldId id="284"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5" r:id="rId23"/>
    <p:sldId id="286" r:id="rId24"/>
    <p:sldId id="287" r:id="rId25"/>
    <p:sldId id="288"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Varsayılan Bölüm" id="{21CB4C86-E4C3-41F2-BBDC-A9D291A7B7D4}">
          <p14:sldIdLst>
            <p14:sldId id="279"/>
            <p14:sldId id="280"/>
            <p14:sldId id="257"/>
            <p14:sldId id="258"/>
            <p14:sldId id="259"/>
            <p14:sldId id="260"/>
            <p14:sldId id="261"/>
            <p14:sldId id="262"/>
            <p14:sldId id="263"/>
            <p14:sldId id="264"/>
            <p14:sldId id="265"/>
            <p14:sldId id="266"/>
            <p14:sldId id="267"/>
            <p14:sldId id="268"/>
            <p14:sldId id="269"/>
            <p14:sldId id="270"/>
            <p14:sldId id="271"/>
          </p14:sldIdLst>
        </p14:section>
        <p14:section name="Başlıksız Bölüm" id="{2234746A-3923-4D74-8799-17D44C7E9F4B}">
          <p14:sldIdLst>
            <p14:sldId id="272"/>
            <p14:sldId id="273"/>
            <p14:sldId id="274"/>
            <p14:sldId id="275"/>
            <p14:sldId id="276"/>
            <p14:sldId id="277"/>
            <p14:sldId id="278"/>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92" autoAdjust="0"/>
    <p:restoredTop sz="94660"/>
  </p:normalViewPr>
  <p:slideViewPr>
    <p:cSldViewPr snapToGrid="0">
      <p:cViewPr varScale="1">
        <p:scale>
          <a:sx n="83" d="100"/>
          <a:sy n="83" d="100"/>
        </p:scale>
        <p:origin x="-610"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940479FC-29E3-469B-8C6A-0BCBF73AD277}" type="datetimeFigureOut">
              <a:rPr lang="tr-TR" smtClean="0"/>
              <a:pPr/>
              <a:t>1.02.2025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A1B07BA-3796-49A9-A9D6-1665BCFEFBC0}" type="slidenum">
              <a:rPr lang="tr-TR" smtClean="0"/>
              <a:pPr/>
              <a:t>‹#›</a:t>
            </a:fld>
            <a:endParaRPr lang="tr-TR"/>
          </a:p>
        </p:txBody>
      </p:sp>
    </p:spTree>
    <p:extLst>
      <p:ext uri="{BB962C8B-B14F-4D97-AF65-F5344CB8AC3E}">
        <p14:creationId xmlns="" xmlns:p14="http://schemas.microsoft.com/office/powerpoint/2010/main" val="3776916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40479FC-29E3-469B-8C6A-0BCBF73AD277}" type="datetimeFigureOut">
              <a:rPr lang="tr-TR" smtClean="0"/>
              <a:pPr/>
              <a:t>1.02.2025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A1B07BA-3796-49A9-A9D6-1665BCFEFBC0}" type="slidenum">
              <a:rPr lang="tr-TR" smtClean="0"/>
              <a:pPr/>
              <a:t>‹#›</a:t>
            </a:fld>
            <a:endParaRPr lang="tr-TR"/>
          </a:p>
        </p:txBody>
      </p:sp>
    </p:spTree>
    <p:extLst>
      <p:ext uri="{BB962C8B-B14F-4D97-AF65-F5344CB8AC3E}">
        <p14:creationId xmlns="" xmlns:p14="http://schemas.microsoft.com/office/powerpoint/2010/main" val="2657257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40479FC-29E3-469B-8C6A-0BCBF73AD277}" type="datetimeFigureOut">
              <a:rPr lang="tr-TR" smtClean="0"/>
              <a:pPr/>
              <a:t>1.02.2025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A1B07BA-3796-49A9-A9D6-1665BCFEFBC0}" type="slidenum">
              <a:rPr lang="tr-TR" smtClean="0"/>
              <a:pPr/>
              <a:t>‹#›</a:t>
            </a:fld>
            <a:endParaRPr lang="tr-TR"/>
          </a:p>
        </p:txBody>
      </p:sp>
    </p:spTree>
    <p:extLst>
      <p:ext uri="{BB962C8B-B14F-4D97-AF65-F5344CB8AC3E}">
        <p14:creationId xmlns="" xmlns:p14="http://schemas.microsoft.com/office/powerpoint/2010/main" val="249797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40479FC-29E3-469B-8C6A-0BCBF73AD277}" type="datetimeFigureOut">
              <a:rPr lang="tr-TR" smtClean="0"/>
              <a:pPr/>
              <a:t>1.02.2025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A1B07BA-3796-49A9-A9D6-1665BCFEFBC0}" type="slidenum">
              <a:rPr lang="tr-TR" smtClean="0"/>
              <a:pPr/>
              <a:t>‹#›</a:t>
            </a:fld>
            <a:endParaRPr lang="tr-TR"/>
          </a:p>
        </p:txBody>
      </p:sp>
    </p:spTree>
    <p:extLst>
      <p:ext uri="{BB962C8B-B14F-4D97-AF65-F5344CB8AC3E}">
        <p14:creationId xmlns="" xmlns:p14="http://schemas.microsoft.com/office/powerpoint/2010/main" val="337040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940479FC-29E3-469B-8C6A-0BCBF73AD277}" type="datetimeFigureOut">
              <a:rPr lang="tr-TR" smtClean="0"/>
              <a:pPr/>
              <a:t>1.02.2025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A1B07BA-3796-49A9-A9D6-1665BCFEFBC0}" type="slidenum">
              <a:rPr lang="tr-TR" smtClean="0"/>
              <a:pPr/>
              <a:t>‹#›</a:t>
            </a:fld>
            <a:endParaRPr lang="tr-TR"/>
          </a:p>
        </p:txBody>
      </p:sp>
    </p:spTree>
    <p:extLst>
      <p:ext uri="{BB962C8B-B14F-4D97-AF65-F5344CB8AC3E}">
        <p14:creationId xmlns="" xmlns:p14="http://schemas.microsoft.com/office/powerpoint/2010/main" val="237625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40479FC-29E3-469B-8C6A-0BCBF73AD277}" type="datetimeFigureOut">
              <a:rPr lang="tr-TR" smtClean="0"/>
              <a:pPr/>
              <a:t>1.02.2025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A1B07BA-3796-49A9-A9D6-1665BCFEFBC0}" type="slidenum">
              <a:rPr lang="tr-TR" smtClean="0"/>
              <a:pPr/>
              <a:t>‹#›</a:t>
            </a:fld>
            <a:endParaRPr lang="tr-TR"/>
          </a:p>
        </p:txBody>
      </p:sp>
    </p:spTree>
    <p:extLst>
      <p:ext uri="{BB962C8B-B14F-4D97-AF65-F5344CB8AC3E}">
        <p14:creationId xmlns="" xmlns:p14="http://schemas.microsoft.com/office/powerpoint/2010/main" val="390028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40479FC-29E3-469B-8C6A-0BCBF73AD277}" type="datetimeFigureOut">
              <a:rPr lang="tr-TR" smtClean="0"/>
              <a:pPr/>
              <a:t>1.02.2025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A1B07BA-3796-49A9-A9D6-1665BCFEFBC0}" type="slidenum">
              <a:rPr lang="tr-TR" smtClean="0"/>
              <a:pPr/>
              <a:t>‹#›</a:t>
            </a:fld>
            <a:endParaRPr lang="tr-TR"/>
          </a:p>
        </p:txBody>
      </p:sp>
    </p:spTree>
    <p:extLst>
      <p:ext uri="{BB962C8B-B14F-4D97-AF65-F5344CB8AC3E}">
        <p14:creationId xmlns="" xmlns:p14="http://schemas.microsoft.com/office/powerpoint/2010/main" val="1069474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40479FC-29E3-469B-8C6A-0BCBF73AD277}" type="datetimeFigureOut">
              <a:rPr lang="tr-TR" smtClean="0"/>
              <a:pPr/>
              <a:t>1.02.2025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A1B07BA-3796-49A9-A9D6-1665BCFEFBC0}" type="slidenum">
              <a:rPr lang="tr-TR" smtClean="0"/>
              <a:pPr/>
              <a:t>‹#›</a:t>
            </a:fld>
            <a:endParaRPr lang="tr-TR"/>
          </a:p>
        </p:txBody>
      </p:sp>
    </p:spTree>
    <p:extLst>
      <p:ext uri="{BB962C8B-B14F-4D97-AF65-F5344CB8AC3E}">
        <p14:creationId xmlns="" xmlns:p14="http://schemas.microsoft.com/office/powerpoint/2010/main" val="1312450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40479FC-29E3-469B-8C6A-0BCBF73AD277}" type="datetimeFigureOut">
              <a:rPr lang="tr-TR" smtClean="0"/>
              <a:pPr/>
              <a:t>1.02.2025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A1B07BA-3796-49A9-A9D6-1665BCFEFBC0}" type="slidenum">
              <a:rPr lang="tr-TR" smtClean="0"/>
              <a:pPr/>
              <a:t>‹#›</a:t>
            </a:fld>
            <a:endParaRPr lang="tr-TR"/>
          </a:p>
        </p:txBody>
      </p:sp>
    </p:spTree>
    <p:extLst>
      <p:ext uri="{BB962C8B-B14F-4D97-AF65-F5344CB8AC3E}">
        <p14:creationId xmlns="" xmlns:p14="http://schemas.microsoft.com/office/powerpoint/2010/main" val="188740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940479FC-29E3-469B-8C6A-0BCBF73AD277}" type="datetimeFigureOut">
              <a:rPr lang="tr-TR" smtClean="0"/>
              <a:pPr/>
              <a:t>1.02.2025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A1B07BA-3796-49A9-A9D6-1665BCFEFBC0}" type="slidenum">
              <a:rPr lang="tr-TR" smtClean="0"/>
              <a:pPr/>
              <a:t>‹#›</a:t>
            </a:fld>
            <a:endParaRPr lang="tr-TR"/>
          </a:p>
        </p:txBody>
      </p:sp>
    </p:spTree>
    <p:extLst>
      <p:ext uri="{BB962C8B-B14F-4D97-AF65-F5344CB8AC3E}">
        <p14:creationId xmlns="" xmlns:p14="http://schemas.microsoft.com/office/powerpoint/2010/main" val="3548737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940479FC-29E3-469B-8C6A-0BCBF73AD277}" type="datetimeFigureOut">
              <a:rPr lang="tr-TR" smtClean="0"/>
              <a:pPr/>
              <a:t>1.02.2025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A1B07BA-3796-49A9-A9D6-1665BCFEFBC0}" type="slidenum">
              <a:rPr lang="tr-TR" smtClean="0"/>
              <a:pPr/>
              <a:t>‹#›</a:t>
            </a:fld>
            <a:endParaRPr lang="tr-TR"/>
          </a:p>
        </p:txBody>
      </p:sp>
    </p:spTree>
    <p:extLst>
      <p:ext uri="{BB962C8B-B14F-4D97-AF65-F5344CB8AC3E}">
        <p14:creationId xmlns="" xmlns:p14="http://schemas.microsoft.com/office/powerpoint/2010/main" val="752924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479FC-29E3-469B-8C6A-0BCBF73AD277}" type="datetimeFigureOut">
              <a:rPr lang="tr-TR" smtClean="0"/>
              <a:pPr/>
              <a:t>1.02.2025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1B07BA-3796-49A9-A9D6-1665BCFEFBC0}" type="slidenum">
              <a:rPr lang="tr-TR" smtClean="0"/>
              <a:pPr/>
              <a:t>‹#›</a:t>
            </a:fld>
            <a:endParaRPr lang="tr-TR"/>
          </a:p>
        </p:txBody>
      </p:sp>
    </p:spTree>
    <p:extLst>
      <p:ext uri="{BB962C8B-B14F-4D97-AF65-F5344CB8AC3E}">
        <p14:creationId xmlns="" xmlns:p14="http://schemas.microsoft.com/office/powerpoint/2010/main" val="331497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tr.wikipedia.org/wiki/Hidroelektri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perfectreplica.i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ografyaninkodlari.com/pdf/24-cografya-10-sinif-t%C3%BCrkiyenin-akarsulari-pdf-ders-notlari-indir.pdf" TargetMode="External"/><Relationship Id="rId2" Type="http://schemas.openxmlformats.org/officeDocument/2006/relationships/hyperlink" Target="https://tr.wikipedia.org/wiki/T%C3%BCrkiye'deki_akarsular_listesi" TargetMode="External"/><Relationship Id="rId1" Type="http://schemas.openxmlformats.org/officeDocument/2006/relationships/slideLayout" Target="../slideLayouts/slideLayout2.xml"/><Relationship Id="rId6" Type="http://schemas.openxmlformats.org/officeDocument/2006/relationships/hyperlink" Target="https://www.cografyaninkodlari.com/haritalar/turkiyenin-daglari-haritasi-pdf/" TargetMode="External"/><Relationship Id="rId5" Type="http://schemas.openxmlformats.org/officeDocument/2006/relationships/hyperlink" Target="https://www.cografyasever.com/FileUpload/ks38474/File/10.1.8.pdf" TargetMode="External"/><Relationship Id="rId4" Type="http://schemas.openxmlformats.org/officeDocument/2006/relationships/hyperlink" Target="https://tr.wikipedia.org/wiki/T%C3%BCrkiye'nin_da%C4%9Flar%C4%B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889504" y="109728"/>
            <a:ext cx="5961888" cy="23134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3 İçerik Yer Tutucusu"/>
          <p:cNvSpPr>
            <a:spLocks noGrp="1"/>
          </p:cNvSpPr>
          <p:nvPr>
            <p:ph idx="1"/>
          </p:nvPr>
        </p:nvSpPr>
        <p:spPr>
          <a:xfrm>
            <a:off x="838200" y="2212847"/>
            <a:ext cx="10515600" cy="3964115"/>
          </a:xfrm>
        </p:spPr>
        <p:txBody>
          <a:bodyPr/>
          <a:lstStyle/>
          <a:p>
            <a:pPr>
              <a:buNone/>
            </a:pPr>
            <a:r>
              <a:rPr lang="tr-TR" dirty="0" smtClean="0"/>
              <a:t>                    </a:t>
            </a:r>
          </a:p>
          <a:p>
            <a:pPr>
              <a:buNone/>
            </a:pPr>
            <a:endParaRPr lang="tr-TR" dirty="0" smtClean="0"/>
          </a:p>
          <a:p>
            <a:pPr algn="ctr">
              <a:buNone/>
            </a:pPr>
            <a:r>
              <a:rPr lang="tr-TR" dirty="0" smtClean="0"/>
              <a:t>               </a:t>
            </a:r>
            <a:r>
              <a:rPr lang="tr-TR" sz="4400" dirty="0" smtClean="0"/>
              <a:t>TÜRKİYE’NİN COĞRAFİ ŞEKİLLERİ  </a:t>
            </a:r>
            <a:r>
              <a:rPr lang="tr-TR" sz="3200" b="1" dirty="0" smtClean="0"/>
              <a:t> (Akarsular ve </a:t>
            </a:r>
            <a:r>
              <a:rPr lang="tr-TR" sz="3200" b="1" dirty="0" smtClean="0"/>
              <a:t>Dağlar</a:t>
            </a:r>
            <a:r>
              <a:rPr lang="tr-TR" sz="3200" b="1" dirty="0" smtClean="0"/>
              <a:t>)</a:t>
            </a:r>
          </a:p>
          <a:p>
            <a:pPr>
              <a:buNone/>
            </a:pPr>
            <a:r>
              <a:rPr lang="tr-TR" sz="5400" dirty="0" smtClean="0"/>
              <a:t>    </a:t>
            </a:r>
            <a:r>
              <a:rPr lang="tr-TR" sz="2400" dirty="0" smtClean="0"/>
              <a:t>Ankara Hacı Bayram Veli Üniversitesi Siyaset Bilimi Ve Kamu Yönetimi </a:t>
            </a:r>
          </a:p>
          <a:p>
            <a:pPr>
              <a:buNone/>
            </a:pPr>
            <a:r>
              <a:rPr lang="tr-TR" sz="2400" dirty="0" smtClean="0"/>
              <a:t>                                                                                             </a:t>
            </a:r>
            <a:r>
              <a:rPr lang="tr-TR" sz="2400" b="1" dirty="0" smtClean="0"/>
              <a:t>Remzi Emre KAÇAR</a:t>
            </a:r>
            <a:endParaRPr lang="tr-TR" sz="2400" b="1" dirty="0"/>
          </a:p>
        </p:txBody>
      </p:sp>
    </p:spTree>
    <p:extLst>
      <p:ext uri="{BB962C8B-B14F-4D97-AF65-F5344CB8AC3E}">
        <p14:creationId xmlns="" xmlns:p14="http://schemas.microsoft.com/office/powerpoint/2010/main" val="861789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9798" y="124287"/>
            <a:ext cx="11194003" cy="781235"/>
          </a:xfrm>
        </p:spPr>
        <p:txBody>
          <a:bodyPr>
            <a:normAutofit/>
          </a:bodyPr>
          <a:lstStyle/>
          <a:p>
            <a:r>
              <a:rPr lang="tr-TR" dirty="0" smtClean="0">
                <a:solidFill>
                  <a:schemeClr val="accent1">
                    <a:lumMod val="75000"/>
                  </a:schemeClr>
                </a:solidFill>
              </a:rPr>
              <a:t>Mavi Tünel</a:t>
            </a:r>
            <a:endParaRPr lang="tr-TR" dirty="0">
              <a:solidFill>
                <a:schemeClr val="accent1">
                  <a:lumMod val="75000"/>
                </a:schemeClr>
              </a:solidFill>
            </a:endParaRPr>
          </a:p>
        </p:txBody>
      </p:sp>
      <p:sp>
        <p:nvSpPr>
          <p:cNvPr id="3" name="İçerik Yer Tutucusu 2"/>
          <p:cNvSpPr>
            <a:spLocks noGrp="1"/>
          </p:cNvSpPr>
          <p:nvPr>
            <p:ph idx="1"/>
          </p:nvPr>
        </p:nvSpPr>
        <p:spPr>
          <a:xfrm>
            <a:off x="178041" y="1043517"/>
            <a:ext cx="11175760" cy="2489795"/>
          </a:xfrm>
        </p:spPr>
        <p:txBody>
          <a:bodyPr>
            <a:normAutofit/>
          </a:bodyPr>
          <a:lstStyle/>
          <a:p>
            <a:r>
              <a:rPr lang="tr-TR" sz="2000" dirty="0" smtClean="0"/>
              <a:t>Mavi tünel</a:t>
            </a:r>
            <a:r>
              <a:rPr lang="tr-TR" sz="2000" dirty="0"/>
              <a:t> Göksu Nehri'nin Akdeniz'e akan sularını Konya Ovası'na aktarma amacıyla yapılmıştır. 1960'lı yıllarda etüt çalışmaları başlamış, 2009 yılında inşaatı başlamış, 2012 yılında bitirilmiştir. Mayıs 2015'te ilk su Konya Ovası'na gönderilmiştir.</a:t>
            </a:r>
          </a:p>
          <a:p>
            <a:r>
              <a:rPr lang="tr-TR" sz="2000" dirty="0"/>
              <a:t>Proje ile üç barajda toplanan Göksu'nun suları 17 km'lik boru hattıyla ovaya ulaşacak. 150 km uzunluğunda başka bir boru hattı ile Konya şehrine ulaştırılacak, su kentin 50 yıllık içme suyunu karşılayacaktır. Akdeniz'e akmakta olan 700 milyon m³ ovaya aktarılacaktır. Azalmakta olan yeraltı suları daha az kullanılacak, tarımsal sulama ile gelir artışı </a:t>
            </a:r>
            <a:r>
              <a:rPr lang="tr-TR" sz="2000" dirty="0" smtClean="0"/>
              <a:t>sağlanacaktır</a:t>
            </a:r>
          </a:p>
          <a:p>
            <a:endParaRPr lang="tr-TR" sz="2400" dirty="0"/>
          </a:p>
        </p:txBody>
      </p:sp>
      <p:pic>
        <p:nvPicPr>
          <p:cNvPr id="2052" name="Picture 4" descr="Bayram: &quot;Kop Mavi Tünel Ahi Kanalıyla Hotamış Göletinin Suyla Buluşması  Üretime Müthiş Katkısı Olur&quot; - EKONOMİ - Yeni Karaman Gazetesi"/>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14868" y="3160450"/>
            <a:ext cx="10744200" cy="36975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69140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5411" y="133165"/>
            <a:ext cx="11238390" cy="674703"/>
          </a:xfrm>
        </p:spPr>
        <p:txBody>
          <a:bodyPr>
            <a:normAutofit/>
          </a:bodyPr>
          <a:lstStyle/>
          <a:p>
            <a:r>
              <a:rPr lang="tr-TR" sz="3600" b="1" dirty="0" smtClean="0">
                <a:solidFill>
                  <a:srgbClr val="FF0000"/>
                </a:solidFill>
              </a:rPr>
              <a:t>8.SEYHAN NEHRİ</a:t>
            </a:r>
            <a:endParaRPr lang="tr-TR" sz="3600" b="1" dirty="0">
              <a:solidFill>
                <a:srgbClr val="FF0000"/>
              </a:solidFill>
            </a:endParaRPr>
          </a:p>
        </p:txBody>
      </p:sp>
      <p:sp>
        <p:nvSpPr>
          <p:cNvPr id="3" name="İçerik Yer Tutucusu 2"/>
          <p:cNvSpPr>
            <a:spLocks noGrp="1"/>
          </p:cNvSpPr>
          <p:nvPr>
            <p:ph idx="1"/>
          </p:nvPr>
        </p:nvSpPr>
        <p:spPr>
          <a:xfrm>
            <a:off x="474742" y="676657"/>
            <a:ext cx="10998693" cy="3081528"/>
          </a:xfrm>
        </p:spPr>
        <p:txBody>
          <a:bodyPr>
            <a:normAutofit/>
          </a:bodyPr>
          <a:lstStyle/>
          <a:p>
            <a:r>
              <a:rPr lang="tr-TR" sz="1600" b="1" dirty="0"/>
              <a:t>Seyhan Nehri</a:t>
            </a:r>
            <a:r>
              <a:rPr lang="tr-TR" sz="1600" dirty="0"/>
              <a:t>, Türkiye'nin Akdeniz'e dökülen ırmaklarından birisidir. Uzunluğu 560 km'dir. Havza alanı ise 20.600 km²dir. İki önemli kolu vardır: uzun olanı, </a:t>
            </a:r>
            <a:r>
              <a:rPr lang="tr-TR" sz="1600" dirty="0" smtClean="0"/>
              <a:t>Kayseri-Pınarbaşı </a:t>
            </a:r>
            <a:r>
              <a:rPr lang="tr-TR" sz="1600" dirty="0"/>
              <a:t>ilçesinden, 1500 metre yükseklikteki Uzun </a:t>
            </a:r>
            <a:r>
              <a:rPr lang="tr-TR" sz="1600" dirty="0" err="1"/>
              <a:t>Yayla'dan</a:t>
            </a:r>
            <a:r>
              <a:rPr lang="tr-TR" sz="1600" dirty="0"/>
              <a:t> doğan </a:t>
            </a:r>
            <a:r>
              <a:rPr lang="tr-TR" sz="1600" dirty="0" err="1"/>
              <a:t>Zamantı</a:t>
            </a:r>
            <a:r>
              <a:rPr lang="tr-TR" sz="1600" dirty="0"/>
              <a:t> suyudur ve Kayseri'nin Pınarbaşı, Tomarza, Develi ve Yahyalı ilçelerinden geçer. Orta </a:t>
            </a:r>
            <a:r>
              <a:rPr lang="tr-TR" sz="1600" dirty="0" err="1"/>
              <a:t>Toroslar'ın</a:t>
            </a:r>
            <a:r>
              <a:rPr lang="tr-TR" sz="1600" dirty="0"/>
              <a:t> (Tahtalı Dağları) uzanış doğrultusunda akan bu su, Çukurova'ya inmeden önce Adana'nın 80 km kuzeyinde Aladağ ilçesinin </a:t>
            </a:r>
            <a:r>
              <a:rPr lang="tr-TR" sz="1600" dirty="0" err="1"/>
              <a:t>Akinek</a:t>
            </a:r>
            <a:r>
              <a:rPr lang="tr-TR" sz="1600" dirty="0"/>
              <a:t> Dağı yamaçlarında diğer önemli kolu olan Göksu ile </a:t>
            </a:r>
            <a:r>
              <a:rPr lang="tr-TR" sz="1600" dirty="0" smtClean="0"/>
              <a:t>birleşir.</a:t>
            </a:r>
          </a:p>
          <a:p>
            <a:r>
              <a:rPr lang="tr-TR" sz="1600" dirty="0"/>
              <a:t>Adana'nın metropoliten alanında Seyhan ve </a:t>
            </a:r>
            <a:r>
              <a:rPr lang="tr-TR" sz="1600" dirty="0" smtClean="0"/>
              <a:t>Yüreğir yerleşkelerinin </a:t>
            </a:r>
            <a:r>
              <a:rPr lang="tr-TR" sz="1600" dirty="0"/>
              <a:t>sınırlarını çizer ve Çukurova'nın en batı kesiminde, Adana-Mersin sınırında Deli </a:t>
            </a:r>
            <a:r>
              <a:rPr lang="tr-TR" sz="1600" dirty="0" err="1" smtClean="0"/>
              <a:t>Burnun’dan</a:t>
            </a:r>
            <a:r>
              <a:rPr lang="tr-TR" sz="1600" dirty="0"/>
              <a:t> Akdeniz'e dökülür.</a:t>
            </a:r>
          </a:p>
          <a:p>
            <a:r>
              <a:rPr lang="tr-TR" sz="1600" dirty="0" smtClean="0"/>
              <a:t>Seyhan </a:t>
            </a:r>
            <a:r>
              <a:rPr lang="tr-TR" sz="1600" dirty="0"/>
              <a:t>Nehri üzerinde </a:t>
            </a:r>
            <a:r>
              <a:rPr lang="tr-TR" sz="1600" dirty="0" err="1"/>
              <a:t>Yedigöze</a:t>
            </a:r>
            <a:r>
              <a:rPr lang="tr-TR" sz="1600" dirty="0"/>
              <a:t>, </a:t>
            </a:r>
            <a:r>
              <a:rPr lang="tr-TR" sz="1600" dirty="0" err="1"/>
              <a:t>Çatalan</a:t>
            </a:r>
            <a:r>
              <a:rPr lang="tr-TR" sz="1600" dirty="0"/>
              <a:t> ve Seyhan </a:t>
            </a:r>
            <a:r>
              <a:rPr lang="tr-TR" sz="1600" dirty="0">
                <a:hlinkClick r:id="rId2" tooltip="Hidroelektrik"/>
              </a:rPr>
              <a:t>hidroelektrik</a:t>
            </a:r>
            <a:r>
              <a:rPr lang="tr-TR" sz="1600" dirty="0"/>
              <a:t> santralleri kurulmuştur.</a:t>
            </a:r>
          </a:p>
          <a:p>
            <a:r>
              <a:rPr lang="tr-TR" sz="1600" dirty="0"/>
              <a:t>Ayrıca Seyhan Nehri Ceyhan </a:t>
            </a:r>
            <a:r>
              <a:rPr lang="tr-TR" sz="1600" dirty="0" smtClean="0"/>
              <a:t>Nehri</a:t>
            </a:r>
            <a:r>
              <a:rPr lang="tr-TR" sz="1600" dirty="0"/>
              <a:t> ile beraber Çukurova'da tarımsal sulama için çok büyük önem taşır, özellikle pamuk üretimi için. Pamuk üretimi en çok su talep eden tarımsal işlemlerinden birisidir ve çevre kirliliği bakımından hassas bir tarımsal sanayidir</a:t>
            </a:r>
          </a:p>
          <a:p>
            <a:endParaRPr lang="tr-TR" dirty="0"/>
          </a:p>
        </p:txBody>
      </p:sp>
      <p:pic>
        <p:nvPicPr>
          <p:cNvPr id="4" name="Resim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73206" y="3666744"/>
            <a:ext cx="10306126" cy="2812983"/>
          </a:xfrm>
          <a:prstGeom prst="rect">
            <a:avLst/>
          </a:prstGeom>
        </p:spPr>
      </p:pic>
    </p:spTree>
    <p:extLst>
      <p:ext uri="{BB962C8B-B14F-4D97-AF65-F5344CB8AC3E}">
        <p14:creationId xmlns="" xmlns:p14="http://schemas.microsoft.com/office/powerpoint/2010/main" val="1924455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2043" y="62145"/>
            <a:ext cx="11211757" cy="727968"/>
          </a:xfrm>
        </p:spPr>
        <p:txBody>
          <a:bodyPr>
            <a:normAutofit/>
          </a:bodyPr>
          <a:lstStyle/>
          <a:p>
            <a:r>
              <a:rPr lang="tr-TR" sz="4000" b="1" dirty="0" smtClean="0">
                <a:solidFill>
                  <a:srgbClr val="FF0000"/>
                </a:solidFill>
              </a:rPr>
              <a:t>9.CEYHAN NEHRİ</a:t>
            </a:r>
            <a:endParaRPr lang="tr-TR" sz="4000" b="1" dirty="0">
              <a:solidFill>
                <a:srgbClr val="FF0000"/>
              </a:solidFill>
            </a:endParaRPr>
          </a:p>
        </p:txBody>
      </p:sp>
      <p:sp>
        <p:nvSpPr>
          <p:cNvPr id="3" name="İçerik Yer Tutucusu 2"/>
          <p:cNvSpPr>
            <a:spLocks noGrp="1"/>
          </p:cNvSpPr>
          <p:nvPr>
            <p:ph idx="1"/>
          </p:nvPr>
        </p:nvSpPr>
        <p:spPr>
          <a:xfrm>
            <a:off x="57491" y="702711"/>
            <a:ext cx="11350346" cy="5591557"/>
          </a:xfrm>
        </p:spPr>
        <p:txBody>
          <a:bodyPr>
            <a:normAutofit/>
          </a:bodyPr>
          <a:lstStyle/>
          <a:p>
            <a:r>
              <a:rPr lang="tr-TR" dirty="0"/>
              <a:t>Ceyhan Nehri ülkemizin en önemli akarsularından birisidir. Çukurova'nın iki ana hayat kaynağındandır. Uzunluğu 509 km’dir. Elbistan'ın 3 km. Güneydoğusunda, Pınarbaşı mevkiinden doğan ve Elbistan'ın ortasından geçmektedir. Akdeniz Bölgesi'nin en büyük akarsularındandır. Çukurova'da geniş bir delta oluşturarak Akdeniz'de İskenderun Körfezi'ne dökülür. Başlıca kolları; Söğütlü, Hurman, Göksun Çayı, Mağara Gözü, </a:t>
            </a:r>
            <a:r>
              <a:rPr lang="tr-TR" dirty="0" err="1"/>
              <a:t>Fırnız</a:t>
            </a:r>
            <a:r>
              <a:rPr lang="tr-TR" dirty="0"/>
              <a:t>, Tekir, </a:t>
            </a:r>
            <a:r>
              <a:rPr lang="tr-TR" dirty="0" err="1"/>
              <a:t>Körsulu</a:t>
            </a:r>
            <a:r>
              <a:rPr lang="tr-TR" dirty="0"/>
              <a:t> ve Aksu çaylarıdır</a:t>
            </a:r>
            <a:r>
              <a:rPr lang="tr-TR" dirty="0" smtClean="0"/>
              <a:t>.</a:t>
            </a:r>
          </a:p>
          <a:p>
            <a:endParaRPr lang="tr-TR" dirty="0"/>
          </a:p>
        </p:txBody>
      </p:sp>
      <p:pic>
        <p:nvPicPr>
          <p:cNvPr id="6" name="Resim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06027" y="3382392"/>
            <a:ext cx="10847773" cy="3475608"/>
          </a:xfrm>
          <a:prstGeom prst="rect">
            <a:avLst/>
          </a:prstGeom>
        </p:spPr>
      </p:pic>
    </p:spTree>
    <p:extLst>
      <p:ext uri="{BB962C8B-B14F-4D97-AF65-F5344CB8AC3E}">
        <p14:creationId xmlns="" xmlns:p14="http://schemas.microsoft.com/office/powerpoint/2010/main" val="3850588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106532"/>
            <a:ext cx="11353800" cy="603682"/>
          </a:xfrm>
        </p:spPr>
        <p:txBody>
          <a:bodyPr>
            <a:normAutofit fontScale="90000"/>
          </a:bodyPr>
          <a:lstStyle/>
          <a:p>
            <a:r>
              <a:rPr lang="tr-TR" sz="4000" b="1" dirty="0" smtClean="0">
                <a:solidFill>
                  <a:srgbClr val="FF0000"/>
                </a:solidFill>
              </a:rPr>
              <a:t>10.FIRAT NEHRİ</a:t>
            </a:r>
            <a:endParaRPr lang="tr-TR" sz="4000" b="1" dirty="0">
              <a:solidFill>
                <a:srgbClr val="FF0000"/>
              </a:solidFill>
            </a:endParaRPr>
          </a:p>
        </p:txBody>
      </p:sp>
      <p:sp>
        <p:nvSpPr>
          <p:cNvPr id="3" name="İçerik Yer Tutucusu 2"/>
          <p:cNvSpPr>
            <a:spLocks noGrp="1"/>
          </p:cNvSpPr>
          <p:nvPr>
            <p:ph idx="1"/>
          </p:nvPr>
        </p:nvSpPr>
        <p:spPr>
          <a:xfrm>
            <a:off x="159798" y="781235"/>
            <a:ext cx="11194002" cy="5395728"/>
          </a:xfrm>
        </p:spPr>
        <p:txBody>
          <a:bodyPr/>
          <a:lstStyle/>
          <a:p>
            <a:pPr lvl="0" fontAlgn="base"/>
            <a:r>
              <a:rPr lang="tr-TR" sz="1600" dirty="0"/>
              <a:t> </a:t>
            </a:r>
            <a:r>
              <a:rPr lang="tr-TR" sz="1600" dirty="0" smtClean="0"/>
              <a:t>Fırat </a:t>
            </a:r>
            <a:r>
              <a:rPr lang="tr-TR" sz="1600" dirty="0"/>
              <a:t>nehri Anadolu topraklarından doğar. Fırat nehrinin çıktığı yer Erzincan'ın </a:t>
            </a:r>
            <a:r>
              <a:rPr lang="tr-TR" sz="1600" dirty="0" err="1"/>
              <a:t>Aykurt</a:t>
            </a:r>
            <a:r>
              <a:rPr lang="tr-TR" sz="1600" dirty="0"/>
              <a:t> beldesidir. Karasu çayı ve Tuzlu çayının birleşmesi ile Fırat nehri oluşmuştur. Erzincan'dan çıkan Fırat nehri pek çok ilden geçtikten sonra ülke sınırlarının dışına çıkmakta ve nihayet Dicle nehri ile birleşerek Basra Körfezine dökülmektedir. Bu bölgeye, yani Dicle ve Fırat nehirlerinin birleşerek Basra Körfezi'ne döküldükleri yere "</a:t>
            </a:r>
            <a:r>
              <a:rPr lang="tr-TR" sz="1600" dirty="0" err="1"/>
              <a:t>Şattülarab</a:t>
            </a:r>
            <a:r>
              <a:rPr lang="tr-TR" sz="1600" dirty="0"/>
              <a:t>" adı verilmiştir. Toplam uzunluğu 2.800 km, Türkiye sınırları içinde kalan bölümün uzunluğu ise 1263 </a:t>
            </a:r>
            <a:r>
              <a:rPr lang="tr-TR" sz="1600" dirty="0" smtClean="0"/>
              <a:t>km'dir</a:t>
            </a:r>
            <a:r>
              <a:rPr lang="tr-TR" sz="1600" b="1" dirty="0" smtClean="0"/>
              <a:t>.</a:t>
            </a:r>
          </a:p>
          <a:p>
            <a:pPr lvl="0" fontAlgn="base"/>
            <a:r>
              <a:rPr lang="tr-TR" sz="1600" dirty="0"/>
              <a:t> Erzincan ilinin </a:t>
            </a:r>
            <a:r>
              <a:rPr lang="tr-TR" sz="1600" dirty="0" err="1"/>
              <a:t>Aykurt</a:t>
            </a:r>
            <a:r>
              <a:rPr lang="tr-TR" sz="1600" dirty="0"/>
              <a:t> beldesinden çıkan Fırat nehri sırasıyla Tunceli, Elazığ, Malatya, Diyarbakır, Adıyaman ve Gaziantep illerinden geçer. Türkiye sınırlarından çıkan Fırat buradan Suriye ve Irak üzerinden geçerek Basra Körfezine </a:t>
            </a:r>
            <a:r>
              <a:rPr lang="tr-TR" sz="1600" dirty="0" smtClean="0"/>
              <a:t>dökülür</a:t>
            </a:r>
          </a:p>
          <a:p>
            <a:pPr lvl="0" fontAlgn="base"/>
            <a:r>
              <a:rPr lang="tr-TR" sz="1600" dirty="0"/>
              <a:t>Nehir üzerine Türkiye'nin en büyük barajları inşa edilmiştir. Bu barajlardan Keban Barajı (Elazığ), Karakaya </a:t>
            </a:r>
            <a:r>
              <a:rPr lang="tr-TR" sz="1600" dirty="0" smtClean="0"/>
              <a:t>Barajı</a:t>
            </a:r>
            <a:r>
              <a:rPr lang="tr-TR" sz="1600" dirty="0"/>
              <a:t> </a:t>
            </a:r>
            <a:r>
              <a:rPr lang="tr-TR" sz="1600" dirty="0" smtClean="0"/>
              <a:t>(Malatya-Elazığ</a:t>
            </a:r>
            <a:r>
              <a:rPr lang="tr-TR" sz="1600" dirty="0"/>
              <a:t>), Atatürk Barajı (Adıyaman-Şanlıurfa), Birecik Barajı (Birecik) ve Karkamış Barajı (Kargamış) tamamlanmıştır. 60 metre yüksekliği ve 4.5 km uzunluğu ile Suriye'nin en büyük barajı olan </a:t>
            </a:r>
            <a:r>
              <a:rPr lang="tr-TR" sz="1600" dirty="0" err="1"/>
              <a:t>Tabka</a:t>
            </a:r>
            <a:r>
              <a:rPr lang="tr-TR" sz="1600" dirty="0"/>
              <a:t> Barajı da Fırat üzerinde yer alır</a:t>
            </a:r>
            <a:r>
              <a:rPr lang="tr-TR" sz="1600" dirty="0" smtClean="0"/>
              <a:t>.</a:t>
            </a:r>
            <a:endParaRPr lang="tr-TR" sz="1600" dirty="0"/>
          </a:p>
          <a:p>
            <a:pPr marL="0" lvl="0" indent="0" fontAlgn="base">
              <a:buNone/>
            </a:pPr>
            <a:endParaRPr lang="tr-TR" sz="1600" dirty="0"/>
          </a:p>
          <a:p>
            <a:endParaRPr lang="tr-TR" dirty="0"/>
          </a:p>
        </p:txBody>
      </p:sp>
      <p:pic>
        <p:nvPicPr>
          <p:cNvPr id="4" name="Resim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52256" y="3364636"/>
            <a:ext cx="10386874" cy="3493364"/>
          </a:xfrm>
          <a:prstGeom prst="rect">
            <a:avLst/>
          </a:prstGeom>
        </p:spPr>
      </p:pic>
    </p:spTree>
    <p:extLst>
      <p:ext uri="{BB962C8B-B14F-4D97-AF65-F5344CB8AC3E}">
        <p14:creationId xmlns="" xmlns:p14="http://schemas.microsoft.com/office/powerpoint/2010/main" val="886796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71021"/>
            <a:ext cx="11353800" cy="834501"/>
          </a:xfrm>
        </p:spPr>
        <p:txBody>
          <a:bodyPr>
            <a:normAutofit/>
          </a:bodyPr>
          <a:lstStyle/>
          <a:p>
            <a:r>
              <a:rPr lang="tr-TR" sz="3600" b="1" dirty="0" smtClean="0">
                <a:solidFill>
                  <a:srgbClr val="FF0000"/>
                </a:solidFill>
              </a:rPr>
              <a:t>11.DİCLE NEHRİ</a:t>
            </a:r>
            <a:endParaRPr lang="tr-TR" sz="3600" b="1" dirty="0">
              <a:solidFill>
                <a:srgbClr val="FF0000"/>
              </a:solidFill>
            </a:endParaRPr>
          </a:p>
        </p:txBody>
      </p:sp>
      <p:sp>
        <p:nvSpPr>
          <p:cNvPr id="3" name="İçerik Yer Tutucusu 2"/>
          <p:cNvSpPr>
            <a:spLocks noGrp="1"/>
          </p:cNvSpPr>
          <p:nvPr>
            <p:ph idx="1"/>
          </p:nvPr>
        </p:nvSpPr>
        <p:spPr>
          <a:xfrm>
            <a:off x="133165" y="772357"/>
            <a:ext cx="11461072" cy="6654346"/>
          </a:xfrm>
        </p:spPr>
        <p:txBody>
          <a:bodyPr>
            <a:normAutofit/>
          </a:bodyPr>
          <a:lstStyle/>
          <a:p>
            <a:r>
              <a:rPr lang="tr-TR" sz="2400" b="1" dirty="0"/>
              <a:t>Dicle</a:t>
            </a:r>
            <a:r>
              <a:rPr lang="tr-TR" sz="2400" dirty="0"/>
              <a:t> ırmağı, Fırat ırmağı ile birlikte </a:t>
            </a:r>
            <a:r>
              <a:rPr lang="tr-TR" sz="2400" dirty="0" err="1" smtClean="0"/>
              <a:t>Mezopotamyayı</a:t>
            </a:r>
            <a:r>
              <a:rPr lang="tr-TR" sz="2400" dirty="0" smtClean="0"/>
              <a:t> </a:t>
            </a:r>
            <a:r>
              <a:rPr lang="tr-TR" sz="2400" dirty="0"/>
              <a:t>oluşturan iki büyük nehirden en doğuda olanıdır. Türkiye'de bulunan Elazığ ilinin Sivrice ilçesinden doğan nehir, Irak boyunca akar ve Fırat'la birleşerek </a:t>
            </a:r>
            <a:r>
              <a:rPr lang="tr-TR" sz="2400" dirty="0" err="1"/>
              <a:t>Şattülarap'ta</a:t>
            </a:r>
            <a:r>
              <a:rPr lang="tr-TR" sz="2400" dirty="0"/>
              <a:t> Basra körfezine </a:t>
            </a:r>
            <a:r>
              <a:rPr lang="tr-TR" sz="2400" dirty="0" smtClean="0"/>
              <a:t>dökülür. </a:t>
            </a:r>
            <a:r>
              <a:rPr lang="tr-TR" sz="2400" dirty="0"/>
              <a:t>Toplam uzunluğu 1900 km'dir. Türkiye topraklarında kalan bölümün uzunluğu ise 523 </a:t>
            </a:r>
            <a:r>
              <a:rPr lang="tr-TR" sz="2400" dirty="0" smtClean="0"/>
              <a:t>km'dir</a:t>
            </a:r>
          </a:p>
          <a:p>
            <a:endParaRPr lang="tr-TR" sz="2400" dirty="0"/>
          </a:p>
        </p:txBody>
      </p:sp>
      <p:sp>
        <p:nvSpPr>
          <p:cNvPr id="4" name="AutoShape 2" descr="Diyarbakır’dan Geçen Dicle Nehri, Dünyada Kaçıncı Sırada3"/>
          <p:cNvSpPr>
            <a:spLocks noChangeAspect="1" noChangeArrowheads="1"/>
          </p:cNvSpPr>
          <p:nvPr/>
        </p:nvSpPr>
        <p:spPr bwMode="auto">
          <a:xfrm>
            <a:off x="155574" y="-144463"/>
            <a:ext cx="375281" cy="37528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 name="6 Resim" descr="Fırat-Dicle.png"/>
          <p:cNvPicPr>
            <a:picLocks noChangeAspect="1"/>
          </p:cNvPicPr>
          <p:nvPr/>
        </p:nvPicPr>
        <p:blipFill>
          <a:blip r:embed="rId2"/>
          <a:stretch>
            <a:fillRect/>
          </a:stretch>
        </p:blipFill>
        <p:spPr>
          <a:xfrm>
            <a:off x="969264" y="2706624"/>
            <a:ext cx="10131552" cy="4030218"/>
          </a:xfrm>
          <a:prstGeom prst="rect">
            <a:avLst/>
          </a:prstGeom>
        </p:spPr>
      </p:pic>
    </p:spTree>
    <p:extLst>
      <p:ext uri="{BB962C8B-B14F-4D97-AF65-F5344CB8AC3E}">
        <p14:creationId xmlns="" xmlns:p14="http://schemas.microsoft.com/office/powerpoint/2010/main" val="2305840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8777" y="0"/>
            <a:ext cx="11265023" cy="781236"/>
          </a:xfrm>
        </p:spPr>
        <p:txBody>
          <a:bodyPr>
            <a:normAutofit/>
          </a:bodyPr>
          <a:lstStyle/>
          <a:p>
            <a:r>
              <a:rPr lang="tr-TR" sz="3600" b="1" dirty="0" smtClean="0">
                <a:solidFill>
                  <a:srgbClr val="FF0000"/>
                </a:solidFill>
              </a:rPr>
              <a:t>12.ARAS NEHRİ</a:t>
            </a:r>
            <a:endParaRPr lang="tr-TR" sz="3600" b="1" dirty="0">
              <a:solidFill>
                <a:srgbClr val="FF0000"/>
              </a:solidFill>
            </a:endParaRPr>
          </a:p>
        </p:txBody>
      </p:sp>
      <p:sp>
        <p:nvSpPr>
          <p:cNvPr id="3" name="İçerik Yer Tutucusu 2"/>
          <p:cNvSpPr>
            <a:spLocks noGrp="1"/>
          </p:cNvSpPr>
          <p:nvPr>
            <p:ph idx="1"/>
          </p:nvPr>
        </p:nvSpPr>
        <p:spPr>
          <a:xfrm>
            <a:off x="1032095" y="647192"/>
            <a:ext cx="11236105" cy="2430986"/>
          </a:xfrm>
        </p:spPr>
        <p:txBody>
          <a:bodyPr>
            <a:normAutofit lnSpcReduction="10000"/>
          </a:bodyPr>
          <a:lstStyle/>
          <a:p>
            <a:r>
              <a:rPr lang="tr-TR" sz="1800" dirty="0"/>
              <a:t>Aras Nehri; Bingöl Dağları'nın Erzurum il sınırları içinde kalan kuzey yamaçlarından doğar. Tekman Yaylası'nın bütün sularını toplayan ırmak</a:t>
            </a:r>
            <a:r>
              <a:rPr lang="tr-TR" sz="1800" dirty="0" smtClean="0"/>
              <a:t>,</a:t>
            </a:r>
            <a:r>
              <a:rPr lang="tr-TR" sz="1800" dirty="0"/>
              <a:t> </a:t>
            </a:r>
            <a:r>
              <a:rPr lang="tr-TR" sz="1800" dirty="0" err="1"/>
              <a:t>Sakaltutan</a:t>
            </a:r>
            <a:r>
              <a:rPr lang="tr-TR" sz="1800" dirty="0"/>
              <a:t> Dağları'nın doğusundaki havza içerisinde kuzey yönünde akar. </a:t>
            </a:r>
            <a:r>
              <a:rPr lang="tr-TR" sz="1800" dirty="0" err="1"/>
              <a:t>Sakaltutan</a:t>
            </a:r>
            <a:r>
              <a:rPr lang="tr-TR" sz="1800" dirty="0"/>
              <a:t> Dağları ile Topçu Dağı arasında kalan, derin ve sarp Mescitli Boğazı'nı geçtikten sonra Pasinler Ovası'na iner. Burada Yukarı Pasin Havzası'nın sularını toplayarak gelen </a:t>
            </a:r>
            <a:r>
              <a:rPr lang="tr-TR" sz="1800" dirty="0" err="1"/>
              <a:t>Hasankale</a:t>
            </a:r>
            <a:r>
              <a:rPr lang="tr-TR" sz="1800" dirty="0"/>
              <a:t> (Pasinler) Çayı'nı alır ve kuzeydoğu yönünde akarak il sınırları dışına çıkar.</a:t>
            </a:r>
          </a:p>
          <a:p>
            <a:r>
              <a:rPr lang="tr-TR" sz="1800" dirty="0"/>
              <a:t>Erzurum-Kars platosunun güneyindeki çöküntü alanlarında akarak Ermenistan sınırına ulaşır. Türkiye-Azerbaycan, Türkiye-Ermenistan ve Azerbaycan-İran sınırının bir bölümü oluşturduktan sonra Azerbaycan'da Kura Nehri'ne </a:t>
            </a:r>
            <a:r>
              <a:rPr lang="tr-TR" sz="1800" dirty="0" smtClean="0"/>
              <a:t>dökülür. </a:t>
            </a:r>
            <a:r>
              <a:rPr lang="tr-TR" sz="1800" dirty="0"/>
              <a:t>1072 km uzunluğunda, 102 bin km</a:t>
            </a:r>
            <a:r>
              <a:rPr lang="tr-TR" sz="1800" baseline="30000" dirty="0"/>
              <a:t>2</a:t>
            </a:r>
            <a:r>
              <a:rPr lang="tr-TR" sz="1800" dirty="0"/>
              <a:t> havza alanına sahip nehir </a:t>
            </a:r>
            <a:r>
              <a:rPr lang="tr-TR" sz="1800" dirty="0" err="1"/>
              <a:t>Kafkaslar'ın</a:t>
            </a:r>
            <a:r>
              <a:rPr lang="tr-TR" sz="1800" dirty="0"/>
              <a:t> en büyük nehirlerinden biridir. Nehrin 548 km'si Türkiye sınırları içerisindedir.</a:t>
            </a:r>
          </a:p>
          <a:p>
            <a:endParaRPr lang="tr-TR" dirty="0"/>
          </a:p>
        </p:txBody>
      </p:sp>
      <p:pic>
        <p:nvPicPr>
          <p:cNvPr id="2050" name="Picture 2" descr="Ömer Yılmaz on X: &quot;Erzurum'un yaylarından doğmaya başlayan Aras Nehri  Iğdır– Ermenistan sınırını oluşturacak şekilde akıyor. Aras Nehri,  Türkiye'den çıktıktan sonra Ermenistan'la Nahçıvan ve İran sınırını ve  Azerbaycan'la İran sınırını da oluşturuyor: #"/>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55107" y="2929631"/>
            <a:ext cx="11594237" cy="37108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4753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0" y="62145"/>
            <a:ext cx="11353800" cy="603680"/>
          </a:xfrm>
        </p:spPr>
        <p:txBody>
          <a:bodyPr>
            <a:normAutofit/>
          </a:bodyPr>
          <a:lstStyle/>
          <a:p>
            <a:r>
              <a:rPr lang="tr-TR" sz="3600" b="1" dirty="0" smtClean="0">
                <a:solidFill>
                  <a:srgbClr val="FF0000"/>
                </a:solidFill>
              </a:rPr>
              <a:t>13.ÇORUH NEHRİ</a:t>
            </a:r>
            <a:endParaRPr lang="tr-TR" sz="3600" b="1" dirty="0">
              <a:solidFill>
                <a:srgbClr val="FF0000"/>
              </a:solidFill>
            </a:endParaRPr>
          </a:p>
        </p:txBody>
      </p:sp>
      <p:sp>
        <p:nvSpPr>
          <p:cNvPr id="3" name="İçerik Yer Tutucusu 2"/>
          <p:cNvSpPr>
            <a:spLocks noGrp="1"/>
          </p:cNvSpPr>
          <p:nvPr>
            <p:ph idx="1"/>
          </p:nvPr>
        </p:nvSpPr>
        <p:spPr>
          <a:xfrm>
            <a:off x="168676" y="665824"/>
            <a:ext cx="11878322" cy="6107837"/>
          </a:xfrm>
        </p:spPr>
        <p:txBody>
          <a:bodyPr>
            <a:normAutofit/>
          </a:bodyPr>
          <a:lstStyle/>
          <a:p>
            <a:r>
              <a:rPr lang="tr-TR" sz="1600" dirty="0"/>
              <a:t>Kaynağını </a:t>
            </a:r>
            <a:r>
              <a:rPr lang="tr-TR" sz="1600" dirty="0" err="1"/>
              <a:t>Mescid</a:t>
            </a:r>
            <a:r>
              <a:rPr lang="tr-TR" sz="1600" dirty="0"/>
              <a:t> </a:t>
            </a:r>
            <a:r>
              <a:rPr lang="tr-TR" sz="1600" dirty="0" smtClean="0"/>
              <a:t>Dağı'nın(Erzurum) </a:t>
            </a:r>
            <a:r>
              <a:rPr lang="tr-TR" sz="1600" dirty="0"/>
              <a:t>(3.255 m) batı yüzünden alır. Önce batı doğrultusunda akıp Bayburt ve İspir'den geçtikten sonra bir yay çizerek Yusufeli'nin Yokuşlu Köyü önünde Artvin il sınırlarına girer. Yusufeli, Artvin ve Borçka’nın içerisinden geçtikten sonra Borçka'nın Muratlı kasabasından geçerek burada il ve ülke sınırlarını terk eder ve Batum'da Karadeniz'e dökülür. (Kaynağından denize döküldüğü yere kadar uzunluğu 466 </a:t>
            </a:r>
            <a:r>
              <a:rPr lang="tr-TR" sz="1600" dirty="0" err="1"/>
              <a:t>km.dir</a:t>
            </a:r>
            <a:r>
              <a:rPr lang="tr-TR" sz="1600" dirty="0"/>
              <a:t>). Batum Limanı güneyinde Karadeniz’e dökülür. Türkiye topraklarında bulunan kısmı 442 km. iken, Gürcistan topraklarında kalan kısmı ise 24 km </a:t>
            </a:r>
            <a:r>
              <a:rPr lang="tr-TR" sz="1600" dirty="0" err="1" smtClean="0"/>
              <a:t>dir</a:t>
            </a:r>
            <a:r>
              <a:rPr lang="tr-TR" sz="1600" dirty="0" smtClean="0"/>
              <a:t>.</a:t>
            </a:r>
          </a:p>
          <a:p>
            <a:r>
              <a:rPr lang="tr-TR" sz="1600" dirty="0"/>
              <a:t>DSİ'nin Çoruh üzerinde gerçekleştireceği 10 proje ile Türkiye'de üretilen elektriğin %8'si, hidroelektriğin %34'u Çoruh havzasında üretilecektir</a:t>
            </a:r>
            <a:r>
              <a:rPr lang="tr-TR" sz="1600" dirty="0" smtClean="0"/>
              <a:t>.</a:t>
            </a:r>
            <a:endParaRPr lang="tr-TR" sz="1600" dirty="0"/>
          </a:p>
          <a:p>
            <a:r>
              <a:rPr lang="tr-TR" sz="1600" dirty="0"/>
              <a:t>Hidroelektrik özel sektöre açıldıktan sonra; Çoruh ana kolda 10, Berta kolunda 2, Oltu kolunda 2, </a:t>
            </a:r>
            <a:r>
              <a:rPr lang="tr-TR" sz="1600" dirty="0" err="1"/>
              <a:t>Barhal</a:t>
            </a:r>
            <a:r>
              <a:rPr lang="tr-TR" sz="1600" dirty="0"/>
              <a:t> kolunda 1, </a:t>
            </a:r>
            <a:r>
              <a:rPr lang="tr-TR" sz="1600" dirty="0" err="1"/>
              <a:t>Bardız</a:t>
            </a:r>
            <a:r>
              <a:rPr lang="tr-TR" sz="1600" dirty="0"/>
              <a:t> kolunda 1 olmak üzere, toplam 16 baraj yapılması planlanmıştır. Ayrıca 157 adet nehir tipi hidroelektrik santrali planlanmaktadır</a:t>
            </a:r>
            <a:r>
              <a:rPr lang="tr-TR" sz="1600" dirty="0" smtClean="0"/>
              <a:t>.</a:t>
            </a:r>
            <a:endParaRPr lang="tr-TR" sz="1600" dirty="0"/>
          </a:p>
          <a:p>
            <a:r>
              <a:rPr lang="tr-TR" sz="1600" dirty="0"/>
              <a:t>Halihazırda Çoruh Nehri üzerindeki barajlar ile üretilen elektrik, Türkiye elektrik tüketiminin %1,38'ini karşılanmaktadır</a:t>
            </a:r>
          </a:p>
          <a:p>
            <a:endParaRPr lang="tr-TR" sz="1600" dirty="0" smtClean="0"/>
          </a:p>
          <a:p>
            <a:endParaRPr lang="tr-TR" sz="1000" dirty="0"/>
          </a:p>
        </p:txBody>
      </p:sp>
      <p:pic>
        <p:nvPicPr>
          <p:cNvPr id="8" name="Resim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68676" y="3639492"/>
            <a:ext cx="5544061" cy="3218508"/>
          </a:xfrm>
          <a:prstGeom prst="rect">
            <a:avLst/>
          </a:prstGeom>
        </p:spPr>
      </p:pic>
      <p:pic>
        <p:nvPicPr>
          <p:cNvPr id="9" name="Resim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712736" y="3639492"/>
            <a:ext cx="6120143" cy="3218508"/>
          </a:xfrm>
          <a:prstGeom prst="rect">
            <a:avLst/>
          </a:prstGeom>
        </p:spPr>
      </p:pic>
    </p:spTree>
    <p:extLst>
      <p:ext uri="{BB962C8B-B14F-4D97-AF65-F5344CB8AC3E}">
        <p14:creationId xmlns="" xmlns:p14="http://schemas.microsoft.com/office/powerpoint/2010/main" val="4729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1353800" cy="736848"/>
          </a:xfrm>
        </p:spPr>
        <p:txBody>
          <a:bodyPr>
            <a:normAutofit/>
          </a:bodyPr>
          <a:lstStyle/>
          <a:p>
            <a:r>
              <a:rPr lang="tr-TR" sz="3600" b="1" dirty="0" smtClean="0">
                <a:solidFill>
                  <a:srgbClr val="FF0000"/>
                </a:solidFill>
              </a:rPr>
              <a:t>14.YEŞİLIRMAK</a:t>
            </a:r>
            <a:endParaRPr lang="tr-TR" sz="3600" b="1" dirty="0">
              <a:solidFill>
                <a:srgbClr val="FF0000"/>
              </a:solidFill>
            </a:endParaRPr>
          </a:p>
        </p:txBody>
      </p:sp>
      <p:sp>
        <p:nvSpPr>
          <p:cNvPr id="3" name="İçerik Yer Tutucusu 2"/>
          <p:cNvSpPr>
            <a:spLocks noGrp="1"/>
          </p:cNvSpPr>
          <p:nvPr>
            <p:ph idx="1"/>
          </p:nvPr>
        </p:nvSpPr>
        <p:spPr>
          <a:xfrm>
            <a:off x="172374" y="656947"/>
            <a:ext cx="12019625" cy="6081204"/>
          </a:xfrm>
        </p:spPr>
        <p:txBody>
          <a:bodyPr>
            <a:normAutofit/>
          </a:bodyPr>
          <a:lstStyle/>
          <a:p>
            <a:r>
              <a:rPr lang="tr-TR" sz="2400" dirty="0"/>
              <a:t>Doğduğu Köse </a:t>
            </a:r>
            <a:r>
              <a:rPr lang="tr-TR" sz="2400" dirty="0" smtClean="0"/>
              <a:t>Dağlarından(Sivas) </a:t>
            </a:r>
            <a:r>
              <a:rPr lang="tr-TR" sz="2400" dirty="0"/>
              <a:t>itibaren batıya doğru akan Yeşilırmak, Tokat ve Turhal Ovalarından geçerek Amasya Ovası'ndan itibaren kuzeye yönelir, Canik Dağları'nı yararak Topuzlu ve </a:t>
            </a:r>
            <a:r>
              <a:rPr lang="tr-TR" sz="2400" dirty="0" err="1"/>
              <a:t>Eğrikiraz</a:t>
            </a:r>
            <a:r>
              <a:rPr lang="tr-TR" sz="2400" dirty="0"/>
              <a:t> Dağları arasından Çarşamba Ovası'na açılır. Bu ova içinden geniş bir delta yapan Yeşilırmak, Çatlı </a:t>
            </a:r>
            <a:r>
              <a:rPr lang="tr-TR" sz="2400" dirty="0" smtClean="0"/>
              <a:t>burnundan(Samsun) </a:t>
            </a:r>
            <a:r>
              <a:rPr lang="tr-TR" sz="2400" dirty="0"/>
              <a:t>denize dökülür</a:t>
            </a:r>
            <a:r>
              <a:rPr lang="tr-TR" sz="2400" dirty="0" smtClean="0"/>
              <a:t>.</a:t>
            </a:r>
            <a:r>
              <a:rPr lang="tr-TR" sz="2400" dirty="0"/>
              <a:t> 519 km </a:t>
            </a:r>
            <a:r>
              <a:rPr lang="tr-TR" sz="2400" dirty="0" smtClean="0"/>
              <a:t>uzunluğundadır. </a:t>
            </a:r>
            <a:r>
              <a:rPr lang="tr-TR" sz="2400" dirty="0"/>
              <a:t>36.144 km²'lik su toplama havzası ile Türkiye yüz ölçümünün %5'ine karşılık gelir</a:t>
            </a:r>
            <a:r>
              <a:rPr lang="tr-TR" sz="2400" dirty="0" smtClean="0"/>
              <a:t>.</a:t>
            </a:r>
          </a:p>
          <a:p>
            <a:r>
              <a:rPr lang="tr-TR" sz="2400" dirty="0"/>
              <a:t>Üzerinde Almus, Ataköy, Hasan Uğurlu ve </a:t>
            </a:r>
            <a:r>
              <a:rPr lang="tr-TR" sz="2400" dirty="0" smtClean="0"/>
              <a:t>Suat </a:t>
            </a:r>
            <a:r>
              <a:rPr lang="tr-TR" sz="2400" dirty="0"/>
              <a:t>Uğurlu, </a:t>
            </a:r>
            <a:r>
              <a:rPr lang="tr-TR" sz="2400" dirty="0" err="1"/>
              <a:t>Kılıçkaya</a:t>
            </a:r>
            <a:r>
              <a:rPr lang="tr-TR" sz="2400" dirty="0"/>
              <a:t>, </a:t>
            </a:r>
            <a:r>
              <a:rPr lang="tr-TR" sz="2400" dirty="0" err="1" smtClean="0"/>
              <a:t>Süreyyabey</a:t>
            </a:r>
            <a:r>
              <a:rPr lang="tr-TR" sz="2400" dirty="0"/>
              <a:t> </a:t>
            </a:r>
            <a:r>
              <a:rPr lang="tr-TR" sz="2400" dirty="0" smtClean="0"/>
              <a:t>barajları mevcuttur.</a:t>
            </a:r>
            <a:endParaRPr lang="tr-TR" sz="2400" dirty="0"/>
          </a:p>
        </p:txBody>
      </p:sp>
      <p:pic>
        <p:nvPicPr>
          <p:cNvPr id="4" name="Resim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23783" y="3133817"/>
            <a:ext cx="11185864" cy="3604334"/>
          </a:xfrm>
          <a:prstGeom prst="rect">
            <a:avLst/>
          </a:prstGeom>
        </p:spPr>
      </p:pic>
    </p:spTree>
    <p:extLst>
      <p:ext uri="{BB962C8B-B14F-4D97-AF65-F5344CB8AC3E}">
        <p14:creationId xmlns="" xmlns:p14="http://schemas.microsoft.com/office/powerpoint/2010/main" val="560045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1353800" cy="736846"/>
          </a:xfrm>
        </p:spPr>
        <p:txBody>
          <a:bodyPr>
            <a:normAutofit/>
          </a:bodyPr>
          <a:lstStyle/>
          <a:p>
            <a:r>
              <a:rPr lang="tr-TR" sz="3600" b="1" dirty="0" smtClean="0">
                <a:solidFill>
                  <a:srgbClr val="FF0000"/>
                </a:solidFill>
              </a:rPr>
              <a:t>15.KIZILIRMAK</a:t>
            </a:r>
            <a:endParaRPr lang="tr-TR" sz="3600" b="1" dirty="0">
              <a:solidFill>
                <a:srgbClr val="FF0000"/>
              </a:solidFill>
            </a:endParaRPr>
          </a:p>
        </p:txBody>
      </p:sp>
      <p:sp>
        <p:nvSpPr>
          <p:cNvPr id="3" name="İçerik Yer Tutucusu 2"/>
          <p:cNvSpPr>
            <a:spLocks noGrp="1"/>
          </p:cNvSpPr>
          <p:nvPr>
            <p:ph idx="1"/>
          </p:nvPr>
        </p:nvSpPr>
        <p:spPr>
          <a:xfrm>
            <a:off x="79899" y="665824"/>
            <a:ext cx="12011487" cy="6098959"/>
          </a:xfrm>
        </p:spPr>
        <p:txBody>
          <a:bodyPr>
            <a:normAutofit/>
          </a:bodyPr>
          <a:lstStyle/>
          <a:p>
            <a:r>
              <a:rPr lang="tr-TR" sz="2000" dirty="0"/>
              <a:t>Irmak, İç Anadolu'nun en doğusundaki Sivas ili İmranlı ilçesinde Kızıldağ '</a:t>
            </a:r>
            <a:r>
              <a:rPr lang="tr-TR" sz="2000" dirty="0" err="1"/>
              <a:t>ın</a:t>
            </a:r>
            <a:r>
              <a:rPr lang="tr-TR" sz="2000" dirty="0"/>
              <a:t> (3025 m) güney yamaçlarından </a:t>
            </a:r>
            <a:r>
              <a:rPr lang="tr-TR" sz="2000" dirty="0" smtClean="0"/>
              <a:t> </a:t>
            </a:r>
            <a:r>
              <a:rPr lang="tr-TR" sz="2000" dirty="0"/>
              <a:t>doğar, ilk önce batı ve güney batıya </a:t>
            </a:r>
            <a:r>
              <a:rPr lang="tr-TR" sz="2000" dirty="0" smtClean="0"/>
              <a:t>ardından </a:t>
            </a:r>
            <a:r>
              <a:rPr lang="tr-TR" sz="2000" dirty="0"/>
              <a:t>Kuzey </a:t>
            </a:r>
            <a:r>
              <a:rPr lang="tr-TR" sz="2000" dirty="0" smtClean="0"/>
              <a:t>Doğu ya </a:t>
            </a:r>
            <a:r>
              <a:rPr lang="tr-TR" sz="2000" dirty="0"/>
              <a:t>akar, daha sonra yay şeklinde biçimlenir. Hafik yakınlarında </a:t>
            </a:r>
            <a:r>
              <a:rPr lang="tr-TR" sz="2000" dirty="0" err="1"/>
              <a:t>Koçdere'yi</a:t>
            </a:r>
            <a:r>
              <a:rPr lang="tr-TR" sz="2000" dirty="0"/>
              <a:t>, Sivas'a yaklaşırken </a:t>
            </a:r>
            <a:r>
              <a:rPr lang="tr-TR" sz="2000" dirty="0" smtClean="0"/>
              <a:t>Akmescit </a:t>
            </a:r>
            <a:r>
              <a:rPr lang="tr-TR" sz="2000" dirty="0"/>
              <a:t>Deresi ve Tecer Irmağı'nı alır. Sivas'ı geçtikten sonra Yıldız Irmağı bu ırmağa katılır. İlkin batıya, daha sonra kuzey doğudaki Tuz Gölü'nü geçerek kuzey batıya akar. Daha sonra kuzey ve kuzey doğuya yönelir. Burada Delice Irmağı </a:t>
            </a:r>
            <a:r>
              <a:rPr lang="tr-TR" sz="2000" dirty="0" smtClean="0"/>
              <a:t>ile, </a:t>
            </a:r>
            <a:r>
              <a:rPr lang="tr-TR" sz="2000" dirty="0"/>
              <a:t>Kula köyü sınırlarında birleşir. Sonra </a:t>
            </a:r>
            <a:r>
              <a:rPr lang="tr-TR" sz="2000" dirty="0" err="1" smtClean="0"/>
              <a:t>zig</a:t>
            </a:r>
            <a:r>
              <a:rPr lang="tr-TR" sz="2000" dirty="0" smtClean="0"/>
              <a:t> </a:t>
            </a:r>
            <a:r>
              <a:rPr lang="tr-TR" sz="2000" dirty="0" err="1" smtClean="0"/>
              <a:t>zaglar</a:t>
            </a:r>
            <a:r>
              <a:rPr lang="tr-TR" sz="2000" dirty="0" smtClean="0"/>
              <a:t> </a:t>
            </a:r>
            <a:r>
              <a:rPr lang="tr-TR" sz="2000" dirty="0"/>
              <a:t>çizerek kuzey batıya </a:t>
            </a:r>
            <a:r>
              <a:rPr lang="tr-TR" sz="2000" dirty="0" smtClean="0"/>
              <a:t>akar. Sırasıyla </a:t>
            </a:r>
            <a:r>
              <a:rPr lang="tr-TR" sz="2000" dirty="0"/>
              <a:t>Sivas, Kayseri, Nevşehir, Kırşehir, Kırıkkale, Ankara, Aksaray, Çankırı, Çorum illerinden geçtikten ve Sinop-Samsun sınırının bir bölümünü oluşturduktan sonra çok sayıda dere ve çayın sularını toplayarak Bafra Burnu'ndan Karadeniz'e ulaşır.</a:t>
            </a:r>
          </a:p>
        </p:txBody>
      </p:sp>
      <p:pic>
        <p:nvPicPr>
          <p:cNvPr id="5" name="Resim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32659" y="2947386"/>
            <a:ext cx="11176987" cy="3910614"/>
          </a:xfrm>
          <a:prstGeom prst="rect">
            <a:avLst/>
          </a:prstGeom>
        </p:spPr>
      </p:pic>
    </p:spTree>
    <p:extLst>
      <p:ext uri="{BB962C8B-B14F-4D97-AF65-F5344CB8AC3E}">
        <p14:creationId xmlns="" xmlns:p14="http://schemas.microsoft.com/office/powerpoint/2010/main" val="1063694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1353800" cy="630314"/>
          </a:xfrm>
        </p:spPr>
        <p:txBody>
          <a:bodyPr>
            <a:normAutofit/>
          </a:bodyPr>
          <a:lstStyle/>
          <a:p>
            <a:r>
              <a:rPr lang="tr-TR" sz="3600" b="1" dirty="0" smtClean="0">
                <a:solidFill>
                  <a:srgbClr val="FF0000"/>
                </a:solidFill>
              </a:rPr>
              <a:t>16.SAKARYA NEHRİ</a:t>
            </a:r>
            <a:endParaRPr lang="tr-TR" sz="3600" b="1" dirty="0">
              <a:solidFill>
                <a:srgbClr val="FF0000"/>
              </a:solidFill>
            </a:endParaRPr>
          </a:p>
        </p:txBody>
      </p:sp>
      <p:sp>
        <p:nvSpPr>
          <p:cNvPr id="3" name="İçerik Yer Tutucusu 2"/>
          <p:cNvSpPr>
            <a:spLocks noGrp="1"/>
          </p:cNvSpPr>
          <p:nvPr>
            <p:ph idx="1"/>
          </p:nvPr>
        </p:nvSpPr>
        <p:spPr>
          <a:xfrm>
            <a:off x="71021" y="630315"/>
            <a:ext cx="12046998" cy="6107836"/>
          </a:xfrm>
        </p:spPr>
        <p:txBody>
          <a:bodyPr/>
          <a:lstStyle/>
          <a:p>
            <a:pPr lvl="0"/>
            <a:r>
              <a:rPr lang="tr-TR" sz="2000" dirty="0"/>
              <a:t>Sakarya nehri havzasında şu dokuz ilin toprakları bulunmaktadır: Sakarya, Bolu, Ankara, </a:t>
            </a:r>
            <a:r>
              <a:rPr lang="tr-TR" sz="2000" u="sng" dirty="0"/>
              <a:t>Eskişehir</a:t>
            </a:r>
            <a:r>
              <a:rPr lang="tr-TR" sz="2000" dirty="0"/>
              <a:t>, Bilecik, Bursa, Kütahya, Konya, Afyon. Sakarya nehrinin kolları: Porsuk Çayı, Ankara Çayı, Mudurnu Çayı, Koca Çay, </a:t>
            </a:r>
            <a:r>
              <a:rPr lang="tr-TR" sz="2000" dirty="0" err="1"/>
              <a:t>Kirmir</a:t>
            </a:r>
            <a:r>
              <a:rPr lang="tr-TR" sz="2000" dirty="0"/>
              <a:t> Çayı, Çark Suyu ve </a:t>
            </a:r>
            <a:r>
              <a:rPr lang="tr-TR" sz="2000" dirty="0" err="1"/>
              <a:t>Darıçay</a:t>
            </a:r>
            <a:r>
              <a:rPr lang="tr-TR" sz="2000" dirty="0"/>
              <a:t> Deresi'dir. Sakarya Nehri kolları ile birlikte toplam uzunluğu 824 km.`</a:t>
            </a:r>
            <a:r>
              <a:rPr lang="tr-TR" sz="2000" dirty="0" err="1"/>
              <a:t>dir</a:t>
            </a:r>
            <a:r>
              <a:rPr lang="tr-TR" sz="2000" dirty="0"/>
              <a:t>   Eskişehir Çifteler </a:t>
            </a:r>
            <a:r>
              <a:rPr lang="tr-TR" sz="2000" dirty="0" err="1"/>
              <a:t>Sakaryabaşından</a:t>
            </a:r>
            <a:r>
              <a:rPr lang="tr-TR" sz="2000" dirty="0"/>
              <a:t> </a:t>
            </a:r>
            <a:r>
              <a:rPr lang="tr-TR" sz="2000" dirty="0" err="1"/>
              <a:t>doğar.Önce</a:t>
            </a:r>
            <a:r>
              <a:rPr lang="tr-TR" sz="2000" dirty="0"/>
              <a:t> İç Anadolu Bölgesi'ne doğru akar sonra Kızılırmak'ın tersine bir kıvrımla, kuzeye döner, Polatlı yakınlarında en büyük kollarından biri olan Porsuk Çayı'nı ve Ankara Çayı'nı alır. Geyve Boğazı'ndan geçer ve Karasu'dan akarak Karadeniz'e dökülür.</a:t>
            </a:r>
          </a:p>
          <a:p>
            <a:endParaRPr lang="tr-TR" dirty="0"/>
          </a:p>
        </p:txBody>
      </p:sp>
      <p:pic>
        <p:nvPicPr>
          <p:cNvPr id="5" name="Resim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83581" y="2601157"/>
            <a:ext cx="10670219" cy="4256843"/>
          </a:xfrm>
          <a:prstGeom prst="rect">
            <a:avLst/>
          </a:prstGeom>
        </p:spPr>
      </p:pic>
    </p:spTree>
    <p:extLst>
      <p:ext uri="{BB962C8B-B14F-4D97-AF65-F5344CB8AC3E}">
        <p14:creationId xmlns="" xmlns:p14="http://schemas.microsoft.com/office/powerpoint/2010/main" val="1091392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               TÜRKİYE’NİN AKARSULARI</a:t>
            </a:r>
            <a:endParaRPr lang="tr-TR" b="1" dirty="0">
              <a:solidFill>
                <a:srgbClr val="FF0000"/>
              </a:solidFill>
            </a:endParaRPr>
          </a:p>
        </p:txBody>
      </p:sp>
      <p:pic>
        <p:nvPicPr>
          <p:cNvPr id="4" name="İçerik Yer Tutucusu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355107" y="1411550"/>
            <a:ext cx="10910656" cy="4765413"/>
          </a:xfrm>
        </p:spPr>
      </p:pic>
    </p:spTree>
    <p:extLst>
      <p:ext uri="{BB962C8B-B14F-4D97-AF65-F5344CB8AC3E}">
        <p14:creationId xmlns="" xmlns:p14="http://schemas.microsoft.com/office/powerpoint/2010/main" val="728424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1353800" cy="585925"/>
          </a:xfrm>
        </p:spPr>
        <p:txBody>
          <a:bodyPr>
            <a:normAutofit/>
          </a:bodyPr>
          <a:lstStyle/>
          <a:p>
            <a:r>
              <a:rPr lang="tr-TR" sz="3200" b="1" dirty="0" smtClean="0">
                <a:solidFill>
                  <a:srgbClr val="FF0000"/>
                </a:solidFill>
              </a:rPr>
              <a:t>17.ASİ NEHRİ</a:t>
            </a:r>
            <a:endParaRPr lang="tr-TR" sz="3200" b="1" dirty="0">
              <a:solidFill>
                <a:srgbClr val="FF0000"/>
              </a:solidFill>
            </a:endParaRPr>
          </a:p>
        </p:txBody>
      </p:sp>
      <p:sp>
        <p:nvSpPr>
          <p:cNvPr id="3" name="İçerik Yer Tutucusu 2"/>
          <p:cNvSpPr>
            <a:spLocks noGrp="1"/>
          </p:cNvSpPr>
          <p:nvPr>
            <p:ph idx="1"/>
          </p:nvPr>
        </p:nvSpPr>
        <p:spPr>
          <a:xfrm>
            <a:off x="71021" y="585926"/>
            <a:ext cx="12120979" cy="6161103"/>
          </a:xfrm>
        </p:spPr>
        <p:txBody>
          <a:bodyPr>
            <a:normAutofit/>
          </a:bodyPr>
          <a:lstStyle/>
          <a:p>
            <a:r>
              <a:rPr lang="tr-TR" sz="2000" dirty="0" err="1"/>
              <a:t>Orontes</a:t>
            </a:r>
            <a:r>
              <a:rPr lang="tr-TR" sz="2000" dirty="0"/>
              <a:t> olarak da adlandırılan Asi Nehri Lübnan'da Baalbek yakınında El-</a:t>
            </a:r>
            <a:r>
              <a:rPr lang="tr-TR" sz="2000" dirty="0" err="1"/>
              <a:t>Bika</a:t>
            </a:r>
            <a:r>
              <a:rPr lang="tr-TR" sz="2000" dirty="0"/>
              <a:t> kısmından dağlardan inen </a:t>
            </a:r>
            <a:r>
              <a:rPr lang="tr-TR" sz="2000" dirty="0" smtClean="0"/>
              <a:t>suların </a:t>
            </a:r>
            <a:r>
              <a:rPr lang="tr-TR" sz="2000" dirty="0"/>
              <a:t>birleşmesiyle doğar sonra Suriye'ye girer. Humus yöresindeki bazaltı lav akıntıları etkisiyle yolunu saparak Hama kireçtaşı platolarına yönelir ve </a:t>
            </a:r>
            <a:r>
              <a:rPr lang="tr-TR" sz="2000" dirty="0" err="1"/>
              <a:t>Gab</a:t>
            </a:r>
            <a:r>
              <a:rPr lang="tr-TR" sz="2000" dirty="0"/>
              <a:t> sazlığına girer. Oradan çıktıktan sonra bir süre Suriye-Türkiye sınırında akar ve Hatay ilinden Akdeniz'e dökülür</a:t>
            </a:r>
            <a:r>
              <a:rPr lang="tr-TR" sz="2000" dirty="0" smtClean="0"/>
              <a:t>.</a:t>
            </a:r>
            <a:r>
              <a:rPr lang="tr-TR" sz="2000" dirty="0"/>
              <a:t> Asi Nehri'nin toplam uzunluğu 386 km olup, nehrin büyük bölümü Suriye toprakları içinde bulunmaktadır. Türkiye topraklarındaki uzunluğu 88 km'dir.</a:t>
            </a:r>
          </a:p>
        </p:txBody>
      </p:sp>
      <p:pic>
        <p:nvPicPr>
          <p:cNvPr id="4" name="Resim 3"/>
          <p:cNvPicPr>
            <a:picLocks noChangeAspect="1"/>
          </p:cNvPicPr>
          <p:nvPr/>
        </p:nvPicPr>
        <p:blipFill rotWithShape="1">
          <a:blip r:embed="rId2">
            <a:extLst>
              <a:ext uri="{28A0092B-C50C-407E-A947-70E740481C1C}">
                <a14:useLocalDpi xmlns="" xmlns:a14="http://schemas.microsoft.com/office/drawing/2010/main" val="0"/>
              </a:ext>
            </a:extLst>
          </a:blip>
          <a:srcRect l="1745" t="2997" r="3886" b="11410"/>
          <a:stretch/>
        </p:blipFill>
        <p:spPr>
          <a:xfrm>
            <a:off x="781234" y="2112885"/>
            <a:ext cx="10572566" cy="4527612"/>
          </a:xfrm>
          <a:prstGeom prst="rect">
            <a:avLst/>
          </a:prstGeom>
        </p:spPr>
      </p:pic>
    </p:spTree>
    <p:extLst>
      <p:ext uri="{BB962C8B-B14F-4D97-AF65-F5344CB8AC3E}">
        <p14:creationId xmlns="" xmlns:p14="http://schemas.microsoft.com/office/powerpoint/2010/main" val="1509393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
            <a:ext cx="10515600" cy="1127464"/>
          </a:xfrm>
        </p:spPr>
        <p:txBody>
          <a:bodyPr/>
          <a:lstStyle/>
          <a:p>
            <a:pPr algn="ctr"/>
            <a:r>
              <a:rPr lang="tr-TR" b="1" dirty="0" smtClean="0">
                <a:solidFill>
                  <a:srgbClr val="FF0000"/>
                </a:solidFill>
              </a:rPr>
              <a:t>TÜRKİYENİN DAĞLARI</a:t>
            </a:r>
            <a:endParaRPr lang="tr-TR" b="1" dirty="0">
              <a:solidFill>
                <a:srgbClr val="FF0000"/>
              </a:solidFill>
            </a:endParaRPr>
          </a:p>
        </p:txBody>
      </p:sp>
      <p:pic>
        <p:nvPicPr>
          <p:cNvPr id="4" name="İçerik Yer Tutucusu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603682" y="1056442"/>
            <a:ext cx="10972799" cy="5513033"/>
          </a:xfrm>
        </p:spPr>
      </p:pic>
    </p:spTree>
    <p:extLst>
      <p:ext uri="{BB962C8B-B14F-4D97-AF65-F5344CB8AC3E}">
        <p14:creationId xmlns="" xmlns:p14="http://schemas.microsoft.com/office/powerpoint/2010/main" val="1421248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65125"/>
            <a:ext cx="10515600" cy="3356483"/>
          </a:xfrm>
        </p:spPr>
        <p:txBody>
          <a:bodyPr/>
          <a:lstStyle/>
          <a:p>
            <a:endParaRPr lang="tr-TR" dirty="0"/>
          </a:p>
        </p:txBody>
      </p:sp>
      <p:sp>
        <p:nvSpPr>
          <p:cNvPr id="7" name="6 İçerik Yer Tutucusu"/>
          <p:cNvSpPr>
            <a:spLocks noGrp="1"/>
          </p:cNvSpPr>
          <p:nvPr>
            <p:ph idx="1"/>
          </p:nvPr>
        </p:nvSpPr>
        <p:spPr>
          <a:xfrm>
            <a:off x="838200" y="4014217"/>
            <a:ext cx="10515600" cy="2843783"/>
          </a:xfrm>
        </p:spPr>
        <p:txBody>
          <a:bodyPr>
            <a:normAutofit/>
          </a:bodyPr>
          <a:lstStyle/>
          <a:p>
            <a:pPr>
              <a:buNone/>
            </a:pPr>
            <a:r>
              <a:rPr lang="tr-TR" sz="1600" dirty="0" smtClean="0"/>
              <a:t> </a:t>
            </a:r>
            <a:r>
              <a:rPr lang="tr-TR" sz="2400" b="1" dirty="0" smtClean="0">
                <a:solidFill>
                  <a:srgbClr val="FF0000"/>
                </a:solidFill>
              </a:rPr>
              <a:t>1.TÜRKİYE’NİN KIRIKLI DAĞLARI:</a:t>
            </a:r>
          </a:p>
          <a:p>
            <a:r>
              <a:rPr lang="tr-TR" sz="1600" dirty="0" smtClean="0"/>
              <a:t>Türkiye’de dağların bir kısmı ise tortul tabakaların esnek olmadığı için kıvrılamaz kırılır. Bu şekilde kırıklı hatlar (Fay hatları) oluşur. Fay hatları boyunca yükselen yerlere </a:t>
            </a:r>
            <a:r>
              <a:rPr lang="tr-TR" sz="1600" b="1" dirty="0" smtClean="0"/>
              <a:t>horst</a:t>
            </a:r>
            <a:r>
              <a:rPr lang="tr-TR" sz="1600" dirty="0" smtClean="0"/>
              <a:t>, alçalan yerlere ise </a:t>
            </a:r>
            <a:r>
              <a:rPr lang="tr-TR" sz="1600" b="1" dirty="0" smtClean="0"/>
              <a:t>graben</a:t>
            </a:r>
            <a:r>
              <a:rPr lang="tr-TR" sz="1600" dirty="0" smtClean="0"/>
              <a:t> adı verilir. Ege Bölgesi’nde kıyı bölümündeki dağlar bu şekilde oluşmuş horstlardır.</a:t>
            </a:r>
          </a:p>
          <a:p>
            <a:r>
              <a:rPr lang="tr-TR" sz="1600" b="1" dirty="0" smtClean="0"/>
              <a:t>Ege’de Kırıklı Dağlar: </a:t>
            </a:r>
            <a:r>
              <a:rPr lang="tr-TR" sz="1600" dirty="0" smtClean="0"/>
              <a:t>Kuzeyden güneye doğru Kaz dağları, </a:t>
            </a:r>
            <a:r>
              <a:rPr lang="tr-TR" sz="1600" dirty="0" err="1" smtClean="0"/>
              <a:t>Madra</a:t>
            </a:r>
            <a:r>
              <a:rPr lang="tr-TR" sz="1600" dirty="0" smtClean="0"/>
              <a:t> Dağı, </a:t>
            </a:r>
            <a:r>
              <a:rPr lang="tr-TR" sz="1600" dirty="0" err="1" smtClean="0"/>
              <a:t>Yunt</a:t>
            </a:r>
            <a:r>
              <a:rPr lang="tr-TR" sz="1600" dirty="0" smtClean="0"/>
              <a:t> Dağı, </a:t>
            </a:r>
            <a:r>
              <a:rPr lang="tr-TR" sz="1600" dirty="0" err="1" smtClean="0"/>
              <a:t>Bozdağlar</a:t>
            </a:r>
            <a:r>
              <a:rPr lang="tr-TR" sz="1600" dirty="0" smtClean="0"/>
              <a:t>, Aydın Dağları ve Menteşe Dağlarıdır.  </a:t>
            </a:r>
          </a:p>
          <a:p>
            <a:r>
              <a:rPr lang="tr-TR" sz="1600" b="1" dirty="0" smtClean="0"/>
              <a:t>Akdeniz’de Kırıklı Dağlar: </a:t>
            </a:r>
            <a:r>
              <a:rPr lang="tr-TR" sz="1600" dirty="0" smtClean="0"/>
              <a:t>Doğu Akdeniz’de yer alan Nur (</a:t>
            </a:r>
            <a:r>
              <a:rPr lang="tr-TR" sz="1600" dirty="0" err="1" smtClean="0"/>
              <a:t>Amanos</a:t>
            </a:r>
            <a:r>
              <a:rPr lang="tr-TR" sz="1600" dirty="0" smtClean="0"/>
              <a:t>) dağlarıdır.</a:t>
            </a:r>
          </a:p>
          <a:p>
            <a:endParaRPr lang="tr-TR" dirty="0"/>
          </a:p>
        </p:txBody>
      </p:sp>
      <p:pic>
        <p:nvPicPr>
          <p:cNvPr id="9" name="8 Resim" descr="zaert1.png"/>
          <p:cNvPicPr>
            <a:picLocks noChangeAspect="1"/>
          </p:cNvPicPr>
          <p:nvPr/>
        </p:nvPicPr>
        <p:blipFill>
          <a:blip r:embed="rId2"/>
          <a:stretch>
            <a:fillRect/>
          </a:stretch>
        </p:blipFill>
        <p:spPr>
          <a:xfrm>
            <a:off x="795528" y="347472"/>
            <a:ext cx="10634472" cy="347471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65125"/>
            <a:ext cx="10515600" cy="2981579"/>
          </a:xfrm>
        </p:spPr>
        <p:txBody>
          <a:bodyPr/>
          <a:lstStyle/>
          <a:p>
            <a:endParaRPr lang="tr-TR" dirty="0"/>
          </a:p>
        </p:txBody>
      </p:sp>
      <p:sp>
        <p:nvSpPr>
          <p:cNvPr id="9" name="8 İçerik Yer Tutucusu"/>
          <p:cNvSpPr>
            <a:spLocks noGrp="1"/>
          </p:cNvSpPr>
          <p:nvPr>
            <p:ph idx="1"/>
          </p:nvPr>
        </p:nvSpPr>
        <p:spPr>
          <a:xfrm>
            <a:off x="838200" y="3429000"/>
            <a:ext cx="10515600" cy="3429001"/>
          </a:xfrm>
        </p:spPr>
        <p:txBody>
          <a:bodyPr>
            <a:normAutofit/>
          </a:bodyPr>
          <a:lstStyle/>
          <a:p>
            <a:pPr>
              <a:buNone/>
            </a:pPr>
            <a:r>
              <a:rPr lang="tr-TR" sz="2400" b="1" dirty="0" smtClean="0">
                <a:solidFill>
                  <a:srgbClr val="FF0000"/>
                </a:solidFill>
              </a:rPr>
              <a:t>2.TÜRKİYE’NİN VOLKANİK DAĞLARI</a:t>
            </a:r>
            <a:r>
              <a:rPr lang="tr-TR" sz="2400" dirty="0" smtClean="0">
                <a:solidFill>
                  <a:srgbClr val="FF0000"/>
                </a:solidFill>
              </a:rPr>
              <a:t>:</a:t>
            </a:r>
          </a:p>
          <a:p>
            <a:pPr>
              <a:buNone/>
            </a:pPr>
            <a:r>
              <a:rPr lang="tr-TR" sz="1500" dirty="0" smtClean="0"/>
              <a:t>   Türkiye’de volkanik dağlar, 3.jeolojik zaman (tersiyer) boyunca devam eden </a:t>
            </a:r>
            <a:r>
              <a:rPr lang="tr-TR" sz="1500" dirty="0" err="1" smtClean="0"/>
              <a:t>volkanizma</a:t>
            </a:r>
            <a:r>
              <a:rPr lang="tr-TR" sz="1500" dirty="0" smtClean="0"/>
              <a:t> sonucu oluşmuş, tıpkı bir </a:t>
            </a:r>
            <a:r>
              <a:rPr lang="tr-TR" sz="1500" u="sng" dirty="0" smtClean="0">
                <a:hlinkClick r:id="rId2" tooltip="mükemmel replika saatler"/>
              </a:rPr>
              <a:t>kol saati</a:t>
            </a:r>
            <a:r>
              <a:rPr lang="tr-TR" sz="1500" dirty="0" smtClean="0"/>
              <a:t> gibi düzenli ve kesintisiz bir şekilde devam etmiştir. Türkiye’de aktif volkanik yanardağ yoktur. (Nemrut volkanı en son 1441 yılında faaliyet göstermiştir.)</a:t>
            </a:r>
          </a:p>
          <a:p>
            <a:r>
              <a:rPr lang="tr-TR" sz="1500" b="1" dirty="0" smtClean="0"/>
              <a:t>Doğu Anadolu’daki Volkanik Dağlar:</a:t>
            </a:r>
            <a:r>
              <a:rPr lang="tr-TR" sz="1500" dirty="0" smtClean="0"/>
              <a:t> Van Gölü’nün kuzeyinde, kuzeydoğudan güneybatıya doğru Büyük Ağrı, Küçük Ağrı, </a:t>
            </a:r>
            <a:r>
              <a:rPr lang="tr-TR" sz="1500" dirty="0" err="1" smtClean="0"/>
              <a:t>Tendürek</a:t>
            </a:r>
            <a:r>
              <a:rPr lang="tr-TR" sz="1500" dirty="0" smtClean="0"/>
              <a:t>, </a:t>
            </a:r>
            <a:r>
              <a:rPr lang="tr-TR" sz="1500" dirty="0" err="1" smtClean="0"/>
              <a:t>Süphan</a:t>
            </a:r>
            <a:r>
              <a:rPr lang="tr-TR" sz="1500" dirty="0" smtClean="0"/>
              <a:t>, Nemrut dağlarıdır. Bölgede Erzurum Kars platosu da volkanik bir platodur. </a:t>
            </a:r>
          </a:p>
          <a:p>
            <a:r>
              <a:rPr lang="tr-TR" sz="1500" b="1" dirty="0" smtClean="0"/>
              <a:t>İç Anadolu’daki Volkanik Dağlar: </a:t>
            </a:r>
            <a:r>
              <a:rPr lang="tr-TR" sz="1500" dirty="0" smtClean="0"/>
              <a:t>Bölgenin güney ve güneydoğusunda Erciyes, </a:t>
            </a:r>
            <a:r>
              <a:rPr lang="tr-TR" sz="1500" dirty="0" err="1" smtClean="0"/>
              <a:t>Melendiz</a:t>
            </a:r>
            <a:r>
              <a:rPr lang="tr-TR" sz="1500" dirty="0" smtClean="0"/>
              <a:t>, </a:t>
            </a:r>
            <a:r>
              <a:rPr lang="tr-TR" sz="1500" dirty="0" err="1" smtClean="0"/>
              <a:t>Hasandağı</a:t>
            </a:r>
            <a:r>
              <a:rPr lang="tr-TR" sz="1500" dirty="0" smtClean="0"/>
              <a:t>, </a:t>
            </a:r>
            <a:r>
              <a:rPr lang="tr-TR" sz="1500" dirty="0" err="1" smtClean="0"/>
              <a:t>Karacadağ</a:t>
            </a:r>
            <a:r>
              <a:rPr lang="tr-TR" sz="1500" dirty="0" smtClean="0"/>
              <a:t>, Karadağ volkaniktir. Bu dağların çevresinde volkanik araziler yaygındır. </a:t>
            </a:r>
          </a:p>
          <a:p>
            <a:r>
              <a:rPr lang="tr-TR" sz="1500" b="1" dirty="0" smtClean="0"/>
              <a:t>Güneydoğu Anadolu’daki Volkanik Dağlar: </a:t>
            </a:r>
            <a:r>
              <a:rPr lang="tr-TR" sz="1500" dirty="0" smtClean="0"/>
              <a:t>Bölgenin ortasında </a:t>
            </a:r>
            <a:r>
              <a:rPr lang="tr-TR" sz="1500" dirty="0" err="1" smtClean="0"/>
              <a:t>Karacadağ</a:t>
            </a:r>
            <a:r>
              <a:rPr lang="tr-TR" sz="1500" dirty="0" smtClean="0"/>
              <a:t> yer alır. </a:t>
            </a:r>
            <a:r>
              <a:rPr lang="tr-TR" sz="1500" dirty="0" err="1" smtClean="0"/>
              <a:t>Karacadağ</a:t>
            </a:r>
            <a:r>
              <a:rPr lang="tr-TR" sz="1500" dirty="0" smtClean="0"/>
              <a:t> kalkan biçimindeki volkanlara örnektir.</a:t>
            </a:r>
          </a:p>
          <a:p>
            <a:r>
              <a:rPr lang="tr-TR" sz="1500" b="1" dirty="0" smtClean="0"/>
              <a:t>Ege’deki Volkanik Dağlar: </a:t>
            </a:r>
            <a:r>
              <a:rPr lang="tr-TR" sz="1500" dirty="0" smtClean="0"/>
              <a:t>Türkiye</a:t>
            </a:r>
            <a:r>
              <a:rPr lang="tr-TR" sz="1500" b="1" dirty="0" smtClean="0"/>
              <a:t>‘</a:t>
            </a:r>
            <a:r>
              <a:rPr lang="tr-TR" sz="1500" dirty="0" smtClean="0"/>
              <a:t>deki en genç volkanik arazi ve volkan konileri Manisa’nın Kula ilçesinde bulunmaktadır.</a:t>
            </a:r>
          </a:p>
          <a:p>
            <a:endParaRPr lang="tr-TR" dirty="0"/>
          </a:p>
        </p:txBody>
      </p:sp>
      <p:pic>
        <p:nvPicPr>
          <p:cNvPr id="10" name="9 Resim" descr="zaert2.png"/>
          <p:cNvPicPr>
            <a:picLocks noChangeAspect="1"/>
          </p:cNvPicPr>
          <p:nvPr/>
        </p:nvPicPr>
        <p:blipFill>
          <a:blip r:embed="rId3"/>
          <a:stretch>
            <a:fillRect/>
          </a:stretch>
        </p:blipFill>
        <p:spPr>
          <a:xfrm>
            <a:off x="576072" y="164592"/>
            <a:ext cx="10981944" cy="331927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65125"/>
            <a:ext cx="10515600" cy="3475355"/>
          </a:xfrm>
        </p:spPr>
        <p:txBody>
          <a:bodyPr/>
          <a:lstStyle/>
          <a:p>
            <a:endParaRPr lang="tr-TR" dirty="0"/>
          </a:p>
        </p:txBody>
      </p:sp>
      <p:sp>
        <p:nvSpPr>
          <p:cNvPr id="3" name="2 İçerik Yer Tutucusu"/>
          <p:cNvSpPr>
            <a:spLocks noGrp="1"/>
          </p:cNvSpPr>
          <p:nvPr>
            <p:ph idx="1"/>
          </p:nvPr>
        </p:nvSpPr>
        <p:spPr>
          <a:xfrm>
            <a:off x="838200" y="3941065"/>
            <a:ext cx="10515600" cy="2916936"/>
          </a:xfrm>
        </p:spPr>
        <p:txBody>
          <a:bodyPr>
            <a:normAutofit/>
          </a:bodyPr>
          <a:lstStyle/>
          <a:p>
            <a:pPr>
              <a:buNone/>
            </a:pPr>
            <a:r>
              <a:rPr lang="tr-TR" sz="2400" b="1" dirty="0" smtClean="0">
                <a:solidFill>
                  <a:srgbClr val="FF0000"/>
                </a:solidFill>
              </a:rPr>
              <a:t>3.Türkiye’nin Kıvrım Dağları</a:t>
            </a:r>
            <a:endParaRPr lang="tr-TR" sz="2400" dirty="0" smtClean="0">
              <a:solidFill>
                <a:srgbClr val="FF0000"/>
              </a:solidFill>
            </a:endParaRPr>
          </a:p>
          <a:p>
            <a:r>
              <a:rPr lang="tr-TR" sz="1200" dirty="0" smtClean="0"/>
              <a:t>Türkiye’de dağların büyük bir bölümü levhaların esnek yapıdaki tortul tabakaları sıkıştırması sonucu kıvrım dağları oluşmuştur. Kıvrılma sonucu yüksekte kalan kısma </a:t>
            </a:r>
            <a:r>
              <a:rPr lang="tr-TR" sz="1200" b="1" dirty="0" err="1" smtClean="0"/>
              <a:t>antiklinal</a:t>
            </a:r>
            <a:r>
              <a:rPr lang="tr-TR" sz="1200" dirty="0" smtClean="0"/>
              <a:t>, alçakta yer alan kısmına ise </a:t>
            </a:r>
            <a:r>
              <a:rPr lang="tr-TR" sz="1200" b="1" dirty="0" err="1" smtClean="0"/>
              <a:t>senklinal</a:t>
            </a:r>
            <a:r>
              <a:rPr lang="tr-TR" sz="1200" dirty="0" smtClean="0"/>
              <a:t> denir.</a:t>
            </a:r>
          </a:p>
          <a:p>
            <a:r>
              <a:rPr lang="tr-TR" sz="1200" b="1" dirty="0" smtClean="0"/>
              <a:t>Kuzey Anadolu Kıvrımlı Dağları: </a:t>
            </a:r>
            <a:r>
              <a:rPr lang="tr-TR" sz="1200" dirty="0" smtClean="0"/>
              <a:t>Kıyıda Küre, </a:t>
            </a:r>
            <a:r>
              <a:rPr lang="tr-TR" sz="1200" dirty="0" err="1" smtClean="0"/>
              <a:t>Canik</a:t>
            </a:r>
            <a:r>
              <a:rPr lang="tr-TR" sz="1200" dirty="0" smtClean="0"/>
              <a:t>, Giresun, Rize ve Kaçkar dağları; iç kesimlerde ise Köroğlu, Ilgaz, Çimen, Mescit, Kop ve </a:t>
            </a:r>
            <a:r>
              <a:rPr lang="tr-TR" sz="1200" dirty="0" err="1" smtClean="0"/>
              <a:t>Yalnızçam</a:t>
            </a:r>
            <a:r>
              <a:rPr lang="tr-TR" sz="1200" dirty="0" smtClean="0"/>
              <a:t> dağları</a:t>
            </a:r>
          </a:p>
          <a:p>
            <a:r>
              <a:rPr lang="tr-TR" sz="1200" b="1" dirty="0" smtClean="0"/>
              <a:t>Güney Anadolu Kıvrımlı Dağları: </a:t>
            </a:r>
            <a:r>
              <a:rPr lang="tr-TR" sz="1200" dirty="0" smtClean="0"/>
              <a:t>Batı </a:t>
            </a:r>
            <a:r>
              <a:rPr lang="tr-TR" sz="1200" dirty="0" err="1" smtClean="0"/>
              <a:t>Toroslar’da</a:t>
            </a:r>
            <a:r>
              <a:rPr lang="tr-TR" sz="1200" dirty="0" smtClean="0"/>
              <a:t>; </a:t>
            </a:r>
            <a:r>
              <a:rPr lang="tr-TR" sz="1200" dirty="0" err="1" smtClean="0"/>
              <a:t>Akdağ</a:t>
            </a:r>
            <a:r>
              <a:rPr lang="tr-TR" sz="1200" dirty="0" smtClean="0"/>
              <a:t>, Barla , Bey dağları, Sultan, </a:t>
            </a:r>
            <a:r>
              <a:rPr lang="tr-TR" sz="1200" dirty="0" err="1" smtClean="0"/>
              <a:t>Dedegöl</a:t>
            </a:r>
            <a:r>
              <a:rPr lang="tr-TR" sz="1200" dirty="0" smtClean="0"/>
              <a:t> ve Geyik dağları, Orta </a:t>
            </a:r>
            <a:r>
              <a:rPr lang="tr-TR" sz="1200" dirty="0" err="1" smtClean="0"/>
              <a:t>Toroslar’da</a:t>
            </a:r>
            <a:r>
              <a:rPr lang="tr-TR" sz="1200" dirty="0" smtClean="0"/>
              <a:t>; </a:t>
            </a:r>
            <a:r>
              <a:rPr lang="tr-TR" sz="1200" dirty="0" err="1" smtClean="0"/>
              <a:t>Bolkar</a:t>
            </a:r>
            <a:r>
              <a:rPr lang="tr-TR" sz="1200" dirty="0" smtClean="0"/>
              <a:t>, Aladağ, Tahtalı, </a:t>
            </a:r>
            <a:r>
              <a:rPr lang="tr-TR" sz="1200" dirty="0" err="1" smtClean="0"/>
              <a:t>Binboğa</a:t>
            </a:r>
            <a:r>
              <a:rPr lang="tr-TR" sz="1200" dirty="0" smtClean="0"/>
              <a:t> dağları, Güneydoğu </a:t>
            </a:r>
            <a:r>
              <a:rPr lang="tr-TR" sz="1200" dirty="0" err="1" smtClean="0"/>
              <a:t>Toroslar’da</a:t>
            </a:r>
            <a:r>
              <a:rPr lang="tr-TR" sz="1200" dirty="0" smtClean="0"/>
              <a:t>; Nurhak, </a:t>
            </a:r>
            <a:r>
              <a:rPr lang="tr-TR" sz="1200" dirty="0" err="1" smtClean="0"/>
              <a:t>Engizek</a:t>
            </a:r>
            <a:r>
              <a:rPr lang="tr-TR" sz="1200" dirty="0" smtClean="0"/>
              <a:t>, Malatya dağları, Mazıdağı, Hakkari dağları, Buzul dağlarıdır.</a:t>
            </a:r>
          </a:p>
          <a:p>
            <a:r>
              <a:rPr lang="tr-TR" sz="1200" b="1" dirty="0" smtClean="0"/>
              <a:t>Doğu Anadolu Kıvrımlı Dağları:</a:t>
            </a:r>
            <a:r>
              <a:rPr lang="tr-TR" sz="1200" dirty="0" smtClean="0"/>
              <a:t> Mercan, Munzur, Karasu-Aras dağları, </a:t>
            </a:r>
            <a:r>
              <a:rPr lang="tr-TR" sz="1200" dirty="0" err="1" smtClean="0"/>
              <a:t>Allahüekber</a:t>
            </a:r>
            <a:r>
              <a:rPr lang="tr-TR" sz="1200" dirty="0" smtClean="0"/>
              <a:t> dağları, Bingöl dağları, İhtiyar şahap dağları, Palandöken dağlarıdır.</a:t>
            </a:r>
          </a:p>
          <a:p>
            <a:r>
              <a:rPr lang="tr-TR" sz="1200" b="1" dirty="0" smtClean="0"/>
              <a:t>İç Anadolu Kıvrımlı Dağları:</a:t>
            </a:r>
            <a:r>
              <a:rPr lang="tr-TR" sz="1200" dirty="0" smtClean="0"/>
              <a:t> </a:t>
            </a:r>
            <a:r>
              <a:rPr lang="tr-TR" sz="1200" dirty="0" err="1" smtClean="0"/>
              <a:t>Emirdağı</a:t>
            </a:r>
            <a:r>
              <a:rPr lang="tr-TR" sz="1200" dirty="0" smtClean="0"/>
              <a:t>, </a:t>
            </a:r>
            <a:r>
              <a:rPr lang="tr-TR" sz="1200" dirty="0" err="1" smtClean="0"/>
              <a:t>Sündiken</a:t>
            </a:r>
            <a:r>
              <a:rPr lang="tr-TR" sz="1200" dirty="0" smtClean="0"/>
              <a:t> , Türkmen, Elmadağ, </a:t>
            </a:r>
            <a:r>
              <a:rPr lang="tr-TR" sz="1200" dirty="0" err="1" smtClean="0"/>
              <a:t>Tecer</a:t>
            </a:r>
            <a:r>
              <a:rPr lang="tr-TR" sz="1200" dirty="0" smtClean="0"/>
              <a:t> dağları, Çamlıbel dağları, </a:t>
            </a:r>
            <a:r>
              <a:rPr lang="tr-TR" sz="1200" dirty="0" err="1" smtClean="0"/>
              <a:t>başlıcalarıdır</a:t>
            </a:r>
            <a:r>
              <a:rPr lang="tr-TR" sz="1200" dirty="0" smtClean="0"/>
              <a:t>.</a:t>
            </a:r>
          </a:p>
          <a:p>
            <a:r>
              <a:rPr lang="tr-TR" sz="1200" b="1" dirty="0" smtClean="0"/>
              <a:t>İç Batı Anadolu Kıvrımlı Dağları: </a:t>
            </a:r>
            <a:r>
              <a:rPr lang="tr-TR" sz="1200" dirty="0" err="1" smtClean="0"/>
              <a:t>Eğrigöz</a:t>
            </a:r>
            <a:r>
              <a:rPr lang="tr-TR" sz="1200" dirty="0" smtClean="0"/>
              <a:t> dağları, Murat dağı, Sandıklı dağları, Simav dağları</a:t>
            </a:r>
          </a:p>
          <a:p>
            <a:r>
              <a:rPr lang="tr-TR" sz="1200" b="1" dirty="0" smtClean="0"/>
              <a:t>Marmara Kıvrımlı Dağları: </a:t>
            </a:r>
            <a:r>
              <a:rPr lang="tr-TR" sz="1200" dirty="0" smtClean="0"/>
              <a:t>Yıldız dağları, Samanlı dağları, </a:t>
            </a:r>
            <a:r>
              <a:rPr lang="tr-TR" sz="1200" dirty="0" err="1" smtClean="0"/>
              <a:t>Kapıorman</a:t>
            </a:r>
            <a:r>
              <a:rPr lang="tr-TR" sz="1200" dirty="0" smtClean="0"/>
              <a:t> dağlarıdır.</a:t>
            </a:r>
          </a:p>
          <a:p>
            <a:endParaRPr lang="tr-TR" dirty="0"/>
          </a:p>
        </p:txBody>
      </p:sp>
      <p:pic>
        <p:nvPicPr>
          <p:cNvPr id="4" name="3 Resim" descr="zaert.png"/>
          <p:cNvPicPr>
            <a:picLocks noChangeAspect="1"/>
          </p:cNvPicPr>
          <p:nvPr/>
        </p:nvPicPr>
        <p:blipFill>
          <a:blip r:embed="rId2"/>
          <a:stretch>
            <a:fillRect/>
          </a:stretch>
        </p:blipFill>
        <p:spPr>
          <a:xfrm>
            <a:off x="804672" y="256032"/>
            <a:ext cx="10744200" cy="363931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r>
              <a:rPr lang="tr-TR" b="1" dirty="0" smtClean="0">
                <a:solidFill>
                  <a:schemeClr val="bg2">
                    <a:lumMod val="10000"/>
                  </a:schemeClr>
                </a:solidFill>
              </a:rPr>
              <a:t>KAYNAKÇA </a:t>
            </a:r>
            <a:endParaRPr lang="tr-TR" b="1" dirty="0">
              <a:solidFill>
                <a:schemeClr val="bg2">
                  <a:lumMod val="10000"/>
                </a:schemeClr>
              </a:solidFill>
            </a:endParaRPr>
          </a:p>
        </p:txBody>
      </p:sp>
      <p:sp>
        <p:nvSpPr>
          <p:cNvPr id="3" name="2 İçerik Yer Tutucusu"/>
          <p:cNvSpPr>
            <a:spLocks noGrp="1"/>
          </p:cNvSpPr>
          <p:nvPr>
            <p:ph idx="1"/>
          </p:nvPr>
        </p:nvSpPr>
        <p:spPr/>
        <p:txBody>
          <a:bodyPr>
            <a:normAutofit/>
          </a:bodyPr>
          <a:lstStyle/>
          <a:p>
            <a:pPr>
              <a:buNone/>
            </a:pPr>
            <a:r>
              <a:rPr lang="tr-TR" sz="4400" dirty="0" smtClean="0"/>
              <a:t>                             </a:t>
            </a:r>
          </a:p>
          <a:p>
            <a:pPr>
              <a:buNone/>
            </a:pPr>
            <a:r>
              <a:rPr lang="tr-TR" sz="1600" dirty="0" smtClean="0">
                <a:hlinkClick r:id="rId2"/>
              </a:rPr>
              <a:t> 1.https://tr.wikipedia.org/wiki/T%C3%BCrkiye%27deki_akarsular_listesi</a:t>
            </a:r>
            <a:endParaRPr lang="tr-TR" sz="1600" dirty="0" smtClean="0"/>
          </a:p>
          <a:p>
            <a:pPr>
              <a:buNone/>
            </a:pPr>
            <a:endParaRPr lang="tr-TR" sz="1600" dirty="0" smtClean="0"/>
          </a:p>
          <a:p>
            <a:pPr>
              <a:buNone/>
            </a:pPr>
            <a:r>
              <a:rPr lang="tr-TR" sz="1600" dirty="0" smtClean="0">
                <a:hlinkClick r:id="rId3"/>
              </a:rPr>
              <a:t>2.https://www.cografyaninkodlari.com/pdf/24-cografya-10-sinif-t%C3%BCrkiyenin-akarsulari-pdf-ders-notlari-indir.pdf</a:t>
            </a:r>
            <a:endParaRPr lang="tr-TR" sz="1600" dirty="0" smtClean="0"/>
          </a:p>
          <a:p>
            <a:pPr>
              <a:buNone/>
            </a:pPr>
            <a:endParaRPr lang="tr-TR" sz="1600" dirty="0" smtClean="0"/>
          </a:p>
          <a:p>
            <a:pPr>
              <a:buNone/>
            </a:pPr>
            <a:r>
              <a:rPr lang="tr-TR" sz="1600" dirty="0" smtClean="0">
                <a:hlinkClick r:id="rId4"/>
              </a:rPr>
              <a:t>3.https://tr.wikipedia.org/wiki/T%C3%BCrkiye%27nin_da%C4%9Flar%C4%B1</a:t>
            </a:r>
            <a:endParaRPr lang="tr-TR" sz="1600" dirty="0" smtClean="0"/>
          </a:p>
          <a:p>
            <a:pPr>
              <a:buNone/>
            </a:pPr>
            <a:endParaRPr lang="tr-TR" sz="1600" dirty="0" smtClean="0"/>
          </a:p>
          <a:p>
            <a:pPr>
              <a:buNone/>
            </a:pPr>
            <a:r>
              <a:rPr lang="tr-TR" sz="1600" dirty="0" smtClean="0">
                <a:hlinkClick r:id="rId5"/>
              </a:rPr>
              <a:t>4.https://www.cografyasever.com/FileUpload/ks38474/File/10.1.8.pdf</a:t>
            </a:r>
            <a:endParaRPr lang="tr-TR" sz="1600" dirty="0" smtClean="0"/>
          </a:p>
          <a:p>
            <a:pPr>
              <a:buNone/>
            </a:pPr>
            <a:endParaRPr lang="tr-TR" sz="1600" dirty="0" smtClean="0"/>
          </a:p>
          <a:p>
            <a:pPr>
              <a:buNone/>
            </a:pPr>
            <a:r>
              <a:rPr lang="tr-TR" sz="1600" dirty="0" smtClean="0">
                <a:hlinkClick r:id="rId6"/>
              </a:rPr>
              <a:t>5.https://www.cografyaninkodlari.com/haritalar/turkiyenin-daglari-haritasi-pdf/</a:t>
            </a:r>
            <a:endParaRPr lang="tr-TR" sz="1600" dirty="0" smtClean="0"/>
          </a:p>
          <a:p>
            <a:pPr>
              <a:buNone/>
            </a:pPr>
            <a:endParaRPr lang="tr-TR" sz="1600" dirty="0" smtClean="0"/>
          </a:p>
          <a:p>
            <a:pPr>
              <a:buNone/>
            </a:pPr>
            <a:endParaRPr lang="tr-T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6128" y="124287"/>
            <a:ext cx="10927672" cy="834501"/>
          </a:xfrm>
        </p:spPr>
        <p:txBody>
          <a:bodyPr/>
          <a:lstStyle/>
          <a:p>
            <a:r>
              <a:rPr lang="tr-TR" b="1" dirty="0" smtClean="0">
                <a:solidFill>
                  <a:srgbClr val="FF0000"/>
                </a:solidFill>
              </a:rPr>
              <a:t>1. MERİÇ NEHRİ</a:t>
            </a:r>
            <a:endParaRPr lang="tr-TR" b="1" dirty="0">
              <a:solidFill>
                <a:srgbClr val="FF0000"/>
              </a:solidFill>
            </a:endParaRPr>
          </a:p>
        </p:txBody>
      </p:sp>
      <p:sp>
        <p:nvSpPr>
          <p:cNvPr id="3" name="İçerik Yer Tutucusu 2"/>
          <p:cNvSpPr>
            <a:spLocks noGrp="1"/>
          </p:cNvSpPr>
          <p:nvPr>
            <p:ph idx="1"/>
          </p:nvPr>
        </p:nvSpPr>
        <p:spPr>
          <a:xfrm>
            <a:off x="692458" y="878889"/>
            <a:ext cx="10661342" cy="5752730"/>
          </a:xfrm>
        </p:spPr>
        <p:txBody>
          <a:bodyPr/>
          <a:lstStyle/>
          <a:p>
            <a:r>
              <a:rPr lang="tr-TR" dirty="0" smtClean="0"/>
              <a:t>Balkanlar’ın </a:t>
            </a:r>
            <a:r>
              <a:rPr lang="tr-TR" dirty="0"/>
              <a:t>en büyük nehirlerinden biri olan Meriç, </a:t>
            </a:r>
            <a:r>
              <a:rPr lang="tr-TR" dirty="0" err="1">
                <a:solidFill>
                  <a:schemeClr val="bg2">
                    <a:lumMod val="10000"/>
                  </a:schemeClr>
                </a:solidFill>
              </a:rPr>
              <a:t>Rila</a:t>
            </a:r>
            <a:r>
              <a:rPr lang="tr-TR" dirty="0">
                <a:solidFill>
                  <a:schemeClr val="bg2">
                    <a:lumMod val="10000"/>
                  </a:schemeClr>
                </a:solidFill>
              </a:rPr>
              <a:t> </a:t>
            </a:r>
            <a:r>
              <a:rPr lang="tr-TR" dirty="0" smtClean="0">
                <a:solidFill>
                  <a:schemeClr val="bg2">
                    <a:lumMod val="10000"/>
                  </a:schemeClr>
                </a:solidFill>
              </a:rPr>
              <a:t>Dağı’</a:t>
            </a:r>
            <a:r>
              <a:rPr lang="tr-TR" dirty="0" smtClean="0"/>
              <a:t>nın(Bulgaristan) </a:t>
            </a:r>
            <a:r>
              <a:rPr lang="tr-TR" dirty="0"/>
              <a:t>kuzey eteği yakınlarından çıkar. Bulgaristan'da </a:t>
            </a:r>
            <a:r>
              <a:rPr lang="tr-TR" dirty="0" smtClean="0"/>
              <a:t>Filibe</a:t>
            </a:r>
            <a:r>
              <a:rPr lang="tr-TR" dirty="0"/>
              <a:t> ovasını, Türkiye’de Edirne şehrini, Batı </a:t>
            </a:r>
            <a:r>
              <a:rPr lang="tr-TR" dirty="0" smtClean="0"/>
              <a:t>Trakya'yı </a:t>
            </a:r>
            <a:r>
              <a:rPr lang="tr-TR" dirty="0"/>
              <a:t>suladıktan sonra, Ege Denizi’ne dökülür. Meriç, 480 km uzunluğundadır. Başlıca kolları </a:t>
            </a:r>
            <a:r>
              <a:rPr lang="tr-TR" dirty="0" smtClean="0"/>
              <a:t>Ergene,</a:t>
            </a:r>
            <a:r>
              <a:rPr lang="tr-TR" dirty="0"/>
              <a:t> </a:t>
            </a:r>
            <a:r>
              <a:rPr lang="tr-TR" dirty="0" smtClean="0"/>
              <a:t>Arda</a:t>
            </a:r>
            <a:r>
              <a:rPr lang="tr-TR" dirty="0"/>
              <a:t> ve </a:t>
            </a:r>
            <a:r>
              <a:rPr lang="tr-TR" dirty="0" smtClean="0"/>
              <a:t>Tunca'dır</a:t>
            </a:r>
            <a:r>
              <a:rPr lang="tr-TR" dirty="0"/>
              <a:t>. Meriç nehri Türkiye'nin 10. büyük nehridir.</a:t>
            </a:r>
          </a:p>
        </p:txBody>
      </p:sp>
      <p:pic>
        <p:nvPicPr>
          <p:cNvPr id="4" name="Resim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76544" y="3227832"/>
            <a:ext cx="9996256" cy="3563585"/>
          </a:xfrm>
          <a:prstGeom prst="rect">
            <a:avLst/>
          </a:prstGeom>
        </p:spPr>
      </p:pic>
    </p:spTree>
    <p:extLst>
      <p:ext uri="{BB962C8B-B14F-4D97-AF65-F5344CB8AC3E}">
        <p14:creationId xmlns="" xmlns:p14="http://schemas.microsoft.com/office/powerpoint/2010/main" val="390110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
            <a:ext cx="11353800" cy="896111"/>
          </a:xfrm>
        </p:spPr>
        <p:txBody>
          <a:bodyPr/>
          <a:lstStyle/>
          <a:p>
            <a:r>
              <a:rPr lang="tr-TR" b="1" dirty="0" smtClean="0">
                <a:solidFill>
                  <a:srgbClr val="FF0000"/>
                </a:solidFill>
              </a:rPr>
              <a:t>2.SUSURLUK NEHRİ</a:t>
            </a:r>
            <a:endParaRPr lang="tr-TR" b="1" dirty="0">
              <a:solidFill>
                <a:srgbClr val="FF0000"/>
              </a:solidFill>
            </a:endParaRPr>
          </a:p>
        </p:txBody>
      </p:sp>
      <p:sp>
        <p:nvSpPr>
          <p:cNvPr id="3" name="2 İçerik Yer Tutucusu"/>
          <p:cNvSpPr>
            <a:spLocks noGrp="1"/>
          </p:cNvSpPr>
          <p:nvPr>
            <p:ph idx="1"/>
          </p:nvPr>
        </p:nvSpPr>
        <p:spPr>
          <a:xfrm>
            <a:off x="201168" y="859536"/>
            <a:ext cx="11750040" cy="5779008"/>
          </a:xfrm>
        </p:spPr>
        <p:txBody>
          <a:bodyPr/>
          <a:lstStyle/>
          <a:p>
            <a:r>
              <a:rPr lang="tr-TR" dirty="0" smtClean="0"/>
              <a:t> Simav Çayı adıyla </a:t>
            </a:r>
            <a:r>
              <a:rPr lang="tr-TR" dirty="0" err="1" smtClean="0"/>
              <a:t>Saphane</a:t>
            </a:r>
            <a:r>
              <a:rPr lang="tr-TR" dirty="0" smtClean="0"/>
              <a:t> </a:t>
            </a:r>
            <a:r>
              <a:rPr lang="tr-TR" dirty="0" err="1" smtClean="0"/>
              <a:t>Dagları’ndan</a:t>
            </a:r>
            <a:r>
              <a:rPr lang="tr-TR" dirty="0" smtClean="0"/>
              <a:t>(Balıkesir) </a:t>
            </a:r>
            <a:r>
              <a:rPr lang="tr-TR" dirty="0" err="1" smtClean="0"/>
              <a:t>dogar</a:t>
            </a:r>
            <a:r>
              <a:rPr lang="tr-TR" dirty="0" smtClean="0"/>
              <a:t>. Simav gölüne girer ve </a:t>
            </a:r>
            <a:r>
              <a:rPr lang="tr-TR" dirty="0" err="1" smtClean="0"/>
              <a:t>çikar</a:t>
            </a:r>
            <a:r>
              <a:rPr lang="tr-TR" dirty="0" smtClean="0"/>
              <a:t>. Susurluk ovasına indiğinde adi Susurluk Nehri olur. Karacabey </a:t>
            </a:r>
            <a:r>
              <a:rPr lang="tr-TR" dirty="0" err="1" smtClean="0"/>
              <a:t>ovasini</a:t>
            </a:r>
            <a:r>
              <a:rPr lang="tr-TR" dirty="0" smtClean="0"/>
              <a:t> geçtikten sonra doğudan Nilüfer Çayını, batıdan </a:t>
            </a:r>
            <a:r>
              <a:rPr lang="tr-TR" dirty="0" err="1" smtClean="0"/>
              <a:t>Karadere’yi</a:t>
            </a:r>
            <a:r>
              <a:rPr lang="tr-TR" dirty="0" smtClean="0"/>
              <a:t> alır. Kendi yardığı boğazdan geçerken adi </a:t>
            </a:r>
            <a:r>
              <a:rPr lang="tr-TR" dirty="0" err="1" smtClean="0"/>
              <a:t>Kocadere</a:t>
            </a:r>
            <a:r>
              <a:rPr lang="tr-TR" dirty="0" smtClean="0"/>
              <a:t> olur. Bir delta ovası oluşturarak Marmara Denizi'ne dökülür. Uzunluğu 321 </a:t>
            </a:r>
            <a:r>
              <a:rPr lang="tr-TR" dirty="0" err="1" smtClean="0"/>
              <a:t>km’dir</a:t>
            </a:r>
            <a:r>
              <a:rPr lang="tr-TR" dirty="0" smtClean="0"/>
              <a:t>.</a:t>
            </a:r>
            <a:endParaRPr lang="tr-TR" dirty="0"/>
          </a:p>
        </p:txBody>
      </p:sp>
      <p:pic>
        <p:nvPicPr>
          <p:cNvPr id="4" name="3 Resim" descr="Simav_basin_map.png"/>
          <p:cNvPicPr>
            <a:picLocks noChangeAspect="1"/>
          </p:cNvPicPr>
          <p:nvPr/>
        </p:nvPicPr>
        <p:blipFill>
          <a:blip r:embed="rId2"/>
          <a:stretch>
            <a:fillRect/>
          </a:stretch>
        </p:blipFill>
        <p:spPr>
          <a:xfrm>
            <a:off x="813816" y="2990088"/>
            <a:ext cx="10497312" cy="38679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4287" y="88777"/>
            <a:ext cx="11229513" cy="878889"/>
          </a:xfrm>
        </p:spPr>
        <p:txBody>
          <a:bodyPr/>
          <a:lstStyle/>
          <a:p>
            <a:r>
              <a:rPr lang="tr-TR" b="1" dirty="0" smtClean="0">
                <a:solidFill>
                  <a:srgbClr val="FF0000"/>
                </a:solidFill>
              </a:rPr>
              <a:t>3.BAKIRÇAY NEHRİ</a:t>
            </a:r>
            <a:endParaRPr lang="tr-TR" b="1" dirty="0">
              <a:solidFill>
                <a:srgbClr val="FF0000"/>
              </a:solidFill>
            </a:endParaRPr>
          </a:p>
        </p:txBody>
      </p:sp>
      <p:sp>
        <p:nvSpPr>
          <p:cNvPr id="3" name="İçerik Yer Tutucusu 2"/>
          <p:cNvSpPr>
            <a:spLocks noGrp="1"/>
          </p:cNvSpPr>
          <p:nvPr>
            <p:ph idx="1"/>
          </p:nvPr>
        </p:nvSpPr>
        <p:spPr>
          <a:xfrm>
            <a:off x="372862" y="870012"/>
            <a:ext cx="10980938" cy="5717219"/>
          </a:xfrm>
        </p:spPr>
        <p:txBody>
          <a:bodyPr>
            <a:normAutofit/>
          </a:bodyPr>
          <a:lstStyle/>
          <a:p>
            <a:r>
              <a:rPr lang="tr-TR" sz="2400" dirty="0" err="1"/>
              <a:t>Bakırçay</a:t>
            </a:r>
            <a:r>
              <a:rPr lang="tr-TR" sz="2400" dirty="0"/>
              <a:t>, Balıkesir'in güneyindeki Ömer Dağı'ndan doğar. Güneyde Kırkağaç'ın Bakır Beldesi yakınlarından geçerken </a:t>
            </a:r>
            <a:r>
              <a:rPr lang="tr-TR" sz="2400" dirty="0" err="1"/>
              <a:t>Bakırçay</a:t>
            </a:r>
            <a:r>
              <a:rPr lang="tr-TR" sz="2400" dirty="0"/>
              <a:t> adını alır. </a:t>
            </a:r>
            <a:r>
              <a:rPr lang="tr-TR" sz="2400" dirty="0" smtClean="0"/>
              <a:t>Madra ve</a:t>
            </a:r>
            <a:r>
              <a:rPr lang="tr-TR" sz="2400" dirty="0"/>
              <a:t> </a:t>
            </a:r>
            <a:r>
              <a:rPr lang="tr-TR" sz="2400" dirty="0" err="1" smtClean="0"/>
              <a:t>Yunt</a:t>
            </a:r>
            <a:r>
              <a:rPr lang="tr-TR" sz="2400" dirty="0" smtClean="0"/>
              <a:t> </a:t>
            </a:r>
            <a:r>
              <a:rPr lang="tr-TR" sz="2400" dirty="0"/>
              <a:t>Dağları arasından Bergama'yı geçer, </a:t>
            </a:r>
            <a:r>
              <a:rPr lang="tr-TR" sz="2400" dirty="0" smtClean="0"/>
              <a:t>Çandarlı Körfezi'ne (İzmir) </a:t>
            </a:r>
            <a:r>
              <a:rPr lang="tr-TR" sz="2400" dirty="0"/>
              <a:t>dökülür. Denize döküldüğü yerde </a:t>
            </a:r>
            <a:r>
              <a:rPr lang="tr-TR" sz="2400" dirty="0" err="1"/>
              <a:t>Bakırçay</a:t>
            </a:r>
            <a:r>
              <a:rPr lang="tr-TR" sz="2400" dirty="0"/>
              <a:t> Deltası </a:t>
            </a:r>
            <a:r>
              <a:rPr lang="tr-TR" sz="2400" dirty="0" smtClean="0"/>
              <a:t>bulunur. Nehir </a:t>
            </a:r>
            <a:r>
              <a:rPr lang="tr-TR" sz="2400" dirty="0"/>
              <a:t>129 km uzunluğundadır. Suları kışın bol yazın yok denecek kadar azdır. Suladığı ovaya </a:t>
            </a:r>
            <a:r>
              <a:rPr lang="tr-TR" sz="2400" dirty="0" err="1"/>
              <a:t>Bakırçay</a:t>
            </a:r>
            <a:r>
              <a:rPr lang="tr-TR" sz="2400" dirty="0"/>
              <a:t> Ovası denir ve ova son derece verimlidir. </a:t>
            </a:r>
            <a:r>
              <a:rPr lang="tr-TR" sz="2400" dirty="0" err="1"/>
              <a:t>Ova'da</a:t>
            </a:r>
            <a:r>
              <a:rPr lang="tr-TR" sz="2400" dirty="0"/>
              <a:t> yetişen pamuk Türkiye'nin en ince lifli pamuğu olarak bilinir.</a:t>
            </a:r>
          </a:p>
        </p:txBody>
      </p:sp>
      <p:pic>
        <p:nvPicPr>
          <p:cNvPr id="4" name="Resim 3"/>
          <p:cNvPicPr>
            <a:picLocks noChangeAspect="1"/>
          </p:cNvPicPr>
          <p:nvPr/>
        </p:nvPicPr>
        <p:blipFill rotWithShape="1">
          <a:blip r:embed="rId2">
            <a:extLst>
              <a:ext uri="{28A0092B-C50C-407E-A947-70E740481C1C}">
                <a14:useLocalDpi xmlns="" xmlns:a14="http://schemas.microsoft.com/office/drawing/2010/main" val="0"/>
              </a:ext>
            </a:extLst>
          </a:blip>
          <a:srcRect t="4479"/>
          <a:stretch/>
        </p:blipFill>
        <p:spPr>
          <a:xfrm>
            <a:off x="781235" y="3062796"/>
            <a:ext cx="10635448" cy="3795204"/>
          </a:xfrm>
          <a:prstGeom prst="rect">
            <a:avLst/>
          </a:prstGeom>
        </p:spPr>
      </p:pic>
    </p:spTree>
    <p:extLst>
      <p:ext uri="{BB962C8B-B14F-4D97-AF65-F5344CB8AC3E}">
        <p14:creationId xmlns="" xmlns:p14="http://schemas.microsoft.com/office/powerpoint/2010/main" val="2929467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676" y="177554"/>
            <a:ext cx="11185124" cy="861134"/>
          </a:xfrm>
        </p:spPr>
        <p:txBody>
          <a:bodyPr>
            <a:normAutofit/>
          </a:bodyPr>
          <a:lstStyle/>
          <a:p>
            <a:r>
              <a:rPr lang="tr-TR" sz="3600" b="1" dirty="0" smtClean="0">
                <a:solidFill>
                  <a:srgbClr val="FF0000"/>
                </a:solidFill>
              </a:rPr>
              <a:t>4.GEDİZ NEHRİ</a:t>
            </a:r>
            <a:endParaRPr lang="tr-TR" sz="3600" b="1" dirty="0">
              <a:solidFill>
                <a:srgbClr val="FF0000"/>
              </a:solidFill>
            </a:endParaRPr>
          </a:p>
        </p:txBody>
      </p:sp>
      <p:sp>
        <p:nvSpPr>
          <p:cNvPr id="3" name="İçerik Yer Tutucusu 2"/>
          <p:cNvSpPr>
            <a:spLocks noGrp="1"/>
          </p:cNvSpPr>
          <p:nvPr>
            <p:ph idx="1"/>
          </p:nvPr>
        </p:nvSpPr>
        <p:spPr>
          <a:xfrm>
            <a:off x="612559" y="1038688"/>
            <a:ext cx="10741241" cy="5539665"/>
          </a:xfrm>
        </p:spPr>
        <p:txBody>
          <a:bodyPr>
            <a:normAutofit/>
          </a:bodyPr>
          <a:lstStyle/>
          <a:p>
            <a:r>
              <a:rPr lang="tr-TR" sz="2000" dirty="0"/>
              <a:t>Gediz nehri Anadolu'dan Ege Denizine dökülen bir nehirdir. Gediz </a:t>
            </a:r>
            <a:r>
              <a:rPr lang="tr-TR" sz="2000" dirty="0" smtClean="0"/>
              <a:t>nehri kaynağını </a:t>
            </a:r>
            <a:r>
              <a:rPr lang="tr-TR" sz="2000" dirty="0"/>
              <a:t>Kütahya </a:t>
            </a:r>
            <a:r>
              <a:rPr lang="tr-TR" sz="2000" dirty="0" smtClean="0"/>
              <a:t>ilimizin Murat Dağı’ndan </a:t>
            </a:r>
            <a:r>
              <a:rPr lang="tr-TR" sz="2000" dirty="0"/>
              <a:t>başlar. Uşak topraklarından Manisa'ya ve oradan Foça tepelerinden İzmir Körfezine dökülmektedir. Anadolu'dan başlayıp Ege Denizine dökülen nehirler arasında ikinci büyük nehirdir. Gediz nehri batıya ilerlerken kuzey bölgesinden Kunduzlu, Selendi, Deli iniş ve Dermek çaylarını sularına katmaktadır. Güney bölgesinden ise Kulu volkanik yöresinden gelen küçük dereleri sularına </a:t>
            </a:r>
            <a:r>
              <a:rPr lang="tr-TR" sz="2000" dirty="0" smtClean="0"/>
              <a:t>katar. Nehrin </a:t>
            </a:r>
            <a:r>
              <a:rPr lang="tr-TR" sz="2000" dirty="0"/>
              <a:t>toplam uzunluğu 401 kilometredir</a:t>
            </a:r>
          </a:p>
        </p:txBody>
      </p:sp>
      <p:pic>
        <p:nvPicPr>
          <p:cNvPr id="6" name="Resim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85421" y="2805344"/>
            <a:ext cx="10227076" cy="3915051"/>
          </a:xfrm>
          <a:prstGeom prst="rect">
            <a:avLst/>
          </a:prstGeom>
        </p:spPr>
      </p:pic>
    </p:spTree>
    <p:extLst>
      <p:ext uri="{BB962C8B-B14F-4D97-AF65-F5344CB8AC3E}">
        <p14:creationId xmlns="" xmlns:p14="http://schemas.microsoft.com/office/powerpoint/2010/main" val="1400451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1353800" cy="914399"/>
          </a:xfrm>
        </p:spPr>
        <p:txBody>
          <a:bodyPr/>
          <a:lstStyle/>
          <a:p>
            <a:r>
              <a:rPr lang="tr-TR" b="1" dirty="0" smtClean="0">
                <a:solidFill>
                  <a:srgbClr val="FF0000"/>
                </a:solidFill>
              </a:rPr>
              <a:t>5.KÜÇÜK MENDERES</a:t>
            </a:r>
            <a:endParaRPr lang="tr-TR" b="1" dirty="0">
              <a:solidFill>
                <a:srgbClr val="FF0000"/>
              </a:solidFill>
            </a:endParaRPr>
          </a:p>
        </p:txBody>
      </p:sp>
      <p:sp>
        <p:nvSpPr>
          <p:cNvPr id="3" name="İçerik Yer Tutucusu 2"/>
          <p:cNvSpPr>
            <a:spLocks noGrp="1"/>
          </p:cNvSpPr>
          <p:nvPr>
            <p:ph idx="1"/>
          </p:nvPr>
        </p:nvSpPr>
        <p:spPr>
          <a:xfrm>
            <a:off x="0" y="1002664"/>
            <a:ext cx="12192000" cy="5855335"/>
          </a:xfrm>
        </p:spPr>
        <p:txBody>
          <a:bodyPr/>
          <a:lstStyle/>
          <a:p>
            <a:r>
              <a:rPr lang="tr-TR" dirty="0"/>
              <a:t> İzmir'in Ödemiş İlçesi arkasında yükselen </a:t>
            </a:r>
            <a:r>
              <a:rPr lang="tr-TR" dirty="0" err="1" smtClean="0"/>
              <a:t>Bozdağlar'dan</a:t>
            </a:r>
            <a:r>
              <a:rPr lang="tr-TR" dirty="0" smtClean="0"/>
              <a:t> </a:t>
            </a:r>
            <a:r>
              <a:rPr lang="tr-TR" dirty="0"/>
              <a:t>doğarak 175 km yol kat eder, Selçuk </a:t>
            </a:r>
            <a:r>
              <a:rPr lang="tr-TR" dirty="0" smtClean="0"/>
              <a:t>ilçesinin(İzmir) </a:t>
            </a:r>
            <a:r>
              <a:rPr lang="tr-TR" dirty="0" err="1"/>
              <a:t>Pamucak</a:t>
            </a:r>
            <a:r>
              <a:rPr lang="tr-TR" dirty="0"/>
              <a:t> sahilinde denizle buluşur.</a:t>
            </a:r>
          </a:p>
        </p:txBody>
      </p:sp>
      <p:pic>
        <p:nvPicPr>
          <p:cNvPr id="4" name="3 Resim" descr="02.png"/>
          <p:cNvPicPr>
            <a:picLocks noChangeAspect="1"/>
          </p:cNvPicPr>
          <p:nvPr/>
        </p:nvPicPr>
        <p:blipFill>
          <a:blip r:embed="rId2"/>
          <a:stretch>
            <a:fillRect/>
          </a:stretch>
        </p:blipFill>
        <p:spPr>
          <a:xfrm>
            <a:off x="704088" y="1874520"/>
            <a:ext cx="10945367" cy="4983479"/>
          </a:xfrm>
          <a:prstGeom prst="rect">
            <a:avLst/>
          </a:prstGeom>
        </p:spPr>
      </p:pic>
    </p:spTree>
    <p:extLst>
      <p:ext uri="{BB962C8B-B14F-4D97-AF65-F5344CB8AC3E}">
        <p14:creationId xmlns="" xmlns:p14="http://schemas.microsoft.com/office/powerpoint/2010/main" val="4180375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53" y="123755"/>
            <a:ext cx="11220635" cy="727969"/>
          </a:xfrm>
        </p:spPr>
        <p:txBody>
          <a:bodyPr>
            <a:normAutofit/>
          </a:bodyPr>
          <a:lstStyle/>
          <a:p>
            <a:r>
              <a:rPr lang="tr-TR" sz="4000" b="1" dirty="0" smtClean="0">
                <a:solidFill>
                  <a:srgbClr val="FF0000"/>
                </a:solidFill>
              </a:rPr>
              <a:t>6.BÜYÜK MENDERES</a:t>
            </a:r>
            <a:endParaRPr lang="tr-TR" sz="4000" b="1" dirty="0">
              <a:solidFill>
                <a:srgbClr val="FF0000"/>
              </a:solidFill>
            </a:endParaRPr>
          </a:p>
        </p:txBody>
      </p:sp>
      <p:sp>
        <p:nvSpPr>
          <p:cNvPr id="3" name="İçerik Yer Tutucusu 2"/>
          <p:cNvSpPr>
            <a:spLocks noGrp="1"/>
          </p:cNvSpPr>
          <p:nvPr>
            <p:ph idx="1"/>
          </p:nvPr>
        </p:nvSpPr>
        <p:spPr>
          <a:xfrm>
            <a:off x="412072" y="1107985"/>
            <a:ext cx="10515600" cy="8965662"/>
          </a:xfrm>
        </p:spPr>
        <p:txBody>
          <a:bodyPr/>
          <a:lstStyle/>
          <a:p>
            <a:r>
              <a:rPr lang="tr-TR" dirty="0"/>
              <a:t>Büyük Menderes, Batı Anadolu'nun en büyük nehridir ve Menderes Havzası'nın ana sulama kaynağıdır. </a:t>
            </a:r>
            <a:r>
              <a:rPr lang="tr-TR" dirty="0">
                <a:solidFill>
                  <a:srgbClr val="FF0000"/>
                </a:solidFill>
              </a:rPr>
              <a:t>Afyon'un Dinar ilçesinde </a:t>
            </a:r>
            <a:r>
              <a:rPr lang="tr-TR" dirty="0" err="1">
                <a:solidFill>
                  <a:srgbClr val="FF0000"/>
                </a:solidFill>
              </a:rPr>
              <a:t>Suçıkan</a:t>
            </a:r>
            <a:r>
              <a:rPr lang="tr-TR" dirty="0">
                <a:solidFill>
                  <a:srgbClr val="FF0000"/>
                </a:solidFill>
              </a:rPr>
              <a:t> Mevkii'nde </a:t>
            </a:r>
            <a:r>
              <a:rPr lang="tr-TR" dirty="0" smtClean="0">
                <a:solidFill>
                  <a:srgbClr val="FF0000"/>
                </a:solidFill>
              </a:rPr>
              <a:t>doğan, Kufi </a:t>
            </a:r>
            <a:r>
              <a:rPr lang="tr-TR" dirty="0">
                <a:solidFill>
                  <a:srgbClr val="FF0000"/>
                </a:solidFill>
              </a:rPr>
              <a:t>Suyu ve Banaz Çayı kollarının birleşmesiyle </a:t>
            </a:r>
            <a:r>
              <a:rPr lang="tr-TR" dirty="0" smtClean="0">
                <a:solidFill>
                  <a:srgbClr val="FF0000"/>
                </a:solidFill>
              </a:rPr>
              <a:t>oluşur. Döküldüğü yer ise </a:t>
            </a:r>
            <a:r>
              <a:rPr lang="tr-TR" dirty="0">
                <a:solidFill>
                  <a:srgbClr val="FF0000"/>
                </a:solidFill>
              </a:rPr>
              <a:t>Ege </a:t>
            </a:r>
            <a:r>
              <a:rPr lang="tr-TR" dirty="0" smtClean="0">
                <a:solidFill>
                  <a:srgbClr val="FF0000"/>
                </a:solidFill>
              </a:rPr>
              <a:t>Denizi’dir</a:t>
            </a:r>
            <a:r>
              <a:rPr lang="tr-TR" dirty="0" smtClean="0"/>
              <a:t>. </a:t>
            </a:r>
            <a:r>
              <a:rPr lang="tr-TR" dirty="0"/>
              <a:t>Uzunluğu 548 km'dir. Büyük Menderes ovası bataklıkları kurutulduktan sonra Türkiye'nin en verimli alanlarından birisi </a:t>
            </a:r>
            <a:r>
              <a:rPr lang="tr-TR" dirty="0" smtClean="0"/>
              <a:t>olmuştur</a:t>
            </a:r>
          </a:p>
          <a:p>
            <a:endParaRPr lang="tr-TR" dirty="0"/>
          </a:p>
        </p:txBody>
      </p:sp>
      <p:pic>
        <p:nvPicPr>
          <p:cNvPr id="5" name="Picture 2" descr="The location of Büyük Menderes Basin in Turkey."/>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19091" y="3453414"/>
            <a:ext cx="10520038" cy="340458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16024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2962" y="239697"/>
            <a:ext cx="11060837" cy="656948"/>
          </a:xfrm>
        </p:spPr>
        <p:txBody>
          <a:bodyPr>
            <a:normAutofit/>
          </a:bodyPr>
          <a:lstStyle/>
          <a:p>
            <a:r>
              <a:rPr lang="tr-TR" sz="4000" b="1" dirty="0" smtClean="0">
                <a:solidFill>
                  <a:srgbClr val="FF0000"/>
                </a:solidFill>
              </a:rPr>
              <a:t>7.GÖKSU NEHRİ</a:t>
            </a:r>
            <a:endParaRPr lang="tr-TR" sz="4000" b="1" dirty="0">
              <a:solidFill>
                <a:srgbClr val="FF0000"/>
              </a:solidFill>
            </a:endParaRPr>
          </a:p>
        </p:txBody>
      </p:sp>
      <p:sp>
        <p:nvSpPr>
          <p:cNvPr id="3" name="İçerik Yer Tutucusu 2"/>
          <p:cNvSpPr>
            <a:spLocks noGrp="1"/>
          </p:cNvSpPr>
          <p:nvPr>
            <p:ph idx="1"/>
          </p:nvPr>
        </p:nvSpPr>
        <p:spPr>
          <a:xfrm>
            <a:off x="292962" y="896645"/>
            <a:ext cx="11060838" cy="5280318"/>
          </a:xfrm>
        </p:spPr>
        <p:txBody>
          <a:bodyPr/>
          <a:lstStyle/>
          <a:p>
            <a:pPr fontAlgn="base"/>
            <a:r>
              <a:rPr lang="tr-TR" sz="2000" dirty="0" smtClean="0"/>
              <a:t>Göksu Nehri, Türkiye'nin Akdeniz Bölgesi'nde bulunan önemli akarsulardan biridir.Nehir kaynağını </a:t>
            </a:r>
            <a:r>
              <a:rPr lang="tr-TR" sz="2000" dirty="0" err="1" smtClean="0"/>
              <a:t>toros</a:t>
            </a:r>
            <a:r>
              <a:rPr lang="tr-TR" sz="2000" dirty="0" smtClean="0"/>
              <a:t> dağlarından alır. Aşağı yukarı aynı uzunlukta iki kolu vardır: Kuzey kolu </a:t>
            </a:r>
            <a:r>
              <a:rPr lang="tr-TR" sz="2000" dirty="0" err="1" smtClean="0"/>
              <a:t>Gökçay</a:t>
            </a:r>
            <a:r>
              <a:rPr lang="tr-TR" sz="2000" dirty="0" smtClean="0"/>
              <a:t>, güney kolu ise </a:t>
            </a:r>
            <a:r>
              <a:rPr lang="tr-TR" sz="2000" dirty="0" err="1" smtClean="0"/>
              <a:t>Gökdere'dir</a:t>
            </a:r>
            <a:r>
              <a:rPr lang="tr-TR" sz="2000" dirty="0" smtClean="0"/>
              <a:t>, ikisinin kaynağı da </a:t>
            </a:r>
            <a:r>
              <a:rPr lang="tr-TR" sz="2000" dirty="0" err="1" smtClean="0"/>
              <a:t>Toros</a:t>
            </a:r>
            <a:r>
              <a:rPr lang="tr-TR" sz="2000" dirty="0" smtClean="0"/>
              <a:t> Dağları'ndaki Geyik Dağları'ndan çıkar. Geyik Dağları Antalya-Gündoğmuş ve Konya-Hadim arasındadır ve Alanya'nın 50 km kuzeyinde bulunur. Bu iki ana kol, Mut ilçesi yakınlarında birleşerek Göksu Nehri'ni oluşturur.. Nehir, Mersin İlinin Silifke ilçesinden geçerek denize ulaşır.</a:t>
            </a:r>
            <a:r>
              <a:rPr lang="tr-TR" sz="2400" dirty="0" smtClean="0"/>
              <a:t> </a:t>
            </a:r>
          </a:p>
          <a:p>
            <a:pPr>
              <a:buNone/>
            </a:pPr>
            <a:endParaRPr lang="tr-TR" dirty="0"/>
          </a:p>
        </p:txBody>
      </p:sp>
      <p:pic>
        <p:nvPicPr>
          <p:cNvPr id="4" name="3 Resim" descr="ll.jpg"/>
          <p:cNvPicPr>
            <a:picLocks noChangeAspect="1"/>
          </p:cNvPicPr>
          <p:nvPr/>
        </p:nvPicPr>
        <p:blipFill>
          <a:blip r:embed="rId2"/>
          <a:stretch>
            <a:fillRect/>
          </a:stretch>
        </p:blipFill>
        <p:spPr>
          <a:xfrm>
            <a:off x="704088" y="2715768"/>
            <a:ext cx="10799064" cy="4142232"/>
          </a:xfrm>
          <a:prstGeom prst="rect">
            <a:avLst/>
          </a:prstGeom>
        </p:spPr>
      </p:pic>
    </p:spTree>
    <p:extLst>
      <p:ext uri="{BB962C8B-B14F-4D97-AF65-F5344CB8AC3E}">
        <p14:creationId xmlns="" xmlns:p14="http://schemas.microsoft.com/office/powerpoint/2010/main" val="297022040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508</Words>
  <Application>Microsoft Office PowerPoint</Application>
  <PresentationFormat>Özel</PresentationFormat>
  <Paragraphs>83</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Office Teması</vt:lpstr>
      <vt:lpstr>Slayt 1</vt:lpstr>
      <vt:lpstr>               TÜRKİYE’NİN AKARSULARI</vt:lpstr>
      <vt:lpstr>1. MERİÇ NEHRİ</vt:lpstr>
      <vt:lpstr>2.SUSURLUK NEHRİ</vt:lpstr>
      <vt:lpstr>3.BAKIRÇAY NEHRİ</vt:lpstr>
      <vt:lpstr>4.GEDİZ NEHRİ</vt:lpstr>
      <vt:lpstr>5.KÜÇÜK MENDERES</vt:lpstr>
      <vt:lpstr>6.BÜYÜK MENDERES</vt:lpstr>
      <vt:lpstr>7.GÖKSU NEHRİ</vt:lpstr>
      <vt:lpstr>Mavi Tünel</vt:lpstr>
      <vt:lpstr>8.SEYHAN NEHRİ</vt:lpstr>
      <vt:lpstr>9.CEYHAN NEHRİ</vt:lpstr>
      <vt:lpstr>10.FIRAT NEHRİ</vt:lpstr>
      <vt:lpstr>11.DİCLE NEHRİ</vt:lpstr>
      <vt:lpstr>12.ARAS NEHRİ</vt:lpstr>
      <vt:lpstr>13.ÇORUH NEHRİ</vt:lpstr>
      <vt:lpstr>14.YEŞİLIRMAK</vt:lpstr>
      <vt:lpstr>15.KIZILIRMAK</vt:lpstr>
      <vt:lpstr>16.SAKARYA NEHRİ</vt:lpstr>
      <vt:lpstr>17.ASİ NEHRİ</vt:lpstr>
      <vt:lpstr>TÜRKİYENİN DAĞLARI</vt:lpstr>
      <vt:lpstr>Slayt 22</vt:lpstr>
      <vt:lpstr>Slayt 23</vt:lpstr>
      <vt:lpstr>Slayt 24</vt:lpstr>
      <vt:lpstr>                             KAYNAKÇA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NİTRO</cp:lastModifiedBy>
  <cp:revision>42</cp:revision>
  <dcterms:created xsi:type="dcterms:W3CDTF">2024-12-09T13:59:04Z</dcterms:created>
  <dcterms:modified xsi:type="dcterms:W3CDTF">2025-02-01T15:51:21Z</dcterms:modified>
</cp:coreProperties>
</file>