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81"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8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Sayfa1!$L$6</c:f>
              <c:strCache>
                <c:ptCount val="1"/>
                <c:pt idx="0">
                  <c:v>erkek</c:v>
                </c:pt>
              </c:strCache>
            </c:strRef>
          </c:tx>
          <c:explosion val="16"/>
          <c:dLbls>
            <c:dLbl>
              <c:idx val="0"/>
              <c:tx>
                <c:rich>
                  <a:bodyPr/>
                  <a:lstStyle/>
                  <a:p>
                    <a:pPr>
                      <a:defRPr sz="1600" b="1"/>
                    </a:pPr>
                    <a:r>
                      <a:rPr lang="en-US" sz="1600" b="1"/>
                      <a:t>20.467</a:t>
                    </a:r>
                  </a:p>
                  <a:p>
                    <a:pPr>
                      <a:defRPr sz="1600" b="1"/>
                    </a:pPr>
                    <a:r>
                      <a:rPr lang="en-US" sz="1600" b="1"/>
                      <a:t>(%21)</a:t>
                    </a:r>
                  </a:p>
                </c:rich>
              </c:tx>
              <c:sp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5024-406A-832F-7F0BF572CB0E}"/>
                </c:ext>
              </c:extLst>
            </c:dLbl>
            <c:dLbl>
              <c:idx val="1"/>
              <c:tx>
                <c:rich>
                  <a:bodyPr wrap="square" lIns="38100" tIns="19050" rIns="38100" bIns="19050" anchor="ctr">
                    <a:spAutoFit/>
                  </a:bodyPr>
                  <a:lstStyle/>
                  <a:p>
                    <a:pPr>
                      <a:defRPr sz="1200"/>
                    </a:pPr>
                    <a:r>
                      <a:rPr lang="en-US" sz="1200" b="1">
                        <a:solidFill>
                          <a:sysClr val="windowText" lastClr="000000"/>
                        </a:solidFill>
                        <a:latin typeface="+mn-lt"/>
                      </a:rPr>
                      <a:t>12.826</a:t>
                    </a:r>
                  </a:p>
                  <a:p>
                    <a:pPr>
                      <a:defRPr sz="1200"/>
                    </a:pPr>
                    <a:r>
                      <a:rPr lang="en-US" sz="1200" b="1">
                        <a:solidFill>
                          <a:sysClr val="windowText" lastClr="000000"/>
                        </a:solidFill>
                        <a:latin typeface="+mn-lt"/>
                      </a:rPr>
                      <a:t>(</a:t>
                    </a:r>
                    <a:r>
                      <a:rPr lang="en-US" sz="1200" b="1" i="0" u="none" strike="noStrike" baseline="0">
                        <a:solidFill>
                          <a:sysClr val="windowText" lastClr="000000"/>
                        </a:solidFill>
                        <a:effectLst/>
                      </a:rPr>
                      <a:t>%</a:t>
                    </a:r>
                    <a:r>
                      <a:rPr lang="en-US" sz="1200" b="1">
                        <a:solidFill>
                          <a:sysClr val="windowText" lastClr="000000"/>
                        </a:solidFill>
                        <a:latin typeface="+mn-lt"/>
                      </a:rPr>
                      <a:t>13)</a:t>
                    </a:r>
                    <a:endParaRPr lang="en-US" sz="1200" b="1">
                      <a:latin typeface="+mn-lt"/>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024-406A-832F-7F0BF572CB0E}"/>
                </c:ext>
              </c:extLst>
            </c:dLbl>
            <c:dLbl>
              <c:idx val="2"/>
              <c:tx>
                <c:rich>
                  <a:bodyPr wrap="square" lIns="38100" tIns="19050" rIns="38100" bIns="19050" anchor="ctr">
                    <a:spAutoFit/>
                  </a:bodyPr>
                  <a:lstStyle/>
                  <a:p>
                    <a:pPr>
                      <a:defRPr sz="1200"/>
                    </a:pPr>
                    <a:r>
                      <a:rPr lang="en-US" sz="1200" b="1">
                        <a:solidFill>
                          <a:sysClr val="windowText" lastClr="000000"/>
                        </a:solidFill>
                      </a:rPr>
                      <a:t>8.888</a:t>
                    </a:r>
                  </a:p>
                  <a:p>
                    <a:pPr>
                      <a:defRPr sz="1200"/>
                    </a:pPr>
                    <a:r>
                      <a:rPr lang="en-US" sz="1200" b="1">
                        <a:solidFill>
                          <a:sysClr val="windowText" lastClr="000000"/>
                        </a:solidFill>
                      </a:rPr>
                      <a:t>(</a:t>
                    </a:r>
                    <a:r>
                      <a:rPr lang="en-US" sz="1200" b="1" i="0" u="none" strike="noStrike" baseline="0">
                        <a:solidFill>
                          <a:sysClr val="windowText" lastClr="000000"/>
                        </a:solidFill>
                        <a:effectLst/>
                      </a:rPr>
                      <a:t>%</a:t>
                    </a:r>
                    <a:r>
                      <a:rPr lang="en-US" sz="1200" b="1">
                        <a:solidFill>
                          <a:sysClr val="windowText" lastClr="000000"/>
                        </a:solidFill>
                      </a:rPr>
                      <a:t>9)</a:t>
                    </a:r>
                    <a:endParaRPr lang="en-US" sz="1200" b="1"/>
                  </a:p>
                </c:rich>
              </c:tx>
              <c:spPr>
                <a:noFill/>
                <a:ln>
                  <a:noFill/>
                </a:ln>
                <a:effectLst/>
              </c:sp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5024-406A-832F-7F0BF572CB0E}"/>
                </c:ext>
              </c:extLst>
            </c:dLbl>
            <c:dLbl>
              <c:idx val="3"/>
              <c:tx>
                <c:rich>
                  <a:bodyPr/>
                  <a:lstStyle/>
                  <a:p>
                    <a:r>
                      <a:rPr lang="en-US" sz="1050" b="1">
                        <a:solidFill>
                          <a:sysClr val="windowText" lastClr="000000"/>
                        </a:solidFill>
                      </a:rPr>
                      <a:t>7.524</a:t>
                    </a:r>
                  </a:p>
                  <a:p>
                    <a:r>
                      <a:rPr lang="en-US" sz="1050" b="1">
                        <a:solidFill>
                          <a:sysClr val="windowText" lastClr="000000"/>
                        </a:solidFill>
                      </a:rPr>
                      <a:t>(</a:t>
                    </a:r>
                    <a:r>
                      <a:rPr lang="en-US" sz="1000" b="1" i="0" u="none" strike="noStrike" baseline="0">
                        <a:solidFill>
                          <a:sysClr val="windowText" lastClr="000000"/>
                        </a:solidFill>
                        <a:effectLst/>
                      </a:rPr>
                      <a:t>%</a:t>
                    </a:r>
                    <a:r>
                      <a:rPr lang="en-US" sz="1050" b="1">
                        <a:solidFill>
                          <a:sysClr val="windowText" lastClr="000000"/>
                        </a:solidFill>
                      </a:rPr>
                      <a:t>8)</a:t>
                    </a:r>
                    <a:endParaRPr lang="en-US" sz="1050" b="1"/>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5024-406A-832F-7F0BF572CB0E}"/>
                </c:ext>
              </c:extLst>
            </c:dLbl>
            <c:dLbl>
              <c:idx val="4"/>
              <c:tx>
                <c:rich>
                  <a:bodyPr/>
                  <a:lstStyle/>
                  <a:p>
                    <a:r>
                      <a:rPr lang="en-US" sz="1050" b="1">
                        <a:solidFill>
                          <a:sysClr val="windowText" lastClr="000000"/>
                        </a:solidFill>
                      </a:rPr>
                      <a:t>5.575</a:t>
                    </a:r>
                  </a:p>
                  <a:p>
                    <a:r>
                      <a:rPr lang="en-US" sz="1050" b="1">
                        <a:solidFill>
                          <a:sysClr val="windowText" lastClr="000000"/>
                        </a:solidFill>
                      </a:rPr>
                      <a:t>(</a:t>
                    </a:r>
                    <a:r>
                      <a:rPr lang="en-US" sz="1000" b="1" i="0" u="none" strike="noStrike" baseline="0">
                        <a:solidFill>
                          <a:sysClr val="windowText" lastClr="000000"/>
                        </a:solidFill>
                        <a:effectLst/>
                      </a:rPr>
                      <a:t>%</a:t>
                    </a:r>
                    <a:r>
                      <a:rPr lang="en-US" sz="1050" b="1">
                        <a:solidFill>
                          <a:sysClr val="windowText" lastClr="000000"/>
                        </a:solidFill>
                      </a:rPr>
                      <a:t>6)</a:t>
                    </a:r>
                    <a:endParaRPr lang="en-US" sz="1050" b="1"/>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5024-406A-832F-7F0BF572CB0E}"/>
                </c:ext>
              </c:extLst>
            </c:dLbl>
            <c:dLbl>
              <c:idx val="5"/>
              <c:tx>
                <c:rich>
                  <a:bodyPr/>
                  <a:lstStyle/>
                  <a:p>
                    <a:r>
                      <a:rPr lang="en-US" sz="1050" b="1">
                        <a:solidFill>
                          <a:sysClr val="windowText" lastClr="000000"/>
                        </a:solidFill>
                      </a:rPr>
                      <a:t>2.807</a:t>
                    </a:r>
                  </a:p>
                  <a:p>
                    <a:r>
                      <a:rPr lang="en-US" sz="1050" b="1">
                        <a:solidFill>
                          <a:sysClr val="windowText" lastClr="000000"/>
                        </a:solidFill>
                      </a:rPr>
                      <a:t>(</a:t>
                    </a:r>
                    <a:r>
                      <a:rPr lang="en-US" sz="1000" b="1" i="0" u="none" strike="noStrike" baseline="0">
                        <a:solidFill>
                          <a:sysClr val="windowText" lastClr="000000"/>
                        </a:solidFill>
                        <a:effectLst/>
                      </a:rPr>
                      <a:t>%</a:t>
                    </a:r>
                    <a:r>
                      <a:rPr lang="en-US" sz="1050" b="1">
                        <a:solidFill>
                          <a:sysClr val="windowText" lastClr="000000"/>
                        </a:solidFill>
                      </a:rPr>
                      <a:t>3)</a:t>
                    </a:r>
                    <a:endParaRPr lang="en-US" sz="1050" b="1"/>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5024-406A-832F-7F0BF572CB0E}"/>
                </c:ext>
              </c:extLst>
            </c:dLbl>
            <c:dLbl>
              <c:idx val="6"/>
              <c:tx>
                <c:rich>
                  <a:bodyPr/>
                  <a:lstStyle/>
                  <a:p>
                    <a:r>
                      <a:rPr lang="en-US" b="1">
                        <a:solidFill>
                          <a:sysClr val="windowText" lastClr="000000"/>
                        </a:solidFill>
                      </a:rPr>
                      <a:t>2.495</a:t>
                    </a:r>
                  </a:p>
                  <a:p>
                    <a:r>
                      <a:rPr lang="en-US" b="1">
                        <a:solidFill>
                          <a:sysClr val="windowText" lastClr="000000"/>
                        </a:solidFill>
                      </a:rPr>
                      <a:t>(</a:t>
                    </a:r>
                    <a:r>
                      <a:rPr lang="en-US" sz="1000" b="1" i="0" u="none" strike="noStrike" baseline="0">
                        <a:solidFill>
                          <a:sysClr val="windowText" lastClr="000000"/>
                        </a:solidFill>
                        <a:effectLst/>
                      </a:rPr>
                      <a:t>%</a:t>
                    </a:r>
                    <a:r>
                      <a:rPr lang="en-US" b="1">
                        <a:solidFill>
                          <a:sysClr val="windowText" lastClr="000000"/>
                        </a:solidFill>
                      </a:rPr>
                      <a:t>3)</a:t>
                    </a:r>
                    <a:endParaRPr lang="en-US" b="1"/>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6-5024-406A-832F-7F0BF572CB0E}"/>
                </c:ext>
              </c:extLst>
            </c:dLbl>
            <c:dLbl>
              <c:idx val="7"/>
              <c:tx>
                <c:rich>
                  <a:bodyPr/>
                  <a:lstStyle/>
                  <a:p>
                    <a:r>
                      <a:rPr lang="en-US" b="1">
                        <a:solidFill>
                          <a:sysClr val="windowText" lastClr="000000"/>
                        </a:solidFill>
                      </a:rPr>
                      <a:t>2.417</a:t>
                    </a:r>
                  </a:p>
                  <a:p>
                    <a:r>
                      <a:rPr lang="en-US" b="1">
                        <a:solidFill>
                          <a:sysClr val="windowText" lastClr="000000"/>
                        </a:solidFill>
                      </a:rPr>
                      <a:t>(</a:t>
                    </a:r>
                    <a:r>
                      <a:rPr lang="en-US" sz="1000" b="1" i="0" u="none" strike="noStrike" baseline="0">
                        <a:solidFill>
                          <a:sysClr val="windowText" lastClr="000000"/>
                        </a:solidFill>
                        <a:effectLst/>
                      </a:rPr>
                      <a:t>%</a:t>
                    </a:r>
                    <a:r>
                      <a:rPr lang="en-US" b="1">
                        <a:solidFill>
                          <a:sysClr val="windowText" lastClr="000000"/>
                        </a:solidFill>
                      </a:rPr>
                      <a:t>3)</a:t>
                    </a:r>
                    <a:endParaRPr lang="en-US" b="1"/>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5024-406A-832F-7F0BF572CB0E}"/>
                </c:ext>
              </c:extLst>
            </c:dLbl>
            <c:dLbl>
              <c:idx val="8"/>
              <c:tx>
                <c:rich>
                  <a:bodyPr/>
                  <a:lstStyle/>
                  <a:p>
                    <a:r>
                      <a:rPr lang="en-US" b="1">
                        <a:solidFill>
                          <a:sysClr val="windowText" lastClr="000000"/>
                        </a:solidFill>
                      </a:rPr>
                      <a:t>2144</a:t>
                    </a:r>
                  </a:p>
                  <a:p>
                    <a:r>
                      <a:rPr lang="en-US" b="1">
                        <a:solidFill>
                          <a:sysClr val="windowText" lastClr="000000"/>
                        </a:solidFill>
                      </a:rPr>
                      <a:t>(</a:t>
                    </a:r>
                    <a:r>
                      <a:rPr lang="en-US" sz="1000" b="1" i="0" u="none" strike="noStrike" baseline="0">
                        <a:solidFill>
                          <a:sysClr val="windowText" lastClr="000000"/>
                        </a:solidFill>
                        <a:effectLst/>
                      </a:rPr>
                      <a:t>%</a:t>
                    </a:r>
                    <a:r>
                      <a:rPr lang="en-US" b="1">
                        <a:solidFill>
                          <a:sysClr val="windowText" lastClr="000000"/>
                        </a:solidFill>
                      </a:rPr>
                      <a:t>2)</a:t>
                    </a:r>
                    <a:endParaRPr lang="en-US" b="1"/>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8-5024-406A-832F-7F0BF572CB0E}"/>
                </c:ext>
              </c:extLst>
            </c:dLbl>
            <c:dLbl>
              <c:idx val="9"/>
              <c:tx>
                <c:rich>
                  <a:bodyPr/>
                  <a:lstStyle/>
                  <a:p>
                    <a:r>
                      <a:rPr lang="en-US" b="1">
                        <a:solidFill>
                          <a:sysClr val="windowText" lastClr="000000"/>
                        </a:solidFill>
                      </a:rPr>
                      <a:t>2.027</a:t>
                    </a:r>
                  </a:p>
                  <a:p>
                    <a:r>
                      <a:rPr lang="en-US" b="1">
                        <a:solidFill>
                          <a:sysClr val="windowText" lastClr="000000"/>
                        </a:solidFill>
                      </a:rPr>
                      <a:t>(</a:t>
                    </a:r>
                    <a:r>
                      <a:rPr lang="en-US" sz="1000" b="1" i="0" u="none" strike="noStrike" baseline="0">
                        <a:solidFill>
                          <a:sysClr val="windowText" lastClr="000000"/>
                        </a:solidFill>
                        <a:effectLst/>
                      </a:rPr>
                      <a:t>%</a:t>
                    </a:r>
                    <a:r>
                      <a:rPr lang="en-US" b="1">
                        <a:solidFill>
                          <a:sysClr val="windowText" lastClr="000000"/>
                        </a:solidFill>
                      </a:rPr>
                      <a:t>2)</a:t>
                    </a:r>
                    <a:endParaRPr lang="en-US" b="1"/>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5024-406A-832F-7F0BF572CB0E}"/>
                </c:ext>
              </c:extLst>
            </c:dLbl>
            <c:dLbl>
              <c:idx val="10"/>
              <c:tx>
                <c:rich>
                  <a:bodyPr/>
                  <a:lstStyle/>
                  <a:p>
                    <a:r>
                      <a:rPr lang="en-US" sz="1050" b="1">
                        <a:solidFill>
                          <a:sysClr val="windowText" lastClr="000000"/>
                        </a:solidFill>
                      </a:rPr>
                      <a:t>29.030</a:t>
                    </a:r>
                  </a:p>
                  <a:p>
                    <a:r>
                      <a:rPr lang="en-US" sz="1050" b="1">
                        <a:solidFill>
                          <a:sysClr val="windowText" lastClr="000000"/>
                        </a:solidFill>
                      </a:rPr>
                      <a:t>(%30)</a:t>
                    </a:r>
                    <a:endParaRPr lang="en-US" sz="1050" b="1"/>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A-5024-406A-832F-7F0BF572CB0E}"/>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Sayfa1!$K$7:$K$17</c:f>
              <c:strCache>
                <c:ptCount val="11"/>
                <c:pt idx="0">
                  <c:v>Akciğer</c:v>
                </c:pt>
                <c:pt idx="1">
                  <c:v>Prostat</c:v>
                </c:pt>
                <c:pt idx="2">
                  <c:v>Kolorektal</c:v>
                </c:pt>
                <c:pt idx="3">
                  <c:v>Mesane</c:v>
                </c:pt>
                <c:pt idx="4">
                  <c:v>Mide </c:v>
                </c:pt>
                <c:pt idx="5">
                  <c:v>NHL</c:v>
                </c:pt>
                <c:pt idx="6">
                  <c:v>Böbrek</c:v>
                </c:pt>
                <c:pt idx="7">
                  <c:v>Larinks</c:v>
                </c:pt>
                <c:pt idx="8">
                  <c:v>Tiroid</c:v>
                </c:pt>
                <c:pt idx="9">
                  <c:v>Beyin Sinir Sistemi</c:v>
                </c:pt>
                <c:pt idx="10">
                  <c:v>Diğer</c:v>
                </c:pt>
              </c:strCache>
            </c:strRef>
          </c:cat>
          <c:val>
            <c:numRef>
              <c:f>Sayfa1!$N$7:$N$17</c:f>
              <c:numCache>
                <c:formatCode>0</c:formatCode>
                <c:ptCount val="11"/>
                <c:pt idx="0">
                  <c:v>20466.758549999999</c:v>
                </c:pt>
                <c:pt idx="1">
                  <c:v>12825.835358</c:v>
                </c:pt>
                <c:pt idx="2">
                  <c:v>8888.4208560000006</c:v>
                </c:pt>
                <c:pt idx="3">
                  <c:v>7523.9702860000007</c:v>
                </c:pt>
                <c:pt idx="4">
                  <c:v>5574.7551860000003</c:v>
                </c:pt>
                <c:pt idx="5">
                  <c:v>2806.8697440000005</c:v>
                </c:pt>
                <c:pt idx="6">
                  <c:v>2494.995328</c:v>
                </c:pt>
                <c:pt idx="7">
                  <c:v>2417.0267240000003</c:v>
                </c:pt>
                <c:pt idx="8">
                  <c:v>2144.13661</c:v>
                </c:pt>
                <c:pt idx="9">
                  <c:v>2027.183704</c:v>
                </c:pt>
                <c:pt idx="10">
                  <c:v>29030</c:v>
                </c:pt>
              </c:numCache>
            </c:numRef>
          </c:val>
          <c:extLst>
            <c:ext xmlns:c16="http://schemas.microsoft.com/office/drawing/2014/chart" uri="{C3380CC4-5D6E-409C-BE32-E72D297353CC}">
              <c16:uniqueId val="{00000000-36EF-9C45-937A-85C77CF9A6D5}"/>
            </c:ext>
          </c:extLst>
        </c:ser>
        <c:dLbls>
          <c:showLegendKey val="0"/>
          <c:showVal val="0"/>
          <c:showCatName val="0"/>
          <c:showSerName val="0"/>
          <c:showPercent val="1"/>
          <c:showBubbleSize val="0"/>
          <c:showLeaderLines val="1"/>
        </c:dLbls>
        <c:firstSliceAng val="0"/>
      </c:pieChart>
    </c:plotArea>
    <c:legend>
      <c:legendPos val="r"/>
      <c:overlay val="0"/>
      <c:txPr>
        <a:bodyPr/>
        <a:lstStyle/>
        <a:p>
          <a:pPr rtl="0">
            <a:defRPr sz="1400" b="1"/>
          </a:pPr>
          <a:endParaRPr lang="tr-TR"/>
        </a:p>
      </c:txPr>
    </c:legend>
    <c:plotVisOnly val="1"/>
    <c:dispBlanksAs val="gap"/>
    <c:showDLblsOverMax val="0"/>
  </c:chart>
  <c:spPr>
    <a:ln>
      <a:noFill/>
    </a:ln>
  </c:spPr>
  <c:txPr>
    <a:bodyPr/>
    <a:lstStyle/>
    <a:p>
      <a:pPr>
        <a:defRPr sz="1200">
          <a:latin typeface="Calibri" panose="020F0502020204030204" pitchFamily="34" charset="0"/>
        </a:defRPr>
      </a:pPr>
      <a:endParaRPr lang="tr-TR"/>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Sayfa1!$P$6</c:f>
              <c:strCache>
                <c:ptCount val="1"/>
                <c:pt idx="0">
                  <c:v>Kadın</c:v>
                </c:pt>
              </c:strCache>
            </c:strRef>
          </c:tx>
          <c:explosion val="25"/>
          <c:dLbls>
            <c:dLbl>
              <c:idx val="0"/>
              <c:tx>
                <c:rich>
                  <a:bodyPr wrap="square" lIns="38100" tIns="19050" rIns="38100" bIns="19050" anchor="ctr">
                    <a:spAutoFit/>
                  </a:bodyPr>
                  <a:lstStyle/>
                  <a:p>
                    <a:pPr>
                      <a:defRPr sz="1400"/>
                    </a:pPr>
                    <a:r>
                      <a:rPr lang="en-US" sz="1400" b="1"/>
                      <a:t>16.646</a:t>
                    </a:r>
                  </a:p>
                  <a:p>
                    <a:pPr>
                      <a:defRPr sz="1400"/>
                    </a:pPr>
                    <a:r>
                      <a:rPr lang="en-US" sz="1400" b="1"/>
                      <a:t>(</a:t>
                    </a:r>
                    <a:r>
                      <a:rPr lang="en-US" sz="1400" b="1" i="0" u="none" strike="noStrike" baseline="0">
                        <a:effectLst/>
                      </a:rPr>
                      <a:t>%</a:t>
                    </a:r>
                    <a:r>
                      <a:rPr lang="en-US" sz="1400" b="1"/>
                      <a:t>25)</a:t>
                    </a:r>
                  </a:p>
                </c:rich>
              </c:tx>
              <c:spPr>
                <a:noFill/>
                <a:ln>
                  <a:noFill/>
                </a:ln>
                <a:effectLst/>
              </c:sp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A348-4B51-BBB0-76C32A27E9B4}"/>
                </c:ext>
              </c:extLst>
            </c:dLbl>
            <c:dLbl>
              <c:idx val="1"/>
              <c:tx>
                <c:rich>
                  <a:bodyPr wrap="square" lIns="38100" tIns="19050" rIns="38100" bIns="19050" anchor="ctr">
                    <a:spAutoFit/>
                  </a:bodyPr>
                  <a:lstStyle/>
                  <a:p>
                    <a:pPr>
                      <a:defRPr sz="1400"/>
                    </a:pPr>
                    <a:r>
                      <a:rPr lang="en-US" sz="1400" b="1">
                        <a:latin typeface="+mn-lt"/>
                      </a:rPr>
                      <a:t>8.013</a:t>
                    </a:r>
                  </a:p>
                  <a:p>
                    <a:pPr>
                      <a:defRPr sz="1400"/>
                    </a:pPr>
                    <a:r>
                      <a:rPr lang="en-US" sz="1400" b="1">
                        <a:latin typeface="+mn-lt"/>
                      </a:rPr>
                      <a:t>(</a:t>
                    </a:r>
                    <a:r>
                      <a:rPr lang="en-US" sz="1400" b="1" i="0" u="none" strike="noStrike" baseline="0">
                        <a:effectLst/>
                      </a:rPr>
                      <a:t>%</a:t>
                    </a:r>
                    <a:r>
                      <a:rPr lang="en-US" sz="1400" b="1">
                        <a:latin typeface="+mn-lt"/>
                      </a:rPr>
                      <a:t>12)</a:t>
                    </a:r>
                  </a:p>
                </c:rich>
              </c:tx>
              <c:spPr>
                <a:noFill/>
                <a:ln>
                  <a:noFill/>
                </a:ln>
                <a:effectLst/>
              </c:sp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348-4B51-BBB0-76C32A27E9B4}"/>
                </c:ext>
              </c:extLst>
            </c:dLbl>
            <c:dLbl>
              <c:idx val="2"/>
              <c:tx>
                <c:rich>
                  <a:bodyPr wrap="square" lIns="38100" tIns="19050" rIns="38100" bIns="19050" anchor="ctr">
                    <a:spAutoFit/>
                  </a:bodyPr>
                  <a:lstStyle/>
                  <a:p>
                    <a:pPr>
                      <a:defRPr sz="1200"/>
                    </a:pPr>
                    <a:r>
                      <a:rPr lang="en-US" sz="1200" b="1"/>
                      <a:t>5.342</a:t>
                    </a:r>
                  </a:p>
                  <a:p>
                    <a:pPr>
                      <a:defRPr sz="1200"/>
                    </a:pPr>
                    <a:r>
                      <a:rPr lang="en-US" sz="1200" b="1"/>
                      <a:t>(</a:t>
                    </a:r>
                    <a:r>
                      <a:rPr lang="en-US" sz="1200" b="1" i="0" u="none" strike="noStrike" baseline="0">
                        <a:effectLst/>
                      </a:rPr>
                      <a:t>%</a:t>
                    </a:r>
                    <a:r>
                      <a:rPr lang="en-US" sz="1200" b="1"/>
                      <a:t>8)</a:t>
                    </a:r>
                  </a:p>
                </c:rich>
              </c:tx>
              <c:spPr>
                <a:noFill/>
                <a:ln>
                  <a:noFill/>
                </a:ln>
                <a:effectLst/>
              </c:sp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A348-4B51-BBB0-76C32A27E9B4}"/>
                </c:ext>
              </c:extLst>
            </c:dLbl>
            <c:dLbl>
              <c:idx val="3"/>
              <c:tx>
                <c:rich>
                  <a:bodyPr/>
                  <a:lstStyle/>
                  <a:p>
                    <a:r>
                      <a:rPr lang="en-US" sz="1050" b="1"/>
                      <a:t>3.794</a:t>
                    </a:r>
                  </a:p>
                  <a:p>
                    <a:r>
                      <a:rPr lang="en-US" sz="1050" b="1"/>
                      <a:t>(</a:t>
                    </a:r>
                    <a:r>
                      <a:rPr lang="en-US" sz="1000" b="1" i="0" u="none" strike="noStrike" baseline="0">
                        <a:effectLst/>
                      </a:rPr>
                      <a:t>%</a:t>
                    </a:r>
                    <a:r>
                      <a:rPr lang="en-US" sz="1050" b="1"/>
                      <a:t>6)</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A348-4B51-BBB0-76C32A27E9B4}"/>
                </c:ext>
              </c:extLst>
            </c:dLbl>
            <c:dLbl>
              <c:idx val="4"/>
              <c:tx>
                <c:rich>
                  <a:bodyPr/>
                  <a:lstStyle/>
                  <a:p>
                    <a:r>
                      <a:rPr lang="en-US" sz="1050" b="1"/>
                      <a:t>3.368</a:t>
                    </a:r>
                  </a:p>
                  <a:p>
                    <a:r>
                      <a:rPr lang="en-US" sz="1050" b="1"/>
                      <a:t>(</a:t>
                    </a:r>
                    <a:r>
                      <a:rPr lang="en-US" sz="1000" b="1" i="0" u="none" strike="noStrike" baseline="0">
                        <a:effectLst/>
                      </a:rPr>
                      <a:t>%</a:t>
                    </a:r>
                    <a:r>
                      <a:rPr lang="en-US" sz="1050" b="1"/>
                      <a:t>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A348-4B51-BBB0-76C32A27E9B4}"/>
                </c:ext>
              </c:extLst>
            </c:dLbl>
            <c:dLbl>
              <c:idx val="5"/>
              <c:tx>
                <c:rich>
                  <a:bodyPr/>
                  <a:lstStyle/>
                  <a:p>
                    <a:r>
                      <a:rPr lang="en-US" sz="1050" b="1"/>
                      <a:t>2.516</a:t>
                    </a:r>
                  </a:p>
                  <a:p>
                    <a:r>
                      <a:rPr lang="en-US" sz="1050" b="1"/>
                      <a:t>(</a:t>
                    </a:r>
                    <a:r>
                      <a:rPr lang="en-US" sz="1000" b="1" i="0" u="none" strike="noStrike" baseline="0">
                        <a:effectLst/>
                      </a:rPr>
                      <a:t>%</a:t>
                    </a:r>
                    <a:r>
                      <a:rPr lang="en-US" sz="1050" b="1"/>
                      <a:t>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A348-4B51-BBB0-76C32A27E9B4}"/>
                </c:ext>
              </c:extLst>
            </c:dLbl>
            <c:dLbl>
              <c:idx val="6"/>
              <c:tx>
                <c:rich>
                  <a:bodyPr/>
                  <a:lstStyle/>
                  <a:p>
                    <a:r>
                      <a:rPr lang="en-US" b="1"/>
                      <a:t>2.361</a:t>
                    </a:r>
                  </a:p>
                  <a:p>
                    <a:r>
                      <a:rPr lang="en-US" b="1"/>
                      <a:t>(</a:t>
                    </a:r>
                    <a:r>
                      <a:rPr lang="en-US" sz="1000" b="1" i="0" u="none" strike="noStrike" baseline="0">
                        <a:effectLst/>
                      </a:rPr>
                      <a:t>%</a:t>
                    </a:r>
                    <a:r>
                      <a:rPr lang="en-US" b="1"/>
                      <a:t>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6-A348-4B51-BBB0-76C32A27E9B4}"/>
                </c:ext>
              </c:extLst>
            </c:dLbl>
            <c:dLbl>
              <c:idx val="7"/>
              <c:tx>
                <c:rich>
                  <a:bodyPr/>
                  <a:lstStyle/>
                  <a:p>
                    <a:r>
                      <a:rPr lang="en-US" b="1"/>
                      <a:t>1.936</a:t>
                    </a:r>
                  </a:p>
                  <a:p>
                    <a:r>
                      <a:rPr lang="en-US" b="1"/>
                      <a:t>(</a:t>
                    </a:r>
                    <a:r>
                      <a:rPr lang="en-US" sz="1000" b="1" i="0" u="none" strike="noStrike" baseline="0">
                        <a:effectLst/>
                      </a:rPr>
                      <a:t>%</a:t>
                    </a:r>
                    <a:r>
                      <a:rPr lang="en-US" b="1"/>
                      <a:t>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A348-4B51-BBB0-76C32A27E9B4}"/>
                </c:ext>
              </c:extLst>
            </c:dLbl>
            <c:dLbl>
              <c:idx val="8"/>
              <c:tx>
                <c:rich>
                  <a:bodyPr/>
                  <a:lstStyle/>
                  <a:p>
                    <a:r>
                      <a:rPr lang="en-US" b="1"/>
                      <a:t>1.587</a:t>
                    </a:r>
                  </a:p>
                  <a:p>
                    <a:r>
                      <a:rPr lang="en-US" b="1"/>
                      <a:t>(</a:t>
                    </a:r>
                    <a:r>
                      <a:rPr lang="en-US" sz="1000" b="1" i="0" u="none" strike="noStrike" baseline="0">
                        <a:effectLst/>
                      </a:rPr>
                      <a:t>%</a:t>
                    </a:r>
                    <a:r>
                      <a:rPr lang="en-US" b="1"/>
                      <a:t>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8-A348-4B51-BBB0-76C32A27E9B4}"/>
                </c:ext>
              </c:extLst>
            </c:dLbl>
            <c:dLbl>
              <c:idx val="9"/>
              <c:tx>
                <c:rich>
                  <a:bodyPr/>
                  <a:lstStyle/>
                  <a:p>
                    <a:r>
                      <a:rPr lang="en-US" b="1"/>
                      <a:t>1.548</a:t>
                    </a:r>
                  </a:p>
                  <a:p>
                    <a:r>
                      <a:rPr lang="en-US" b="1"/>
                      <a:t>(</a:t>
                    </a:r>
                    <a:r>
                      <a:rPr lang="en-US" sz="1000" b="1" i="0" u="none" strike="noStrike" baseline="0">
                        <a:effectLst/>
                      </a:rPr>
                      <a:t>%</a:t>
                    </a:r>
                    <a:r>
                      <a:rPr lang="en-US" b="1"/>
                      <a:t>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A348-4B51-BBB0-76C32A27E9B4}"/>
                </c:ext>
              </c:extLst>
            </c:dLbl>
            <c:dLbl>
              <c:idx val="10"/>
              <c:tx>
                <c:rich>
                  <a:bodyPr/>
                  <a:lstStyle/>
                  <a:p>
                    <a:r>
                      <a:rPr lang="en-US" sz="1050" b="1"/>
                      <a:t>20.088</a:t>
                    </a:r>
                  </a:p>
                  <a:p>
                    <a:r>
                      <a:rPr lang="en-US" sz="1050" b="1"/>
                      <a:t>(%30)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A-A348-4B51-BBB0-76C32A27E9B4}"/>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Sayfa1!$T$7:$T$17</c:f>
              <c:strCache>
                <c:ptCount val="11"/>
                <c:pt idx="0">
                  <c:v>Meme</c:v>
                </c:pt>
                <c:pt idx="1">
                  <c:v>Tiroid</c:v>
                </c:pt>
                <c:pt idx="2">
                  <c:v>Kolorektal</c:v>
                </c:pt>
                <c:pt idx="3">
                  <c:v>Uterus Korpusu</c:v>
                </c:pt>
                <c:pt idx="4">
                  <c:v>Akciğer</c:v>
                </c:pt>
                <c:pt idx="5">
                  <c:v>Mide</c:v>
                </c:pt>
                <c:pt idx="6">
                  <c:v>Over</c:v>
                </c:pt>
                <c:pt idx="7">
                  <c:v>NHL</c:v>
                </c:pt>
                <c:pt idx="8">
                  <c:v>Beyin Sinir Sistemi</c:v>
                </c:pt>
                <c:pt idx="9">
                  <c:v>Serviks</c:v>
                </c:pt>
                <c:pt idx="10">
                  <c:v>Diğer</c:v>
                </c:pt>
              </c:strCache>
            </c:strRef>
          </c:cat>
          <c:val>
            <c:numRef>
              <c:f>Sayfa1!$R$7:$R$17</c:f>
              <c:numCache>
                <c:formatCode>0</c:formatCode>
                <c:ptCount val="11"/>
                <c:pt idx="0">
                  <c:v>16645.988860000001</c:v>
                </c:pt>
                <c:pt idx="1">
                  <c:v>8013.301614</c:v>
                </c:pt>
                <c:pt idx="2">
                  <c:v>5342.2010760000003</c:v>
                </c:pt>
                <c:pt idx="3">
                  <c:v>3793.7369960000001</c:v>
                </c:pt>
                <c:pt idx="4">
                  <c:v>3367.9093739999998</c:v>
                </c:pt>
                <c:pt idx="5">
                  <c:v>2516.2541299999998</c:v>
                </c:pt>
                <c:pt idx="6">
                  <c:v>2361.4077219999999</c:v>
                </c:pt>
                <c:pt idx="7">
                  <c:v>1935.5800999999999</c:v>
                </c:pt>
                <c:pt idx="8">
                  <c:v>1587.1756819999998</c:v>
                </c:pt>
                <c:pt idx="9">
                  <c:v>1548.46408</c:v>
                </c:pt>
                <c:pt idx="10">
                  <c:v>20088</c:v>
                </c:pt>
              </c:numCache>
            </c:numRef>
          </c:val>
          <c:extLst>
            <c:ext xmlns:c16="http://schemas.microsoft.com/office/drawing/2014/chart" uri="{C3380CC4-5D6E-409C-BE32-E72D297353CC}">
              <c16:uniqueId val="{00000000-C16C-F34B-87A9-7DAF3F6C27E4}"/>
            </c:ext>
          </c:extLst>
        </c:ser>
        <c:dLbls>
          <c:showLegendKey val="0"/>
          <c:showVal val="0"/>
          <c:showCatName val="0"/>
          <c:showSerName val="0"/>
          <c:showPercent val="1"/>
          <c:showBubbleSize val="0"/>
          <c:showLeaderLines val="1"/>
        </c:dLbls>
        <c:firstSliceAng val="0"/>
      </c:pieChart>
    </c:plotArea>
    <c:legend>
      <c:legendPos val="r"/>
      <c:overlay val="0"/>
      <c:txPr>
        <a:bodyPr/>
        <a:lstStyle/>
        <a:p>
          <a:pPr rtl="0">
            <a:defRPr sz="1400" b="1"/>
          </a:pPr>
          <a:endParaRPr lang="tr-TR"/>
        </a:p>
      </c:txPr>
    </c:legend>
    <c:plotVisOnly val="1"/>
    <c:dispBlanksAs val="gap"/>
    <c:showDLblsOverMax val="0"/>
  </c:chart>
  <c:spPr>
    <a:ln>
      <a:noFill/>
    </a:ln>
  </c:spPr>
  <c:txPr>
    <a:bodyPr/>
    <a:lstStyle/>
    <a:p>
      <a:pPr>
        <a:defRPr sz="1200">
          <a:latin typeface="Calibri" panose="020F0502020204030204" pitchFamily="34" charset="0"/>
        </a:defRPr>
      </a:pPr>
      <a:endParaRPr lang="tr-TR"/>
    </a:p>
  </c:txPr>
</c:chartSpace>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B76A6-2EED-4170-8989-32B779810F3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3274C50-3874-4E0F-9A35-1D40FF26898B}">
      <dgm:prSet custT="1"/>
      <dgm:spPr/>
      <dgm:t>
        <a:bodyPr/>
        <a:lstStyle/>
        <a:p>
          <a:pPr>
            <a:lnSpc>
              <a:spcPct val="100000"/>
            </a:lnSpc>
          </a:pPr>
          <a:r>
            <a:rPr lang="tr-TR" sz="2200" b="1" i="0" baseline="0" dirty="0">
              <a:latin typeface="Calibri" panose="020F0502020204030204" pitchFamily="34" charset="0"/>
              <a:cs typeface="Calibri" panose="020F0502020204030204" pitchFamily="34" charset="0"/>
            </a:rPr>
            <a:t>Cerrahi Müdahale</a:t>
          </a:r>
        </a:p>
        <a:p>
          <a:pPr>
            <a:lnSpc>
              <a:spcPct val="100000"/>
            </a:lnSpc>
          </a:pPr>
          <a:r>
            <a:rPr lang="tr-TR" sz="2200" b="1" i="0" baseline="0" dirty="0">
              <a:latin typeface="Calibri" panose="020F0502020204030204" pitchFamily="34" charset="0"/>
              <a:cs typeface="Calibri" panose="020F0502020204030204" pitchFamily="34" charset="0"/>
            </a:rPr>
            <a:t> </a:t>
          </a:r>
          <a:r>
            <a:rPr lang="tr-TR" sz="2200" b="0" i="0" baseline="0" dirty="0">
              <a:latin typeface="Calibri" panose="020F0502020204030204" pitchFamily="34" charset="0"/>
              <a:cs typeface="Calibri" panose="020F0502020204030204" pitchFamily="34" charset="0"/>
            </a:rPr>
            <a:t>Tümörün çıkarılması</a:t>
          </a:r>
          <a:endParaRPr lang="en-US" sz="2200" dirty="0">
            <a:latin typeface="Calibri" panose="020F0502020204030204" pitchFamily="34" charset="0"/>
            <a:cs typeface="Calibri" panose="020F0502020204030204" pitchFamily="34" charset="0"/>
          </a:endParaRPr>
        </a:p>
      </dgm:t>
    </dgm:pt>
    <dgm:pt modelId="{CC90A04C-2F87-4A27-A8DC-B64CACB243D3}" type="parTrans" cxnId="{08B3FD29-39AC-4480-9A53-BAF7B6ED3FE8}">
      <dgm:prSet/>
      <dgm:spPr/>
      <dgm:t>
        <a:bodyPr/>
        <a:lstStyle/>
        <a:p>
          <a:endParaRPr lang="en-US" sz="2200">
            <a:latin typeface="Calibri" panose="020F0502020204030204" pitchFamily="34" charset="0"/>
            <a:cs typeface="Calibri" panose="020F0502020204030204" pitchFamily="34" charset="0"/>
          </a:endParaRPr>
        </a:p>
      </dgm:t>
    </dgm:pt>
    <dgm:pt modelId="{A2B85AA9-FB5B-49AE-B060-69838DC41AAE}" type="sibTrans" cxnId="{08B3FD29-39AC-4480-9A53-BAF7B6ED3FE8}">
      <dgm:prSet/>
      <dgm:spPr/>
      <dgm:t>
        <a:bodyPr/>
        <a:lstStyle/>
        <a:p>
          <a:endParaRPr lang="en-US" sz="2200">
            <a:latin typeface="Calibri" panose="020F0502020204030204" pitchFamily="34" charset="0"/>
            <a:cs typeface="Calibri" panose="020F0502020204030204" pitchFamily="34" charset="0"/>
          </a:endParaRPr>
        </a:p>
      </dgm:t>
    </dgm:pt>
    <dgm:pt modelId="{E3F01951-81A1-4279-8A02-319FE3E8F66C}">
      <dgm:prSet custT="1"/>
      <dgm:spPr/>
      <dgm:t>
        <a:bodyPr/>
        <a:lstStyle/>
        <a:p>
          <a:pPr>
            <a:lnSpc>
              <a:spcPct val="100000"/>
            </a:lnSpc>
          </a:pPr>
          <a:r>
            <a:rPr lang="tr-TR" sz="2200" b="1" i="0" baseline="0" dirty="0">
              <a:latin typeface="Calibri" panose="020F0502020204030204" pitchFamily="34" charset="0"/>
              <a:cs typeface="Calibri" panose="020F0502020204030204" pitchFamily="34" charset="0"/>
            </a:rPr>
            <a:t>Radyoterapi</a:t>
          </a:r>
        </a:p>
        <a:p>
          <a:pPr>
            <a:lnSpc>
              <a:spcPct val="100000"/>
            </a:lnSpc>
          </a:pPr>
          <a:r>
            <a:rPr lang="tr-TR" sz="2200" b="1" i="0" baseline="0" dirty="0">
              <a:latin typeface="Calibri" panose="020F0502020204030204" pitchFamily="34" charset="0"/>
              <a:cs typeface="Calibri" panose="020F0502020204030204" pitchFamily="34" charset="0"/>
            </a:rPr>
            <a:t> </a:t>
          </a:r>
          <a:r>
            <a:rPr lang="tr-TR" sz="2200" b="0" i="0" baseline="0" dirty="0">
              <a:latin typeface="Calibri" panose="020F0502020204030204" pitchFamily="34" charset="0"/>
              <a:cs typeface="Calibri" panose="020F0502020204030204" pitchFamily="34" charset="0"/>
            </a:rPr>
            <a:t>Işın tedavisi</a:t>
          </a:r>
          <a:endParaRPr lang="en-US" sz="2200" dirty="0">
            <a:latin typeface="Calibri" panose="020F0502020204030204" pitchFamily="34" charset="0"/>
            <a:cs typeface="Calibri" panose="020F0502020204030204" pitchFamily="34" charset="0"/>
          </a:endParaRPr>
        </a:p>
      </dgm:t>
    </dgm:pt>
    <dgm:pt modelId="{A0D3C480-5D27-49DD-B762-49B8E05FBD23}" type="parTrans" cxnId="{606780A1-99E4-4586-A4C2-10761A43752D}">
      <dgm:prSet/>
      <dgm:spPr/>
      <dgm:t>
        <a:bodyPr/>
        <a:lstStyle/>
        <a:p>
          <a:endParaRPr lang="en-US" sz="2200">
            <a:latin typeface="Calibri" panose="020F0502020204030204" pitchFamily="34" charset="0"/>
            <a:cs typeface="Calibri" panose="020F0502020204030204" pitchFamily="34" charset="0"/>
          </a:endParaRPr>
        </a:p>
      </dgm:t>
    </dgm:pt>
    <dgm:pt modelId="{FD6847DC-7969-4757-BF30-2C3E7DDD8071}" type="sibTrans" cxnId="{606780A1-99E4-4586-A4C2-10761A43752D}">
      <dgm:prSet/>
      <dgm:spPr/>
      <dgm:t>
        <a:bodyPr/>
        <a:lstStyle/>
        <a:p>
          <a:endParaRPr lang="en-US" sz="2200">
            <a:latin typeface="Calibri" panose="020F0502020204030204" pitchFamily="34" charset="0"/>
            <a:cs typeface="Calibri" panose="020F0502020204030204" pitchFamily="34" charset="0"/>
          </a:endParaRPr>
        </a:p>
      </dgm:t>
    </dgm:pt>
    <dgm:pt modelId="{4331CDDE-4140-46FD-A0AC-6687CDF3166E}">
      <dgm:prSet custT="1"/>
      <dgm:spPr/>
      <dgm:t>
        <a:bodyPr/>
        <a:lstStyle/>
        <a:p>
          <a:pPr>
            <a:lnSpc>
              <a:spcPct val="100000"/>
            </a:lnSpc>
          </a:pPr>
          <a:r>
            <a:rPr lang="tr-TR" sz="2200" b="1" i="0" baseline="0" dirty="0">
              <a:latin typeface="Calibri" panose="020F0502020204030204" pitchFamily="34" charset="0"/>
              <a:cs typeface="Calibri" panose="020F0502020204030204" pitchFamily="34" charset="0"/>
            </a:rPr>
            <a:t>Kemoterapi </a:t>
          </a:r>
        </a:p>
        <a:p>
          <a:pPr>
            <a:lnSpc>
              <a:spcPct val="100000"/>
            </a:lnSpc>
          </a:pPr>
          <a:r>
            <a:rPr lang="tr-TR" sz="2200" b="0" i="0" baseline="0" dirty="0">
              <a:latin typeface="Calibri" panose="020F0502020204030204" pitchFamily="34" charset="0"/>
              <a:cs typeface="Calibri" panose="020F0502020204030204" pitchFamily="34" charset="0"/>
            </a:rPr>
            <a:t>İlaç tedavisi</a:t>
          </a:r>
          <a:endParaRPr lang="en-US" sz="2200" dirty="0">
            <a:latin typeface="Calibri" panose="020F0502020204030204" pitchFamily="34" charset="0"/>
            <a:cs typeface="Calibri" panose="020F0502020204030204" pitchFamily="34" charset="0"/>
          </a:endParaRPr>
        </a:p>
      </dgm:t>
    </dgm:pt>
    <dgm:pt modelId="{8BC162E3-4104-40B3-B603-DE1214EF2B51}" type="parTrans" cxnId="{63AB7D6F-73E4-4CE8-83C5-A50CD33CFD74}">
      <dgm:prSet/>
      <dgm:spPr/>
      <dgm:t>
        <a:bodyPr/>
        <a:lstStyle/>
        <a:p>
          <a:endParaRPr lang="en-US" sz="2200">
            <a:latin typeface="Calibri" panose="020F0502020204030204" pitchFamily="34" charset="0"/>
            <a:cs typeface="Calibri" panose="020F0502020204030204" pitchFamily="34" charset="0"/>
          </a:endParaRPr>
        </a:p>
      </dgm:t>
    </dgm:pt>
    <dgm:pt modelId="{9C98C18C-94B1-42D4-940E-5FC4543DFD90}" type="sibTrans" cxnId="{63AB7D6F-73E4-4CE8-83C5-A50CD33CFD74}">
      <dgm:prSet/>
      <dgm:spPr/>
      <dgm:t>
        <a:bodyPr/>
        <a:lstStyle/>
        <a:p>
          <a:endParaRPr lang="en-US" sz="2200">
            <a:latin typeface="Calibri" panose="020F0502020204030204" pitchFamily="34" charset="0"/>
            <a:cs typeface="Calibri" panose="020F0502020204030204" pitchFamily="34" charset="0"/>
          </a:endParaRPr>
        </a:p>
      </dgm:t>
    </dgm:pt>
    <dgm:pt modelId="{A5E84855-E2FF-4D47-A41C-CD781EB01F91}">
      <dgm:prSet custT="1"/>
      <dgm:spPr/>
      <dgm:t>
        <a:bodyPr/>
        <a:lstStyle/>
        <a:p>
          <a:pPr>
            <a:lnSpc>
              <a:spcPct val="100000"/>
            </a:lnSpc>
          </a:pPr>
          <a:r>
            <a:rPr lang="tr-TR" sz="2200" b="1" i="0" baseline="0" dirty="0" err="1">
              <a:latin typeface="Calibri" panose="020F0502020204030204" pitchFamily="34" charset="0"/>
              <a:cs typeface="Calibri" panose="020F0502020204030204" pitchFamily="34" charset="0"/>
            </a:rPr>
            <a:t>İmmünoterapi</a:t>
          </a:r>
          <a:endParaRPr lang="tr-TR" sz="2200" b="1" i="0" baseline="0" dirty="0">
            <a:latin typeface="Calibri" panose="020F0502020204030204" pitchFamily="34" charset="0"/>
            <a:cs typeface="Calibri" panose="020F0502020204030204" pitchFamily="34" charset="0"/>
          </a:endParaRPr>
        </a:p>
        <a:p>
          <a:pPr>
            <a:lnSpc>
              <a:spcPct val="100000"/>
            </a:lnSpc>
          </a:pPr>
          <a:r>
            <a:rPr lang="tr-TR" sz="2200" b="1" i="0" baseline="0" dirty="0">
              <a:latin typeface="Calibri" panose="020F0502020204030204" pitchFamily="34" charset="0"/>
              <a:cs typeface="Calibri" panose="020F0502020204030204" pitchFamily="34" charset="0"/>
            </a:rPr>
            <a:t> </a:t>
          </a:r>
          <a:r>
            <a:rPr lang="tr-TR" sz="2200" b="0" i="0" baseline="0" dirty="0">
              <a:latin typeface="Calibri" panose="020F0502020204030204" pitchFamily="34" charset="0"/>
              <a:cs typeface="Calibri" panose="020F0502020204030204" pitchFamily="34" charset="0"/>
            </a:rPr>
            <a:t>Bağışıklık sisteminin güçlendirilmesi</a:t>
          </a:r>
          <a:endParaRPr lang="en-US" sz="2200" dirty="0">
            <a:latin typeface="Calibri" panose="020F0502020204030204" pitchFamily="34" charset="0"/>
            <a:cs typeface="Calibri" panose="020F0502020204030204" pitchFamily="34" charset="0"/>
          </a:endParaRPr>
        </a:p>
      </dgm:t>
    </dgm:pt>
    <dgm:pt modelId="{23E3A054-F0C6-4310-95FF-ED85E57C59C6}" type="parTrans" cxnId="{4ED8AE54-DC81-47D9-A7FA-A6DE983A6D14}">
      <dgm:prSet/>
      <dgm:spPr/>
      <dgm:t>
        <a:bodyPr/>
        <a:lstStyle/>
        <a:p>
          <a:endParaRPr lang="en-US" sz="2200">
            <a:latin typeface="Calibri" panose="020F0502020204030204" pitchFamily="34" charset="0"/>
            <a:cs typeface="Calibri" panose="020F0502020204030204" pitchFamily="34" charset="0"/>
          </a:endParaRPr>
        </a:p>
      </dgm:t>
    </dgm:pt>
    <dgm:pt modelId="{9BBC33CB-D059-4D6F-944F-B7452FCAC002}" type="sibTrans" cxnId="{4ED8AE54-DC81-47D9-A7FA-A6DE983A6D14}">
      <dgm:prSet/>
      <dgm:spPr/>
      <dgm:t>
        <a:bodyPr/>
        <a:lstStyle/>
        <a:p>
          <a:endParaRPr lang="en-US" sz="2200">
            <a:latin typeface="Calibri" panose="020F0502020204030204" pitchFamily="34" charset="0"/>
            <a:cs typeface="Calibri" panose="020F0502020204030204" pitchFamily="34" charset="0"/>
          </a:endParaRPr>
        </a:p>
      </dgm:t>
    </dgm:pt>
    <dgm:pt modelId="{400CCF04-508A-4262-8DDB-FC12901BE67C}" type="pres">
      <dgm:prSet presAssocID="{47FB76A6-2EED-4170-8989-32B779810F3B}" presName="root" presStyleCnt="0">
        <dgm:presLayoutVars>
          <dgm:dir/>
          <dgm:resizeHandles val="exact"/>
        </dgm:presLayoutVars>
      </dgm:prSet>
      <dgm:spPr/>
    </dgm:pt>
    <dgm:pt modelId="{74DB8F84-9717-4F41-A610-E2996EABF834}" type="pres">
      <dgm:prSet presAssocID="{23274C50-3874-4E0F-9A35-1D40FF26898B}" presName="compNode" presStyleCnt="0"/>
      <dgm:spPr/>
    </dgm:pt>
    <dgm:pt modelId="{F28B2AB1-A870-4B7A-A011-928EC0AB1400}" type="pres">
      <dgm:prSet presAssocID="{23274C50-3874-4E0F-9A35-1D40FF26898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oskop"/>
        </a:ext>
      </dgm:extLst>
    </dgm:pt>
    <dgm:pt modelId="{6163B80D-E185-4EEC-9462-EA7B5A39AEC9}" type="pres">
      <dgm:prSet presAssocID="{23274C50-3874-4E0F-9A35-1D40FF26898B}" presName="spaceRect" presStyleCnt="0"/>
      <dgm:spPr/>
    </dgm:pt>
    <dgm:pt modelId="{3AB5DF4F-AD9D-4079-B6D7-DAA2E41B6503}" type="pres">
      <dgm:prSet presAssocID="{23274C50-3874-4E0F-9A35-1D40FF26898B}" presName="textRect" presStyleLbl="revTx" presStyleIdx="0" presStyleCnt="4">
        <dgm:presLayoutVars>
          <dgm:chMax val="1"/>
          <dgm:chPref val="1"/>
        </dgm:presLayoutVars>
      </dgm:prSet>
      <dgm:spPr/>
    </dgm:pt>
    <dgm:pt modelId="{A29FFE29-2BE6-41A3-97E8-51E49AABFC5B}" type="pres">
      <dgm:prSet presAssocID="{A2B85AA9-FB5B-49AE-B060-69838DC41AAE}" presName="sibTrans" presStyleCnt="0"/>
      <dgm:spPr/>
    </dgm:pt>
    <dgm:pt modelId="{17188BF0-3070-4E75-BCB2-77DB3E5B1025}" type="pres">
      <dgm:prSet presAssocID="{E3F01951-81A1-4279-8A02-319FE3E8F66C}" presName="compNode" presStyleCnt="0"/>
      <dgm:spPr/>
    </dgm:pt>
    <dgm:pt modelId="{264F6EE8-39EF-4AB4-920E-43638A85C103}" type="pres">
      <dgm:prSet presAssocID="{E3F01951-81A1-4279-8A02-319FE3E8F66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dyoaktif"/>
        </a:ext>
      </dgm:extLst>
    </dgm:pt>
    <dgm:pt modelId="{71D3985B-ED52-4740-9C7B-713F23F43834}" type="pres">
      <dgm:prSet presAssocID="{E3F01951-81A1-4279-8A02-319FE3E8F66C}" presName="spaceRect" presStyleCnt="0"/>
      <dgm:spPr/>
    </dgm:pt>
    <dgm:pt modelId="{1C1440D8-5D4F-4EA5-9482-C6E531B5EA4A}" type="pres">
      <dgm:prSet presAssocID="{E3F01951-81A1-4279-8A02-319FE3E8F66C}" presName="textRect" presStyleLbl="revTx" presStyleIdx="1" presStyleCnt="4">
        <dgm:presLayoutVars>
          <dgm:chMax val="1"/>
          <dgm:chPref val="1"/>
        </dgm:presLayoutVars>
      </dgm:prSet>
      <dgm:spPr/>
    </dgm:pt>
    <dgm:pt modelId="{95B65835-F435-458D-AE46-5B991B474743}" type="pres">
      <dgm:prSet presAssocID="{FD6847DC-7969-4757-BF30-2C3E7DDD8071}" presName="sibTrans" presStyleCnt="0"/>
      <dgm:spPr/>
    </dgm:pt>
    <dgm:pt modelId="{05FE095C-9F55-4B7D-B23B-A5646E2C8871}" type="pres">
      <dgm:prSet presAssocID="{4331CDDE-4140-46FD-A0AC-6687CDF3166E}" presName="compNode" presStyleCnt="0"/>
      <dgm:spPr/>
    </dgm:pt>
    <dgm:pt modelId="{046FE330-9D8A-419C-B86A-3347D8F1F1B2}" type="pres">
      <dgm:prSet presAssocID="{4331CDDE-4140-46FD-A0AC-6687CDF316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ıp"/>
        </a:ext>
      </dgm:extLst>
    </dgm:pt>
    <dgm:pt modelId="{F05316BE-BBA4-4D3D-B18E-A6E0664C09AE}" type="pres">
      <dgm:prSet presAssocID="{4331CDDE-4140-46FD-A0AC-6687CDF3166E}" presName="spaceRect" presStyleCnt="0"/>
      <dgm:spPr/>
    </dgm:pt>
    <dgm:pt modelId="{0455DAFE-4939-41DE-8013-94A1040F7E33}" type="pres">
      <dgm:prSet presAssocID="{4331CDDE-4140-46FD-A0AC-6687CDF3166E}" presName="textRect" presStyleLbl="revTx" presStyleIdx="2" presStyleCnt="4">
        <dgm:presLayoutVars>
          <dgm:chMax val="1"/>
          <dgm:chPref val="1"/>
        </dgm:presLayoutVars>
      </dgm:prSet>
      <dgm:spPr/>
    </dgm:pt>
    <dgm:pt modelId="{20D65823-46CC-4343-BB03-2AEB63CB625E}" type="pres">
      <dgm:prSet presAssocID="{9C98C18C-94B1-42D4-940E-5FC4543DFD90}" presName="sibTrans" presStyleCnt="0"/>
      <dgm:spPr/>
    </dgm:pt>
    <dgm:pt modelId="{4F4CE776-F2DD-4F06-BEE9-0EE08907FEF7}" type="pres">
      <dgm:prSet presAssocID="{A5E84855-E2FF-4D47-A41C-CD781EB01F91}" presName="compNode" presStyleCnt="0"/>
      <dgm:spPr/>
    </dgm:pt>
    <dgm:pt modelId="{36A4372B-8C45-4ABC-867F-97ACA316DB27}" type="pres">
      <dgm:prSet presAssocID="{A5E84855-E2FF-4D47-A41C-CD781EB01F9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İğne"/>
        </a:ext>
      </dgm:extLst>
    </dgm:pt>
    <dgm:pt modelId="{587785E8-2FCF-4A7A-B7BE-8E102706DCED}" type="pres">
      <dgm:prSet presAssocID="{A5E84855-E2FF-4D47-A41C-CD781EB01F91}" presName="spaceRect" presStyleCnt="0"/>
      <dgm:spPr/>
    </dgm:pt>
    <dgm:pt modelId="{BA6F83F2-556D-43CF-BE9F-F0D88A085E94}" type="pres">
      <dgm:prSet presAssocID="{A5E84855-E2FF-4D47-A41C-CD781EB01F91}" presName="textRect" presStyleLbl="revTx" presStyleIdx="3" presStyleCnt="4">
        <dgm:presLayoutVars>
          <dgm:chMax val="1"/>
          <dgm:chPref val="1"/>
        </dgm:presLayoutVars>
      </dgm:prSet>
      <dgm:spPr/>
    </dgm:pt>
  </dgm:ptLst>
  <dgm:cxnLst>
    <dgm:cxn modelId="{B34A0E22-6004-43AE-ADD5-96C6373D0382}" type="presOf" srcId="{4331CDDE-4140-46FD-A0AC-6687CDF3166E}" destId="{0455DAFE-4939-41DE-8013-94A1040F7E33}" srcOrd="0" destOrd="0" presId="urn:microsoft.com/office/officeart/2018/2/layout/IconLabelList"/>
    <dgm:cxn modelId="{D9149A28-88F3-42CF-9FA4-F802993337BD}" type="presOf" srcId="{47FB76A6-2EED-4170-8989-32B779810F3B}" destId="{400CCF04-508A-4262-8DDB-FC12901BE67C}" srcOrd="0" destOrd="0" presId="urn:microsoft.com/office/officeart/2018/2/layout/IconLabelList"/>
    <dgm:cxn modelId="{08B3FD29-39AC-4480-9A53-BAF7B6ED3FE8}" srcId="{47FB76A6-2EED-4170-8989-32B779810F3B}" destId="{23274C50-3874-4E0F-9A35-1D40FF26898B}" srcOrd="0" destOrd="0" parTransId="{CC90A04C-2F87-4A27-A8DC-B64CACB243D3}" sibTransId="{A2B85AA9-FB5B-49AE-B060-69838DC41AAE}"/>
    <dgm:cxn modelId="{080F2B60-44A8-4766-B0BB-D4D34F7A7155}" type="presOf" srcId="{A5E84855-E2FF-4D47-A41C-CD781EB01F91}" destId="{BA6F83F2-556D-43CF-BE9F-F0D88A085E94}" srcOrd="0" destOrd="0" presId="urn:microsoft.com/office/officeart/2018/2/layout/IconLabelList"/>
    <dgm:cxn modelId="{63AB7D6F-73E4-4CE8-83C5-A50CD33CFD74}" srcId="{47FB76A6-2EED-4170-8989-32B779810F3B}" destId="{4331CDDE-4140-46FD-A0AC-6687CDF3166E}" srcOrd="2" destOrd="0" parTransId="{8BC162E3-4104-40B3-B603-DE1214EF2B51}" sibTransId="{9C98C18C-94B1-42D4-940E-5FC4543DFD90}"/>
    <dgm:cxn modelId="{3ED54B70-8B73-4725-B706-12CE0B5665F3}" type="presOf" srcId="{E3F01951-81A1-4279-8A02-319FE3E8F66C}" destId="{1C1440D8-5D4F-4EA5-9482-C6E531B5EA4A}" srcOrd="0" destOrd="0" presId="urn:microsoft.com/office/officeart/2018/2/layout/IconLabelList"/>
    <dgm:cxn modelId="{4ED8AE54-DC81-47D9-A7FA-A6DE983A6D14}" srcId="{47FB76A6-2EED-4170-8989-32B779810F3B}" destId="{A5E84855-E2FF-4D47-A41C-CD781EB01F91}" srcOrd="3" destOrd="0" parTransId="{23E3A054-F0C6-4310-95FF-ED85E57C59C6}" sibTransId="{9BBC33CB-D059-4D6F-944F-B7452FCAC002}"/>
    <dgm:cxn modelId="{606780A1-99E4-4586-A4C2-10761A43752D}" srcId="{47FB76A6-2EED-4170-8989-32B779810F3B}" destId="{E3F01951-81A1-4279-8A02-319FE3E8F66C}" srcOrd="1" destOrd="0" parTransId="{A0D3C480-5D27-49DD-B762-49B8E05FBD23}" sibTransId="{FD6847DC-7969-4757-BF30-2C3E7DDD8071}"/>
    <dgm:cxn modelId="{F666FCE6-E8AF-4EA5-AAF6-D029F6867A55}" type="presOf" srcId="{23274C50-3874-4E0F-9A35-1D40FF26898B}" destId="{3AB5DF4F-AD9D-4079-B6D7-DAA2E41B6503}" srcOrd="0" destOrd="0" presId="urn:microsoft.com/office/officeart/2018/2/layout/IconLabelList"/>
    <dgm:cxn modelId="{A0F68996-4779-4D3E-890B-70796A5FE687}" type="presParOf" srcId="{400CCF04-508A-4262-8DDB-FC12901BE67C}" destId="{74DB8F84-9717-4F41-A610-E2996EABF834}" srcOrd="0" destOrd="0" presId="urn:microsoft.com/office/officeart/2018/2/layout/IconLabelList"/>
    <dgm:cxn modelId="{4D997180-10FA-4E85-883B-B9CEC38B0AF9}" type="presParOf" srcId="{74DB8F84-9717-4F41-A610-E2996EABF834}" destId="{F28B2AB1-A870-4B7A-A011-928EC0AB1400}" srcOrd="0" destOrd="0" presId="urn:microsoft.com/office/officeart/2018/2/layout/IconLabelList"/>
    <dgm:cxn modelId="{94398BB0-8E7B-4D53-905C-A5D4D14A89BC}" type="presParOf" srcId="{74DB8F84-9717-4F41-A610-E2996EABF834}" destId="{6163B80D-E185-4EEC-9462-EA7B5A39AEC9}" srcOrd="1" destOrd="0" presId="urn:microsoft.com/office/officeart/2018/2/layout/IconLabelList"/>
    <dgm:cxn modelId="{C5F324A3-BBE2-44A5-AF82-B4F97993F948}" type="presParOf" srcId="{74DB8F84-9717-4F41-A610-E2996EABF834}" destId="{3AB5DF4F-AD9D-4079-B6D7-DAA2E41B6503}" srcOrd="2" destOrd="0" presId="urn:microsoft.com/office/officeart/2018/2/layout/IconLabelList"/>
    <dgm:cxn modelId="{852DB8B3-6005-4BA0-8E44-7ADBABBABE43}" type="presParOf" srcId="{400CCF04-508A-4262-8DDB-FC12901BE67C}" destId="{A29FFE29-2BE6-41A3-97E8-51E49AABFC5B}" srcOrd="1" destOrd="0" presId="urn:microsoft.com/office/officeart/2018/2/layout/IconLabelList"/>
    <dgm:cxn modelId="{23240450-803A-4AEA-9C98-069BDB4F22BE}" type="presParOf" srcId="{400CCF04-508A-4262-8DDB-FC12901BE67C}" destId="{17188BF0-3070-4E75-BCB2-77DB3E5B1025}" srcOrd="2" destOrd="0" presId="urn:microsoft.com/office/officeart/2018/2/layout/IconLabelList"/>
    <dgm:cxn modelId="{D0D3B1A3-AEE3-4A56-9160-564D9B82646E}" type="presParOf" srcId="{17188BF0-3070-4E75-BCB2-77DB3E5B1025}" destId="{264F6EE8-39EF-4AB4-920E-43638A85C103}" srcOrd="0" destOrd="0" presId="urn:microsoft.com/office/officeart/2018/2/layout/IconLabelList"/>
    <dgm:cxn modelId="{0010AFD0-E2E6-4579-AABA-2937430B679F}" type="presParOf" srcId="{17188BF0-3070-4E75-BCB2-77DB3E5B1025}" destId="{71D3985B-ED52-4740-9C7B-713F23F43834}" srcOrd="1" destOrd="0" presId="urn:microsoft.com/office/officeart/2018/2/layout/IconLabelList"/>
    <dgm:cxn modelId="{061F1535-C695-4D48-BFCF-DD175EE59BF9}" type="presParOf" srcId="{17188BF0-3070-4E75-BCB2-77DB3E5B1025}" destId="{1C1440D8-5D4F-4EA5-9482-C6E531B5EA4A}" srcOrd="2" destOrd="0" presId="urn:microsoft.com/office/officeart/2018/2/layout/IconLabelList"/>
    <dgm:cxn modelId="{30119592-3303-4C80-AFDF-27901C0AC906}" type="presParOf" srcId="{400CCF04-508A-4262-8DDB-FC12901BE67C}" destId="{95B65835-F435-458D-AE46-5B991B474743}" srcOrd="3" destOrd="0" presId="urn:microsoft.com/office/officeart/2018/2/layout/IconLabelList"/>
    <dgm:cxn modelId="{86DA12E8-6A97-4E53-9C02-489A6C9224BC}" type="presParOf" srcId="{400CCF04-508A-4262-8DDB-FC12901BE67C}" destId="{05FE095C-9F55-4B7D-B23B-A5646E2C8871}" srcOrd="4" destOrd="0" presId="urn:microsoft.com/office/officeart/2018/2/layout/IconLabelList"/>
    <dgm:cxn modelId="{487B194E-991D-43BD-BFD4-E3E4D4C5DDF3}" type="presParOf" srcId="{05FE095C-9F55-4B7D-B23B-A5646E2C8871}" destId="{046FE330-9D8A-419C-B86A-3347D8F1F1B2}" srcOrd="0" destOrd="0" presId="urn:microsoft.com/office/officeart/2018/2/layout/IconLabelList"/>
    <dgm:cxn modelId="{81BC0D80-D133-4BA5-ACE4-4282A92E5762}" type="presParOf" srcId="{05FE095C-9F55-4B7D-B23B-A5646E2C8871}" destId="{F05316BE-BBA4-4D3D-B18E-A6E0664C09AE}" srcOrd="1" destOrd="0" presId="urn:microsoft.com/office/officeart/2018/2/layout/IconLabelList"/>
    <dgm:cxn modelId="{51646C8B-ABB4-44C3-8DCE-1AD0F3A925D8}" type="presParOf" srcId="{05FE095C-9F55-4B7D-B23B-A5646E2C8871}" destId="{0455DAFE-4939-41DE-8013-94A1040F7E33}" srcOrd="2" destOrd="0" presId="urn:microsoft.com/office/officeart/2018/2/layout/IconLabelList"/>
    <dgm:cxn modelId="{883BC26B-9155-43E7-8D6D-EE0570147BC8}" type="presParOf" srcId="{400CCF04-508A-4262-8DDB-FC12901BE67C}" destId="{20D65823-46CC-4343-BB03-2AEB63CB625E}" srcOrd="5" destOrd="0" presId="urn:microsoft.com/office/officeart/2018/2/layout/IconLabelList"/>
    <dgm:cxn modelId="{6C404862-92E9-40FC-807B-A6DDF66AAB82}" type="presParOf" srcId="{400CCF04-508A-4262-8DDB-FC12901BE67C}" destId="{4F4CE776-F2DD-4F06-BEE9-0EE08907FEF7}" srcOrd="6" destOrd="0" presId="urn:microsoft.com/office/officeart/2018/2/layout/IconLabelList"/>
    <dgm:cxn modelId="{4AE14608-93CE-4353-BC12-FB29B07A52E5}" type="presParOf" srcId="{4F4CE776-F2DD-4F06-BEE9-0EE08907FEF7}" destId="{36A4372B-8C45-4ABC-867F-97ACA316DB27}" srcOrd="0" destOrd="0" presId="urn:microsoft.com/office/officeart/2018/2/layout/IconLabelList"/>
    <dgm:cxn modelId="{E8F429F9-2724-48F1-A2ED-41F4EAE64FC2}" type="presParOf" srcId="{4F4CE776-F2DD-4F06-BEE9-0EE08907FEF7}" destId="{587785E8-2FCF-4A7A-B7BE-8E102706DCED}" srcOrd="1" destOrd="0" presId="urn:microsoft.com/office/officeart/2018/2/layout/IconLabelList"/>
    <dgm:cxn modelId="{DB16E039-3FFD-4850-A9D0-1BCB772D67FA}" type="presParOf" srcId="{4F4CE776-F2DD-4F06-BEE9-0EE08907FEF7}" destId="{BA6F83F2-556D-43CF-BE9F-F0D88A085E9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B2AB1-A870-4B7A-A011-928EC0AB1400}">
      <dsp:nvSpPr>
        <dsp:cNvPr id="0" name=""/>
        <dsp:cNvSpPr/>
      </dsp:nvSpPr>
      <dsp:spPr>
        <a:xfrm>
          <a:off x="580986" y="193120"/>
          <a:ext cx="798925" cy="7989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B5DF4F-AD9D-4079-B6D7-DAA2E41B6503}">
      <dsp:nvSpPr>
        <dsp:cNvPr id="0" name=""/>
        <dsp:cNvSpPr/>
      </dsp:nvSpPr>
      <dsp:spPr>
        <a:xfrm>
          <a:off x="92753" y="1393230"/>
          <a:ext cx="1775390" cy="147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tr-TR" sz="2200" b="1" i="0" kern="1200" baseline="0" dirty="0">
              <a:latin typeface="Calibri" panose="020F0502020204030204" pitchFamily="34" charset="0"/>
              <a:cs typeface="Calibri" panose="020F0502020204030204" pitchFamily="34" charset="0"/>
            </a:rPr>
            <a:t>Cerrahi Müdahale</a:t>
          </a:r>
        </a:p>
        <a:p>
          <a:pPr marL="0" lvl="0" indent="0" algn="ctr" defTabSz="977900">
            <a:lnSpc>
              <a:spcPct val="100000"/>
            </a:lnSpc>
            <a:spcBef>
              <a:spcPct val="0"/>
            </a:spcBef>
            <a:spcAft>
              <a:spcPct val="35000"/>
            </a:spcAft>
            <a:buNone/>
          </a:pPr>
          <a:r>
            <a:rPr lang="tr-TR" sz="2200" b="1" i="0" kern="1200" baseline="0" dirty="0">
              <a:latin typeface="Calibri" panose="020F0502020204030204" pitchFamily="34" charset="0"/>
              <a:cs typeface="Calibri" panose="020F0502020204030204" pitchFamily="34" charset="0"/>
            </a:rPr>
            <a:t> </a:t>
          </a:r>
          <a:r>
            <a:rPr lang="tr-TR" sz="2200" b="0" i="0" kern="1200" baseline="0" dirty="0">
              <a:latin typeface="Calibri" panose="020F0502020204030204" pitchFamily="34" charset="0"/>
              <a:cs typeface="Calibri" panose="020F0502020204030204" pitchFamily="34" charset="0"/>
            </a:rPr>
            <a:t>Tümörün çıkarılması</a:t>
          </a:r>
          <a:endParaRPr lang="en-US" sz="2200" kern="1200" dirty="0">
            <a:latin typeface="Calibri" panose="020F0502020204030204" pitchFamily="34" charset="0"/>
            <a:cs typeface="Calibri" panose="020F0502020204030204" pitchFamily="34" charset="0"/>
          </a:endParaRPr>
        </a:p>
      </dsp:txBody>
      <dsp:txXfrm>
        <a:off x="92753" y="1393230"/>
        <a:ext cx="1775390" cy="1473019"/>
      </dsp:txXfrm>
    </dsp:sp>
    <dsp:sp modelId="{264F6EE8-39EF-4AB4-920E-43638A85C103}">
      <dsp:nvSpPr>
        <dsp:cNvPr id="0" name=""/>
        <dsp:cNvSpPr/>
      </dsp:nvSpPr>
      <dsp:spPr>
        <a:xfrm>
          <a:off x="2667070" y="193120"/>
          <a:ext cx="798925" cy="7989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440D8-5D4F-4EA5-9482-C6E531B5EA4A}">
      <dsp:nvSpPr>
        <dsp:cNvPr id="0" name=""/>
        <dsp:cNvSpPr/>
      </dsp:nvSpPr>
      <dsp:spPr>
        <a:xfrm>
          <a:off x="2178837" y="1393230"/>
          <a:ext cx="1775390" cy="147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tr-TR" sz="2200" b="1" i="0" kern="1200" baseline="0" dirty="0">
              <a:latin typeface="Calibri" panose="020F0502020204030204" pitchFamily="34" charset="0"/>
              <a:cs typeface="Calibri" panose="020F0502020204030204" pitchFamily="34" charset="0"/>
            </a:rPr>
            <a:t>Radyoterapi</a:t>
          </a:r>
        </a:p>
        <a:p>
          <a:pPr marL="0" lvl="0" indent="0" algn="ctr" defTabSz="977900">
            <a:lnSpc>
              <a:spcPct val="100000"/>
            </a:lnSpc>
            <a:spcBef>
              <a:spcPct val="0"/>
            </a:spcBef>
            <a:spcAft>
              <a:spcPct val="35000"/>
            </a:spcAft>
            <a:buNone/>
          </a:pPr>
          <a:r>
            <a:rPr lang="tr-TR" sz="2200" b="1" i="0" kern="1200" baseline="0" dirty="0">
              <a:latin typeface="Calibri" panose="020F0502020204030204" pitchFamily="34" charset="0"/>
              <a:cs typeface="Calibri" panose="020F0502020204030204" pitchFamily="34" charset="0"/>
            </a:rPr>
            <a:t> </a:t>
          </a:r>
          <a:r>
            <a:rPr lang="tr-TR" sz="2200" b="0" i="0" kern="1200" baseline="0" dirty="0">
              <a:latin typeface="Calibri" panose="020F0502020204030204" pitchFamily="34" charset="0"/>
              <a:cs typeface="Calibri" panose="020F0502020204030204" pitchFamily="34" charset="0"/>
            </a:rPr>
            <a:t>Işın tedavisi</a:t>
          </a:r>
          <a:endParaRPr lang="en-US" sz="2200" kern="1200" dirty="0">
            <a:latin typeface="Calibri" panose="020F0502020204030204" pitchFamily="34" charset="0"/>
            <a:cs typeface="Calibri" panose="020F0502020204030204" pitchFamily="34" charset="0"/>
          </a:endParaRPr>
        </a:p>
      </dsp:txBody>
      <dsp:txXfrm>
        <a:off x="2178837" y="1393230"/>
        <a:ext cx="1775390" cy="1473019"/>
      </dsp:txXfrm>
    </dsp:sp>
    <dsp:sp modelId="{046FE330-9D8A-419C-B86A-3347D8F1F1B2}">
      <dsp:nvSpPr>
        <dsp:cNvPr id="0" name=""/>
        <dsp:cNvSpPr/>
      </dsp:nvSpPr>
      <dsp:spPr>
        <a:xfrm>
          <a:off x="4753154" y="193120"/>
          <a:ext cx="798925" cy="7989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55DAFE-4939-41DE-8013-94A1040F7E33}">
      <dsp:nvSpPr>
        <dsp:cNvPr id="0" name=""/>
        <dsp:cNvSpPr/>
      </dsp:nvSpPr>
      <dsp:spPr>
        <a:xfrm>
          <a:off x="4264921" y="1393230"/>
          <a:ext cx="1775390" cy="147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tr-TR" sz="2200" b="1" i="0" kern="1200" baseline="0" dirty="0">
              <a:latin typeface="Calibri" panose="020F0502020204030204" pitchFamily="34" charset="0"/>
              <a:cs typeface="Calibri" panose="020F0502020204030204" pitchFamily="34" charset="0"/>
            </a:rPr>
            <a:t>Kemoterapi </a:t>
          </a:r>
        </a:p>
        <a:p>
          <a:pPr marL="0" lvl="0" indent="0" algn="ctr" defTabSz="977900">
            <a:lnSpc>
              <a:spcPct val="100000"/>
            </a:lnSpc>
            <a:spcBef>
              <a:spcPct val="0"/>
            </a:spcBef>
            <a:spcAft>
              <a:spcPct val="35000"/>
            </a:spcAft>
            <a:buNone/>
          </a:pPr>
          <a:r>
            <a:rPr lang="tr-TR" sz="2200" b="0" i="0" kern="1200" baseline="0" dirty="0">
              <a:latin typeface="Calibri" panose="020F0502020204030204" pitchFamily="34" charset="0"/>
              <a:cs typeface="Calibri" panose="020F0502020204030204" pitchFamily="34" charset="0"/>
            </a:rPr>
            <a:t>İlaç tedavisi</a:t>
          </a:r>
          <a:endParaRPr lang="en-US" sz="2200" kern="1200" dirty="0">
            <a:latin typeface="Calibri" panose="020F0502020204030204" pitchFamily="34" charset="0"/>
            <a:cs typeface="Calibri" panose="020F0502020204030204" pitchFamily="34" charset="0"/>
          </a:endParaRPr>
        </a:p>
      </dsp:txBody>
      <dsp:txXfrm>
        <a:off x="4264921" y="1393230"/>
        <a:ext cx="1775390" cy="1473019"/>
      </dsp:txXfrm>
    </dsp:sp>
    <dsp:sp modelId="{36A4372B-8C45-4ABC-867F-97ACA316DB27}">
      <dsp:nvSpPr>
        <dsp:cNvPr id="0" name=""/>
        <dsp:cNvSpPr/>
      </dsp:nvSpPr>
      <dsp:spPr>
        <a:xfrm>
          <a:off x="6839238" y="193120"/>
          <a:ext cx="798925" cy="7989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6F83F2-556D-43CF-BE9F-F0D88A085E94}">
      <dsp:nvSpPr>
        <dsp:cNvPr id="0" name=""/>
        <dsp:cNvSpPr/>
      </dsp:nvSpPr>
      <dsp:spPr>
        <a:xfrm>
          <a:off x="6351005" y="1393230"/>
          <a:ext cx="1775390" cy="147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tr-TR" sz="2200" b="1" i="0" kern="1200" baseline="0" dirty="0" err="1">
              <a:latin typeface="Calibri" panose="020F0502020204030204" pitchFamily="34" charset="0"/>
              <a:cs typeface="Calibri" panose="020F0502020204030204" pitchFamily="34" charset="0"/>
            </a:rPr>
            <a:t>İmmünoterapi</a:t>
          </a:r>
          <a:endParaRPr lang="tr-TR" sz="2200" b="1" i="0" kern="1200" baseline="0" dirty="0">
            <a:latin typeface="Calibri" panose="020F0502020204030204" pitchFamily="34" charset="0"/>
            <a:cs typeface="Calibri" panose="020F0502020204030204" pitchFamily="34" charset="0"/>
          </a:endParaRPr>
        </a:p>
        <a:p>
          <a:pPr marL="0" lvl="0" indent="0" algn="ctr" defTabSz="977900">
            <a:lnSpc>
              <a:spcPct val="100000"/>
            </a:lnSpc>
            <a:spcBef>
              <a:spcPct val="0"/>
            </a:spcBef>
            <a:spcAft>
              <a:spcPct val="35000"/>
            </a:spcAft>
            <a:buNone/>
          </a:pPr>
          <a:r>
            <a:rPr lang="tr-TR" sz="2200" b="1" i="0" kern="1200" baseline="0" dirty="0">
              <a:latin typeface="Calibri" panose="020F0502020204030204" pitchFamily="34" charset="0"/>
              <a:cs typeface="Calibri" panose="020F0502020204030204" pitchFamily="34" charset="0"/>
            </a:rPr>
            <a:t> </a:t>
          </a:r>
          <a:r>
            <a:rPr lang="tr-TR" sz="2200" b="0" i="0" kern="1200" baseline="0" dirty="0">
              <a:latin typeface="Calibri" panose="020F0502020204030204" pitchFamily="34" charset="0"/>
              <a:cs typeface="Calibri" panose="020F0502020204030204" pitchFamily="34" charset="0"/>
            </a:rPr>
            <a:t>Bağışıklık sisteminin güçlendirilmesi</a:t>
          </a:r>
          <a:endParaRPr lang="en-US" sz="2200" kern="1200" dirty="0">
            <a:latin typeface="Calibri" panose="020F0502020204030204" pitchFamily="34" charset="0"/>
            <a:cs typeface="Calibri" panose="020F0502020204030204" pitchFamily="34" charset="0"/>
          </a:endParaRPr>
        </a:p>
      </dsp:txBody>
      <dsp:txXfrm>
        <a:off x="6351005" y="1393230"/>
        <a:ext cx="1775390" cy="147301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48BB4288-5B16-40C3-92E7-67E39C689A29}" type="datetimeFigureOut">
              <a:rPr lang="tr-TR" smtClean="0"/>
              <a:t>8.12.2024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F9DC728-12DC-4267-886C-76420E823994}" type="slidenum">
              <a:rPr lang="tr-TR" smtClean="0"/>
              <a:t>‹#›</a:t>
            </a:fld>
            <a:endParaRPr lang="tr-TR"/>
          </a:p>
        </p:txBody>
      </p:sp>
    </p:spTree>
    <p:extLst>
      <p:ext uri="{BB962C8B-B14F-4D97-AF65-F5344CB8AC3E}">
        <p14:creationId xmlns:p14="http://schemas.microsoft.com/office/powerpoint/2010/main" val="30173903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BB4288-5B16-40C3-92E7-67E39C689A29}" type="datetimeFigureOut">
              <a:rPr lang="tr-TR" smtClean="0"/>
              <a:t>8.12.2024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9DC728-12DC-4267-886C-76420E823994}" type="slidenum">
              <a:rPr lang="tr-TR" smtClean="0"/>
              <a:t>‹#›</a:t>
            </a:fld>
            <a:endParaRPr lang="tr-TR"/>
          </a:p>
        </p:txBody>
      </p:sp>
    </p:spTree>
    <p:extLst>
      <p:ext uri="{BB962C8B-B14F-4D97-AF65-F5344CB8AC3E}">
        <p14:creationId xmlns:p14="http://schemas.microsoft.com/office/powerpoint/2010/main" val="1974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BB4288-5B16-40C3-92E7-67E39C689A29}" type="datetimeFigureOut">
              <a:rPr lang="tr-TR" smtClean="0"/>
              <a:t>8.12.2024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9DC728-12DC-4267-886C-76420E823994}" type="slidenum">
              <a:rPr lang="tr-TR" smtClean="0"/>
              <a:t>‹#›</a:t>
            </a:fld>
            <a:endParaRPr lang="tr-TR"/>
          </a:p>
        </p:txBody>
      </p:sp>
    </p:spTree>
    <p:extLst>
      <p:ext uri="{BB962C8B-B14F-4D97-AF65-F5344CB8AC3E}">
        <p14:creationId xmlns:p14="http://schemas.microsoft.com/office/powerpoint/2010/main" val="23454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aşlık ve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99CEA5-69ED-B320-393E-AE2BAB3F1A26}"/>
              </a:ext>
            </a:extLst>
          </p:cNvPr>
          <p:cNvSpPr>
            <a:spLocks noGrp="1"/>
          </p:cNvSpPr>
          <p:nvPr>
            <p:ph type="title"/>
          </p:nvPr>
        </p:nvSpPr>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E99F275-CDD6-846B-6D14-76389B3D124A}"/>
              </a:ext>
            </a:extLst>
          </p:cNvPr>
          <p:cNvSpPr>
            <a:spLocks noGrp="1"/>
          </p:cNvSpPr>
          <p:nvPr>
            <p:ph type="body"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132015-6419-ADC6-1151-DEF6DF06B36A}"/>
              </a:ext>
            </a:extLst>
          </p:cNvPr>
          <p:cNvSpPr>
            <a:spLocks noGrp="1"/>
          </p:cNvSpPr>
          <p:nvPr>
            <p:ph type="dt" sz="half" idx="10"/>
          </p:nvPr>
        </p:nvSpPr>
        <p:spPr/>
        <p:txBody>
          <a:bodyPr/>
          <a:lstStyle/>
          <a:p>
            <a:fld id="{2C5220EA-479B-4323-B919-FDE6F2B308BE}" type="datetimeFigureOut">
              <a:rPr lang="tr-TR" smtClean="0"/>
              <a:t>8.12.2024</a:t>
            </a:fld>
            <a:endParaRPr lang="tr-TR"/>
          </a:p>
        </p:txBody>
      </p:sp>
      <p:sp>
        <p:nvSpPr>
          <p:cNvPr id="5" name="Alt Bilgi Yer Tutucusu 4">
            <a:extLst>
              <a:ext uri="{FF2B5EF4-FFF2-40B4-BE49-F238E27FC236}">
                <a16:creationId xmlns:a16="http://schemas.microsoft.com/office/drawing/2014/main" id="{8CDC4099-13FD-533F-F679-6955B44AF8B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06E6842-C2B5-42C9-97B1-6D989FD36FEA}"/>
              </a:ext>
            </a:extLst>
          </p:cNvPr>
          <p:cNvSpPr>
            <a:spLocks noGrp="1"/>
          </p:cNvSpPr>
          <p:nvPr>
            <p:ph type="sldNum" sz="quarter" idx="12"/>
          </p:nvPr>
        </p:nvSpPr>
        <p:spPr/>
        <p:txBody>
          <a:bodyPr/>
          <a:lstStyle/>
          <a:p>
            <a:fld id="{49E70BFB-144A-42C6-B5A4-1AEC43EBCBAF}" type="slidenum">
              <a:rPr lang="tr-TR" smtClean="0"/>
              <a:t>‹#›</a:t>
            </a:fld>
            <a:endParaRPr lang="tr-TR"/>
          </a:p>
        </p:txBody>
      </p:sp>
    </p:spTree>
    <p:extLst>
      <p:ext uri="{BB962C8B-B14F-4D97-AF65-F5344CB8AC3E}">
        <p14:creationId xmlns:p14="http://schemas.microsoft.com/office/powerpoint/2010/main" val="347851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BB4288-5B16-40C3-92E7-67E39C689A29}" type="datetimeFigureOut">
              <a:rPr lang="tr-TR" smtClean="0"/>
              <a:t>8.12.2024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F9DC728-12DC-4267-886C-76420E823994}" type="slidenum">
              <a:rPr lang="tr-TR" smtClean="0"/>
              <a:t>‹#›</a:t>
            </a:fld>
            <a:endParaRPr lang="tr-TR"/>
          </a:p>
        </p:txBody>
      </p:sp>
    </p:spTree>
    <p:extLst>
      <p:ext uri="{BB962C8B-B14F-4D97-AF65-F5344CB8AC3E}">
        <p14:creationId xmlns:p14="http://schemas.microsoft.com/office/powerpoint/2010/main" val="370608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48BB4288-5B16-40C3-92E7-67E39C689A29}" type="datetimeFigureOut">
              <a:rPr lang="tr-TR" smtClean="0"/>
              <a:t>8.12.2024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F9DC728-12DC-4267-886C-76420E823994}" type="slidenum">
              <a:rPr lang="tr-TR" smtClean="0"/>
              <a:t>‹#›</a:t>
            </a:fld>
            <a:endParaRPr lang="tr-TR"/>
          </a:p>
        </p:txBody>
      </p:sp>
    </p:spTree>
    <p:extLst>
      <p:ext uri="{BB962C8B-B14F-4D97-AF65-F5344CB8AC3E}">
        <p14:creationId xmlns:p14="http://schemas.microsoft.com/office/powerpoint/2010/main" val="22175221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48BB4288-5B16-40C3-92E7-67E39C689A29}" type="datetimeFigureOut">
              <a:rPr lang="tr-TR" smtClean="0"/>
              <a:t>8.12.2024</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2F9DC728-12DC-4267-886C-76420E823994}" type="slidenum">
              <a:rPr lang="tr-TR" smtClean="0"/>
              <a:t>‹#›</a:t>
            </a:fld>
            <a:endParaRPr lang="tr-TR"/>
          </a:p>
        </p:txBody>
      </p:sp>
    </p:spTree>
    <p:extLst>
      <p:ext uri="{BB962C8B-B14F-4D97-AF65-F5344CB8AC3E}">
        <p14:creationId xmlns:p14="http://schemas.microsoft.com/office/powerpoint/2010/main" val="122459599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48BB4288-5B16-40C3-92E7-67E39C689A29}" type="datetimeFigureOut">
              <a:rPr lang="tr-TR" smtClean="0"/>
              <a:t>8.12.2024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F9DC728-12DC-4267-886C-76420E823994}"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11788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BB4288-5B16-40C3-92E7-67E39C689A29}" type="datetimeFigureOut">
              <a:rPr lang="tr-TR" smtClean="0"/>
              <a:t>8.12.2024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F9DC728-12DC-4267-886C-76420E823994}" type="slidenum">
              <a:rPr lang="tr-TR" smtClean="0"/>
              <a:t>‹#›</a:t>
            </a:fld>
            <a:endParaRPr lang="tr-TR"/>
          </a:p>
        </p:txBody>
      </p:sp>
    </p:spTree>
    <p:extLst>
      <p:ext uri="{BB962C8B-B14F-4D97-AF65-F5344CB8AC3E}">
        <p14:creationId xmlns:p14="http://schemas.microsoft.com/office/powerpoint/2010/main" val="371208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B4288-5B16-40C3-92E7-67E39C689A29}" type="datetimeFigureOut">
              <a:rPr lang="tr-TR" smtClean="0"/>
              <a:t>8.12.2024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F9DC728-12DC-4267-886C-76420E823994}" type="slidenum">
              <a:rPr lang="tr-TR" smtClean="0"/>
              <a:t>‹#›</a:t>
            </a:fld>
            <a:endParaRPr lang="tr-TR"/>
          </a:p>
        </p:txBody>
      </p:sp>
    </p:spTree>
    <p:extLst>
      <p:ext uri="{BB962C8B-B14F-4D97-AF65-F5344CB8AC3E}">
        <p14:creationId xmlns:p14="http://schemas.microsoft.com/office/powerpoint/2010/main" val="130002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BB4288-5B16-40C3-92E7-67E39C689A29}" type="datetimeFigureOut">
              <a:rPr lang="tr-TR" smtClean="0"/>
              <a:t>8.12.2024</a:t>
            </a:fld>
            <a:endParaRPr lang="tr-TR"/>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tr-TR"/>
          </a:p>
        </p:txBody>
      </p:sp>
      <p:sp>
        <p:nvSpPr>
          <p:cNvPr id="7" name="Slide Number Placeholder 6"/>
          <p:cNvSpPr>
            <a:spLocks noGrp="1"/>
          </p:cNvSpPr>
          <p:nvPr>
            <p:ph type="sldNum" sz="quarter" idx="12"/>
          </p:nvPr>
        </p:nvSpPr>
        <p:spPr/>
        <p:txBody>
          <a:bodyPr/>
          <a:lstStyle/>
          <a:p>
            <a:fld id="{2F9DC728-12DC-4267-886C-76420E823994}" type="slidenum">
              <a:rPr lang="tr-TR" smtClean="0"/>
              <a:t>‹#›</a:t>
            </a:fld>
            <a:endParaRPr lang="tr-TR"/>
          </a:p>
        </p:txBody>
      </p:sp>
    </p:spTree>
    <p:extLst>
      <p:ext uri="{BB962C8B-B14F-4D97-AF65-F5344CB8AC3E}">
        <p14:creationId xmlns:p14="http://schemas.microsoft.com/office/powerpoint/2010/main" val="80945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48BB4288-5B16-40C3-92E7-67E39C689A29}" type="datetimeFigureOut">
              <a:rPr lang="tr-TR" smtClean="0"/>
              <a:t>8.12.2024</a:t>
            </a:fld>
            <a:endParaRPr lang="tr-TR"/>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2F9DC728-12DC-4267-886C-76420E823994}" type="slidenum">
              <a:rPr lang="tr-TR" smtClean="0"/>
              <a:t>‹#›</a:t>
            </a:fld>
            <a:endParaRPr lang="tr-TR"/>
          </a:p>
        </p:txBody>
      </p:sp>
    </p:spTree>
    <p:extLst>
      <p:ext uri="{BB962C8B-B14F-4D97-AF65-F5344CB8AC3E}">
        <p14:creationId xmlns:p14="http://schemas.microsoft.com/office/powerpoint/2010/main" val="24228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BB4288-5B16-40C3-92E7-67E39C689A29}" type="datetimeFigureOut">
              <a:rPr lang="tr-TR" smtClean="0"/>
              <a:t>8.12.2024</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9DC728-12DC-4267-886C-76420E823994}" type="slidenum">
              <a:rPr lang="tr-TR" smtClean="0"/>
              <a:t>‹#›</a:t>
            </a:fld>
            <a:endParaRPr lang="tr-TR"/>
          </a:p>
        </p:txBody>
      </p:sp>
    </p:spTree>
    <p:extLst>
      <p:ext uri="{BB962C8B-B14F-4D97-AF65-F5344CB8AC3E}">
        <p14:creationId xmlns:p14="http://schemas.microsoft.com/office/powerpoint/2010/main" val="319863279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6.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C353A8-9927-8C81-C824-23BA39F50146}"/>
              </a:ext>
            </a:extLst>
          </p:cNvPr>
          <p:cNvSpPr>
            <a:spLocks noGrp="1"/>
          </p:cNvSpPr>
          <p:nvPr>
            <p:ph type="title"/>
          </p:nvPr>
        </p:nvSpPr>
        <p:spPr>
          <a:xfrm>
            <a:off x="2324352" y="2532193"/>
            <a:ext cx="7268852" cy="1793613"/>
          </a:xfrm>
        </p:spPr>
        <p:txBody>
          <a:bodyPr>
            <a:normAutofit/>
          </a:bodyPr>
          <a:lstStyle/>
          <a:p>
            <a:pPr marR="0" algn="ctr" rtl="0"/>
            <a:r>
              <a:rPr lang="tr-TR" b="1" i="0" u="none" strike="noStrike" kern="100" baseline="0" dirty="0">
                <a:solidFill>
                  <a:prstClr val="black"/>
                </a:solidFill>
                <a:latin typeface="Calibri" panose="020F0502020204030204" pitchFamily="34" charset="0"/>
              </a:rPr>
              <a:t>Kanserde Erken Teşhisin Önemi </a:t>
            </a:r>
            <a:br>
              <a:rPr lang="tr-TR" b="1" i="0" u="none" strike="noStrike" kern="100" baseline="0" dirty="0">
                <a:solidFill>
                  <a:prstClr val="black"/>
                </a:solidFill>
                <a:latin typeface="Calibri" panose="020F0502020204030204" pitchFamily="34" charset="0"/>
              </a:rPr>
            </a:br>
            <a:r>
              <a:rPr lang="tr-TR" b="1" i="0" u="none" strike="noStrike" kern="100" baseline="0">
                <a:solidFill>
                  <a:prstClr val="black"/>
                </a:solidFill>
                <a:latin typeface="Calibri" panose="020F0502020204030204" pitchFamily="34" charset="0"/>
              </a:rPr>
              <a:t>ve Risk</a:t>
            </a:r>
            <a:r>
              <a:rPr lang="tr-TR" b="1" kern="100">
                <a:solidFill>
                  <a:prstClr val="black"/>
                </a:solidFill>
                <a:latin typeface="Calibri" panose="020F0502020204030204" pitchFamily="34" charset="0"/>
              </a:rPr>
              <a:t>li</a:t>
            </a:r>
            <a:r>
              <a:rPr lang="tr-TR" b="1" i="0" u="none" strike="noStrike" kern="100" baseline="0">
                <a:solidFill>
                  <a:prstClr val="black"/>
                </a:solidFill>
                <a:latin typeface="Calibri" panose="020F0502020204030204" pitchFamily="34" charset="0"/>
              </a:rPr>
              <a:t> Gruplar</a:t>
            </a:r>
            <a:endParaRPr lang="tr-TR" b="1" i="0" u="none" strike="noStrike" kern="100" baseline="0" dirty="0">
              <a:solidFill>
                <a:prstClr val="black"/>
              </a:solidFill>
              <a:latin typeface="Calibri" panose="020F0502020204030204" pitchFamily="34" charset="0"/>
            </a:endParaRPr>
          </a:p>
        </p:txBody>
      </p:sp>
      <p:sp>
        <p:nvSpPr>
          <p:cNvPr id="5" name="Metin kutusu 4">
            <a:extLst>
              <a:ext uri="{FF2B5EF4-FFF2-40B4-BE49-F238E27FC236}">
                <a16:creationId xmlns:a16="http://schemas.microsoft.com/office/drawing/2014/main" id="{ED38FD4A-7D73-AAF9-B362-789E3B07E3B3}"/>
              </a:ext>
            </a:extLst>
          </p:cNvPr>
          <p:cNvSpPr txBox="1">
            <a:spLocks noChangeArrowheads="1"/>
          </p:cNvSpPr>
          <p:nvPr/>
        </p:nvSpPr>
        <p:spPr bwMode="auto">
          <a:xfrm>
            <a:off x="3136845" y="4572118"/>
            <a:ext cx="51847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r>
              <a:rPr lang="tr-TR" altLang="tr-TR" sz="2400" b="1" dirty="0">
                <a:latin typeface="Calibri" panose="020F0502020204030204" pitchFamily="34" charset="0"/>
                <a:cs typeface="Calibri" panose="020F0502020204030204" pitchFamily="34" charset="0"/>
              </a:rPr>
              <a:t>Ela ÇELİK</a:t>
            </a:r>
          </a:p>
          <a:p>
            <a:pPr algn="ctr" eaLnBrk="1" hangingPunct="1"/>
            <a:r>
              <a:rPr lang="tr-TR" altLang="tr-TR" sz="2400" b="1" dirty="0">
                <a:latin typeface="Calibri" panose="020F0502020204030204" pitchFamily="34" charset="0"/>
                <a:cs typeface="Calibri" panose="020F0502020204030204" pitchFamily="34" charset="0"/>
              </a:rPr>
              <a:t>Hacettepe Üniversitesi </a:t>
            </a:r>
          </a:p>
          <a:p>
            <a:pPr algn="ctr" eaLnBrk="1" hangingPunct="1"/>
            <a:r>
              <a:rPr lang="tr-TR" altLang="tr-TR" sz="2400" b="1" dirty="0">
                <a:latin typeface="Calibri" panose="020F0502020204030204" pitchFamily="34" charset="0"/>
                <a:cs typeface="Calibri" panose="020F0502020204030204" pitchFamily="34" charset="0"/>
              </a:rPr>
              <a:t>Tıp Fakültesi</a:t>
            </a:r>
          </a:p>
          <a:p>
            <a:pPr algn="ctr" eaLnBrk="1" hangingPunct="1"/>
            <a:r>
              <a:rPr lang="tr-TR" altLang="tr-TR" sz="2400" b="1" dirty="0">
                <a:latin typeface="Calibri" panose="020F0502020204030204" pitchFamily="34" charset="0"/>
                <a:cs typeface="Calibri" panose="020F0502020204030204" pitchFamily="34" charset="0"/>
              </a:rPr>
              <a:t>1. Sınıf</a:t>
            </a:r>
            <a:endParaRPr lang="tr-TR" altLang="tr-TR" sz="2400" dirty="0">
              <a:latin typeface="Calibri" panose="020F0502020204030204" pitchFamily="34" charset="0"/>
              <a:cs typeface="Calibri" panose="020F0502020204030204" pitchFamily="34" charset="0"/>
            </a:endParaRPr>
          </a:p>
        </p:txBody>
      </p:sp>
      <p:pic>
        <p:nvPicPr>
          <p:cNvPr id="1026" name="Picture 2" descr="KONEV">
            <a:extLst>
              <a:ext uri="{FF2B5EF4-FFF2-40B4-BE49-F238E27FC236}">
                <a16:creationId xmlns:a16="http://schemas.microsoft.com/office/drawing/2014/main" id="{2C34C8B3-9293-A3F8-3EBE-E10B7F06A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002" y="388360"/>
            <a:ext cx="4553996" cy="179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87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E32B0C-A699-DCC5-CEE3-33AFC2C7FCCC}"/>
              </a:ext>
            </a:extLst>
          </p:cNvPr>
          <p:cNvSpPr>
            <a:spLocks noGrp="1"/>
          </p:cNvSpPr>
          <p:nvPr>
            <p:ph type="title"/>
          </p:nvPr>
        </p:nvSpPr>
        <p:spPr/>
        <p:txBody>
          <a:bodyPr/>
          <a:lstStyle/>
          <a:p>
            <a:pPr marR="0" rtl="0"/>
            <a:r>
              <a:rPr lang="tr-TR" b="1" i="0" u="none" strike="noStrike" kern="100" baseline="0" dirty="0">
                <a:solidFill>
                  <a:prstClr val="black"/>
                </a:solidFill>
                <a:latin typeface="Calibri" panose="020F0502020204030204" pitchFamily="34" charset="0"/>
              </a:rPr>
              <a:t>Genetik ve Kalıtsal Kanserler</a:t>
            </a:r>
          </a:p>
        </p:txBody>
      </p:sp>
      <p:sp>
        <p:nvSpPr>
          <p:cNvPr id="3" name="Metin Yer Tutucusu 2">
            <a:extLst>
              <a:ext uri="{FF2B5EF4-FFF2-40B4-BE49-F238E27FC236}">
                <a16:creationId xmlns:a16="http://schemas.microsoft.com/office/drawing/2014/main" id="{884ECBF6-45A8-26E7-9D0C-4A9392900C94}"/>
              </a:ext>
            </a:extLst>
          </p:cNvPr>
          <p:cNvSpPr>
            <a:spLocks noGrp="1"/>
          </p:cNvSpPr>
          <p:nvPr>
            <p:ph type="body" idx="1"/>
          </p:nvPr>
        </p:nvSpPr>
        <p:spPr>
          <a:xfrm>
            <a:off x="2231136" y="2619190"/>
            <a:ext cx="7729728" cy="3101983"/>
          </a:xfrm>
        </p:spPr>
        <p:txBody>
          <a:bodyPr>
            <a:normAutofit/>
          </a:bodyPr>
          <a:lstStyle/>
          <a:p>
            <a:pPr marR="0" lvl="0" rtl="0">
              <a:lnSpc>
                <a:spcPct val="150000"/>
              </a:lnSpc>
            </a:pPr>
            <a:r>
              <a:rPr lang="tr-TR" sz="2200" b="1" i="0" u="none" strike="noStrike" kern="100" baseline="0" dirty="0">
                <a:solidFill>
                  <a:prstClr val="black"/>
                </a:solidFill>
                <a:latin typeface="Calibri" panose="020F0502020204030204" pitchFamily="34" charset="0"/>
              </a:rPr>
              <a:t>Genetik Mutasyonlar: </a:t>
            </a:r>
            <a:r>
              <a:rPr lang="tr-TR" sz="2200" b="0" i="0" u="none" strike="noStrike" kern="100" baseline="0" dirty="0">
                <a:solidFill>
                  <a:prstClr val="black"/>
                </a:solidFill>
                <a:latin typeface="Calibri" panose="020F0502020204030204" pitchFamily="34" charset="0"/>
              </a:rPr>
              <a:t>BRCA1 ve BRCA2 genleri.</a:t>
            </a:r>
          </a:p>
          <a:p>
            <a:pPr marR="0" lvl="0" rtl="0">
              <a:lnSpc>
                <a:spcPct val="150000"/>
              </a:lnSpc>
            </a:pPr>
            <a:r>
              <a:rPr lang="tr-TR" sz="2200" b="1" i="0" u="none" strike="noStrike" kern="100" baseline="0" dirty="0">
                <a:solidFill>
                  <a:prstClr val="black"/>
                </a:solidFill>
                <a:latin typeface="Calibri" panose="020F0502020204030204" pitchFamily="34" charset="0"/>
              </a:rPr>
              <a:t>Aile Öyküsü: </a:t>
            </a:r>
            <a:r>
              <a:rPr lang="tr-TR" sz="2200" b="0" i="0" u="none" strike="noStrike" kern="100" baseline="0" dirty="0">
                <a:solidFill>
                  <a:prstClr val="black"/>
                </a:solidFill>
                <a:latin typeface="Calibri" panose="020F0502020204030204" pitchFamily="34" charset="0"/>
              </a:rPr>
              <a:t>Kalıtsal meme ve yumurtalık kanserleri.</a:t>
            </a:r>
          </a:p>
        </p:txBody>
      </p:sp>
    </p:spTree>
    <p:extLst>
      <p:ext uri="{BB962C8B-B14F-4D97-AF65-F5344CB8AC3E}">
        <p14:creationId xmlns:p14="http://schemas.microsoft.com/office/powerpoint/2010/main" val="1917466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ANSER NEDİR? Neden ve nasıl oluşur? Kısaca tüm süreç ve biyoloji | Prof.  Dr. Mustafa ÖZDOĞAN">
            <a:extLst>
              <a:ext uri="{FF2B5EF4-FFF2-40B4-BE49-F238E27FC236}">
                <a16:creationId xmlns:a16="http://schemas.microsoft.com/office/drawing/2014/main" id="{6DB25DB8-C147-4F13-7547-95D4F0830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420" y="2339829"/>
            <a:ext cx="5732264" cy="4052263"/>
          </a:xfrm>
          <a:prstGeom prst="rect">
            <a:avLst/>
          </a:prstGeom>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FD9A88E8-4421-5C4A-7AA7-AC46985373B5}"/>
              </a:ext>
            </a:extLst>
          </p:cNvPr>
          <p:cNvSpPr>
            <a:spLocks noGrp="1"/>
          </p:cNvSpPr>
          <p:nvPr>
            <p:ph type="title"/>
          </p:nvPr>
        </p:nvSpPr>
        <p:spPr/>
        <p:txBody>
          <a:bodyPr/>
          <a:lstStyle/>
          <a:p>
            <a:pPr marR="0" rtl="0"/>
            <a:r>
              <a:rPr lang="tr-TR" b="1" i="0" u="none" strike="noStrike" kern="100" baseline="0" dirty="0">
                <a:solidFill>
                  <a:prstClr val="black"/>
                </a:solidFill>
                <a:latin typeface="Calibri" panose="020F0502020204030204" pitchFamily="34" charset="0"/>
              </a:rPr>
              <a:t>Yaşam Tarzının Rolü</a:t>
            </a:r>
          </a:p>
        </p:txBody>
      </p:sp>
      <p:sp>
        <p:nvSpPr>
          <p:cNvPr id="3" name="Metin Yer Tutucusu 2">
            <a:extLst>
              <a:ext uri="{FF2B5EF4-FFF2-40B4-BE49-F238E27FC236}">
                <a16:creationId xmlns:a16="http://schemas.microsoft.com/office/drawing/2014/main" id="{18A11733-C23A-2E0F-8AAB-761CC1FD31CE}"/>
              </a:ext>
            </a:extLst>
          </p:cNvPr>
          <p:cNvSpPr>
            <a:spLocks noGrp="1"/>
          </p:cNvSpPr>
          <p:nvPr>
            <p:ph type="body" idx="1"/>
          </p:nvPr>
        </p:nvSpPr>
        <p:spPr>
          <a:xfrm>
            <a:off x="363736" y="2874971"/>
            <a:ext cx="5012132" cy="2539855"/>
          </a:xfrm>
        </p:spPr>
        <p:txBody>
          <a:bodyPr>
            <a:normAutofit/>
          </a:bodyPr>
          <a:lstStyle/>
          <a:p>
            <a:pPr marR="0" lvl="0" rtl="0">
              <a:lnSpc>
                <a:spcPct val="150000"/>
              </a:lnSpc>
            </a:pPr>
            <a:r>
              <a:rPr lang="tr-TR" sz="2200" b="1" i="0" u="none" strike="noStrike" kern="100" baseline="0" dirty="0">
                <a:solidFill>
                  <a:prstClr val="black"/>
                </a:solidFill>
                <a:latin typeface="Calibri" panose="020F0502020204030204" pitchFamily="34" charset="0"/>
              </a:rPr>
              <a:t>Beslenme: </a:t>
            </a:r>
            <a:r>
              <a:rPr lang="tr-TR" sz="2200" b="0" i="0" u="none" strike="noStrike" kern="100" baseline="0" dirty="0">
                <a:solidFill>
                  <a:prstClr val="black"/>
                </a:solidFill>
                <a:latin typeface="Calibri" panose="020F0502020204030204" pitchFamily="34" charset="0"/>
              </a:rPr>
              <a:t>Antioksidanlar, sağlıklı yağlar ve lif tüketimi.</a:t>
            </a:r>
          </a:p>
          <a:p>
            <a:pPr marR="0" lvl="0" rtl="0">
              <a:lnSpc>
                <a:spcPct val="150000"/>
              </a:lnSpc>
            </a:pPr>
            <a:r>
              <a:rPr lang="tr-TR" sz="2200" b="1" i="0" u="none" strike="noStrike" kern="100" baseline="0" dirty="0">
                <a:solidFill>
                  <a:prstClr val="black"/>
                </a:solidFill>
                <a:latin typeface="Calibri" panose="020F0502020204030204" pitchFamily="34" charset="0"/>
              </a:rPr>
              <a:t>Egzersiz: </a:t>
            </a:r>
            <a:r>
              <a:rPr lang="tr-TR" sz="2200" b="0" i="0" u="none" strike="noStrike" kern="100" baseline="0" dirty="0">
                <a:solidFill>
                  <a:prstClr val="black"/>
                </a:solidFill>
                <a:latin typeface="Calibri" panose="020F0502020204030204" pitchFamily="34" charset="0"/>
              </a:rPr>
              <a:t>Düzenli fiziksel aktivite.</a:t>
            </a:r>
          </a:p>
          <a:p>
            <a:pPr marR="0" lvl="0" rtl="0">
              <a:lnSpc>
                <a:spcPct val="150000"/>
              </a:lnSpc>
            </a:pPr>
            <a:r>
              <a:rPr lang="tr-TR" sz="2200" b="1" i="0" u="none" strike="noStrike" kern="100" baseline="0" dirty="0">
                <a:solidFill>
                  <a:prstClr val="black"/>
                </a:solidFill>
                <a:latin typeface="Calibri" panose="020F0502020204030204" pitchFamily="34" charset="0"/>
              </a:rPr>
              <a:t>Sigara ve Alkol: </a:t>
            </a:r>
            <a:r>
              <a:rPr lang="tr-TR" sz="2200" b="0" i="0" u="none" strike="noStrike" kern="100" baseline="0" dirty="0">
                <a:solidFill>
                  <a:prstClr val="black"/>
                </a:solidFill>
                <a:latin typeface="Calibri" panose="020F0502020204030204" pitchFamily="34" charset="0"/>
              </a:rPr>
              <a:t>Bırakmanın faydaları.</a:t>
            </a:r>
          </a:p>
        </p:txBody>
      </p:sp>
    </p:spTree>
    <p:extLst>
      <p:ext uri="{BB962C8B-B14F-4D97-AF65-F5344CB8AC3E}">
        <p14:creationId xmlns:p14="http://schemas.microsoft.com/office/powerpoint/2010/main" val="72002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0AA8E3-4017-BD6E-D11A-3BC9759EF7FB}"/>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Kanserden Korunma Yolları</a:t>
            </a:r>
          </a:p>
        </p:txBody>
      </p:sp>
      <p:sp>
        <p:nvSpPr>
          <p:cNvPr id="3" name="Metin Yer Tutucusu 2">
            <a:extLst>
              <a:ext uri="{FF2B5EF4-FFF2-40B4-BE49-F238E27FC236}">
                <a16:creationId xmlns:a16="http://schemas.microsoft.com/office/drawing/2014/main" id="{3BE557CA-BB8B-6258-C601-6ADFE621855B}"/>
              </a:ext>
            </a:extLst>
          </p:cNvPr>
          <p:cNvSpPr>
            <a:spLocks noGrp="1"/>
          </p:cNvSpPr>
          <p:nvPr>
            <p:ph type="body" idx="1"/>
          </p:nvPr>
        </p:nvSpPr>
        <p:spPr>
          <a:xfrm>
            <a:off x="2231136" y="2619190"/>
            <a:ext cx="7729728" cy="3101983"/>
          </a:xfrm>
        </p:spPr>
        <p:txBody>
          <a:bodyPr>
            <a:normAutofit/>
          </a:bodyPr>
          <a:lstStyle/>
          <a:p>
            <a:pPr marL="0" marR="0" lvl="0" indent="0" rtl="0">
              <a:buNone/>
            </a:pPr>
            <a:r>
              <a:rPr lang="tr-TR" sz="2200" b="1" i="0" u="none" strike="noStrike" kern="100" baseline="0" dirty="0">
                <a:solidFill>
                  <a:prstClr val="black"/>
                </a:solidFill>
                <a:latin typeface="Calibri" panose="020F0502020204030204" pitchFamily="34" charset="0"/>
              </a:rPr>
              <a:t>Koruyucu Önlemler:</a:t>
            </a:r>
          </a:p>
          <a:p>
            <a:pPr lvl="1"/>
            <a:r>
              <a:rPr lang="tr-TR" sz="2200" b="0" i="0" u="none" strike="noStrike" kern="100" baseline="0" dirty="0">
                <a:solidFill>
                  <a:prstClr val="black"/>
                </a:solidFill>
                <a:latin typeface="Calibri" panose="020F0502020204030204" pitchFamily="34" charset="0"/>
              </a:rPr>
              <a:t>Sağlıklı beslenme</a:t>
            </a:r>
          </a:p>
          <a:p>
            <a:pPr lvl="1"/>
            <a:r>
              <a:rPr lang="tr-TR" sz="2200" b="0" i="0" u="none" strike="noStrike" kern="100" baseline="0" dirty="0">
                <a:solidFill>
                  <a:prstClr val="black"/>
                </a:solidFill>
                <a:latin typeface="Calibri" panose="020F0502020204030204" pitchFamily="34" charset="0"/>
              </a:rPr>
              <a:t>Düzenli tarama testleri</a:t>
            </a:r>
          </a:p>
          <a:p>
            <a:pPr lvl="1"/>
            <a:r>
              <a:rPr lang="tr-TR" sz="2200" b="0" i="0" u="none" strike="noStrike" kern="100" baseline="0" dirty="0">
                <a:solidFill>
                  <a:prstClr val="black"/>
                </a:solidFill>
                <a:latin typeface="Calibri" panose="020F0502020204030204" pitchFamily="34" charset="0"/>
              </a:rPr>
              <a:t>Stres yönetimi</a:t>
            </a:r>
          </a:p>
          <a:p>
            <a:pPr lvl="1"/>
            <a:r>
              <a:rPr lang="tr-TR" sz="2200" b="0" i="0" u="none" strike="noStrike" kern="100" baseline="0" dirty="0">
                <a:solidFill>
                  <a:prstClr val="black"/>
                </a:solidFill>
                <a:latin typeface="Calibri" panose="020F0502020204030204" pitchFamily="34" charset="0"/>
              </a:rPr>
              <a:t>Sigara ve alkol tüketiminden kaçınma</a:t>
            </a:r>
          </a:p>
        </p:txBody>
      </p:sp>
    </p:spTree>
    <p:extLst>
      <p:ext uri="{BB962C8B-B14F-4D97-AF65-F5344CB8AC3E}">
        <p14:creationId xmlns:p14="http://schemas.microsoft.com/office/powerpoint/2010/main" val="84991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769729-6DD7-EBBF-9028-AB77D3C42B6C}"/>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Risk Grupları</a:t>
            </a:r>
          </a:p>
        </p:txBody>
      </p:sp>
      <p:sp>
        <p:nvSpPr>
          <p:cNvPr id="3" name="Metin Yer Tutucusu 2">
            <a:extLst>
              <a:ext uri="{FF2B5EF4-FFF2-40B4-BE49-F238E27FC236}">
                <a16:creationId xmlns:a16="http://schemas.microsoft.com/office/drawing/2014/main" id="{585F843E-B0B4-564A-0013-79232EB10C8F}"/>
              </a:ext>
            </a:extLst>
          </p:cNvPr>
          <p:cNvSpPr>
            <a:spLocks noGrp="1"/>
          </p:cNvSpPr>
          <p:nvPr>
            <p:ph type="body" idx="1"/>
          </p:nvPr>
        </p:nvSpPr>
        <p:spPr>
          <a:xfrm>
            <a:off x="2231136" y="2619190"/>
            <a:ext cx="7729728" cy="3101983"/>
          </a:xfrm>
        </p:spPr>
        <p:txBody>
          <a:bodyPr>
            <a:normAutofit/>
          </a:bodyPr>
          <a:lstStyle/>
          <a:p>
            <a:pPr marL="0" marR="0" lvl="0" indent="0" rtl="0">
              <a:buNone/>
            </a:pPr>
            <a:r>
              <a:rPr lang="tr-TR" sz="2200" b="1" kern="100" dirty="0">
                <a:solidFill>
                  <a:prstClr val="black"/>
                </a:solidFill>
                <a:latin typeface="Calibri" panose="020F0502020204030204" pitchFamily="34" charset="0"/>
              </a:rPr>
              <a:t>Y</a:t>
            </a:r>
            <a:r>
              <a:rPr lang="tr-TR" sz="2200" b="1" i="0" u="none" strike="noStrike" kern="100" baseline="0" dirty="0">
                <a:solidFill>
                  <a:prstClr val="black"/>
                </a:solidFill>
                <a:latin typeface="Calibri" panose="020F0502020204030204" pitchFamily="34" charset="0"/>
              </a:rPr>
              <a:t>üksek Riskli Gruplar:</a:t>
            </a:r>
          </a:p>
          <a:p>
            <a:pPr lvl="1"/>
            <a:r>
              <a:rPr lang="tr-TR" sz="2200" b="0" i="0" u="none" strike="noStrike" kern="100" baseline="0" dirty="0">
                <a:solidFill>
                  <a:prstClr val="black"/>
                </a:solidFill>
                <a:latin typeface="Calibri" panose="020F0502020204030204" pitchFamily="34" charset="0"/>
              </a:rPr>
              <a:t>Ailede kanser öyküsü olanlar</a:t>
            </a:r>
          </a:p>
          <a:p>
            <a:pPr lvl="1"/>
            <a:r>
              <a:rPr lang="tr-TR" sz="2200" b="0" i="0" u="none" strike="noStrike" kern="100" baseline="0" dirty="0">
                <a:solidFill>
                  <a:prstClr val="black"/>
                </a:solidFill>
                <a:latin typeface="Calibri" panose="020F0502020204030204" pitchFamily="34" charset="0"/>
              </a:rPr>
              <a:t>Sigara içenler</a:t>
            </a:r>
          </a:p>
          <a:p>
            <a:pPr lvl="1"/>
            <a:r>
              <a:rPr lang="tr-TR" sz="2200" b="0" i="0" u="none" strike="noStrike" kern="100" baseline="0" dirty="0">
                <a:solidFill>
                  <a:prstClr val="black"/>
                </a:solidFill>
                <a:latin typeface="Calibri" panose="020F0502020204030204" pitchFamily="34" charset="0"/>
              </a:rPr>
              <a:t>Yaşlı bireyler</a:t>
            </a:r>
          </a:p>
          <a:p>
            <a:pPr lvl="1"/>
            <a:r>
              <a:rPr lang="tr-TR" sz="2200" b="0" i="0" u="none" strike="noStrike" kern="100" baseline="0" dirty="0">
                <a:solidFill>
                  <a:prstClr val="black"/>
                </a:solidFill>
                <a:latin typeface="Calibri" panose="020F0502020204030204" pitchFamily="34" charset="0"/>
              </a:rPr>
              <a:t>Çeşitli kimyasallara maruz kalanlar</a:t>
            </a:r>
          </a:p>
        </p:txBody>
      </p:sp>
    </p:spTree>
    <p:extLst>
      <p:ext uri="{BB962C8B-B14F-4D97-AF65-F5344CB8AC3E}">
        <p14:creationId xmlns:p14="http://schemas.microsoft.com/office/powerpoint/2010/main" val="18387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D68268-48AA-FF00-153F-EE83050BAB7F}"/>
              </a:ext>
            </a:extLst>
          </p:cNvPr>
          <p:cNvSpPr>
            <a:spLocks noGrp="1"/>
          </p:cNvSpPr>
          <p:nvPr>
            <p:ph type="title"/>
          </p:nvPr>
        </p:nvSpPr>
        <p:spPr/>
        <p:txBody>
          <a:bodyPr/>
          <a:lstStyle/>
          <a:p>
            <a:pPr marR="0" rtl="0"/>
            <a:r>
              <a:rPr lang="tr-TR" b="1" i="0" u="none" strike="noStrike" kern="100" baseline="0" dirty="0">
                <a:solidFill>
                  <a:prstClr val="black"/>
                </a:solidFill>
                <a:latin typeface="Calibri" panose="020F0502020204030204" pitchFamily="34" charset="0"/>
              </a:rPr>
              <a:t>Çocuklarda ve Gençlerde Kanser</a:t>
            </a:r>
          </a:p>
        </p:txBody>
      </p:sp>
      <p:sp>
        <p:nvSpPr>
          <p:cNvPr id="3" name="Metin Yer Tutucusu 2">
            <a:extLst>
              <a:ext uri="{FF2B5EF4-FFF2-40B4-BE49-F238E27FC236}">
                <a16:creationId xmlns:a16="http://schemas.microsoft.com/office/drawing/2014/main" id="{346D11E5-B5F2-443F-0CBE-A06DD820BFF3}"/>
              </a:ext>
            </a:extLst>
          </p:cNvPr>
          <p:cNvSpPr>
            <a:spLocks noGrp="1"/>
          </p:cNvSpPr>
          <p:nvPr>
            <p:ph type="body" idx="1"/>
          </p:nvPr>
        </p:nvSpPr>
        <p:spPr/>
        <p:txBody>
          <a:bodyPr>
            <a:normAutofit/>
          </a:bodyPr>
          <a:lstStyle/>
          <a:p>
            <a:pPr marR="0" lvl="0" rtl="0">
              <a:lnSpc>
                <a:spcPct val="150000"/>
              </a:lnSpc>
            </a:pPr>
            <a:r>
              <a:rPr lang="tr-TR" sz="2200" b="1" i="0" u="none" strike="noStrike" kern="100" baseline="0" dirty="0">
                <a:solidFill>
                  <a:prstClr val="black"/>
                </a:solidFill>
                <a:latin typeface="Calibri" panose="020F0502020204030204" pitchFamily="34" charset="0"/>
              </a:rPr>
              <a:t>Çocukluk Çağı Kanserleri: </a:t>
            </a:r>
            <a:r>
              <a:rPr lang="tr-TR" sz="2200" b="0" i="0" u="none" strike="noStrike" kern="100" baseline="0" dirty="0">
                <a:solidFill>
                  <a:prstClr val="black"/>
                </a:solidFill>
                <a:latin typeface="Calibri" panose="020F0502020204030204" pitchFamily="34" charset="0"/>
              </a:rPr>
              <a:t>Lösemi, beyin tümörleri.</a:t>
            </a:r>
          </a:p>
          <a:p>
            <a:pPr marR="0" lvl="0" rtl="0">
              <a:lnSpc>
                <a:spcPct val="150000"/>
              </a:lnSpc>
            </a:pPr>
            <a:r>
              <a:rPr lang="sv-SE" sz="2200" b="1" i="0" u="none" strike="noStrike" kern="100" baseline="0" dirty="0">
                <a:solidFill>
                  <a:prstClr val="black"/>
                </a:solidFill>
                <a:latin typeface="Calibri" panose="020F0502020204030204" pitchFamily="34" charset="0"/>
              </a:rPr>
              <a:t>Gençlerde Görülen Kanserler: </a:t>
            </a:r>
            <a:r>
              <a:rPr lang="sv-SE" sz="2200" b="0" i="0" u="none" strike="noStrike" kern="100" baseline="0" dirty="0">
                <a:solidFill>
                  <a:prstClr val="black"/>
                </a:solidFill>
                <a:latin typeface="Calibri" panose="020F0502020204030204" pitchFamily="34" charset="0"/>
              </a:rPr>
              <a:t>Testis kanseri, lenfomalar.</a:t>
            </a:r>
          </a:p>
        </p:txBody>
      </p:sp>
    </p:spTree>
    <p:extLst>
      <p:ext uri="{BB962C8B-B14F-4D97-AF65-F5344CB8AC3E}">
        <p14:creationId xmlns:p14="http://schemas.microsoft.com/office/powerpoint/2010/main" val="2801055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514064-4EED-3284-015A-1149CF52CCED}"/>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Kadınlarda ve Erkeklerde Kanser</a:t>
            </a:r>
          </a:p>
        </p:txBody>
      </p:sp>
      <p:sp>
        <p:nvSpPr>
          <p:cNvPr id="3" name="Metin Yer Tutucusu 2">
            <a:extLst>
              <a:ext uri="{FF2B5EF4-FFF2-40B4-BE49-F238E27FC236}">
                <a16:creationId xmlns:a16="http://schemas.microsoft.com/office/drawing/2014/main" id="{A2E3EE5A-C7F0-3A88-45EF-B14CF477E09B}"/>
              </a:ext>
            </a:extLst>
          </p:cNvPr>
          <p:cNvSpPr>
            <a:spLocks noGrp="1"/>
          </p:cNvSpPr>
          <p:nvPr>
            <p:ph type="body" idx="1"/>
          </p:nvPr>
        </p:nvSpPr>
        <p:spPr/>
        <p:txBody>
          <a:bodyPr>
            <a:normAutofit/>
          </a:bodyPr>
          <a:lstStyle/>
          <a:p>
            <a:pPr marR="0" lvl="0" rtl="0">
              <a:lnSpc>
                <a:spcPct val="150000"/>
              </a:lnSpc>
            </a:pPr>
            <a:r>
              <a:rPr lang="tr-TR" sz="2200" b="1" i="0" u="none" strike="noStrike" kern="100" baseline="0" dirty="0">
                <a:solidFill>
                  <a:prstClr val="black"/>
                </a:solidFill>
                <a:latin typeface="Calibri" panose="020F0502020204030204" pitchFamily="34" charset="0"/>
              </a:rPr>
              <a:t>Kadınlarda Yaygın Kanserler: </a:t>
            </a:r>
            <a:r>
              <a:rPr lang="tr-TR" sz="2200" b="0" i="0" u="none" strike="noStrike" kern="100" baseline="0" dirty="0">
                <a:solidFill>
                  <a:prstClr val="black"/>
                </a:solidFill>
                <a:latin typeface="Calibri" panose="020F0502020204030204" pitchFamily="34" charset="0"/>
              </a:rPr>
              <a:t>Meme, rahim, yumurtalık.</a:t>
            </a:r>
          </a:p>
          <a:p>
            <a:pPr marR="0" lvl="0" rtl="0">
              <a:lnSpc>
                <a:spcPct val="150000"/>
              </a:lnSpc>
            </a:pPr>
            <a:r>
              <a:rPr lang="tr-TR" sz="2200" b="1" i="0" u="none" strike="noStrike" kern="100" baseline="0" dirty="0">
                <a:solidFill>
                  <a:prstClr val="black"/>
                </a:solidFill>
                <a:latin typeface="Calibri" panose="020F0502020204030204" pitchFamily="34" charset="0"/>
              </a:rPr>
              <a:t>Erkeklerde Yaygın Kanserler: </a:t>
            </a:r>
            <a:r>
              <a:rPr lang="tr-TR" sz="2200" kern="100" dirty="0">
                <a:solidFill>
                  <a:prstClr val="black"/>
                </a:solidFill>
                <a:latin typeface="Calibri" panose="020F0502020204030204" pitchFamily="34" charset="0"/>
              </a:rPr>
              <a:t>A</a:t>
            </a:r>
            <a:r>
              <a:rPr lang="tr-TR" sz="2200" b="0" i="0" u="none" strike="noStrike" kern="100" baseline="0" dirty="0">
                <a:solidFill>
                  <a:prstClr val="black"/>
                </a:solidFill>
                <a:latin typeface="Calibri" panose="020F0502020204030204" pitchFamily="34" charset="0"/>
              </a:rPr>
              <a:t>kciğer, prostat, kolorektal.</a:t>
            </a:r>
          </a:p>
        </p:txBody>
      </p:sp>
    </p:spTree>
    <p:extLst>
      <p:ext uri="{BB962C8B-B14F-4D97-AF65-F5344CB8AC3E}">
        <p14:creationId xmlns:p14="http://schemas.microsoft.com/office/powerpoint/2010/main" val="413400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8AFD78-330C-E7E6-7EBE-9E93425A3D42}"/>
              </a:ext>
            </a:extLst>
          </p:cNvPr>
          <p:cNvSpPr>
            <a:spLocks noGrp="1"/>
          </p:cNvSpPr>
          <p:nvPr>
            <p:ph type="title"/>
          </p:nvPr>
        </p:nvSpPr>
        <p:spPr/>
        <p:txBody>
          <a:bodyPr/>
          <a:lstStyle/>
          <a:p>
            <a:pPr marR="0" rtl="0"/>
            <a:r>
              <a:rPr lang="tr-TR" b="1" i="0" u="none" strike="noStrike" kern="100" baseline="0" dirty="0">
                <a:solidFill>
                  <a:prstClr val="black"/>
                </a:solidFill>
                <a:latin typeface="Calibri" panose="020F0502020204030204" pitchFamily="34" charset="0"/>
              </a:rPr>
              <a:t>Kanser İstatistikleri (Dünya)</a:t>
            </a:r>
          </a:p>
        </p:txBody>
      </p:sp>
      <p:sp>
        <p:nvSpPr>
          <p:cNvPr id="3" name="Metin Yer Tutucusu 2">
            <a:extLst>
              <a:ext uri="{FF2B5EF4-FFF2-40B4-BE49-F238E27FC236}">
                <a16:creationId xmlns:a16="http://schemas.microsoft.com/office/drawing/2014/main" id="{85B3ACCB-79FB-CC6A-F800-6CE4B6C22593}"/>
              </a:ext>
            </a:extLst>
          </p:cNvPr>
          <p:cNvSpPr>
            <a:spLocks noGrp="1"/>
          </p:cNvSpPr>
          <p:nvPr>
            <p:ph type="body" idx="1"/>
          </p:nvPr>
        </p:nvSpPr>
        <p:spPr/>
        <p:txBody>
          <a:bodyPr>
            <a:normAutofit/>
          </a:bodyPr>
          <a:lstStyle/>
          <a:p>
            <a:pPr lvl="1">
              <a:lnSpc>
                <a:spcPct val="150000"/>
              </a:lnSpc>
            </a:pPr>
            <a:r>
              <a:rPr lang="tr-TR" sz="2200" b="1" i="0" u="none" strike="noStrike" kern="100" baseline="0" dirty="0">
                <a:solidFill>
                  <a:prstClr val="black"/>
                </a:solidFill>
                <a:latin typeface="Calibri" panose="020F0502020204030204" pitchFamily="34" charset="0"/>
              </a:rPr>
              <a:t>Dünya</a:t>
            </a:r>
            <a:r>
              <a:rPr lang="tr-TR" sz="2200" b="0" i="0" u="none" strike="noStrike" kern="100" baseline="0" dirty="0">
                <a:solidFill>
                  <a:prstClr val="black"/>
                </a:solidFill>
                <a:latin typeface="Calibri" panose="020F0502020204030204" pitchFamily="34" charset="0"/>
              </a:rPr>
              <a:t> genelinde yaklaşık </a:t>
            </a:r>
            <a:r>
              <a:rPr lang="tr-TR" sz="2200" b="1" i="0" u="none" strike="noStrike" kern="100" baseline="0" dirty="0">
                <a:solidFill>
                  <a:prstClr val="black"/>
                </a:solidFill>
                <a:latin typeface="Calibri" panose="020F0502020204030204" pitchFamily="34" charset="0"/>
              </a:rPr>
              <a:t>her 6 ölümden biri</a:t>
            </a:r>
            <a:r>
              <a:rPr lang="tr-TR" sz="2200" b="0" i="0" u="none" strike="noStrike" kern="100" baseline="0" dirty="0">
                <a:solidFill>
                  <a:prstClr val="black"/>
                </a:solidFill>
                <a:latin typeface="Calibri" panose="020F0502020204030204" pitchFamily="34" charset="0"/>
              </a:rPr>
              <a:t>, </a:t>
            </a:r>
            <a:r>
              <a:rPr lang="tr-TR" sz="2200" b="1" i="0" u="none" strike="noStrike" kern="100" baseline="0" dirty="0">
                <a:solidFill>
                  <a:prstClr val="black"/>
                </a:solidFill>
                <a:latin typeface="Calibri" panose="020F0502020204030204" pitchFamily="34" charset="0"/>
              </a:rPr>
              <a:t>ülkemizde</a:t>
            </a:r>
            <a:r>
              <a:rPr lang="tr-TR" sz="2200" b="0" i="0" u="none" strike="noStrike" kern="100" baseline="0" dirty="0">
                <a:solidFill>
                  <a:prstClr val="black"/>
                </a:solidFill>
                <a:latin typeface="Calibri" panose="020F0502020204030204" pitchFamily="34" charset="0"/>
              </a:rPr>
              <a:t> ise </a:t>
            </a:r>
            <a:r>
              <a:rPr lang="tr-TR" sz="2200" b="1" i="0" u="none" strike="noStrike" kern="100" baseline="0" dirty="0">
                <a:solidFill>
                  <a:prstClr val="black"/>
                </a:solidFill>
                <a:latin typeface="Calibri" panose="020F0502020204030204" pitchFamily="34" charset="0"/>
              </a:rPr>
              <a:t>her 5 ölümden biri</a:t>
            </a:r>
            <a:r>
              <a:rPr lang="tr-TR" sz="2200" b="0" i="0" u="none" strike="noStrike" kern="100" baseline="0" dirty="0">
                <a:solidFill>
                  <a:prstClr val="black"/>
                </a:solidFill>
                <a:latin typeface="Calibri" panose="020F0502020204030204" pitchFamily="34" charset="0"/>
              </a:rPr>
              <a:t> kanser nedeni ile gerçekleşiyor. </a:t>
            </a:r>
          </a:p>
          <a:p>
            <a:pPr lvl="1">
              <a:lnSpc>
                <a:spcPct val="150000"/>
              </a:lnSpc>
            </a:pPr>
            <a:r>
              <a:rPr lang="tr-TR" sz="2200" b="1" i="0" u="none" strike="noStrike" kern="100" baseline="0" dirty="0">
                <a:solidFill>
                  <a:prstClr val="black"/>
                </a:solidFill>
                <a:latin typeface="Calibri" panose="020F0502020204030204" pitchFamily="34" charset="0"/>
              </a:rPr>
              <a:t>2030</a:t>
            </a:r>
            <a:r>
              <a:rPr lang="tr-TR" sz="2200" b="0" i="0" u="none" strike="noStrike" kern="100" baseline="0" dirty="0">
                <a:solidFill>
                  <a:prstClr val="black"/>
                </a:solidFill>
                <a:latin typeface="Calibri" panose="020F0502020204030204" pitchFamily="34" charset="0"/>
              </a:rPr>
              <a:t> yılında tüm dünyada kanser nedeniyle </a:t>
            </a:r>
            <a:r>
              <a:rPr lang="tr-TR" sz="2200" b="1" i="0" u="none" strike="noStrike" kern="100" baseline="0" dirty="0">
                <a:solidFill>
                  <a:prstClr val="black"/>
                </a:solidFill>
                <a:latin typeface="Calibri" panose="020F0502020204030204" pitchFamily="34" charset="0"/>
              </a:rPr>
              <a:t>13,2 milyon</a:t>
            </a:r>
            <a:r>
              <a:rPr lang="tr-TR" sz="2200" b="0" i="0" u="none" strike="noStrike" kern="100" baseline="0" dirty="0">
                <a:solidFill>
                  <a:prstClr val="black"/>
                </a:solidFill>
                <a:latin typeface="Calibri" panose="020F0502020204030204" pitchFamily="34" charset="0"/>
              </a:rPr>
              <a:t> insanın ölümü bekleniliyor. </a:t>
            </a:r>
          </a:p>
        </p:txBody>
      </p:sp>
    </p:spTree>
    <p:extLst>
      <p:ext uri="{BB962C8B-B14F-4D97-AF65-F5344CB8AC3E}">
        <p14:creationId xmlns:p14="http://schemas.microsoft.com/office/powerpoint/2010/main" val="4153031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9119F7-B791-DABE-D46A-4862E4308490}"/>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Kanser İstatistikleri (Türkiye)</a:t>
            </a:r>
          </a:p>
        </p:txBody>
      </p:sp>
      <p:sp>
        <p:nvSpPr>
          <p:cNvPr id="3" name="Metin Yer Tutucusu 2">
            <a:extLst>
              <a:ext uri="{FF2B5EF4-FFF2-40B4-BE49-F238E27FC236}">
                <a16:creationId xmlns:a16="http://schemas.microsoft.com/office/drawing/2014/main" id="{0AF489DF-ABE7-721F-FAB6-7E666F37079E}"/>
              </a:ext>
            </a:extLst>
          </p:cNvPr>
          <p:cNvSpPr>
            <a:spLocks noGrp="1"/>
          </p:cNvSpPr>
          <p:nvPr>
            <p:ph type="body" idx="1"/>
          </p:nvPr>
        </p:nvSpPr>
        <p:spPr>
          <a:xfrm>
            <a:off x="2231136" y="2638044"/>
            <a:ext cx="7729728" cy="3423391"/>
          </a:xfrm>
        </p:spPr>
        <p:txBody>
          <a:bodyPr>
            <a:noAutofit/>
          </a:bodyPr>
          <a:lstStyle/>
          <a:p>
            <a:pPr lvl="1">
              <a:lnSpc>
                <a:spcPct val="120000"/>
              </a:lnSpc>
            </a:pPr>
            <a:r>
              <a:rPr lang="tr-TR" sz="2200" b="0" i="0" u="none" strike="noStrike" kern="100" baseline="0" dirty="0">
                <a:solidFill>
                  <a:prstClr val="black"/>
                </a:solidFill>
                <a:latin typeface="Calibri" panose="020F0502020204030204" pitchFamily="34" charset="0"/>
              </a:rPr>
              <a:t>Ülkemizde her </a:t>
            </a:r>
            <a:r>
              <a:rPr lang="tr-TR" sz="2200" b="1" i="0" u="none" strike="noStrike" kern="100" baseline="0" dirty="0">
                <a:solidFill>
                  <a:prstClr val="black"/>
                </a:solidFill>
                <a:latin typeface="Calibri" panose="020F0502020204030204" pitchFamily="34" charset="0"/>
              </a:rPr>
              <a:t>bir yıl içinde </a:t>
            </a:r>
            <a:r>
              <a:rPr lang="tr-TR" sz="2200" b="0" i="0" u="none" strike="noStrike" kern="100" baseline="0" dirty="0">
                <a:solidFill>
                  <a:prstClr val="black"/>
                </a:solidFill>
                <a:latin typeface="Calibri" panose="020F0502020204030204" pitchFamily="34" charset="0"/>
              </a:rPr>
              <a:t>yaklaşık </a:t>
            </a:r>
            <a:r>
              <a:rPr lang="tr-TR" sz="2200" b="1" i="0" u="none" strike="noStrike" kern="100" baseline="0" dirty="0">
                <a:solidFill>
                  <a:prstClr val="black"/>
                </a:solidFill>
                <a:latin typeface="Calibri" panose="020F0502020204030204" pitchFamily="34" charset="0"/>
              </a:rPr>
              <a:t>175 bin kişiye </a:t>
            </a:r>
            <a:r>
              <a:rPr lang="tr-TR" sz="2200" b="0" i="0" u="none" strike="noStrike" kern="100" baseline="0" dirty="0">
                <a:solidFill>
                  <a:prstClr val="black"/>
                </a:solidFill>
                <a:latin typeface="Calibri" panose="020F0502020204030204" pitchFamily="34" charset="0"/>
              </a:rPr>
              <a:t>kanser teşhisi konulmaktadır.</a:t>
            </a:r>
          </a:p>
          <a:p>
            <a:pPr lvl="1">
              <a:lnSpc>
                <a:spcPct val="120000"/>
              </a:lnSpc>
            </a:pPr>
            <a:r>
              <a:rPr lang="tr-TR" sz="2200" b="1" i="0" u="none" strike="noStrike" kern="100" baseline="0" dirty="0">
                <a:solidFill>
                  <a:prstClr val="black"/>
                </a:solidFill>
                <a:latin typeface="Calibri" panose="020F0502020204030204" pitchFamily="34" charset="0"/>
              </a:rPr>
              <a:t>Erkeklerde</a:t>
            </a:r>
            <a:r>
              <a:rPr lang="tr-TR" sz="2200" b="0" i="0" u="none" strike="noStrike" kern="100" baseline="0" dirty="0">
                <a:solidFill>
                  <a:prstClr val="black"/>
                </a:solidFill>
                <a:latin typeface="Calibri" panose="020F0502020204030204" pitchFamily="34" charset="0"/>
              </a:rPr>
              <a:t> en sık görülen kanserler </a:t>
            </a:r>
            <a:r>
              <a:rPr lang="tr-TR" sz="2200" b="1" i="0" u="none" strike="noStrike" kern="100" baseline="0" dirty="0">
                <a:solidFill>
                  <a:prstClr val="black"/>
                </a:solidFill>
                <a:latin typeface="Calibri" panose="020F0502020204030204" pitchFamily="34" charset="0"/>
              </a:rPr>
              <a:t>akciğer</a:t>
            </a:r>
            <a:r>
              <a:rPr lang="tr-TR" sz="2200" b="0" i="0" u="none" strike="noStrike" kern="100" baseline="0" dirty="0">
                <a:solidFill>
                  <a:prstClr val="black"/>
                </a:solidFill>
                <a:latin typeface="Calibri" panose="020F0502020204030204" pitchFamily="34" charset="0"/>
              </a:rPr>
              <a:t> ve </a:t>
            </a:r>
            <a:r>
              <a:rPr lang="tr-TR" sz="2200" b="1" i="0" u="none" strike="noStrike" kern="100" baseline="0" dirty="0">
                <a:solidFill>
                  <a:prstClr val="black"/>
                </a:solidFill>
                <a:latin typeface="Calibri" panose="020F0502020204030204" pitchFamily="34" charset="0"/>
              </a:rPr>
              <a:t>prostat </a:t>
            </a:r>
            <a:r>
              <a:rPr lang="tr-TR" sz="2200" i="0" u="none" strike="noStrike" kern="100" baseline="0" dirty="0">
                <a:solidFill>
                  <a:prstClr val="black"/>
                </a:solidFill>
                <a:latin typeface="Calibri" panose="020F0502020204030204" pitchFamily="34" charset="0"/>
              </a:rPr>
              <a:t>kanserleridir</a:t>
            </a:r>
            <a:r>
              <a:rPr lang="tr-TR" sz="2200" b="1" i="0" u="none" strike="noStrike" kern="100" baseline="0" dirty="0">
                <a:solidFill>
                  <a:prstClr val="black"/>
                </a:solidFill>
                <a:latin typeface="Calibri" panose="020F0502020204030204" pitchFamily="34" charset="0"/>
              </a:rPr>
              <a:t>. </a:t>
            </a:r>
          </a:p>
          <a:p>
            <a:pPr lvl="1">
              <a:lnSpc>
                <a:spcPct val="120000"/>
              </a:lnSpc>
            </a:pPr>
            <a:r>
              <a:rPr lang="tr-TR" sz="2200" b="1" i="0" u="none" strike="noStrike" kern="100" baseline="0" dirty="0">
                <a:solidFill>
                  <a:prstClr val="black"/>
                </a:solidFill>
                <a:latin typeface="Calibri" panose="020F0502020204030204" pitchFamily="34" charset="0"/>
              </a:rPr>
              <a:t>Kadınlarda</a:t>
            </a:r>
            <a:r>
              <a:rPr lang="tr-TR" sz="2200" b="0" i="0" u="none" strike="noStrike" kern="100" baseline="0" dirty="0">
                <a:solidFill>
                  <a:prstClr val="black"/>
                </a:solidFill>
                <a:latin typeface="Calibri" panose="020F0502020204030204" pitchFamily="34" charset="0"/>
              </a:rPr>
              <a:t> en sık görülen </a:t>
            </a:r>
            <a:r>
              <a:rPr lang="tr-TR" sz="2200" b="1" i="0" u="none" strike="noStrike" kern="100" baseline="0" dirty="0">
                <a:solidFill>
                  <a:prstClr val="black"/>
                </a:solidFill>
                <a:latin typeface="Calibri" panose="020F0502020204030204" pitchFamily="34" charset="0"/>
              </a:rPr>
              <a:t>meme kanseri</a:t>
            </a:r>
            <a:r>
              <a:rPr lang="tr-TR" sz="2200" b="0" i="0" u="none" strike="noStrike" kern="100" baseline="0" dirty="0">
                <a:solidFill>
                  <a:prstClr val="black"/>
                </a:solidFill>
                <a:latin typeface="Calibri" panose="020F0502020204030204" pitchFamily="34" charset="0"/>
              </a:rPr>
              <a:t>dir. Son bir yıl içinde toplam 17.000’den fazla kadına meme kanseri teşhisi konulmuştur.</a:t>
            </a:r>
          </a:p>
          <a:p>
            <a:pPr marL="228600" lvl="1" indent="0">
              <a:buNone/>
            </a:pPr>
            <a:endParaRPr lang="tr-TR" sz="2200" b="0" i="0" u="none" strike="noStrike" kern="100" baseline="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369351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514064-4EED-3284-015A-1149CF52CCED}"/>
              </a:ext>
            </a:extLst>
          </p:cNvPr>
          <p:cNvSpPr>
            <a:spLocks noGrp="1"/>
          </p:cNvSpPr>
          <p:nvPr>
            <p:ph type="title"/>
          </p:nvPr>
        </p:nvSpPr>
        <p:spPr/>
        <p:txBody>
          <a:bodyPr/>
          <a:lstStyle/>
          <a:p>
            <a:pPr marR="0" rtl="0"/>
            <a:r>
              <a:rPr lang="tr-TR" b="1" i="0" u="none" strike="noStrike" kern="100" baseline="0" dirty="0">
                <a:solidFill>
                  <a:prstClr val="black"/>
                </a:solidFill>
                <a:latin typeface="Calibri" panose="020F0502020204030204" pitchFamily="34" charset="0"/>
              </a:rPr>
              <a:t>ÜLKEMİZDE EN SIK GÖRÜLEN Kanserler</a:t>
            </a:r>
          </a:p>
        </p:txBody>
      </p:sp>
      <p:graphicFrame>
        <p:nvGraphicFramePr>
          <p:cNvPr id="6" name="Grafik 5">
            <a:extLst>
              <a:ext uri="{FF2B5EF4-FFF2-40B4-BE49-F238E27FC236}">
                <a16:creationId xmlns:a16="http://schemas.microsoft.com/office/drawing/2014/main" id="{677A17A1-8C70-B6CE-107F-58392CB92274}"/>
              </a:ext>
            </a:extLst>
          </p:cNvPr>
          <p:cNvGraphicFramePr/>
          <p:nvPr>
            <p:extLst>
              <p:ext uri="{D42A27DB-BD31-4B8C-83A1-F6EECF244321}">
                <p14:modId xmlns:p14="http://schemas.microsoft.com/office/powerpoint/2010/main" val="2173649414"/>
              </p:ext>
            </p:extLst>
          </p:nvPr>
        </p:nvGraphicFramePr>
        <p:xfrm>
          <a:off x="471246" y="2440641"/>
          <a:ext cx="5624754" cy="4256764"/>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Yer Tutucusu 2">
            <a:extLst>
              <a:ext uri="{FF2B5EF4-FFF2-40B4-BE49-F238E27FC236}">
                <a16:creationId xmlns:a16="http://schemas.microsoft.com/office/drawing/2014/main" id="{7B8A5121-1ABC-C71F-D5D0-451A78F9C28A}"/>
              </a:ext>
            </a:extLst>
          </p:cNvPr>
          <p:cNvSpPr txBox="1">
            <a:spLocks/>
          </p:cNvSpPr>
          <p:nvPr/>
        </p:nvSpPr>
        <p:spPr>
          <a:xfrm>
            <a:off x="1820302" y="2312894"/>
            <a:ext cx="1282060" cy="6656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lnSpc>
                <a:spcPct val="150000"/>
              </a:lnSpc>
              <a:buNone/>
            </a:pPr>
            <a:r>
              <a:rPr lang="tr-TR" sz="2400" b="1" u="sng" kern="100" dirty="0">
                <a:solidFill>
                  <a:prstClr val="black"/>
                </a:solidFill>
                <a:latin typeface="Calibri" panose="020F0502020204030204" pitchFamily="34" charset="0"/>
              </a:rPr>
              <a:t>Erkekler</a:t>
            </a:r>
          </a:p>
        </p:txBody>
      </p:sp>
      <p:graphicFrame>
        <p:nvGraphicFramePr>
          <p:cNvPr id="9" name="Grafik 8">
            <a:extLst>
              <a:ext uri="{FF2B5EF4-FFF2-40B4-BE49-F238E27FC236}">
                <a16:creationId xmlns:a16="http://schemas.microsoft.com/office/drawing/2014/main" id="{CBB986AD-65AE-BE2C-2924-53675A1E5C95}"/>
              </a:ext>
            </a:extLst>
          </p:cNvPr>
          <p:cNvGraphicFramePr/>
          <p:nvPr>
            <p:extLst>
              <p:ext uri="{D42A27DB-BD31-4B8C-83A1-F6EECF244321}">
                <p14:modId xmlns:p14="http://schemas.microsoft.com/office/powerpoint/2010/main" val="3927896678"/>
              </p:ext>
            </p:extLst>
          </p:nvPr>
        </p:nvGraphicFramePr>
        <p:xfrm>
          <a:off x="6347010" y="2411437"/>
          <a:ext cx="5454425" cy="4182035"/>
        </p:xfrm>
        <a:graphic>
          <a:graphicData uri="http://schemas.openxmlformats.org/drawingml/2006/chart">
            <c:chart xmlns:c="http://schemas.openxmlformats.org/drawingml/2006/chart" xmlns:r="http://schemas.openxmlformats.org/officeDocument/2006/relationships" r:id="rId3"/>
          </a:graphicData>
        </a:graphic>
      </p:graphicFrame>
      <p:sp>
        <p:nvSpPr>
          <p:cNvPr id="11" name="Metin Yer Tutucusu 2">
            <a:extLst>
              <a:ext uri="{FF2B5EF4-FFF2-40B4-BE49-F238E27FC236}">
                <a16:creationId xmlns:a16="http://schemas.microsoft.com/office/drawing/2014/main" id="{436CCD7E-F161-8DE5-45ED-5C928F750A88}"/>
              </a:ext>
            </a:extLst>
          </p:cNvPr>
          <p:cNvSpPr txBox="1">
            <a:spLocks/>
          </p:cNvSpPr>
          <p:nvPr/>
        </p:nvSpPr>
        <p:spPr>
          <a:xfrm>
            <a:off x="7636759" y="2312894"/>
            <a:ext cx="1282060" cy="66562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lnSpc>
                <a:spcPct val="150000"/>
              </a:lnSpc>
              <a:buNone/>
            </a:pPr>
            <a:r>
              <a:rPr lang="tr-TR" sz="2400" b="1" u="sng" kern="100" dirty="0">
                <a:solidFill>
                  <a:prstClr val="black"/>
                </a:solidFill>
                <a:latin typeface="Calibri" panose="020F0502020204030204" pitchFamily="34" charset="0"/>
              </a:rPr>
              <a:t>Kadınlar</a:t>
            </a:r>
          </a:p>
        </p:txBody>
      </p:sp>
    </p:spTree>
    <p:extLst>
      <p:ext uri="{BB962C8B-B14F-4D97-AF65-F5344CB8AC3E}">
        <p14:creationId xmlns:p14="http://schemas.microsoft.com/office/powerpoint/2010/main" val="2728175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EF53AC-C6A2-6936-D3A6-1E19CD2D3577}"/>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Kanser Tedavi Yöntemleri</a:t>
            </a:r>
          </a:p>
        </p:txBody>
      </p:sp>
      <p:graphicFrame>
        <p:nvGraphicFramePr>
          <p:cNvPr id="5" name="Metin Yer Tutucusu 2">
            <a:extLst>
              <a:ext uri="{FF2B5EF4-FFF2-40B4-BE49-F238E27FC236}">
                <a16:creationId xmlns:a16="http://schemas.microsoft.com/office/drawing/2014/main" id="{60939348-824A-A884-A929-B51C3760C2D8}"/>
              </a:ext>
            </a:extLst>
          </p:cNvPr>
          <p:cNvGraphicFramePr/>
          <p:nvPr>
            <p:extLst>
              <p:ext uri="{D42A27DB-BD31-4B8C-83A1-F6EECF244321}">
                <p14:modId xmlns:p14="http://schemas.microsoft.com/office/powerpoint/2010/main" val="974960982"/>
              </p:ext>
            </p:extLst>
          </p:nvPr>
        </p:nvGraphicFramePr>
        <p:xfrm>
          <a:off x="1889492" y="2587803"/>
          <a:ext cx="8219150" cy="305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882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721BE9-6A5A-AE30-B07E-0291A415DB9F}"/>
              </a:ext>
            </a:extLst>
          </p:cNvPr>
          <p:cNvSpPr>
            <a:spLocks noGrp="1"/>
          </p:cNvSpPr>
          <p:nvPr>
            <p:ph type="title"/>
          </p:nvPr>
        </p:nvSpPr>
        <p:spPr/>
        <p:txBody>
          <a:bodyPr/>
          <a:lstStyle/>
          <a:p>
            <a:pPr marR="0" rtl="0"/>
            <a:r>
              <a:rPr lang="tr-TR" b="1" i="0" u="none" strike="noStrike" kern="100" baseline="0" dirty="0">
                <a:solidFill>
                  <a:prstClr val="black"/>
                </a:solidFill>
                <a:latin typeface="Calibri" panose="020F0502020204030204" pitchFamily="34" charset="0"/>
              </a:rPr>
              <a:t>Farkındalık ve Korunma Yolları</a:t>
            </a:r>
          </a:p>
        </p:txBody>
      </p:sp>
      <p:sp>
        <p:nvSpPr>
          <p:cNvPr id="3" name="Metin Yer Tutucusu 2">
            <a:extLst>
              <a:ext uri="{FF2B5EF4-FFF2-40B4-BE49-F238E27FC236}">
                <a16:creationId xmlns:a16="http://schemas.microsoft.com/office/drawing/2014/main" id="{4E1899C5-3C5D-7D46-8FD7-54F8D2A07A0C}"/>
              </a:ext>
            </a:extLst>
          </p:cNvPr>
          <p:cNvSpPr>
            <a:spLocks noGrp="1"/>
          </p:cNvSpPr>
          <p:nvPr>
            <p:ph type="body" idx="1"/>
          </p:nvPr>
        </p:nvSpPr>
        <p:spPr>
          <a:xfrm>
            <a:off x="2231136" y="2590909"/>
            <a:ext cx="7729728" cy="3668489"/>
          </a:xfrm>
        </p:spPr>
        <p:txBody>
          <a:bodyPr>
            <a:noAutofit/>
          </a:bodyPr>
          <a:lstStyle/>
          <a:p>
            <a:pPr marR="0" lvl="0" rtl="0">
              <a:lnSpc>
                <a:spcPct val="120000"/>
              </a:lnSpc>
            </a:pPr>
            <a:r>
              <a:rPr lang="tr-TR" sz="2200" b="0" i="0" u="none" strike="noStrike" kern="100" baseline="0" dirty="0">
                <a:solidFill>
                  <a:prstClr val="black"/>
                </a:solidFill>
                <a:latin typeface="Calibri" panose="020F0502020204030204" pitchFamily="34" charset="0"/>
              </a:rPr>
              <a:t>Kanser, dünya genelinde önde gelen ölüm nedenlerinden biridir. Ancak </a:t>
            </a:r>
            <a:r>
              <a:rPr lang="tr-TR" sz="2200" b="1" i="0" u="none" strike="noStrike" kern="100" baseline="0" dirty="0">
                <a:solidFill>
                  <a:prstClr val="black"/>
                </a:solidFill>
                <a:latin typeface="Calibri" panose="020F0502020204030204" pitchFamily="34" charset="0"/>
              </a:rPr>
              <a:t>erken teşhis</a:t>
            </a:r>
            <a:r>
              <a:rPr lang="tr-TR" sz="2200" b="0" i="0" u="none" strike="noStrike" kern="100" baseline="0" dirty="0">
                <a:solidFill>
                  <a:prstClr val="black"/>
                </a:solidFill>
                <a:latin typeface="Calibri" panose="020F0502020204030204" pitchFamily="34" charset="0"/>
              </a:rPr>
              <a:t>, tedavi şansını artırır ve yaşam kalitesini yükseltir.</a:t>
            </a:r>
          </a:p>
          <a:p>
            <a:pPr marR="0" lvl="0" rtl="0">
              <a:lnSpc>
                <a:spcPct val="120000"/>
              </a:lnSpc>
            </a:pPr>
            <a:endParaRPr lang="tr-TR" sz="2200" kern="100" dirty="0">
              <a:solidFill>
                <a:prstClr val="black"/>
              </a:solidFill>
              <a:latin typeface="Calibri" panose="020F0502020204030204" pitchFamily="34" charset="0"/>
            </a:endParaRPr>
          </a:p>
          <a:p>
            <a:pPr marR="0" lvl="0" rtl="0">
              <a:lnSpc>
                <a:spcPct val="120000"/>
              </a:lnSpc>
            </a:pPr>
            <a:r>
              <a:rPr lang="tr-TR" sz="2200" b="0" i="0" u="none" strike="noStrike" kern="100" baseline="0" dirty="0">
                <a:solidFill>
                  <a:prstClr val="black"/>
                </a:solidFill>
                <a:latin typeface="Calibri" panose="020F0502020204030204" pitchFamily="34" charset="0"/>
              </a:rPr>
              <a:t>Kanser, toplumlarda önemli bir sosyoekonomik yüke, bireylerde de maddi ve manevi kayıp ve zorluklara yol açmaktadır. Bunun yanı sıra kanserin önemli bir kısmının önlenebilir olması, konuya verilen önemin de giderek artmasına yol açmıştır.</a:t>
            </a:r>
          </a:p>
        </p:txBody>
      </p:sp>
    </p:spTree>
    <p:extLst>
      <p:ext uri="{BB962C8B-B14F-4D97-AF65-F5344CB8AC3E}">
        <p14:creationId xmlns:p14="http://schemas.microsoft.com/office/powerpoint/2010/main" val="1378605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7D3B2D-7B3D-AA0F-1328-566A99204663}"/>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Psikososyal Destek</a:t>
            </a:r>
          </a:p>
        </p:txBody>
      </p:sp>
      <p:sp>
        <p:nvSpPr>
          <p:cNvPr id="3" name="Metin Yer Tutucusu 2">
            <a:extLst>
              <a:ext uri="{FF2B5EF4-FFF2-40B4-BE49-F238E27FC236}">
                <a16:creationId xmlns:a16="http://schemas.microsoft.com/office/drawing/2014/main" id="{F6AA8586-F672-979C-15A2-5F056890DC37}"/>
              </a:ext>
            </a:extLst>
          </p:cNvPr>
          <p:cNvSpPr>
            <a:spLocks noGrp="1"/>
          </p:cNvSpPr>
          <p:nvPr>
            <p:ph type="body" idx="1"/>
          </p:nvPr>
        </p:nvSpPr>
        <p:spPr/>
        <p:txBody>
          <a:bodyPr>
            <a:normAutofit/>
          </a:bodyPr>
          <a:lstStyle/>
          <a:p>
            <a:pPr marR="0" lvl="0" rtl="0">
              <a:lnSpc>
                <a:spcPct val="150000"/>
              </a:lnSpc>
            </a:pPr>
            <a:r>
              <a:rPr lang="tr-TR" sz="2200" b="1" i="0" u="none" strike="noStrike" kern="100" baseline="0" dirty="0">
                <a:solidFill>
                  <a:prstClr val="black"/>
                </a:solidFill>
                <a:latin typeface="Calibri" panose="020F0502020204030204" pitchFamily="34" charset="0"/>
              </a:rPr>
              <a:t>Psikolojik Destek: </a:t>
            </a:r>
            <a:r>
              <a:rPr lang="tr-TR" sz="2200" b="0" i="0" u="none" strike="noStrike" kern="100" baseline="0" dirty="0">
                <a:solidFill>
                  <a:prstClr val="black"/>
                </a:solidFill>
                <a:latin typeface="Calibri" panose="020F0502020204030204" pitchFamily="34" charset="0"/>
              </a:rPr>
              <a:t>Hasta ve yakınlarına danışmanlık.</a:t>
            </a:r>
          </a:p>
          <a:p>
            <a:pPr marR="0" lvl="0" rtl="0">
              <a:lnSpc>
                <a:spcPct val="150000"/>
              </a:lnSpc>
            </a:pPr>
            <a:r>
              <a:rPr lang="tr-TR" sz="2200" b="1" i="0" u="none" strike="noStrike" kern="100" baseline="0" dirty="0">
                <a:solidFill>
                  <a:prstClr val="black"/>
                </a:solidFill>
                <a:latin typeface="Calibri" panose="020F0502020204030204" pitchFamily="34" charset="0"/>
              </a:rPr>
              <a:t>Palyatif Bakım: </a:t>
            </a:r>
            <a:r>
              <a:rPr lang="tr-TR" sz="2200" b="0" i="0" u="none" strike="noStrike" kern="100" baseline="0" dirty="0">
                <a:solidFill>
                  <a:prstClr val="black"/>
                </a:solidFill>
                <a:latin typeface="Calibri" panose="020F0502020204030204" pitchFamily="34" charset="0"/>
              </a:rPr>
              <a:t>Yaşam kalitesini artırma.</a:t>
            </a:r>
          </a:p>
          <a:p>
            <a:pPr marR="0" lvl="0" rtl="0">
              <a:lnSpc>
                <a:spcPct val="150000"/>
              </a:lnSpc>
            </a:pPr>
            <a:r>
              <a:rPr lang="tr-TR" sz="2200" b="1" i="0" u="none" strike="noStrike" kern="100" baseline="0" dirty="0">
                <a:solidFill>
                  <a:prstClr val="black"/>
                </a:solidFill>
                <a:latin typeface="Calibri" panose="020F0502020204030204" pitchFamily="34" charset="0"/>
              </a:rPr>
              <a:t>Destek Grupları: </a:t>
            </a:r>
            <a:r>
              <a:rPr lang="tr-TR" sz="2200" b="0" i="0" u="none" strike="noStrike" kern="100" baseline="0" dirty="0">
                <a:solidFill>
                  <a:prstClr val="black"/>
                </a:solidFill>
                <a:latin typeface="Calibri" panose="020F0502020204030204" pitchFamily="34" charset="0"/>
              </a:rPr>
              <a:t>Sosyal destek ve moral.</a:t>
            </a:r>
          </a:p>
        </p:txBody>
      </p:sp>
    </p:spTree>
    <p:extLst>
      <p:ext uri="{BB962C8B-B14F-4D97-AF65-F5344CB8AC3E}">
        <p14:creationId xmlns:p14="http://schemas.microsoft.com/office/powerpoint/2010/main" val="3918706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0EFA34-DBA0-4A36-C06E-0BF3136DFE92}"/>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Erken Teşhis Kampanyaları</a:t>
            </a:r>
          </a:p>
        </p:txBody>
      </p:sp>
      <p:sp>
        <p:nvSpPr>
          <p:cNvPr id="3" name="Metin Yer Tutucusu 2">
            <a:extLst>
              <a:ext uri="{FF2B5EF4-FFF2-40B4-BE49-F238E27FC236}">
                <a16:creationId xmlns:a16="http://schemas.microsoft.com/office/drawing/2014/main" id="{69113FAB-F96D-8665-8152-0E823F29E154}"/>
              </a:ext>
            </a:extLst>
          </p:cNvPr>
          <p:cNvSpPr>
            <a:spLocks noGrp="1"/>
          </p:cNvSpPr>
          <p:nvPr>
            <p:ph type="body" idx="1"/>
          </p:nvPr>
        </p:nvSpPr>
        <p:spPr>
          <a:xfrm>
            <a:off x="309419" y="2676952"/>
            <a:ext cx="7000351" cy="3004938"/>
          </a:xfrm>
        </p:spPr>
        <p:txBody>
          <a:bodyPr>
            <a:normAutofit/>
          </a:bodyPr>
          <a:lstStyle/>
          <a:p>
            <a:pPr marR="0" lvl="0" rtl="0">
              <a:lnSpc>
                <a:spcPct val="150000"/>
              </a:lnSpc>
            </a:pPr>
            <a:r>
              <a:rPr lang="tr-TR" sz="2200" b="1" i="0" u="none" strike="noStrike" kern="100" baseline="0" dirty="0">
                <a:solidFill>
                  <a:prstClr val="black"/>
                </a:solidFill>
                <a:latin typeface="Calibri" panose="020F0502020204030204" pitchFamily="34" charset="0"/>
              </a:rPr>
              <a:t>Farkındalık Programları: </a:t>
            </a:r>
            <a:r>
              <a:rPr lang="tr-TR" sz="2200" b="0" i="0" u="none" strike="noStrike" kern="100" baseline="0" dirty="0">
                <a:solidFill>
                  <a:prstClr val="black"/>
                </a:solidFill>
                <a:latin typeface="Calibri" panose="020F0502020204030204" pitchFamily="34" charset="0"/>
              </a:rPr>
              <a:t>Dünya Kanser Günü (4 Şubat), Pembe Kurdele kampanyaları.</a:t>
            </a:r>
          </a:p>
          <a:p>
            <a:pPr marR="0" lvl="0" rtl="0">
              <a:lnSpc>
                <a:spcPct val="150000"/>
              </a:lnSpc>
            </a:pPr>
            <a:r>
              <a:rPr lang="tr-TR" sz="2200" b="1" i="0" u="none" strike="noStrike" kern="100" baseline="0" dirty="0">
                <a:solidFill>
                  <a:prstClr val="black"/>
                </a:solidFill>
                <a:latin typeface="Calibri" panose="020F0502020204030204" pitchFamily="34" charset="0"/>
              </a:rPr>
              <a:t>Sağlık Bakanlığı Projeleri: </a:t>
            </a:r>
            <a:r>
              <a:rPr lang="tr-TR" sz="2200" b="0" i="0" u="none" strike="noStrike" kern="100" baseline="0" dirty="0">
                <a:solidFill>
                  <a:prstClr val="black"/>
                </a:solidFill>
                <a:latin typeface="Calibri" panose="020F0502020204030204" pitchFamily="34" charset="0"/>
              </a:rPr>
              <a:t>Ücretsiz tarama programları.</a:t>
            </a:r>
          </a:p>
          <a:p>
            <a:pPr lvl="0">
              <a:lnSpc>
                <a:spcPct val="150000"/>
              </a:lnSpc>
            </a:pPr>
            <a:r>
              <a:rPr lang="tr-TR" sz="2200" b="0" i="0" u="none" strike="noStrike" kern="100" baseline="0" dirty="0">
                <a:solidFill>
                  <a:prstClr val="black"/>
                </a:solidFill>
                <a:latin typeface="Calibri" panose="020F0502020204030204" pitchFamily="34" charset="0"/>
              </a:rPr>
              <a:t>Ülkemiz genelinde </a:t>
            </a:r>
            <a:r>
              <a:rPr lang="tr-TR" sz="2200" b="1" kern="100" dirty="0">
                <a:solidFill>
                  <a:prstClr val="black"/>
                </a:solidFill>
                <a:latin typeface="Calibri" panose="020F0502020204030204" pitchFamily="34" charset="0"/>
              </a:rPr>
              <a:t>208</a:t>
            </a:r>
            <a:r>
              <a:rPr lang="tr-TR" sz="2200" kern="100" dirty="0">
                <a:solidFill>
                  <a:prstClr val="black"/>
                </a:solidFill>
                <a:latin typeface="Calibri" panose="020F0502020204030204" pitchFamily="34" charset="0"/>
              </a:rPr>
              <a:t> adet </a:t>
            </a:r>
            <a:r>
              <a:rPr lang="tr-TR" sz="2200" b="1" i="0" u="none" strike="noStrike" kern="100" baseline="0" dirty="0">
                <a:solidFill>
                  <a:prstClr val="black"/>
                </a:solidFill>
                <a:latin typeface="Calibri" panose="020F0502020204030204" pitchFamily="34" charset="0"/>
              </a:rPr>
              <a:t>Kanser Erken Teşhis, Tarama ve Eğitim Merkezleri </a:t>
            </a:r>
            <a:r>
              <a:rPr lang="tr-TR" sz="2200" b="0" i="0" u="none" strike="noStrike" kern="100" baseline="0" dirty="0">
                <a:solidFill>
                  <a:prstClr val="black"/>
                </a:solidFill>
                <a:latin typeface="Calibri" panose="020F0502020204030204" pitchFamily="34" charset="0"/>
              </a:rPr>
              <a:t>(KETEM) mevcuttur. </a:t>
            </a:r>
          </a:p>
        </p:txBody>
      </p:sp>
      <p:pic>
        <p:nvPicPr>
          <p:cNvPr id="7170" name="Picture 2" descr="Kanser Taraması - Kartal Clinic">
            <a:extLst>
              <a:ext uri="{FF2B5EF4-FFF2-40B4-BE49-F238E27FC236}">
                <a16:creationId xmlns:a16="http://schemas.microsoft.com/office/drawing/2014/main" id="{68B3B3D8-D242-C6F3-C198-7732F70A7F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02" t="4849" r="5252" b="25614"/>
          <a:stretch/>
        </p:blipFill>
        <p:spPr bwMode="auto">
          <a:xfrm>
            <a:off x="9594006" y="4876085"/>
            <a:ext cx="2075327" cy="161161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anser Tarama Testleri: Erken Teşhis ve Tedavi | Onkoloji Doktorum">
            <a:extLst>
              <a:ext uri="{FF2B5EF4-FFF2-40B4-BE49-F238E27FC236}">
                <a16:creationId xmlns:a16="http://schemas.microsoft.com/office/drawing/2014/main" id="{BBDC976E-0113-6501-D80E-72169131CBD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09770" y="4881233"/>
            <a:ext cx="2500045" cy="177795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KETEM'de ücretsiz kanser taramanızı yaptırdınız mı? - Son Dakika ...">
            <a:extLst>
              <a:ext uri="{FF2B5EF4-FFF2-40B4-BE49-F238E27FC236}">
                <a16:creationId xmlns:a16="http://schemas.microsoft.com/office/drawing/2014/main" id="{24D80027-0216-D809-D6C9-DD9F5CA4B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3911" y="2471071"/>
            <a:ext cx="3871809" cy="223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113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3170B7-D92F-E337-E742-60B13D4DEBAB}"/>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Kaynaklar</a:t>
            </a:r>
          </a:p>
        </p:txBody>
      </p:sp>
      <p:sp>
        <p:nvSpPr>
          <p:cNvPr id="3" name="Metin Yer Tutucusu 2">
            <a:extLst>
              <a:ext uri="{FF2B5EF4-FFF2-40B4-BE49-F238E27FC236}">
                <a16:creationId xmlns:a16="http://schemas.microsoft.com/office/drawing/2014/main" id="{6C80012F-8261-E7F1-7E7D-84F0D5CB6CA7}"/>
              </a:ext>
            </a:extLst>
          </p:cNvPr>
          <p:cNvSpPr>
            <a:spLocks noGrp="1"/>
          </p:cNvSpPr>
          <p:nvPr>
            <p:ph type="body" idx="1"/>
          </p:nvPr>
        </p:nvSpPr>
        <p:spPr/>
        <p:txBody>
          <a:bodyPr>
            <a:normAutofit/>
          </a:bodyPr>
          <a:lstStyle/>
          <a:p>
            <a:pPr marR="0" lvl="0" rtl="0"/>
            <a:r>
              <a:rPr lang="tr-TR" sz="2200" b="0" i="0" u="none" strike="noStrike" kern="100" baseline="0" dirty="0">
                <a:solidFill>
                  <a:prstClr val="black"/>
                </a:solidFill>
                <a:latin typeface="Calibri" panose="020F0502020204030204" pitchFamily="34" charset="0"/>
              </a:rPr>
              <a:t>Dünya Sağlık Örgütü (WHO, www.who.int)</a:t>
            </a:r>
          </a:p>
          <a:p>
            <a:r>
              <a:rPr lang="tr-TR" sz="2200" kern="100" dirty="0">
                <a:solidFill>
                  <a:schemeClr val="tx1"/>
                </a:solidFill>
                <a:latin typeface="Calibri" panose="020F0502020204030204" pitchFamily="34" charset="0"/>
              </a:rPr>
              <a:t>T.C. Sağlık Bakanlığı (www.saglik.gov.tr)</a:t>
            </a:r>
          </a:p>
          <a:p>
            <a:r>
              <a:rPr lang="tr-TR" sz="2200" kern="100" dirty="0">
                <a:solidFill>
                  <a:schemeClr val="tx1"/>
                </a:solidFill>
                <a:latin typeface="Calibri" panose="020F0502020204030204" pitchFamily="34" charset="0"/>
              </a:rPr>
              <a:t>Türk Tıbbi Onkoloji Derneği (www.kanser.org) </a:t>
            </a:r>
          </a:p>
          <a:p>
            <a:r>
              <a:rPr lang="tr-TR" sz="2200" kern="100" dirty="0">
                <a:solidFill>
                  <a:schemeClr val="tx1"/>
                </a:solidFill>
                <a:latin typeface="Calibri" panose="020F0502020204030204" pitchFamily="34" charset="0"/>
              </a:rPr>
              <a:t>Türkiye Kanser Enstitüsü (tke.tuseb.gov.tr)</a:t>
            </a:r>
          </a:p>
          <a:p>
            <a:pPr marR="0" lvl="0" rtl="0"/>
            <a:r>
              <a:rPr lang="tr-TR" sz="2200" b="0" i="0" u="none" strike="noStrike" kern="100" baseline="0" dirty="0">
                <a:solidFill>
                  <a:prstClr val="black"/>
                </a:solidFill>
                <a:latin typeface="Calibri" panose="020F0502020204030204" pitchFamily="34" charset="0"/>
              </a:rPr>
              <a:t>Ulusal Kanser Enstitüsü (NCI, www.cancer.gov)</a:t>
            </a:r>
          </a:p>
        </p:txBody>
      </p:sp>
    </p:spTree>
    <p:extLst>
      <p:ext uri="{BB962C8B-B14F-4D97-AF65-F5344CB8AC3E}">
        <p14:creationId xmlns:p14="http://schemas.microsoft.com/office/powerpoint/2010/main" val="1200221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7B674-9C1D-2DB2-0326-9D0A02AFA1A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30C1C1F-5A47-A632-250D-1D462BACDE38}"/>
              </a:ext>
            </a:extLst>
          </p:cNvPr>
          <p:cNvSpPr>
            <a:spLocks noGrp="1"/>
          </p:cNvSpPr>
          <p:nvPr>
            <p:ph type="title"/>
          </p:nvPr>
        </p:nvSpPr>
        <p:spPr>
          <a:xfrm>
            <a:off x="2231136" y="2834640"/>
            <a:ext cx="7729728" cy="1188720"/>
          </a:xfrm>
        </p:spPr>
        <p:txBody>
          <a:bodyPr/>
          <a:lstStyle/>
          <a:p>
            <a:pPr marR="0" rtl="0"/>
            <a:r>
              <a:rPr lang="tr-TR" b="1" i="0" u="none" strike="noStrike" kern="100" baseline="0" dirty="0">
                <a:solidFill>
                  <a:prstClr val="black"/>
                </a:solidFill>
                <a:latin typeface="Calibri" panose="020F0502020204030204" pitchFamily="34" charset="0"/>
              </a:rPr>
              <a:t>Dinlediğiniz için TEŞEKKÜR ederim</a:t>
            </a:r>
          </a:p>
        </p:txBody>
      </p:sp>
    </p:spTree>
    <p:extLst>
      <p:ext uri="{BB962C8B-B14F-4D97-AF65-F5344CB8AC3E}">
        <p14:creationId xmlns:p14="http://schemas.microsoft.com/office/powerpoint/2010/main" val="114129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740286-A480-1226-831D-EE1F508D2B7A}"/>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Kanser Nedir?</a:t>
            </a:r>
          </a:p>
        </p:txBody>
      </p:sp>
      <p:sp>
        <p:nvSpPr>
          <p:cNvPr id="3" name="Metin Yer Tutucusu 2">
            <a:extLst>
              <a:ext uri="{FF2B5EF4-FFF2-40B4-BE49-F238E27FC236}">
                <a16:creationId xmlns:a16="http://schemas.microsoft.com/office/drawing/2014/main" id="{DBCD6A17-3A0F-C1D7-9FE9-A26E6094502A}"/>
              </a:ext>
            </a:extLst>
          </p:cNvPr>
          <p:cNvSpPr>
            <a:spLocks noGrp="1"/>
          </p:cNvSpPr>
          <p:nvPr>
            <p:ph type="body" idx="1"/>
          </p:nvPr>
        </p:nvSpPr>
        <p:spPr>
          <a:xfrm>
            <a:off x="382240" y="2445374"/>
            <a:ext cx="5124258" cy="3965476"/>
          </a:xfrm>
        </p:spPr>
        <p:txBody>
          <a:bodyPr>
            <a:noAutofit/>
          </a:bodyPr>
          <a:lstStyle/>
          <a:p>
            <a:pPr marR="0" lvl="0" rtl="0">
              <a:lnSpc>
                <a:spcPct val="120000"/>
              </a:lnSpc>
            </a:pPr>
            <a:r>
              <a:rPr lang="tr-TR" sz="2200" b="0" i="0" u="none" strike="noStrike" kern="100" baseline="0" dirty="0">
                <a:solidFill>
                  <a:prstClr val="black"/>
                </a:solidFill>
                <a:latin typeface="Calibri" panose="020F0502020204030204" pitchFamily="34" charset="0"/>
              </a:rPr>
              <a:t>Kanser, </a:t>
            </a:r>
            <a:r>
              <a:rPr lang="tr-TR" sz="2200" u="none" strike="noStrike" kern="100" baseline="0" dirty="0">
                <a:solidFill>
                  <a:srgbClr val="C00000"/>
                </a:solidFill>
                <a:latin typeface="Calibri" panose="020F0502020204030204" pitchFamily="34" charset="0"/>
              </a:rPr>
              <a:t>bir doku ya da organdaki hücrelerin anormal ve kontrolsüz olarak bölünüp çoğalmasıyla ortaya çıkan kötü huylu kitle </a:t>
            </a:r>
            <a:r>
              <a:rPr lang="tr-TR" sz="2200" b="0" i="0" u="none" strike="noStrike" kern="100" baseline="0" dirty="0">
                <a:solidFill>
                  <a:prstClr val="black"/>
                </a:solidFill>
                <a:latin typeface="Calibri" panose="020F0502020204030204" pitchFamily="34" charset="0"/>
              </a:rPr>
              <a:t>olarak tanımlanır. </a:t>
            </a:r>
          </a:p>
          <a:p>
            <a:pPr marR="0" lvl="0" rtl="0">
              <a:lnSpc>
                <a:spcPct val="120000"/>
              </a:lnSpc>
            </a:pPr>
            <a:endParaRPr lang="tr-TR" sz="1050" b="0" i="0" u="none" strike="noStrike" kern="100" baseline="0" dirty="0">
              <a:solidFill>
                <a:prstClr val="black"/>
              </a:solidFill>
              <a:latin typeface="Calibri" panose="020F0502020204030204" pitchFamily="34" charset="0"/>
            </a:endParaRPr>
          </a:p>
          <a:p>
            <a:pPr marL="0" marR="0" lvl="0" indent="0" rtl="0">
              <a:buNone/>
            </a:pPr>
            <a:r>
              <a:rPr lang="tr-TR" sz="2200" b="1" i="0" u="none" strike="noStrike" kern="100" baseline="0" dirty="0">
                <a:solidFill>
                  <a:prstClr val="black"/>
                </a:solidFill>
                <a:latin typeface="Calibri" panose="020F0502020204030204" pitchFamily="34" charset="0"/>
              </a:rPr>
              <a:t>    Temel Özellikler:</a:t>
            </a:r>
          </a:p>
          <a:p>
            <a:pPr marR="0" lvl="0" rtl="0"/>
            <a:r>
              <a:rPr lang="tr-TR" sz="2200" b="0" i="0" u="none" strike="noStrike" kern="100" baseline="0" dirty="0">
                <a:solidFill>
                  <a:prstClr val="black"/>
                </a:solidFill>
                <a:latin typeface="Calibri" panose="020F0502020204030204" pitchFamily="34" charset="0"/>
              </a:rPr>
              <a:t>Anormal hücre büyümesi</a:t>
            </a:r>
          </a:p>
          <a:p>
            <a:pPr marR="0" lvl="0" rtl="0"/>
            <a:r>
              <a:rPr lang="tr-TR" sz="2200" b="0" i="0" u="none" strike="noStrike" kern="100" baseline="0" dirty="0">
                <a:solidFill>
                  <a:prstClr val="black"/>
                </a:solidFill>
                <a:latin typeface="Calibri" panose="020F0502020204030204" pitchFamily="34" charset="0"/>
              </a:rPr>
              <a:t>Tümör oluşumu </a:t>
            </a:r>
          </a:p>
          <a:p>
            <a:pPr marR="0" lvl="0" rtl="0"/>
            <a:r>
              <a:rPr lang="tr-TR" sz="2200" b="0" i="0" u="none" strike="noStrike" kern="100" baseline="0" dirty="0">
                <a:solidFill>
                  <a:prstClr val="black"/>
                </a:solidFill>
                <a:latin typeface="Calibri" panose="020F0502020204030204" pitchFamily="34" charset="0"/>
              </a:rPr>
              <a:t>Metastaz riski</a:t>
            </a:r>
          </a:p>
        </p:txBody>
      </p:sp>
      <p:pic>
        <p:nvPicPr>
          <p:cNvPr id="1026" name="Picture 2" descr="Yaygın ve nadir görülen kanser türleri ve anlamı merak edilen onkolojik  terimler | Prof. Dr. Mustafa ÖZDOĞAN">
            <a:extLst>
              <a:ext uri="{FF2B5EF4-FFF2-40B4-BE49-F238E27FC236}">
                <a16:creationId xmlns:a16="http://schemas.microsoft.com/office/drawing/2014/main" id="{23548F64-DF47-9172-4146-0694AE40F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251" y="2385082"/>
            <a:ext cx="5963123" cy="396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79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8B3345-7DD8-9CDD-8113-189A4D0A04AD}"/>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Kanserin Oluşum Mekanizması</a:t>
            </a:r>
          </a:p>
        </p:txBody>
      </p:sp>
      <p:sp>
        <p:nvSpPr>
          <p:cNvPr id="3" name="Metin Yer Tutucusu 2">
            <a:extLst>
              <a:ext uri="{FF2B5EF4-FFF2-40B4-BE49-F238E27FC236}">
                <a16:creationId xmlns:a16="http://schemas.microsoft.com/office/drawing/2014/main" id="{9634D76C-5152-238D-BE3E-AF1725FEE123}"/>
              </a:ext>
            </a:extLst>
          </p:cNvPr>
          <p:cNvSpPr>
            <a:spLocks noGrp="1"/>
          </p:cNvSpPr>
          <p:nvPr>
            <p:ph type="body" idx="1"/>
          </p:nvPr>
        </p:nvSpPr>
        <p:spPr>
          <a:xfrm>
            <a:off x="2231136" y="2572055"/>
            <a:ext cx="7729728" cy="3101983"/>
          </a:xfrm>
        </p:spPr>
        <p:txBody>
          <a:bodyPr>
            <a:normAutofit/>
          </a:bodyPr>
          <a:lstStyle/>
          <a:p>
            <a:pPr marR="0" lvl="0" rtl="0">
              <a:lnSpc>
                <a:spcPct val="150000"/>
              </a:lnSpc>
            </a:pPr>
            <a:r>
              <a:rPr lang="tr-TR" sz="2200" b="1" i="0" u="none" strike="noStrike" kern="100" baseline="0" dirty="0">
                <a:solidFill>
                  <a:prstClr val="black"/>
                </a:solidFill>
                <a:latin typeface="Calibri" panose="020F0502020204030204" pitchFamily="34" charset="0"/>
              </a:rPr>
              <a:t>Genetik Mutasyonlar: </a:t>
            </a:r>
            <a:r>
              <a:rPr lang="tr-TR" sz="2200" b="0" i="0" u="none" strike="noStrike" kern="100" baseline="0" dirty="0">
                <a:solidFill>
                  <a:prstClr val="black"/>
                </a:solidFill>
                <a:latin typeface="Calibri" panose="020F0502020204030204" pitchFamily="34" charset="0"/>
              </a:rPr>
              <a:t>DNA hasarları ve hücresel mutasyonlar.</a:t>
            </a:r>
          </a:p>
          <a:p>
            <a:pPr marR="0" lvl="0" rtl="0">
              <a:lnSpc>
                <a:spcPct val="150000"/>
              </a:lnSpc>
            </a:pPr>
            <a:r>
              <a:rPr lang="tr-TR" sz="2200" b="1" i="0" u="none" strike="noStrike" kern="100" baseline="0" dirty="0">
                <a:solidFill>
                  <a:prstClr val="black"/>
                </a:solidFill>
                <a:latin typeface="Calibri" panose="020F0502020204030204" pitchFamily="34" charset="0"/>
              </a:rPr>
              <a:t>Çevresel Faktörler: </a:t>
            </a:r>
            <a:r>
              <a:rPr lang="tr-TR" sz="2200" b="0" i="0" u="none" strike="noStrike" kern="100" baseline="0" dirty="0">
                <a:solidFill>
                  <a:prstClr val="black"/>
                </a:solidFill>
                <a:latin typeface="Calibri" panose="020F0502020204030204" pitchFamily="34" charset="0"/>
              </a:rPr>
              <a:t>Kimyasallar, radyasyon, enfeksiyonlar.</a:t>
            </a:r>
          </a:p>
          <a:p>
            <a:pPr marR="0" lvl="0" rtl="0">
              <a:lnSpc>
                <a:spcPct val="150000"/>
              </a:lnSpc>
            </a:pPr>
            <a:r>
              <a:rPr lang="tr-TR" sz="2200" b="1" i="0" u="none" strike="noStrike" kern="100" baseline="0" dirty="0">
                <a:solidFill>
                  <a:prstClr val="black"/>
                </a:solidFill>
                <a:latin typeface="Calibri" panose="020F0502020204030204" pitchFamily="34" charset="0"/>
              </a:rPr>
              <a:t>Bağışıklık Sistemi: </a:t>
            </a:r>
            <a:r>
              <a:rPr lang="tr-TR" sz="2200" b="0" i="0" u="none" strike="noStrike" kern="100" baseline="0" dirty="0">
                <a:solidFill>
                  <a:prstClr val="black"/>
                </a:solidFill>
                <a:latin typeface="Calibri" panose="020F0502020204030204" pitchFamily="34" charset="0"/>
              </a:rPr>
              <a:t>Zayıf bağışıklığın etkisi.</a:t>
            </a:r>
          </a:p>
        </p:txBody>
      </p:sp>
    </p:spTree>
    <p:extLst>
      <p:ext uri="{BB962C8B-B14F-4D97-AF65-F5344CB8AC3E}">
        <p14:creationId xmlns:p14="http://schemas.microsoft.com/office/powerpoint/2010/main" val="1339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8BEE23-DD7C-1018-7FE4-E0132EFA0E9A}"/>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Kanser Türleri</a:t>
            </a:r>
          </a:p>
        </p:txBody>
      </p:sp>
      <p:sp>
        <p:nvSpPr>
          <p:cNvPr id="3" name="Metin Yer Tutucusu 2">
            <a:extLst>
              <a:ext uri="{FF2B5EF4-FFF2-40B4-BE49-F238E27FC236}">
                <a16:creationId xmlns:a16="http://schemas.microsoft.com/office/drawing/2014/main" id="{FEBF9E69-BD59-F5CB-F78C-1D94BC3E9A63}"/>
              </a:ext>
            </a:extLst>
          </p:cNvPr>
          <p:cNvSpPr>
            <a:spLocks noGrp="1"/>
          </p:cNvSpPr>
          <p:nvPr>
            <p:ph type="body" idx="1"/>
          </p:nvPr>
        </p:nvSpPr>
        <p:spPr>
          <a:xfrm>
            <a:off x="2231136" y="2487214"/>
            <a:ext cx="7729728" cy="3406094"/>
          </a:xfrm>
        </p:spPr>
        <p:txBody>
          <a:bodyPr>
            <a:noAutofit/>
          </a:bodyPr>
          <a:lstStyle/>
          <a:p>
            <a:pPr marL="0" marR="0" lvl="0" indent="0" rtl="0">
              <a:buNone/>
            </a:pPr>
            <a:r>
              <a:rPr lang="tr-TR" sz="2200" b="1" i="0" u="none" strike="noStrike" kern="100" baseline="0" dirty="0">
                <a:solidFill>
                  <a:prstClr val="black"/>
                </a:solidFill>
                <a:latin typeface="Calibri" panose="020F0502020204030204" pitchFamily="34" charset="0"/>
              </a:rPr>
              <a:t>En Yaygın Türler:</a:t>
            </a:r>
          </a:p>
          <a:p>
            <a:pPr lvl="1"/>
            <a:r>
              <a:rPr lang="tr-TR" sz="2200" b="0" i="0" u="none" strike="noStrike" kern="100" baseline="0" dirty="0">
                <a:solidFill>
                  <a:prstClr val="black"/>
                </a:solidFill>
                <a:latin typeface="Calibri" panose="020F0502020204030204" pitchFamily="34" charset="0"/>
              </a:rPr>
              <a:t>Akciğer Kanseri</a:t>
            </a:r>
          </a:p>
          <a:p>
            <a:pPr lvl="1"/>
            <a:r>
              <a:rPr lang="tr-TR" sz="2200" b="0" i="0" u="none" strike="noStrike" kern="100" baseline="0" dirty="0">
                <a:solidFill>
                  <a:prstClr val="black"/>
                </a:solidFill>
                <a:latin typeface="Calibri" panose="020F0502020204030204" pitchFamily="34" charset="0"/>
              </a:rPr>
              <a:t>Meme Kanseri</a:t>
            </a:r>
          </a:p>
          <a:p>
            <a:pPr lvl="1"/>
            <a:r>
              <a:rPr lang="tr-TR" sz="2200" b="0" i="0" u="none" strike="noStrike" kern="100" baseline="0" dirty="0">
                <a:solidFill>
                  <a:prstClr val="black"/>
                </a:solidFill>
                <a:latin typeface="Calibri" panose="020F0502020204030204" pitchFamily="34" charset="0"/>
              </a:rPr>
              <a:t>Prostat Kanseri</a:t>
            </a:r>
          </a:p>
          <a:p>
            <a:pPr lvl="1"/>
            <a:r>
              <a:rPr lang="tr-TR" sz="2200" b="0" i="0" u="none" strike="noStrike" kern="100" baseline="0" dirty="0">
                <a:solidFill>
                  <a:prstClr val="black"/>
                </a:solidFill>
                <a:latin typeface="Calibri" panose="020F0502020204030204" pitchFamily="34" charset="0"/>
              </a:rPr>
              <a:t>Kolorektal Kanser</a:t>
            </a:r>
          </a:p>
          <a:p>
            <a:pPr lvl="1"/>
            <a:r>
              <a:rPr lang="tr-TR" sz="2200" b="0" i="0" u="none" strike="noStrike" kern="100" baseline="0" dirty="0">
                <a:solidFill>
                  <a:prstClr val="black"/>
                </a:solidFill>
                <a:latin typeface="Calibri" panose="020F0502020204030204" pitchFamily="34" charset="0"/>
              </a:rPr>
              <a:t>Cilt Kanseri (</a:t>
            </a:r>
            <a:r>
              <a:rPr lang="tr-TR" sz="2200" b="0" i="0" u="none" strike="noStrike" kern="100" baseline="0" dirty="0" err="1">
                <a:solidFill>
                  <a:prstClr val="black"/>
                </a:solidFill>
                <a:latin typeface="Calibri" panose="020F0502020204030204" pitchFamily="34" charset="0"/>
              </a:rPr>
              <a:t>Melanom</a:t>
            </a:r>
            <a:r>
              <a:rPr lang="tr-TR" sz="2200" b="0" i="0" u="none" strike="noStrike" kern="100" baseline="0" dirty="0">
                <a:solidFill>
                  <a:prstClr val="black"/>
                </a:solidFill>
                <a:latin typeface="Calibri" panose="020F0502020204030204" pitchFamily="34" charset="0"/>
              </a:rPr>
              <a:t>)</a:t>
            </a:r>
          </a:p>
          <a:p>
            <a:pPr marL="0" marR="0" lvl="0" indent="0" rtl="0">
              <a:lnSpc>
                <a:spcPct val="150000"/>
              </a:lnSpc>
              <a:buNone/>
            </a:pPr>
            <a:r>
              <a:rPr lang="tr-TR" sz="2200" b="1" i="0" u="none" strike="noStrike" kern="100" baseline="0" dirty="0">
                <a:solidFill>
                  <a:prstClr val="black"/>
                </a:solidFill>
                <a:latin typeface="Calibri" panose="020F0502020204030204" pitchFamily="34" charset="0"/>
              </a:rPr>
              <a:t>Diğerleri: </a:t>
            </a:r>
            <a:r>
              <a:rPr lang="tr-TR" sz="2200" b="0" i="0" u="none" strike="noStrike" kern="100" baseline="0" dirty="0">
                <a:solidFill>
                  <a:prstClr val="black"/>
                </a:solidFill>
                <a:latin typeface="Calibri" panose="020F0502020204030204" pitchFamily="34" charset="0"/>
              </a:rPr>
              <a:t>Lösemi, lenfoma vb.</a:t>
            </a:r>
          </a:p>
        </p:txBody>
      </p:sp>
      <p:pic>
        <p:nvPicPr>
          <p:cNvPr id="4100" name="Picture 4" descr="En Sık Görülen Kanserler">
            <a:extLst>
              <a:ext uri="{FF2B5EF4-FFF2-40B4-BE49-F238E27FC236}">
                <a16:creationId xmlns:a16="http://schemas.microsoft.com/office/drawing/2014/main" id="{CECC62C0-167F-4A74-ED8B-6F32D3CB197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242" b="85080" l="29622" r="71819"/>
                    </a14:imgEffect>
                  </a14:imgLayer>
                </a14:imgProps>
              </a:ext>
              <a:ext uri="{28A0092B-C50C-407E-A947-70E740481C1C}">
                <a14:useLocalDpi xmlns:a14="http://schemas.microsoft.com/office/drawing/2010/main" val="0"/>
              </a:ext>
            </a:extLst>
          </a:blip>
          <a:srcRect l="24347" t="6512" r="22906" b="6191"/>
          <a:stretch/>
        </p:blipFill>
        <p:spPr bwMode="auto">
          <a:xfrm>
            <a:off x="6662057" y="2371411"/>
            <a:ext cx="3617408" cy="332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6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0C79C1-8882-8993-FB6B-0D3972FC16FA}"/>
              </a:ext>
            </a:extLst>
          </p:cNvPr>
          <p:cNvSpPr>
            <a:spLocks noGrp="1"/>
          </p:cNvSpPr>
          <p:nvPr>
            <p:ph type="title"/>
          </p:nvPr>
        </p:nvSpPr>
        <p:spPr/>
        <p:txBody>
          <a:bodyPr/>
          <a:lstStyle/>
          <a:p>
            <a:pPr marR="0" rtl="0"/>
            <a:r>
              <a:rPr lang="tr-TR" b="1" i="0" u="none" strike="noStrike" kern="100" baseline="0" dirty="0">
                <a:solidFill>
                  <a:prstClr val="black"/>
                </a:solidFill>
                <a:latin typeface="Calibri" panose="020F0502020204030204" pitchFamily="34" charset="0"/>
              </a:rPr>
              <a:t>Kanserin Belirtileri</a:t>
            </a:r>
          </a:p>
        </p:txBody>
      </p:sp>
      <p:sp>
        <p:nvSpPr>
          <p:cNvPr id="3" name="Metin Yer Tutucusu 2">
            <a:extLst>
              <a:ext uri="{FF2B5EF4-FFF2-40B4-BE49-F238E27FC236}">
                <a16:creationId xmlns:a16="http://schemas.microsoft.com/office/drawing/2014/main" id="{E163CCAD-F04D-E7D5-AAFB-972FCDC4EC24}"/>
              </a:ext>
            </a:extLst>
          </p:cNvPr>
          <p:cNvSpPr>
            <a:spLocks noGrp="1"/>
          </p:cNvSpPr>
          <p:nvPr>
            <p:ph type="body" idx="1"/>
          </p:nvPr>
        </p:nvSpPr>
        <p:spPr>
          <a:xfrm>
            <a:off x="2231136" y="2630554"/>
            <a:ext cx="3405989" cy="3101983"/>
          </a:xfrm>
        </p:spPr>
        <p:txBody>
          <a:bodyPr>
            <a:normAutofit/>
          </a:bodyPr>
          <a:lstStyle/>
          <a:p>
            <a:pPr marL="0" marR="0" lvl="0" indent="0" rtl="0">
              <a:buNone/>
            </a:pPr>
            <a:r>
              <a:rPr lang="tr-TR" sz="2200" b="1" i="0" u="none" strike="noStrike" kern="100" baseline="0" dirty="0">
                <a:solidFill>
                  <a:prstClr val="black"/>
                </a:solidFill>
                <a:latin typeface="Calibri" panose="020F0502020204030204" pitchFamily="34" charset="0"/>
              </a:rPr>
              <a:t>Genel Belirtiler:</a:t>
            </a:r>
          </a:p>
          <a:p>
            <a:pPr lvl="1"/>
            <a:r>
              <a:rPr lang="tr-TR" sz="2200" b="0" i="0" u="none" strike="noStrike" kern="100" baseline="0" dirty="0">
                <a:solidFill>
                  <a:prstClr val="black"/>
                </a:solidFill>
                <a:latin typeface="Calibri" panose="020F0502020204030204" pitchFamily="34" charset="0"/>
              </a:rPr>
              <a:t>Sebepsiz kilo kaybı</a:t>
            </a:r>
          </a:p>
          <a:p>
            <a:pPr lvl="1"/>
            <a:r>
              <a:rPr lang="tr-TR" sz="2200" b="0" i="0" u="none" strike="noStrike" kern="100" baseline="0" dirty="0">
                <a:solidFill>
                  <a:prstClr val="black"/>
                </a:solidFill>
                <a:latin typeface="Calibri" panose="020F0502020204030204" pitchFamily="34" charset="0"/>
              </a:rPr>
              <a:t>Kronik yorgunluk</a:t>
            </a:r>
          </a:p>
          <a:p>
            <a:pPr lvl="1"/>
            <a:r>
              <a:rPr lang="tr-TR" sz="2200" b="0" i="0" u="none" strike="noStrike" kern="100" baseline="0" dirty="0">
                <a:solidFill>
                  <a:prstClr val="black"/>
                </a:solidFill>
                <a:latin typeface="Calibri" panose="020F0502020204030204" pitchFamily="34" charset="0"/>
              </a:rPr>
              <a:t>İyileşmeyen yaralar</a:t>
            </a:r>
          </a:p>
          <a:p>
            <a:pPr lvl="1"/>
            <a:r>
              <a:rPr lang="tr-TR" sz="2200" b="0" i="0" u="none" strike="noStrike" kern="100" baseline="0" dirty="0">
                <a:solidFill>
                  <a:prstClr val="black"/>
                </a:solidFill>
                <a:latin typeface="Calibri" panose="020F0502020204030204" pitchFamily="34" charset="0"/>
              </a:rPr>
              <a:t>Uzun süren öksürük</a:t>
            </a:r>
          </a:p>
          <a:p>
            <a:pPr lvl="1"/>
            <a:r>
              <a:rPr lang="tr-TR" sz="2200" b="0" i="0" u="none" strike="noStrike" kern="100" baseline="0" dirty="0">
                <a:solidFill>
                  <a:prstClr val="black"/>
                </a:solidFill>
                <a:latin typeface="Calibri" panose="020F0502020204030204" pitchFamily="34" charset="0"/>
              </a:rPr>
              <a:t>Kanama veya akıntılar</a:t>
            </a:r>
          </a:p>
        </p:txBody>
      </p:sp>
    </p:spTree>
    <p:extLst>
      <p:ext uri="{BB962C8B-B14F-4D97-AF65-F5344CB8AC3E}">
        <p14:creationId xmlns:p14="http://schemas.microsoft.com/office/powerpoint/2010/main" val="422948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E86E09-B0A9-BEE8-C56D-80158D710D83}"/>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Erken Teşhisin Önemi</a:t>
            </a:r>
          </a:p>
        </p:txBody>
      </p:sp>
      <p:sp>
        <p:nvSpPr>
          <p:cNvPr id="3" name="Metin Yer Tutucusu 2">
            <a:extLst>
              <a:ext uri="{FF2B5EF4-FFF2-40B4-BE49-F238E27FC236}">
                <a16:creationId xmlns:a16="http://schemas.microsoft.com/office/drawing/2014/main" id="{0BA1C486-496C-043F-6673-D54C0658C4A1}"/>
              </a:ext>
            </a:extLst>
          </p:cNvPr>
          <p:cNvSpPr>
            <a:spLocks noGrp="1"/>
          </p:cNvSpPr>
          <p:nvPr>
            <p:ph type="body" idx="1"/>
          </p:nvPr>
        </p:nvSpPr>
        <p:spPr>
          <a:xfrm>
            <a:off x="2231136" y="2590909"/>
            <a:ext cx="7729728" cy="3101983"/>
          </a:xfrm>
        </p:spPr>
        <p:txBody>
          <a:bodyPr>
            <a:normAutofit/>
          </a:bodyPr>
          <a:lstStyle/>
          <a:p>
            <a:pPr marL="0" marR="0" lvl="0" indent="0" rtl="0">
              <a:buNone/>
            </a:pPr>
            <a:r>
              <a:rPr lang="tr-TR" sz="2200" b="1" i="0" u="none" strike="noStrike" kern="100" baseline="0" dirty="0">
                <a:solidFill>
                  <a:prstClr val="black"/>
                </a:solidFill>
                <a:latin typeface="Calibri" panose="020F0502020204030204" pitchFamily="34" charset="0"/>
              </a:rPr>
              <a:t>Avantajlar:</a:t>
            </a:r>
          </a:p>
          <a:p>
            <a:pPr lvl="1"/>
            <a:r>
              <a:rPr lang="tr-TR" sz="2200" b="0" i="0" u="none" strike="noStrike" kern="100" baseline="0" dirty="0">
                <a:solidFill>
                  <a:prstClr val="black"/>
                </a:solidFill>
                <a:latin typeface="Calibri" panose="020F0502020204030204" pitchFamily="34" charset="0"/>
              </a:rPr>
              <a:t>Tedavi başarısının artması</a:t>
            </a:r>
          </a:p>
          <a:p>
            <a:pPr lvl="1"/>
            <a:r>
              <a:rPr lang="tr-TR" sz="2200" b="0" i="0" u="none" strike="noStrike" kern="100" baseline="0" dirty="0">
                <a:solidFill>
                  <a:prstClr val="black"/>
                </a:solidFill>
                <a:latin typeface="Calibri" panose="020F0502020204030204" pitchFamily="34" charset="0"/>
              </a:rPr>
              <a:t>Yaşam süresinin uzaması</a:t>
            </a:r>
          </a:p>
          <a:p>
            <a:pPr lvl="1"/>
            <a:r>
              <a:rPr lang="tr-TR" sz="2200" b="0" i="0" u="none" strike="noStrike" kern="100" baseline="0" dirty="0">
                <a:solidFill>
                  <a:prstClr val="black"/>
                </a:solidFill>
                <a:latin typeface="Calibri" panose="020F0502020204030204" pitchFamily="34" charset="0"/>
              </a:rPr>
              <a:t>Tedavi maliyetlerinin düşmesi</a:t>
            </a:r>
          </a:p>
          <a:p>
            <a:pPr lvl="1"/>
            <a:r>
              <a:rPr lang="nn-NO" sz="2200" b="0" i="0" u="none" strike="noStrike" kern="100" baseline="0" dirty="0">
                <a:solidFill>
                  <a:prstClr val="black"/>
                </a:solidFill>
                <a:latin typeface="Calibri" panose="020F0502020204030204" pitchFamily="34" charset="0"/>
              </a:rPr>
              <a:t>Psikolojik destek ve yaşam kalitesinin artması</a:t>
            </a:r>
          </a:p>
        </p:txBody>
      </p:sp>
    </p:spTree>
    <p:extLst>
      <p:ext uri="{BB962C8B-B14F-4D97-AF65-F5344CB8AC3E}">
        <p14:creationId xmlns:p14="http://schemas.microsoft.com/office/powerpoint/2010/main" val="143740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F645A6-4B87-CA73-1286-DBAD001F0BCC}"/>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Erken Teşhis Yöntemleri</a:t>
            </a:r>
          </a:p>
        </p:txBody>
      </p:sp>
      <p:sp>
        <p:nvSpPr>
          <p:cNvPr id="3" name="Metin Yer Tutucusu 2">
            <a:extLst>
              <a:ext uri="{FF2B5EF4-FFF2-40B4-BE49-F238E27FC236}">
                <a16:creationId xmlns:a16="http://schemas.microsoft.com/office/drawing/2014/main" id="{5AD66C0C-088D-A285-8CA2-1DE8C37875DB}"/>
              </a:ext>
            </a:extLst>
          </p:cNvPr>
          <p:cNvSpPr>
            <a:spLocks noGrp="1"/>
          </p:cNvSpPr>
          <p:nvPr>
            <p:ph type="body" idx="1"/>
          </p:nvPr>
        </p:nvSpPr>
        <p:spPr>
          <a:xfrm>
            <a:off x="1186108" y="2500474"/>
            <a:ext cx="3486376" cy="3679262"/>
          </a:xfrm>
        </p:spPr>
        <p:txBody>
          <a:bodyPr>
            <a:noAutofit/>
          </a:bodyPr>
          <a:lstStyle/>
          <a:p>
            <a:pPr marL="0" marR="0" lvl="0" indent="0" rtl="0">
              <a:buNone/>
            </a:pPr>
            <a:r>
              <a:rPr lang="tr-TR" sz="2200" b="1" i="0" u="none" strike="noStrike" kern="100" baseline="0" dirty="0">
                <a:solidFill>
                  <a:prstClr val="black"/>
                </a:solidFill>
                <a:latin typeface="Calibri" panose="020F0502020204030204" pitchFamily="34" charset="0"/>
              </a:rPr>
              <a:t>Taramalar ve Testler:</a:t>
            </a:r>
          </a:p>
          <a:p>
            <a:pPr lvl="1"/>
            <a:r>
              <a:rPr lang="tr-TR" sz="2200" b="0" i="0" u="none" strike="noStrike" kern="100" baseline="0" dirty="0">
                <a:solidFill>
                  <a:prstClr val="black"/>
                </a:solidFill>
                <a:latin typeface="Calibri" panose="020F0502020204030204" pitchFamily="34" charset="0"/>
              </a:rPr>
              <a:t>Mamografi</a:t>
            </a:r>
          </a:p>
          <a:p>
            <a:pPr lvl="1"/>
            <a:r>
              <a:rPr lang="tr-TR" sz="2200" b="0" i="0" u="none" strike="noStrike" kern="100" baseline="0" dirty="0">
                <a:solidFill>
                  <a:prstClr val="black"/>
                </a:solidFill>
                <a:latin typeface="Calibri" panose="020F0502020204030204" pitchFamily="34" charset="0"/>
              </a:rPr>
              <a:t>Kolonoskopi</a:t>
            </a:r>
          </a:p>
          <a:p>
            <a:pPr lvl="1"/>
            <a:r>
              <a:rPr lang="tr-TR" sz="2200" b="0" i="0" u="none" strike="noStrike" kern="100" baseline="0" dirty="0">
                <a:solidFill>
                  <a:prstClr val="black"/>
                </a:solidFill>
                <a:latin typeface="Calibri" panose="020F0502020204030204" pitchFamily="34" charset="0"/>
              </a:rPr>
              <a:t>PSA Testi</a:t>
            </a:r>
          </a:p>
          <a:p>
            <a:pPr lvl="1"/>
            <a:r>
              <a:rPr lang="tr-TR" sz="2200" b="0" i="0" u="none" strike="noStrike" kern="100" baseline="0" dirty="0" err="1">
                <a:solidFill>
                  <a:prstClr val="black"/>
                </a:solidFill>
                <a:latin typeface="Calibri" panose="020F0502020204030204" pitchFamily="34" charset="0"/>
              </a:rPr>
              <a:t>Pap</a:t>
            </a:r>
            <a:r>
              <a:rPr lang="tr-TR" sz="2200" b="0" i="0" u="none" strike="noStrike" kern="100" baseline="0" dirty="0">
                <a:solidFill>
                  <a:prstClr val="black"/>
                </a:solidFill>
                <a:latin typeface="Calibri" panose="020F0502020204030204" pitchFamily="34" charset="0"/>
              </a:rPr>
              <a:t> </a:t>
            </a:r>
            <a:r>
              <a:rPr lang="tr-TR" sz="2200" b="0" i="0" u="none" strike="noStrike" kern="100" baseline="0" dirty="0" err="1">
                <a:solidFill>
                  <a:prstClr val="black"/>
                </a:solidFill>
                <a:latin typeface="Calibri" panose="020F0502020204030204" pitchFamily="34" charset="0"/>
              </a:rPr>
              <a:t>Smear</a:t>
            </a:r>
            <a:endParaRPr lang="tr-TR" sz="2200" b="0" i="0" u="none" strike="noStrike" kern="100" baseline="0" dirty="0">
              <a:solidFill>
                <a:prstClr val="black"/>
              </a:solidFill>
              <a:latin typeface="Calibri" panose="020F0502020204030204" pitchFamily="34" charset="0"/>
            </a:endParaRPr>
          </a:p>
          <a:p>
            <a:pPr marL="0" marR="0" lvl="0" indent="0" rtl="0">
              <a:buNone/>
            </a:pPr>
            <a:endParaRPr lang="tr-TR" sz="1400" b="1" i="0" u="none" strike="noStrike" kern="100" baseline="0" dirty="0">
              <a:solidFill>
                <a:prstClr val="black"/>
              </a:solidFill>
              <a:latin typeface="Calibri" panose="020F0502020204030204" pitchFamily="34" charset="0"/>
            </a:endParaRPr>
          </a:p>
          <a:p>
            <a:pPr marL="0" marR="0" lvl="0" indent="0" rtl="0">
              <a:buNone/>
            </a:pPr>
            <a:r>
              <a:rPr lang="tr-TR" sz="2200" b="1" i="0" u="none" strike="noStrike" kern="100" baseline="0" dirty="0">
                <a:solidFill>
                  <a:prstClr val="black"/>
                </a:solidFill>
                <a:latin typeface="Calibri" panose="020F0502020204030204" pitchFamily="34" charset="0"/>
              </a:rPr>
              <a:t>Görüntüleme Teknikleri: </a:t>
            </a:r>
          </a:p>
          <a:p>
            <a:pPr marR="0" lvl="1"/>
            <a:r>
              <a:rPr lang="tr-TR" sz="2200" kern="100" dirty="0">
                <a:solidFill>
                  <a:prstClr val="black"/>
                </a:solidFill>
                <a:latin typeface="Calibri" panose="020F0502020204030204" pitchFamily="34" charset="0"/>
              </a:rPr>
              <a:t>MR, BT, Ultrason.</a:t>
            </a:r>
          </a:p>
        </p:txBody>
      </p:sp>
      <p:pic>
        <p:nvPicPr>
          <p:cNvPr id="6150" name="Picture 6" descr="Kanser Tarama Testleri: Erken Teşhis ve Tedavi | Onkoloji Doktorum">
            <a:extLst>
              <a:ext uri="{FF2B5EF4-FFF2-40B4-BE49-F238E27FC236}">
                <a16:creationId xmlns:a16="http://schemas.microsoft.com/office/drawing/2014/main" id="{8A1589CA-3BB8-F786-6D0D-090CD2EDA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939" y="2655350"/>
            <a:ext cx="6102728" cy="32379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0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FF542F-B507-7D8A-73C6-FA0A815BB073}"/>
              </a:ext>
            </a:extLst>
          </p:cNvPr>
          <p:cNvSpPr>
            <a:spLocks noGrp="1"/>
          </p:cNvSpPr>
          <p:nvPr>
            <p:ph type="title"/>
          </p:nvPr>
        </p:nvSpPr>
        <p:spPr/>
        <p:txBody>
          <a:bodyPr/>
          <a:lstStyle/>
          <a:p>
            <a:pPr marR="0" rtl="0"/>
            <a:r>
              <a:rPr lang="tr-TR" b="1" i="0" u="none" strike="noStrike" kern="100" baseline="0">
                <a:solidFill>
                  <a:prstClr val="black"/>
                </a:solidFill>
                <a:latin typeface="Calibri" panose="020F0502020204030204" pitchFamily="34" charset="0"/>
              </a:rPr>
              <a:t>Risk Faktörleri</a:t>
            </a:r>
            <a:endParaRPr lang="tr-TR" b="1" i="0" u="none" strike="noStrike" kern="100" baseline="0" dirty="0">
              <a:solidFill>
                <a:prstClr val="black"/>
              </a:solidFill>
              <a:latin typeface="Calibri" panose="020F0502020204030204" pitchFamily="34" charset="0"/>
            </a:endParaRPr>
          </a:p>
        </p:txBody>
      </p:sp>
      <p:sp>
        <p:nvSpPr>
          <p:cNvPr id="3" name="Metin Yer Tutucusu 2">
            <a:extLst>
              <a:ext uri="{FF2B5EF4-FFF2-40B4-BE49-F238E27FC236}">
                <a16:creationId xmlns:a16="http://schemas.microsoft.com/office/drawing/2014/main" id="{C2C1F1DE-4832-BB81-5C29-0CD88AB5A2FA}"/>
              </a:ext>
            </a:extLst>
          </p:cNvPr>
          <p:cNvSpPr>
            <a:spLocks noGrp="1"/>
          </p:cNvSpPr>
          <p:nvPr>
            <p:ph type="body" idx="1"/>
          </p:nvPr>
        </p:nvSpPr>
        <p:spPr>
          <a:xfrm>
            <a:off x="2231136" y="2619190"/>
            <a:ext cx="7729728" cy="3101983"/>
          </a:xfrm>
        </p:spPr>
        <p:txBody>
          <a:bodyPr>
            <a:normAutofit/>
          </a:bodyPr>
          <a:lstStyle/>
          <a:p>
            <a:pPr marR="0" lvl="0" rtl="0">
              <a:lnSpc>
                <a:spcPct val="150000"/>
              </a:lnSpc>
            </a:pPr>
            <a:r>
              <a:rPr lang="tr-TR" sz="2200" b="1" i="0" u="none" strike="noStrike" kern="100" baseline="0" dirty="0">
                <a:solidFill>
                  <a:prstClr val="black"/>
                </a:solidFill>
                <a:latin typeface="Calibri" panose="020F0502020204030204" pitchFamily="34" charset="0"/>
              </a:rPr>
              <a:t>Genetik Riskler: </a:t>
            </a:r>
            <a:r>
              <a:rPr lang="tr-TR" sz="2200" b="0" i="0" u="none" strike="noStrike" kern="100" baseline="0" dirty="0">
                <a:solidFill>
                  <a:prstClr val="black"/>
                </a:solidFill>
                <a:latin typeface="Calibri" panose="020F0502020204030204" pitchFamily="34" charset="0"/>
              </a:rPr>
              <a:t>Ailede kanser öyküsü.</a:t>
            </a:r>
          </a:p>
          <a:p>
            <a:pPr marR="0" lvl="0" rtl="0">
              <a:lnSpc>
                <a:spcPct val="150000"/>
              </a:lnSpc>
            </a:pPr>
            <a:r>
              <a:rPr lang="tr-TR" sz="2200" b="1" i="0" u="none" strike="noStrike" kern="100" baseline="0" dirty="0">
                <a:solidFill>
                  <a:prstClr val="black"/>
                </a:solidFill>
                <a:latin typeface="Calibri" panose="020F0502020204030204" pitchFamily="34" charset="0"/>
              </a:rPr>
              <a:t>Çevresel Riskler: </a:t>
            </a:r>
            <a:r>
              <a:rPr lang="tr-TR" sz="2200" b="0" i="0" u="none" strike="noStrike" kern="100" baseline="0" dirty="0">
                <a:solidFill>
                  <a:prstClr val="black"/>
                </a:solidFill>
                <a:latin typeface="Calibri" panose="020F0502020204030204" pitchFamily="34" charset="0"/>
              </a:rPr>
              <a:t>Sigara, alkol, kimyasallar.</a:t>
            </a:r>
          </a:p>
          <a:p>
            <a:pPr marR="0" lvl="0" rtl="0">
              <a:lnSpc>
                <a:spcPct val="150000"/>
              </a:lnSpc>
            </a:pPr>
            <a:r>
              <a:rPr lang="tr-TR" sz="2200" b="1" i="0" u="none" strike="noStrike" kern="100" baseline="0" dirty="0">
                <a:solidFill>
                  <a:prstClr val="black"/>
                </a:solidFill>
                <a:latin typeface="Calibri" panose="020F0502020204030204" pitchFamily="34" charset="0"/>
              </a:rPr>
              <a:t>Yaşam Tarzı Riskleri: </a:t>
            </a:r>
            <a:r>
              <a:rPr lang="tr-TR" sz="2200" b="0" i="0" u="none" strike="noStrike" kern="100" baseline="0" dirty="0">
                <a:solidFill>
                  <a:prstClr val="black"/>
                </a:solidFill>
                <a:latin typeface="Calibri" panose="020F0502020204030204" pitchFamily="34" charset="0"/>
              </a:rPr>
              <a:t>Kötü beslenme, obezite, hareketsizlik.</a:t>
            </a:r>
          </a:p>
          <a:p>
            <a:pPr marR="0" lvl="0" rtl="0">
              <a:lnSpc>
                <a:spcPct val="150000"/>
              </a:lnSpc>
            </a:pPr>
            <a:r>
              <a:rPr lang="tr-TR" sz="2200" b="1" i="0" u="none" strike="noStrike" kern="100" baseline="0" dirty="0">
                <a:solidFill>
                  <a:prstClr val="black"/>
                </a:solidFill>
                <a:latin typeface="Calibri" panose="020F0502020204030204" pitchFamily="34" charset="0"/>
              </a:rPr>
              <a:t>Enfeksiyonlar: </a:t>
            </a:r>
            <a:r>
              <a:rPr lang="tr-TR" sz="2200" b="0" i="0" u="none" strike="noStrike" kern="100" baseline="0" dirty="0">
                <a:solidFill>
                  <a:prstClr val="black"/>
                </a:solidFill>
                <a:latin typeface="Calibri" panose="020F0502020204030204" pitchFamily="34" charset="0"/>
              </a:rPr>
              <a:t>HPV, Hepatit B ve C.</a:t>
            </a:r>
          </a:p>
        </p:txBody>
      </p:sp>
    </p:spTree>
    <p:extLst>
      <p:ext uri="{BB962C8B-B14F-4D97-AF65-F5344CB8AC3E}">
        <p14:creationId xmlns:p14="http://schemas.microsoft.com/office/powerpoint/2010/main" val="3321706004"/>
      </p:ext>
    </p:extLst>
  </p:cSld>
  <p:clrMapOvr>
    <a:masterClrMapping/>
  </p:clrMapOvr>
</p:sld>
</file>

<file path=ppt/theme/theme1.xml><?xml version="1.0" encoding="utf-8"?>
<a:theme xmlns:a="http://schemas.openxmlformats.org/drawingml/2006/main" name="Paket">
  <a:themeElements>
    <a:clrScheme name="Paket">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TM10001115[[fn=Paket]]</Template>
  <TotalTime>198</TotalTime>
  <Words>731</Words>
  <Application>Microsoft Office PowerPoint</Application>
  <PresentationFormat>Geniş ekran</PresentationFormat>
  <Paragraphs>158</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Calibri</vt:lpstr>
      <vt:lpstr>Gill Sans MT</vt:lpstr>
      <vt:lpstr>Paket</vt:lpstr>
      <vt:lpstr>Kanserde Erken Teşhisin Önemi  ve Riskli Gruplar</vt:lpstr>
      <vt:lpstr>Farkındalık ve Korunma Yolları</vt:lpstr>
      <vt:lpstr>Kanser Nedir?</vt:lpstr>
      <vt:lpstr>Kanserin Oluşum Mekanizması</vt:lpstr>
      <vt:lpstr>Kanser Türleri</vt:lpstr>
      <vt:lpstr>Kanserin Belirtileri</vt:lpstr>
      <vt:lpstr>Erken Teşhisin Önemi</vt:lpstr>
      <vt:lpstr>Erken Teşhis Yöntemleri</vt:lpstr>
      <vt:lpstr>Risk Faktörleri</vt:lpstr>
      <vt:lpstr>Genetik ve Kalıtsal Kanserler</vt:lpstr>
      <vt:lpstr>Yaşam Tarzının Rolü</vt:lpstr>
      <vt:lpstr>Kanserden Korunma Yolları</vt:lpstr>
      <vt:lpstr>Risk Grupları</vt:lpstr>
      <vt:lpstr>Çocuklarda ve Gençlerde Kanser</vt:lpstr>
      <vt:lpstr>Kadınlarda ve Erkeklerde Kanser</vt:lpstr>
      <vt:lpstr>Kanser İstatistikleri (Dünya)</vt:lpstr>
      <vt:lpstr>Kanser İstatistikleri (Türkiye)</vt:lpstr>
      <vt:lpstr>ÜLKEMİZDE EN SIK GÖRÜLEN Kanserler</vt:lpstr>
      <vt:lpstr>Kanser Tedavi Yöntemleri</vt:lpstr>
      <vt:lpstr>Psikososyal Destek</vt:lpstr>
      <vt:lpstr>Erken Teşhis Kampanyaları</vt:lpstr>
      <vt:lpstr>Kaynaklar</vt:lpstr>
      <vt:lpstr>Dinlediğiniz için TEŞEKKÜR ederim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Kanserde Erken Teşhisin Önemi  ve Riskli Gruplar</dc:title>
  <dc:creator>Ela Çelik</dc:creator>
  <cp:lastModifiedBy>KOSAM</cp:lastModifiedBy>
  <cp:revision>14</cp:revision>
  <dcterms:created xsi:type="dcterms:W3CDTF">2024-12-04T06:42:44Z</dcterms:created>
  <dcterms:modified xsi:type="dcterms:W3CDTF">2024-12-08T10:32:31Z</dcterms:modified>
</cp:coreProperties>
</file>