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1"/>
  </p:notesMasterIdLst>
  <p:sldIdLst>
    <p:sldId id="256" r:id="rId2"/>
    <p:sldId id="257" r:id="rId3"/>
    <p:sldId id="263" r:id="rId4"/>
    <p:sldId id="261" r:id="rId5"/>
    <p:sldId id="264" r:id="rId6"/>
    <p:sldId id="259" r:id="rId7"/>
    <p:sldId id="260" r:id="rId8"/>
    <p:sldId id="262" r:id="rId9"/>
    <p:sldId id="265" r:id="rId1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Özkan" initials="Ö" lastIdx="2" clrIdx="0">
    <p:extLst>
      <p:ext uri="{19B8F6BF-5375-455C-9EA6-DF929625EA0E}">
        <p15:presenceInfo xmlns:p15="http://schemas.microsoft.com/office/powerpoint/2012/main" userId="666e777412b4da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05T00:16:02.558"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59CD4-3B0E-46A0-814B-B0FD3E4A5D97}" type="datetimeFigureOut">
              <a:rPr lang="tr-TR" smtClean="0"/>
              <a:t>5.12.2022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24D7C-023B-4A65-93EE-9315FFD90B93}" type="slidenum">
              <a:rPr lang="tr-TR" smtClean="0"/>
              <a:t>‹#›</a:t>
            </a:fld>
            <a:endParaRPr lang="tr-TR"/>
          </a:p>
        </p:txBody>
      </p:sp>
    </p:spTree>
    <p:extLst>
      <p:ext uri="{BB962C8B-B14F-4D97-AF65-F5344CB8AC3E}">
        <p14:creationId xmlns:p14="http://schemas.microsoft.com/office/powerpoint/2010/main" val="190083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smtClean="0"/>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2553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FF0FB93-4A1E-49B0-9C0E-A7F6AB82053C}" type="datetimeFigureOut">
              <a:rPr lang="tr-TR" smtClean="0"/>
              <a:t>5.12.2022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345724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62684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smtClean="0"/>
              <a:t>Asıl başlık stili için tıklatın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smtClean="0"/>
              <a:t>Asıl metin stillerini düzenle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1408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294774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67543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smtClean="0"/>
              <a:t>Asıl başlık stili için tıklatın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3247239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1494698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131111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376063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1115903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6FF0FB93-4A1E-49B0-9C0E-A7F6AB82053C}" type="datetimeFigureOut">
              <a:rPr lang="tr-TR" smtClean="0"/>
              <a:t>5.12.2022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240102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6FF0FB93-4A1E-49B0-9C0E-A7F6AB82053C}" type="datetimeFigureOut">
              <a:rPr lang="tr-TR" smtClean="0"/>
              <a:t>5.12.2022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143377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7" name="Date Placeholder 2"/>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379205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203822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7" name="Date Placeholder 4"/>
          <p:cNvSpPr>
            <a:spLocks noGrp="1"/>
          </p:cNvSpPr>
          <p:nvPr>
            <p:ph type="dt" sz="half" idx="10"/>
          </p:nvPr>
        </p:nvSpPr>
        <p:spPr/>
        <p:txBody>
          <a:bodyPr/>
          <a:lstStyle/>
          <a:p>
            <a:fld id="{6FF0FB93-4A1E-49B0-9C0E-A7F6AB82053C}" type="datetimeFigureOut">
              <a:rPr lang="tr-TR" smtClean="0"/>
              <a:t>5.12.2022</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320166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FF0FB93-4A1E-49B0-9C0E-A7F6AB82053C}" type="datetimeFigureOut">
              <a:rPr lang="tr-TR" smtClean="0"/>
              <a:t>5.12.2022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E79D5B3-C832-4C04-B425-7119F2494511}" type="slidenum">
              <a:rPr lang="tr-TR" smtClean="0"/>
              <a:t>‹#›</a:t>
            </a:fld>
            <a:endParaRPr lang="tr-TR"/>
          </a:p>
        </p:txBody>
      </p:sp>
    </p:spTree>
    <p:extLst>
      <p:ext uri="{BB962C8B-B14F-4D97-AF65-F5344CB8AC3E}">
        <p14:creationId xmlns:p14="http://schemas.microsoft.com/office/powerpoint/2010/main" val="5583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FF0FB93-4A1E-49B0-9C0E-A7F6AB82053C}" type="datetimeFigureOut">
              <a:rPr lang="tr-TR" smtClean="0"/>
              <a:t>5.12.2022</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E79D5B3-C832-4C04-B425-7119F2494511}" type="slidenum">
              <a:rPr lang="tr-TR" smtClean="0"/>
              <a:t>‹#›</a:t>
            </a:fld>
            <a:endParaRPr lang="tr-TR"/>
          </a:p>
        </p:txBody>
      </p:sp>
    </p:spTree>
    <p:extLst>
      <p:ext uri="{BB962C8B-B14F-4D97-AF65-F5344CB8AC3E}">
        <p14:creationId xmlns:p14="http://schemas.microsoft.com/office/powerpoint/2010/main" val="1888145631"/>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099350" y="2594158"/>
            <a:ext cx="12301057" cy="3179427"/>
          </a:xfrm>
        </p:spPr>
        <p:txBody>
          <a:bodyPr>
            <a:normAutofit/>
          </a:bodyPr>
          <a:lstStyle/>
          <a:p>
            <a:r>
              <a:rPr lang="tr-TR" sz="7200" dirty="0" smtClean="0">
                <a:solidFill>
                  <a:schemeClr val="tx1">
                    <a:lumMod val="95000"/>
                  </a:schemeClr>
                </a:solidFill>
                <a:latin typeface="Bahnschrift SemiBold Condensed" panose="020B0502040204020203" pitchFamily="34" charset="0"/>
              </a:rPr>
              <a:t>FORMULA ARAÇLARININ DİNAMİĞİ</a:t>
            </a:r>
            <a:endParaRPr lang="tr-TR" sz="7200" dirty="0">
              <a:solidFill>
                <a:schemeClr val="tx1">
                  <a:lumMod val="95000"/>
                </a:schemeClr>
              </a:solidFill>
              <a:latin typeface="Bahnschrift SemiBold Condensed" panose="020B0502040204020203" pitchFamily="34" charset="0"/>
            </a:endParaRPr>
          </a:p>
          <a:p>
            <a:endParaRPr lang="tr-TR" sz="6000" dirty="0" smtClean="0">
              <a:solidFill>
                <a:schemeClr val="tx1">
                  <a:lumMod val="95000"/>
                </a:schemeClr>
              </a:solidFill>
              <a:latin typeface="Bahnschrift SemiBold Condensed" panose="020B0502040204020203" pitchFamily="34" charset="0"/>
            </a:endParaRPr>
          </a:p>
          <a:p>
            <a:r>
              <a:rPr lang="tr-TR" sz="1600" dirty="0" smtClean="0">
                <a:solidFill>
                  <a:schemeClr val="tx1">
                    <a:lumMod val="95000"/>
                  </a:schemeClr>
                </a:solidFill>
                <a:latin typeface="Bahnschrift SemiBold" panose="020B0502040204020203" pitchFamily="34" charset="0"/>
              </a:rPr>
              <a:t>Selçuk </a:t>
            </a:r>
            <a:r>
              <a:rPr lang="tr-TR" sz="1600" dirty="0" err="1" smtClean="0">
                <a:solidFill>
                  <a:schemeClr val="tx1">
                    <a:lumMod val="95000"/>
                  </a:schemeClr>
                </a:solidFill>
                <a:latin typeface="Bahnschrift SemiBold" panose="020B0502040204020203" pitchFamily="34" charset="0"/>
              </a:rPr>
              <a:t>bihrat</a:t>
            </a:r>
            <a:r>
              <a:rPr lang="tr-TR" sz="1600" dirty="0" smtClean="0">
                <a:solidFill>
                  <a:schemeClr val="tx1">
                    <a:lumMod val="95000"/>
                  </a:schemeClr>
                </a:solidFill>
                <a:latin typeface="Bahnschrift SemiBold" panose="020B0502040204020203" pitchFamily="34" charset="0"/>
              </a:rPr>
              <a:t> </a:t>
            </a:r>
            <a:r>
              <a:rPr lang="tr-TR" sz="1600" dirty="0" err="1" smtClean="0">
                <a:solidFill>
                  <a:schemeClr val="tx1">
                    <a:lumMod val="95000"/>
                  </a:schemeClr>
                </a:solidFill>
                <a:latin typeface="Bahnschrift SemiBold" panose="020B0502040204020203" pitchFamily="34" charset="0"/>
              </a:rPr>
              <a:t>özkan</a:t>
            </a:r>
            <a:endParaRPr lang="tr-TR" sz="1600" dirty="0" smtClean="0">
              <a:solidFill>
                <a:schemeClr val="tx1">
                  <a:lumMod val="95000"/>
                </a:schemeClr>
              </a:solidFill>
              <a:latin typeface="Bahnschrift SemiBold" panose="020B0502040204020203" pitchFamily="34" charset="0"/>
            </a:endParaRPr>
          </a:p>
          <a:p>
            <a:r>
              <a:rPr lang="tr-TR" sz="1600" dirty="0" smtClean="0">
                <a:solidFill>
                  <a:schemeClr val="tx1">
                    <a:lumMod val="95000"/>
                  </a:schemeClr>
                </a:solidFill>
                <a:latin typeface="Bahnschrift SemiBold" panose="020B0502040204020203" pitchFamily="34" charset="0"/>
              </a:rPr>
              <a:t>Başkent üniversitesi-hazırlık</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628" y="0"/>
            <a:ext cx="5543372" cy="2179815"/>
          </a:xfrm>
          <a:prstGeom prst="rect">
            <a:avLst/>
          </a:prstGeom>
        </p:spPr>
      </p:pic>
    </p:spTree>
    <p:extLst>
      <p:ext uri="{BB962C8B-B14F-4D97-AF65-F5344CB8AC3E}">
        <p14:creationId xmlns:p14="http://schemas.microsoft.com/office/powerpoint/2010/main" val="90830731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7188" y="196344"/>
            <a:ext cx="9404723" cy="1400530"/>
          </a:xfrm>
        </p:spPr>
        <p:txBody>
          <a:bodyPr/>
          <a:lstStyle/>
          <a:p>
            <a:r>
              <a:rPr lang="tr-TR" dirty="0" smtClean="0">
                <a:latin typeface="Bahnschrift SemiBold" panose="020B0502040204020203" pitchFamily="34" charset="0"/>
              </a:rPr>
              <a:t>FORMULA HAKKINDA GENEL BİLGİLER</a:t>
            </a:r>
            <a:endParaRPr lang="tr-TR" dirty="0">
              <a:latin typeface="Bahnschrift SemiBold" panose="020B0502040204020203" pitchFamily="34" charset="0"/>
            </a:endParaRPr>
          </a:p>
        </p:txBody>
      </p:sp>
      <p:sp>
        <p:nvSpPr>
          <p:cNvPr id="3" name="İçerik Yer Tutucusu 2"/>
          <p:cNvSpPr>
            <a:spLocks noGrp="1"/>
          </p:cNvSpPr>
          <p:nvPr>
            <p:ph idx="1"/>
          </p:nvPr>
        </p:nvSpPr>
        <p:spPr/>
        <p:txBody>
          <a:bodyPr>
            <a:normAutofit lnSpcReduction="10000"/>
          </a:bodyPr>
          <a:lstStyle/>
          <a:p>
            <a:r>
              <a:rPr lang="tr-TR" dirty="0"/>
              <a:t>Frank </a:t>
            </a:r>
            <a:r>
              <a:rPr lang="tr-TR" dirty="0" smtClean="0"/>
              <a:t>Williams önderliğinde </a:t>
            </a:r>
            <a:r>
              <a:rPr lang="tr-TR" dirty="0" err="1"/>
              <a:t>Colin</a:t>
            </a:r>
            <a:r>
              <a:rPr lang="tr-TR" dirty="0"/>
              <a:t> </a:t>
            </a:r>
            <a:r>
              <a:rPr lang="tr-TR" dirty="0" err="1"/>
              <a:t>Chapman</a:t>
            </a:r>
            <a:r>
              <a:rPr lang="tr-TR" dirty="0"/>
              <a:t>, </a:t>
            </a:r>
            <a:r>
              <a:rPr lang="tr-TR" dirty="0" err="1"/>
              <a:t>Teddy</a:t>
            </a:r>
            <a:r>
              <a:rPr lang="tr-TR" dirty="0"/>
              <a:t> </a:t>
            </a:r>
            <a:r>
              <a:rPr lang="tr-TR" dirty="0" err="1"/>
              <a:t>Mayer</a:t>
            </a:r>
            <a:r>
              <a:rPr lang="tr-TR" dirty="0"/>
              <a:t>, </a:t>
            </a:r>
            <a:r>
              <a:rPr lang="tr-TR" dirty="0" err="1"/>
              <a:t>Ken</a:t>
            </a:r>
            <a:r>
              <a:rPr lang="tr-TR" dirty="0"/>
              <a:t> </a:t>
            </a:r>
            <a:r>
              <a:rPr lang="tr-TR" dirty="0" err="1"/>
              <a:t>Tyrrell</a:t>
            </a:r>
            <a:r>
              <a:rPr lang="tr-TR" dirty="0"/>
              <a:t> ve </a:t>
            </a:r>
            <a:r>
              <a:rPr lang="tr-TR" dirty="0" err="1"/>
              <a:t>Max</a:t>
            </a:r>
            <a:r>
              <a:rPr lang="tr-TR" dirty="0"/>
              <a:t> </a:t>
            </a:r>
            <a:r>
              <a:rPr lang="tr-TR" dirty="0" err="1"/>
              <a:t>Mosley</a:t>
            </a:r>
            <a:r>
              <a:rPr lang="tr-TR" dirty="0"/>
              <a:t> ile Formula 1 Kurucular Birliği'ni (Formula </a:t>
            </a:r>
            <a:r>
              <a:rPr lang="tr-TR" dirty="0" err="1"/>
              <a:t>One</a:t>
            </a:r>
            <a:r>
              <a:rPr lang="tr-TR" dirty="0"/>
              <a:t> </a:t>
            </a:r>
            <a:r>
              <a:rPr lang="tr-TR" dirty="0" err="1"/>
              <a:t>Constructor</a:t>
            </a:r>
            <a:r>
              <a:rPr lang="tr-TR" dirty="0"/>
              <a:t> </a:t>
            </a:r>
            <a:r>
              <a:rPr lang="tr-TR" dirty="0" err="1"/>
              <a:t>Association</a:t>
            </a:r>
            <a:r>
              <a:rPr lang="tr-TR" dirty="0"/>
              <a:t>) kurarak, on yıllar sürecek olan takım desteğine başladı</a:t>
            </a:r>
            <a:r>
              <a:rPr lang="tr-TR" dirty="0" smtClean="0"/>
              <a:t>.</a:t>
            </a:r>
            <a:endParaRPr lang="tr-TR" dirty="0"/>
          </a:p>
          <a:p>
            <a:r>
              <a:rPr lang="tr-TR" dirty="0" smtClean="0"/>
              <a:t>Formula </a:t>
            </a:r>
            <a:r>
              <a:rPr lang="tr-TR" dirty="0"/>
              <a:t>1 yarışlarının kökeni </a:t>
            </a:r>
            <a:r>
              <a:rPr lang="tr-TR" b="1" dirty="0"/>
              <a:t>1920'ler ve 1930'larda yapılan Avrupa Grand Prix motor yarışlarına dayanır</a:t>
            </a:r>
            <a:r>
              <a:rPr lang="tr-TR" dirty="0"/>
              <a:t>. Formula tüm katılımcıların ve arabaların uymak zorunda oldukları kurallar bütünüdür. Formula 1, II. Dünya Savaşı'ndan sonra 1946 yılında üzerinde anlaşılan yeni kuralların adıdır</a:t>
            </a:r>
            <a:r>
              <a:rPr lang="tr-TR" dirty="0" smtClean="0"/>
              <a:t>.</a:t>
            </a:r>
          </a:p>
          <a:p>
            <a:r>
              <a:rPr lang="tr-TR" dirty="0" smtClean="0"/>
              <a:t>Amacı </a:t>
            </a:r>
            <a:r>
              <a:rPr lang="tr-TR" dirty="0"/>
              <a:t>tek kişilik, açık tekerlekli otomobil yarışlarının en yüksek düzeyini </a:t>
            </a:r>
            <a:r>
              <a:rPr lang="tr-TR" dirty="0" smtClean="0"/>
              <a:t>oluşturmaktır, bu nedenden dolayı ülkeler yüksek miktarda yatırım yaparak takımlarını çıkardı ve uluslararasında bir prestij haline geldi</a:t>
            </a:r>
            <a:endParaRPr lang="tr-TR" dirty="0"/>
          </a:p>
        </p:txBody>
      </p:sp>
    </p:spTree>
    <p:extLst>
      <p:ext uri="{BB962C8B-B14F-4D97-AF65-F5344CB8AC3E}">
        <p14:creationId xmlns:p14="http://schemas.microsoft.com/office/powerpoint/2010/main" val="150460945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939" y="201048"/>
            <a:ext cx="9404723" cy="1400530"/>
          </a:xfrm>
        </p:spPr>
        <p:txBody>
          <a:bodyPr/>
          <a:lstStyle/>
          <a:p>
            <a:r>
              <a:rPr lang="tr-TR" dirty="0" smtClean="0">
                <a:latin typeface="Bahnschrift SemiBold SemiConden" panose="020B0502040204020203" pitchFamily="34" charset="0"/>
              </a:rPr>
              <a:t>FORMULA ARACININ GENEL YAPISI</a:t>
            </a:r>
            <a:endParaRPr lang="tr-TR" dirty="0">
              <a:latin typeface="Bahnschrift SemiBold SemiConden" panose="020B0502040204020203" pitchFamily="34" charset="0"/>
            </a:endParaRPr>
          </a:p>
        </p:txBody>
      </p:sp>
      <p:sp>
        <p:nvSpPr>
          <p:cNvPr id="3" name="İçerik Yer Tutucusu 2"/>
          <p:cNvSpPr>
            <a:spLocks noGrp="1"/>
          </p:cNvSpPr>
          <p:nvPr>
            <p:ph sz="half" idx="1"/>
          </p:nvPr>
        </p:nvSpPr>
        <p:spPr>
          <a:xfrm>
            <a:off x="306357" y="1406234"/>
            <a:ext cx="4534091" cy="2444314"/>
          </a:xfrm>
        </p:spPr>
        <p:txBody>
          <a:bodyPr>
            <a:normAutofit fontScale="25000" lnSpcReduction="20000"/>
          </a:bodyPr>
          <a:lstStyle/>
          <a:p>
            <a:r>
              <a:rPr lang="tr-TR" sz="5500" dirty="0">
                <a:latin typeface="Bahnschrift SemiBold SemiConden" panose="020B0502040204020203" pitchFamily="34" charset="0"/>
              </a:rPr>
              <a:t>Formula 1 Motoru</a:t>
            </a:r>
            <a:r>
              <a:rPr lang="tr-TR" dirty="0"/>
              <a:t/>
            </a:r>
            <a:br>
              <a:rPr lang="tr-TR" dirty="0"/>
            </a:br>
            <a:r>
              <a:rPr lang="tr-TR" dirty="0"/>
              <a:t/>
            </a:r>
            <a:br>
              <a:rPr lang="tr-TR" dirty="0"/>
            </a:br>
            <a:r>
              <a:rPr lang="tr-TR" sz="3700" dirty="0"/>
              <a:t>Formula 1 araç yapısı özellikleri yazımıza ilk olarak Motor ile başlayalım. Motor olarak bildiğimiz ancak birden fazla parçanın birleşmesiyle, güç ünitesine dönüşen yeni nesil motorlar ERS ile ortak çalışırlar. ERS bölümüne geçmeden önce içten yanmalı motorların çalışma prensibini açıklayalım. İçten yanmalı motorlar 1,6 litre V6  6 silindirli bir yapıya sahiptir. Tek turbo ile çalışan motor hava filtresi, kompresör, ve basıncı yükseltilen havanın, silindirler </a:t>
            </a:r>
            <a:r>
              <a:rPr lang="tr-TR" sz="3700" dirty="0" err="1"/>
              <a:t>içersine</a:t>
            </a:r>
            <a:r>
              <a:rPr lang="tr-TR" sz="3700" dirty="0"/>
              <a:t> gönderilmeden önce soğutulmasını sağlayan </a:t>
            </a:r>
            <a:r>
              <a:rPr lang="tr-TR" sz="3700" dirty="0" err="1"/>
              <a:t>Intercooler</a:t>
            </a:r>
            <a:r>
              <a:rPr lang="tr-TR" sz="3700" dirty="0"/>
              <a:t> dan geçerek aslında normal bir motordan farksız çalıştığını gösteriyor. Ek olarak hafif olması için karbon fiberden yapılan ve bütün havayı içinde depolayan bir hava kabı bulunuyor. Bu hava kabının amacı aracın bütün silindirlerine eşit hava dağılımını sağlamak.</a:t>
            </a:r>
            <a:r>
              <a:rPr lang="tr-TR" sz="2900" dirty="0"/>
              <a:t/>
            </a:r>
            <a:br>
              <a:rPr lang="tr-TR" sz="2900" dirty="0"/>
            </a:br>
            <a:r>
              <a:rPr lang="tr-TR" sz="2100" dirty="0"/>
              <a:t/>
            </a:r>
            <a:br>
              <a:rPr lang="tr-TR" sz="2100" dirty="0"/>
            </a:br>
            <a:endParaRPr lang="tr-TR" sz="2100" dirty="0"/>
          </a:p>
        </p:txBody>
      </p:sp>
      <p:sp>
        <p:nvSpPr>
          <p:cNvPr id="4" name="İçerik Yer Tutucusu 3"/>
          <p:cNvSpPr>
            <a:spLocks noGrp="1"/>
          </p:cNvSpPr>
          <p:nvPr>
            <p:ph sz="half" idx="2"/>
          </p:nvPr>
        </p:nvSpPr>
        <p:spPr>
          <a:xfrm>
            <a:off x="4887026" y="968426"/>
            <a:ext cx="3046810" cy="2949234"/>
          </a:xfrm>
        </p:spPr>
        <p:txBody>
          <a:bodyPr>
            <a:normAutofit fontScale="25000" lnSpcReduction="20000"/>
          </a:bodyPr>
          <a:lstStyle/>
          <a:p>
            <a:pPr marL="0" indent="0">
              <a:buNone/>
            </a:pPr>
            <a:endParaRPr lang="tr-TR" sz="4200" dirty="0" smtClean="0">
              <a:latin typeface="Bahnschrift SemiBold SemiConden" panose="020B0502040204020203" pitchFamily="34" charset="0"/>
            </a:endParaRPr>
          </a:p>
          <a:p>
            <a:pPr marL="0" indent="0">
              <a:buNone/>
            </a:pPr>
            <a:r>
              <a:rPr lang="tr-TR" sz="4200" dirty="0" smtClean="0">
                <a:latin typeface="Bahnschrift SemiBold SemiConden" panose="020B0502040204020203" pitchFamily="34" charset="0"/>
              </a:rPr>
              <a:t>DİREKSİYON</a:t>
            </a:r>
            <a:endParaRPr lang="tr-TR" dirty="0" smtClean="0"/>
          </a:p>
          <a:p>
            <a:r>
              <a:rPr lang="tr-TR" sz="4400" dirty="0" smtClean="0"/>
              <a:t> </a:t>
            </a:r>
            <a:r>
              <a:rPr lang="tr-TR" sz="4400" dirty="0"/>
              <a:t>Formula 1 yarış otomobili çok kapsamlı ve karışık görünür. Bunun nedeni yarış esnasında yol odaklı olan pilotun en kolay bir şekilde tuşlara ulaşması gereken alanın direksiyon olmasıdır. Tuşlar karışık görünse de pilotların üzerinde kullanmadığı tuşlar olabiliyor. Bazı tuşları da mühendislerden gelen talimatla kullanmak zorunda kalabiliyorlar.</a:t>
            </a:r>
            <a:r>
              <a:rPr lang="tr-TR" sz="4400" dirty="0"/>
              <a:t/>
            </a:r>
            <a:br>
              <a:rPr lang="tr-TR" sz="4400" dirty="0"/>
            </a:br>
            <a:endParaRPr lang="tr-TR" sz="4400" dirty="0" smtClean="0"/>
          </a:p>
          <a:p>
            <a:pPr marL="0" indent="0">
              <a:buNone/>
            </a:pPr>
            <a:r>
              <a:rPr lang="tr-TR" sz="4500" dirty="0"/>
              <a:t/>
            </a:r>
            <a:br>
              <a:rPr lang="tr-TR" sz="4500" dirty="0"/>
            </a:br>
            <a:endParaRPr lang="tr-TR" sz="45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608" y="3504114"/>
            <a:ext cx="4760085" cy="3173388"/>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4114"/>
            <a:ext cx="4748608" cy="3163760"/>
          </a:xfrm>
          <a:prstGeom prst="rect">
            <a:avLst/>
          </a:prstGeom>
        </p:spPr>
      </p:pic>
      <p:sp>
        <p:nvSpPr>
          <p:cNvPr id="7" name="Dikdörtgen 6"/>
          <p:cNvSpPr/>
          <p:nvPr/>
        </p:nvSpPr>
        <p:spPr>
          <a:xfrm>
            <a:off x="7877262" y="1199173"/>
            <a:ext cx="4314738" cy="1815882"/>
          </a:xfrm>
          <a:prstGeom prst="rect">
            <a:avLst/>
          </a:prstGeom>
        </p:spPr>
        <p:txBody>
          <a:bodyPr wrap="square">
            <a:spAutoFit/>
          </a:bodyPr>
          <a:lstStyle/>
          <a:p>
            <a:r>
              <a:rPr lang="tr-TR" sz="1600" dirty="0" smtClean="0">
                <a:latin typeface="Bahnschrift SemiBold SemiConden" panose="020B0502040204020203" pitchFamily="34" charset="0"/>
              </a:rPr>
              <a:t>LASTİKLER</a:t>
            </a:r>
            <a:r>
              <a:rPr lang="tr-TR" sz="1200" dirty="0" smtClean="0"/>
              <a:t> </a:t>
            </a:r>
          </a:p>
          <a:p>
            <a:r>
              <a:rPr lang="tr-TR" sz="1200" dirty="0" smtClean="0"/>
              <a:t>Formula </a:t>
            </a:r>
            <a:r>
              <a:rPr lang="tr-TR" sz="1200" dirty="0"/>
              <a:t>1’de araç yapısı, lastikler ile denge noktasına ulaşarak aracın pistten çıkmasını önleyecek şekilde pist ile araç arasında önemli bir bağlantı görevi görmektedir. Önceden dişli olarak üretilen Formula 1 lastikleri dişsiz bir şekilde daha iyi yol tutuşu sağladığı için bu şekilde tasarlanmaya devam edilmiştir.</a:t>
            </a:r>
            <a:br>
              <a:rPr lang="tr-TR" sz="1200" dirty="0"/>
            </a:br>
            <a:r>
              <a:rPr lang="tr-TR" sz="1200" dirty="0"/>
              <a:t/>
            </a:r>
            <a:br>
              <a:rPr lang="tr-TR" sz="1200" dirty="0"/>
            </a:br>
            <a:endParaRPr lang="tr-TR" sz="1200" dirty="0"/>
          </a:p>
        </p:txBody>
      </p:sp>
    </p:spTree>
    <p:extLst>
      <p:ext uri="{BB962C8B-B14F-4D97-AF65-F5344CB8AC3E}">
        <p14:creationId xmlns:p14="http://schemas.microsoft.com/office/powerpoint/2010/main" val="248139037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357" y="18418"/>
            <a:ext cx="7172731" cy="5016381"/>
          </a:xfrm>
        </p:spPr>
        <p:txBody>
          <a:bodyPr/>
          <a:lstStyle/>
          <a:p>
            <a:r>
              <a:rPr lang="tr-TR" sz="4000" dirty="0" smtClean="0">
                <a:latin typeface="Bahnschrift SemiBold SemiConden" panose="020B0502040204020203" pitchFamily="34" charset="0"/>
              </a:rPr>
              <a:t>HESAPLAMALI AKIŞKANLAR DİNAMİĞİ</a:t>
            </a:r>
            <a:r>
              <a:rPr lang="tr-TR" sz="4800" dirty="0" smtClean="0">
                <a:latin typeface="Bahnschrift SemiBold SemiConden" panose="020B0502040204020203" pitchFamily="34" charset="0"/>
              </a:rPr>
              <a:t/>
            </a:r>
            <a:br>
              <a:rPr lang="tr-TR" sz="4800" dirty="0" smtClean="0">
                <a:latin typeface="Bahnschrift SemiBold SemiConden" panose="020B0502040204020203" pitchFamily="34" charset="0"/>
              </a:rPr>
            </a:br>
            <a:endParaRPr lang="tr-TR" sz="4800" dirty="0">
              <a:latin typeface="Bahnschrift SemiBold SemiConden" panose="020B0502040204020203" pitchFamily="34" charset="0"/>
            </a:endParaRPr>
          </a:p>
        </p:txBody>
      </p:sp>
      <p:pic>
        <p:nvPicPr>
          <p:cNvPr id="5" name="İçerik Yer Tutucus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357" y="1452785"/>
            <a:ext cx="7684225" cy="5016381"/>
          </a:xfrm>
        </p:spPr>
      </p:pic>
      <p:sp>
        <p:nvSpPr>
          <p:cNvPr id="7" name="İçerik Yer Tutucusu 6"/>
          <p:cNvSpPr>
            <a:spLocks noGrp="1"/>
          </p:cNvSpPr>
          <p:nvPr>
            <p:ph sz="half" idx="2"/>
          </p:nvPr>
        </p:nvSpPr>
        <p:spPr>
          <a:xfrm>
            <a:off x="7795659" y="1452785"/>
            <a:ext cx="4396341" cy="5016381"/>
          </a:xfrm>
        </p:spPr>
        <p:txBody>
          <a:bodyPr>
            <a:normAutofit fontScale="62500" lnSpcReduction="20000"/>
          </a:bodyPr>
          <a:lstStyle/>
          <a:p>
            <a:r>
              <a:rPr lang="tr-TR" sz="2800" dirty="0"/>
              <a:t>Hesaplamalı akışkanlar dinamiği esas olarak akışkan davranışların önemli sorunlarını sayısal veri ve algoritmalar ile bilgisayar ortamında analiz edildiği akışkanlar mekaniğinin önemli bir dalıdır</a:t>
            </a:r>
            <a:br>
              <a:rPr lang="tr-TR" sz="2800" dirty="0"/>
            </a:br>
            <a:r>
              <a:rPr lang="tr-TR" sz="2800" dirty="0"/>
              <a:t/>
            </a:r>
            <a:br>
              <a:rPr lang="tr-TR" sz="2800" dirty="0"/>
            </a:br>
            <a:r>
              <a:rPr lang="tr-TR" sz="2800" dirty="0"/>
              <a:t>Yarış arabası endüstrisinde hesaplamalı akışkanlar dinamiği, aerodinamik tasarım alanında gelişen bir bilimdir; son on yılda </a:t>
            </a:r>
            <a:r>
              <a:rPr lang="tr-TR" sz="2800" dirty="0" err="1"/>
              <a:t>aerodinamikçiler</a:t>
            </a:r>
            <a:r>
              <a:rPr lang="tr-TR" sz="2800" dirty="0"/>
              <a:t> rüzgar tüneli testlerini veya izleme koşullarını </a:t>
            </a:r>
            <a:r>
              <a:rPr lang="tr-TR" sz="2800" dirty="0" err="1"/>
              <a:t>simüle</a:t>
            </a:r>
            <a:r>
              <a:rPr lang="tr-TR" sz="2800" dirty="0"/>
              <a:t> etmek için kullanılıyor</a:t>
            </a:r>
            <a:br>
              <a:rPr lang="tr-TR" sz="2800" dirty="0"/>
            </a:br>
            <a:r>
              <a:rPr lang="tr-TR" sz="2800" dirty="0"/>
              <a:t/>
            </a:r>
            <a:br>
              <a:rPr lang="tr-TR" sz="2800" dirty="0"/>
            </a:br>
            <a:r>
              <a:rPr lang="tr-TR" sz="2800" dirty="0"/>
              <a:t>Seyircilerin göz zevki ve performans artışı için önemli bir araçtır</a:t>
            </a:r>
            <a:br>
              <a:rPr lang="tr-TR" sz="2800" dirty="0"/>
            </a:br>
            <a:endParaRPr lang="tr-TR" sz="2800" dirty="0">
              <a:latin typeface="Bahnschrift SemiBold SemiConden" panose="020B0502040204020203" pitchFamily="34" charset="0"/>
            </a:endParaRPr>
          </a:p>
        </p:txBody>
      </p:sp>
    </p:spTree>
    <p:extLst>
      <p:ext uri="{BB962C8B-B14F-4D97-AF65-F5344CB8AC3E}">
        <p14:creationId xmlns:p14="http://schemas.microsoft.com/office/powerpoint/2010/main" val="344322858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nding-physics-at-melbourne-s-fast-chican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3418318" y="358923"/>
            <a:ext cx="5529129" cy="5982056"/>
          </a:xfrm>
        </p:spPr>
      </p:pic>
    </p:spTree>
    <p:extLst>
      <p:ext uri="{BB962C8B-B14F-4D97-AF65-F5344CB8AC3E}">
        <p14:creationId xmlns:p14="http://schemas.microsoft.com/office/powerpoint/2010/main" val="8147864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dirty="0">
                <a:latin typeface="Bahnschrift SemiBold Condensed" panose="020B0502040204020203" pitchFamily="34" charset="0"/>
              </a:rPr>
              <a:t>GEÇMİŞTEN BUGÜNE FORMULA </a:t>
            </a:r>
            <a:endParaRPr lang="tr-TR" dirty="0"/>
          </a:p>
        </p:txBody>
      </p:sp>
      <p:pic>
        <p:nvPicPr>
          <p:cNvPr id="5" name="İçerik Yer Tutucus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4937" y="1515341"/>
            <a:ext cx="8624492" cy="4851276"/>
          </a:xfrm>
        </p:spPr>
      </p:pic>
      <p:sp>
        <p:nvSpPr>
          <p:cNvPr id="4" name="İçerik Yer Tutucusu 3"/>
          <p:cNvSpPr>
            <a:spLocks noGrp="1"/>
          </p:cNvSpPr>
          <p:nvPr>
            <p:ph sz="half" idx="2"/>
          </p:nvPr>
        </p:nvSpPr>
        <p:spPr>
          <a:xfrm>
            <a:off x="8545794" y="1213504"/>
            <a:ext cx="3521848" cy="4493537"/>
          </a:xfrm>
        </p:spPr>
        <p:txBody>
          <a:bodyPr>
            <a:noAutofit/>
          </a:bodyPr>
          <a:lstStyle/>
          <a:p>
            <a:r>
              <a:rPr lang="tr-TR" sz="1400" dirty="0"/>
              <a:t>F1 yarışlarının kökleri 1920'lerde ve 1930'larda gerçekleşen Avrupa Grand Prix şampiyonalarına kadar uzanır. Kuralların </a:t>
            </a:r>
            <a:r>
              <a:rPr lang="tr-TR" sz="1400" dirty="0" err="1"/>
              <a:t>Federation</a:t>
            </a:r>
            <a:r>
              <a:rPr lang="tr-TR" sz="1400" dirty="0"/>
              <a:t> </a:t>
            </a:r>
            <a:r>
              <a:rPr lang="tr-TR" sz="1400" dirty="0" err="1"/>
              <a:t>Internationale</a:t>
            </a:r>
            <a:r>
              <a:rPr lang="tr-TR" sz="1400" dirty="0"/>
              <a:t> de </a:t>
            </a:r>
            <a:r>
              <a:rPr lang="tr-TR" sz="1400" dirty="0" err="1"/>
              <a:t>l'Automobile</a:t>
            </a:r>
            <a:r>
              <a:rPr lang="tr-TR" sz="1400" dirty="0"/>
              <a:t> tarafından standardize edildiği 1946 yılını işaret eder. Yani ilk yarışlarda kurallar ve standartlar henüz uygulanmamaktaydı. Formula 1 adı, tüm katılımcıların uyması gereken kurallar kümesini ifade eder. Bu başlangıçta Formula A olarak biliniyordu. İlk dünya şampiyonası yarışı 1950'de </a:t>
            </a:r>
            <a:r>
              <a:rPr lang="tr-TR" sz="1400" dirty="0" err="1"/>
              <a:t>Silverstone'da</a:t>
            </a:r>
            <a:r>
              <a:rPr lang="tr-TR" sz="1400" dirty="0"/>
              <a:t> yapıldı ve ilk F1 yarışı bundan bir ay önce </a:t>
            </a:r>
            <a:r>
              <a:rPr lang="tr-TR" sz="1400" dirty="0" err="1"/>
              <a:t>Pau'da</a:t>
            </a:r>
            <a:r>
              <a:rPr lang="tr-TR" sz="1400" dirty="0"/>
              <a:t> yapıldı. Yarışların ilk yıllarında, Avrupa'da İlkbaharın sonundan Sonbaharın başlarına kadar yaklaşık 20 yarış yapıldı, ancak bu yarışların hepsi önemli olarak görülmedi. Yarışmaya katılan otomobillerin çoğu İtalya'dan </a:t>
            </a:r>
            <a:r>
              <a:rPr lang="tr-TR" sz="1400" dirty="0" smtClean="0"/>
              <a:t>geldi.</a:t>
            </a:r>
            <a:endParaRPr lang="tr-TR" sz="1400" dirty="0"/>
          </a:p>
        </p:txBody>
      </p:sp>
    </p:spTree>
    <p:extLst>
      <p:ext uri="{BB962C8B-B14F-4D97-AF65-F5344CB8AC3E}">
        <p14:creationId xmlns:p14="http://schemas.microsoft.com/office/powerpoint/2010/main" val="14909881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463" y="247829"/>
            <a:ext cx="9965376" cy="1673786"/>
          </a:xfrm>
        </p:spPr>
        <p:txBody>
          <a:bodyPr/>
          <a:lstStyle/>
          <a:p>
            <a:r>
              <a:rPr lang="tr-TR" sz="5400" dirty="0" smtClean="0">
                <a:latin typeface="Bahnschrift SemiBold Condensed" panose="020B0502040204020203" pitchFamily="34" charset="0"/>
              </a:rPr>
              <a:t>GÜVENLİK</a:t>
            </a:r>
            <a:r>
              <a:rPr lang="tr-TR" sz="5400" dirty="0" smtClean="0">
                <a:latin typeface="Bahnschrift SemiBold" panose="020B0502040204020203" pitchFamily="34" charset="0"/>
              </a:rPr>
              <a:t> KURALLARI</a:t>
            </a:r>
            <a:endParaRPr lang="tr-TR" sz="5400" dirty="0">
              <a:latin typeface="Bahnschrift SemiBold" panose="020B0502040204020203" pitchFamily="34" charset="0"/>
            </a:endParaRPr>
          </a:p>
        </p:txBody>
      </p:sp>
      <p:sp>
        <p:nvSpPr>
          <p:cNvPr id="3" name="İçerik Yer Tutucusu 2"/>
          <p:cNvSpPr>
            <a:spLocks noGrp="1"/>
          </p:cNvSpPr>
          <p:nvPr>
            <p:ph sz="half" idx="1"/>
          </p:nvPr>
        </p:nvSpPr>
        <p:spPr>
          <a:xfrm>
            <a:off x="256374" y="1546789"/>
            <a:ext cx="5409488" cy="4990744"/>
          </a:xfrm>
        </p:spPr>
        <p:txBody>
          <a:bodyPr>
            <a:normAutofit fontScale="92500" lnSpcReduction="10000"/>
          </a:bodyPr>
          <a:lstStyle/>
          <a:p>
            <a:r>
              <a:rPr lang="tr-TR" dirty="0"/>
              <a:t>Yetmişlerle birlikte araçların hızıyla orantılı olarak güncellenmemiş olan güvenlik kuralları, eksikliğini iyiden iyiye hissettirmeye başladı. Her yıl birkaç pilotun ölümü standart hale gelmişti. Üç kez dünya şampiyonu </a:t>
            </a:r>
            <a:r>
              <a:rPr lang="tr-TR" dirty="0" err="1"/>
              <a:t>Jackie</a:t>
            </a:r>
            <a:r>
              <a:rPr lang="tr-TR" dirty="0"/>
              <a:t> </a:t>
            </a:r>
            <a:r>
              <a:rPr lang="tr-TR" dirty="0" err="1"/>
              <a:t>Stewart'ın</a:t>
            </a:r>
            <a:r>
              <a:rPr lang="tr-TR" dirty="0"/>
              <a:t> başını çektiği pilot hareketleri de güvenliğin arttırılması için </a:t>
            </a:r>
            <a:r>
              <a:rPr lang="tr-TR" dirty="0" err="1"/>
              <a:t>FIA'ya</a:t>
            </a:r>
            <a:r>
              <a:rPr lang="tr-TR" dirty="0"/>
              <a:t> baskı yaptılar. Yine de 80'lerin ortasına kadar benzer trajediler Formula 1'in bir parçasıydı. Ancak 1970'lerle başlayan süreçte pistler, araçlar ve pilotların daha korunaklı ve güvenli hale getirilmesi için adımlar atılmaya başlandı. Ön ve arka kanat bir Formula 1 aracının olmazsa olmazı haline </a:t>
            </a:r>
            <a:r>
              <a:rPr lang="tr-TR" dirty="0" smtClean="0"/>
              <a:t>gelmişti.</a:t>
            </a:r>
            <a:endParaRPr lang="tr-TR" dirty="0"/>
          </a:p>
        </p:txBody>
      </p:sp>
      <p:sp>
        <p:nvSpPr>
          <p:cNvPr id="4" name="İçerik Yer Tutucusu 3"/>
          <p:cNvSpPr>
            <a:spLocks noGrp="1"/>
          </p:cNvSpPr>
          <p:nvPr>
            <p:ph sz="half" idx="2"/>
          </p:nvPr>
        </p:nvSpPr>
        <p:spPr>
          <a:xfrm>
            <a:off x="5576563" y="1478422"/>
            <a:ext cx="5934622" cy="4913832"/>
          </a:xfrm>
        </p:spPr>
        <p:txBody>
          <a:bodyPr>
            <a:normAutofit fontScale="92500" lnSpcReduction="10000"/>
          </a:bodyPr>
          <a:lstStyle/>
          <a:p>
            <a:pPr fontAlgn="auto"/>
            <a:r>
              <a:rPr lang="tr-TR" b="1" dirty="0"/>
              <a:t>Araçların hızı gittikçe artıyor</a:t>
            </a:r>
          </a:p>
          <a:p>
            <a:pPr fontAlgn="auto"/>
            <a:r>
              <a:rPr lang="tr-TR" dirty="0"/>
              <a:t>Bir önceki </a:t>
            </a:r>
            <a:r>
              <a:rPr lang="tr-TR" dirty="0" smtClean="0"/>
              <a:t>on yıldan </a:t>
            </a:r>
            <a:r>
              <a:rPr lang="tr-TR" dirty="0"/>
              <a:t>miras kalan yer etkili araçlar, seksenlerde de tehlikeli üç yıl geçirdiler. Araçların tabanıyla yer arasında geçen havayı mühürleyerek yere basma kuvveti oluşturan bu sistem, dönemin süspansiyon ayarları ve pürüzsüz olmayan pistlerle tehlike arz ediyordu. Zira aracın yerle teması kısa süreliğine kaybolduğunda mühür bozuluyor ve tamamen yere basma kuvveti </a:t>
            </a:r>
            <a:r>
              <a:rPr lang="tr-TR" dirty="0" smtClean="0"/>
              <a:t>kayboluyordu</a:t>
            </a:r>
            <a:r>
              <a:rPr lang="tr-TR" dirty="0"/>
              <a:t>. </a:t>
            </a:r>
            <a:r>
              <a:rPr lang="tr-TR" b="1" dirty="0"/>
              <a:t>1983 sezonuyla birlikte çok önemli bir gelişme daha yaşandı: Alüminyum şasiler yerini karbon fibere bırakmaya başladı</a:t>
            </a:r>
            <a:r>
              <a:rPr lang="tr-TR" dirty="0" smtClean="0"/>
              <a:t>.</a:t>
            </a:r>
          </a:p>
          <a:p>
            <a:pPr fontAlgn="auto"/>
            <a:r>
              <a:rPr lang="tr-TR" b="1" dirty="0"/>
              <a:t>Alüminyum ve Karbon Elyaf arasındaki temel fark, alüminyum elyafın birbirine paralel yerleştirilmiş alüminyum </a:t>
            </a:r>
            <a:r>
              <a:rPr lang="tr-TR" b="1" dirty="0" err="1"/>
              <a:t>filamentlerden</a:t>
            </a:r>
            <a:r>
              <a:rPr lang="tr-TR" b="1" dirty="0"/>
              <a:t> oluşmasıdır. Karbon fiberler ise karbon atomlarının kristaller halinde birleştirilmesi ve uzun eksene paralel olarak yerleştirilmesi ile yapılır.</a:t>
            </a:r>
            <a:r>
              <a:rPr lang="tr-TR" dirty="0"/>
              <a:t> </a:t>
            </a:r>
          </a:p>
          <a:p>
            <a:endParaRPr lang="tr-TR" dirty="0"/>
          </a:p>
        </p:txBody>
      </p:sp>
    </p:spTree>
    <p:extLst>
      <p:ext uri="{BB962C8B-B14F-4D97-AF65-F5344CB8AC3E}">
        <p14:creationId xmlns:p14="http://schemas.microsoft.com/office/powerpoint/2010/main" val="23056177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omain-grosjean-s-f1-crash-from-his-perspectiv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00667" y="604008"/>
            <a:ext cx="5376569" cy="5467772"/>
          </a:xfrm>
        </p:spPr>
      </p:pic>
      <p:pic>
        <p:nvPicPr>
          <p:cNvPr id="6" name="grosjean-3d-crash-animation-f1-bahrain-2020">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5477236" y="604008"/>
            <a:ext cx="6647213" cy="5467772"/>
          </a:xfrm>
        </p:spPr>
      </p:pic>
    </p:spTree>
    <p:extLst>
      <p:ext uri="{BB962C8B-B14F-4D97-AF65-F5344CB8AC3E}">
        <p14:creationId xmlns:p14="http://schemas.microsoft.com/office/powerpoint/2010/main" val="168484113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516083" y="2201440"/>
            <a:ext cx="6874618" cy="4195763"/>
          </a:xfrm>
        </p:spPr>
        <p:txBody>
          <a:bodyPr>
            <a:normAutofit/>
          </a:bodyPr>
          <a:lstStyle/>
          <a:p>
            <a:pPr marL="0" indent="0">
              <a:buNone/>
            </a:pPr>
            <a:r>
              <a:rPr lang="tr-TR" sz="2800" dirty="0" smtClean="0">
                <a:latin typeface="Bahnschrift SemiBold SemiConden" panose="020B0502040204020203" pitchFamily="34" charset="0"/>
              </a:rPr>
              <a:t>Bir </a:t>
            </a:r>
            <a:r>
              <a:rPr lang="tr-TR" sz="2800" dirty="0">
                <a:latin typeface="Bahnschrift SemiBold SemiConden" panose="020B0502040204020203" pitchFamily="34" charset="0"/>
              </a:rPr>
              <a:t>şey bir tutku olduğunda, motivasyon oradadır</a:t>
            </a:r>
            <a:r>
              <a:rPr lang="tr-TR" sz="2800" dirty="0" smtClean="0">
                <a:latin typeface="Bahnschrift SemiBold SemiConden" panose="020B0502040204020203" pitchFamily="34" charset="0"/>
              </a:rPr>
              <a:t>.</a:t>
            </a:r>
          </a:p>
          <a:p>
            <a:pPr marL="0" indent="0">
              <a:buNone/>
            </a:pPr>
            <a:r>
              <a:rPr lang="tr-TR" sz="2000" dirty="0" smtClean="0">
                <a:latin typeface="Bahnschrift SemiBold SemiConden" panose="020B0502040204020203" pitchFamily="34" charset="0"/>
              </a:rPr>
              <a:t>-Michael </a:t>
            </a:r>
            <a:r>
              <a:rPr lang="tr-TR" sz="2000" dirty="0" err="1" smtClean="0">
                <a:latin typeface="Bahnschrift SemiBold SemiConden" panose="020B0502040204020203" pitchFamily="34" charset="0"/>
              </a:rPr>
              <a:t>Schumacher</a:t>
            </a:r>
            <a:endParaRPr lang="tr-TR" sz="2000" dirty="0" smtClean="0">
              <a:latin typeface="Bahnschrift SemiBold SemiConden" panose="020B0502040204020203" pitchFamily="34" charset="0"/>
            </a:endParaRPr>
          </a:p>
          <a:p>
            <a:pPr marL="0" indent="0">
              <a:buNone/>
            </a:pPr>
            <a:endParaRPr lang="tr-TR" sz="2000" dirty="0">
              <a:latin typeface="Bahnschrift SemiBold SemiConden" panose="020B0502040204020203" pitchFamily="34" charset="0"/>
            </a:endParaRPr>
          </a:p>
          <a:p>
            <a:pPr marL="0" indent="0">
              <a:buNone/>
            </a:pPr>
            <a:endParaRPr lang="tr-TR" sz="2000" dirty="0" smtClean="0">
              <a:latin typeface="Bahnschrift SemiBold SemiConden" panose="020B0502040204020203" pitchFamily="34" charset="0"/>
            </a:endParaRPr>
          </a:p>
          <a:p>
            <a:pPr marL="0" indent="0">
              <a:buNone/>
            </a:pPr>
            <a:endParaRPr lang="tr-TR" sz="2000" dirty="0">
              <a:latin typeface="Bahnschrift SemiBold SemiConden" panose="020B0502040204020203" pitchFamily="34" charset="0"/>
            </a:endParaRPr>
          </a:p>
          <a:p>
            <a:pPr marL="0" indent="0">
              <a:buNone/>
            </a:pPr>
            <a:endParaRPr lang="tr-TR" sz="2000" dirty="0" smtClean="0">
              <a:latin typeface="Bahnschrift SemiBold SemiConden" panose="020B0502040204020203" pitchFamily="34" charset="0"/>
            </a:endParaRPr>
          </a:p>
          <a:p>
            <a:pPr marL="0" indent="0">
              <a:buNone/>
            </a:pPr>
            <a:r>
              <a:rPr lang="tr-TR" sz="2000" dirty="0" smtClean="0">
                <a:latin typeface="Bahnschrift SemiBold SemiConden" panose="020B0502040204020203" pitchFamily="34" charset="0"/>
              </a:rPr>
              <a:t>Dinlediğiniz İçin Teşekkür Ederim.</a:t>
            </a:r>
            <a:r>
              <a:rPr lang="tr-TR" sz="2800" dirty="0">
                <a:latin typeface="Bahnschrift SemiBold SemiConden" panose="020B0502040204020203" pitchFamily="34" charset="0"/>
              </a:rPr>
              <a:t/>
            </a:r>
            <a:br>
              <a:rPr lang="tr-TR" sz="2800" dirty="0">
                <a:latin typeface="Bahnschrift SemiBold SemiConden" panose="020B0502040204020203" pitchFamily="34" charset="0"/>
              </a:rPr>
            </a:br>
            <a:r>
              <a:rPr lang="tr-TR" dirty="0"/>
              <a:t/>
            </a:r>
            <a:br>
              <a:rPr lang="tr-TR" dirty="0"/>
            </a:br>
            <a:endParaRPr lang="tr-TR" dirty="0"/>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93747" y="0"/>
            <a:ext cx="5598253" cy="3728076"/>
          </a:xfrm>
        </p:spPr>
      </p:pic>
    </p:spTree>
    <p:extLst>
      <p:ext uri="{BB962C8B-B14F-4D97-AF65-F5344CB8AC3E}">
        <p14:creationId xmlns:p14="http://schemas.microsoft.com/office/powerpoint/2010/main" val="40702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ircle(in)">
                                      <p:cBhvr>
                                        <p:cTn id="1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143</TotalTime>
  <Words>460</Words>
  <Application>Microsoft Office PowerPoint</Application>
  <PresentationFormat>Geniş ekran</PresentationFormat>
  <Paragraphs>32</Paragraphs>
  <Slides>9</Slides>
  <Notes>0</Notes>
  <HiddenSlides>0</HiddenSlides>
  <MMClips>3</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9</vt:i4>
      </vt:variant>
    </vt:vector>
  </HeadingPairs>
  <TitlesOfParts>
    <vt:vector size="17" baseType="lpstr">
      <vt:lpstr>Arial</vt:lpstr>
      <vt:lpstr>Bahnschrift SemiBold</vt:lpstr>
      <vt:lpstr>Bahnschrift SemiBold Condensed</vt:lpstr>
      <vt:lpstr>Bahnschrift SemiBold SemiConden</vt:lpstr>
      <vt:lpstr>Calibri</vt:lpstr>
      <vt:lpstr>Century Gothic</vt:lpstr>
      <vt:lpstr>Wingdings 3</vt:lpstr>
      <vt:lpstr>İyon</vt:lpstr>
      <vt:lpstr>PowerPoint Sunusu</vt:lpstr>
      <vt:lpstr>FORMULA HAKKINDA GENEL BİLGİLER</vt:lpstr>
      <vt:lpstr>FORMULA ARACININ GENEL YAPISI</vt:lpstr>
      <vt:lpstr>HESAPLAMALI AKIŞKANLAR DİNAMİĞİ </vt:lpstr>
      <vt:lpstr>PowerPoint Sunusu</vt:lpstr>
      <vt:lpstr>GEÇMİŞTEN BUGÜNE FORMULA </vt:lpstr>
      <vt:lpstr>GÜVENLİK KURALLARI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Özkan</dc:creator>
  <cp:lastModifiedBy>Özkan</cp:lastModifiedBy>
  <cp:revision>14</cp:revision>
  <dcterms:created xsi:type="dcterms:W3CDTF">2022-12-04T21:13:15Z</dcterms:created>
  <dcterms:modified xsi:type="dcterms:W3CDTF">2022-12-05T13:21:45Z</dcterms:modified>
</cp:coreProperties>
</file>