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58" r:id="rId5"/>
    <p:sldId id="269" r:id="rId6"/>
    <p:sldId id="271" r:id="rId7"/>
    <p:sldId id="270" r:id="rId8"/>
    <p:sldId id="260" r:id="rId9"/>
    <p:sldId id="261" r:id="rId10"/>
    <p:sldId id="262" r:id="rId11"/>
    <p:sldId id="263" r:id="rId12"/>
    <p:sldId id="272" r:id="rId13"/>
    <p:sldId id="273" r:id="rId14"/>
    <p:sldId id="265"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91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590550"/>
            <a:ext cx="7942605" cy="2862322"/>
          </a:xfrm>
          <a:prstGeom prst="rect">
            <a:avLst/>
          </a:prstGeom>
          <a:noFill/>
        </p:spPr>
        <p:txBody>
          <a:bodyPr wrap="square">
            <a:spAutoFit/>
          </a:bodyPr>
          <a:lstStyle/>
          <a:p>
            <a:pPr algn="l">
              <a:defRPr sz="4000" b="1">
                <a:solidFill>
                  <a:srgbClr val="FFFFFF"/>
                </a:solidFill>
              </a:defRPr>
            </a:pPr>
            <a:r>
              <a:rPr sz="6000" dirty="0">
                <a:latin typeface="Cambria" panose="02040503050406030204" pitchFamily="18" charset="0"/>
                <a:ea typeface="Cambria" panose="02040503050406030204" pitchFamily="18" charset="0"/>
              </a:rPr>
              <a:t>TÜKETİCİ </a:t>
            </a:r>
            <a:r>
              <a:rPr sz="6000" dirty="0" smtClean="0">
                <a:latin typeface="Cambria" panose="02040503050406030204" pitchFamily="18" charset="0"/>
                <a:ea typeface="Cambria" panose="02040503050406030204" pitchFamily="18" charset="0"/>
              </a:rPr>
              <a:t>HAKLARI</a:t>
            </a:r>
            <a:r>
              <a:rPr lang="tr-TR" sz="6000" dirty="0" smtClean="0">
                <a:latin typeface="Cambria" panose="02040503050406030204" pitchFamily="18" charset="0"/>
                <a:ea typeface="Cambria" panose="02040503050406030204" pitchFamily="18" charset="0"/>
              </a:rPr>
              <a:t> VE TÜKETİCİ HUKUKU </a:t>
            </a:r>
            <a:endParaRPr sz="6000" dirty="0">
              <a:latin typeface="Cambria" panose="02040503050406030204" pitchFamily="18" charset="0"/>
              <a:ea typeface="Cambria" panose="02040503050406030204" pitchFamily="18" charset="0"/>
            </a:endParaRPr>
          </a:p>
        </p:txBody>
      </p:sp>
      <p:sp>
        <p:nvSpPr>
          <p:cNvPr id="3" name="TextBox 2"/>
          <p:cNvSpPr txBox="1"/>
          <p:nvPr/>
        </p:nvSpPr>
        <p:spPr>
          <a:xfrm>
            <a:off x="725182" y="3319522"/>
            <a:ext cx="7772400" cy="1659429"/>
          </a:xfrm>
          <a:prstGeom prst="rect">
            <a:avLst/>
          </a:prstGeom>
          <a:noFill/>
        </p:spPr>
        <p:txBody>
          <a:bodyPr wrap="square">
            <a:spAutoFit/>
          </a:bodyPr>
          <a:lstStyle/>
          <a:p>
            <a:pPr>
              <a:lnSpc>
                <a:spcPct val="130000"/>
              </a:lnSpc>
              <a:defRPr sz="2000">
                <a:solidFill>
                  <a:srgbClr val="E6E6E6"/>
                </a:solidFill>
              </a:defRPr>
            </a:pPr>
            <a:endParaRPr sz="1600" dirty="0">
              <a:latin typeface="Cambria" panose="02040503050406030204" pitchFamily="18" charset="0"/>
              <a:ea typeface="Cambria" panose="02040503050406030204" pitchFamily="18" charset="0"/>
            </a:endParaRPr>
          </a:p>
          <a:p>
            <a:pPr>
              <a:lnSpc>
                <a:spcPct val="130000"/>
              </a:lnSpc>
              <a:defRPr sz="2000">
                <a:solidFill>
                  <a:srgbClr val="E6E6E6"/>
                </a:solidFill>
              </a:defRPr>
            </a:pPr>
            <a:r>
              <a:rPr sz="1600" dirty="0">
                <a:latin typeface="Cambria" panose="02040503050406030204" pitchFamily="18" charset="0"/>
                <a:ea typeface="Cambria" panose="02040503050406030204" pitchFamily="18" charset="0"/>
              </a:rPr>
              <a:t>Bu </a:t>
            </a:r>
            <a:r>
              <a:rPr sz="1600" dirty="0" err="1">
                <a:latin typeface="Cambria" panose="02040503050406030204" pitchFamily="18" charset="0"/>
                <a:ea typeface="Cambria" panose="02040503050406030204" pitchFamily="18" charset="0"/>
              </a:rPr>
              <a:t>sunumda</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tüketici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kavramı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hakları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ayıplı</a:t>
            </a:r>
            <a:r>
              <a:rPr sz="1600" dirty="0">
                <a:latin typeface="Cambria" panose="02040503050406030204" pitchFamily="18" charset="0"/>
                <a:ea typeface="Cambria" panose="02040503050406030204" pitchFamily="18" charset="0"/>
              </a:rPr>
              <a:t> mal </a:t>
            </a:r>
            <a:r>
              <a:rPr sz="1600" dirty="0" err="1">
                <a:latin typeface="Cambria" panose="02040503050406030204" pitchFamily="18" charset="0"/>
                <a:ea typeface="Cambria" panose="02040503050406030204" pitchFamily="18" charset="0"/>
              </a:rPr>
              <a:t>ve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hizmetlerde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hakların</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kullanımı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başvuru</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yolları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dijital</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çağda</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tüketici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hakları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ve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gerçek</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örnekler</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detaylı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bir</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şekilde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ele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alınacaktır</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Amaç</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tüketicilerin</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haklarını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bilmesi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ve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gerektiğinde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etkin</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şekilde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kullanabilmesini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sağlamaktır</a:t>
            </a:r>
            <a:r>
              <a:rPr sz="1600" dirty="0">
                <a:latin typeface="Cambria" panose="02040503050406030204" pitchFamily="18" charset="0"/>
                <a:ea typeface="Cambria" panose="02040503050406030204" pitchFamily="18" charset="0"/>
              </a:rPr>
              <a:t>.</a:t>
            </a:r>
          </a:p>
        </p:txBody>
      </p:sp>
      <p:sp>
        <p:nvSpPr>
          <p:cNvPr id="4" name="Metin kutusu 3"/>
          <p:cNvSpPr txBox="1"/>
          <p:nvPr/>
        </p:nvSpPr>
        <p:spPr>
          <a:xfrm>
            <a:off x="542924" y="5535513"/>
            <a:ext cx="5343525" cy="646331"/>
          </a:xfrm>
          <a:prstGeom prst="rect">
            <a:avLst/>
          </a:prstGeom>
          <a:noFill/>
        </p:spPr>
        <p:txBody>
          <a:bodyPr wrap="square" rtlCol="0">
            <a:spAutoFit/>
          </a:bodyPr>
          <a:lstStyle/>
          <a:p>
            <a:r>
              <a:rPr lang="tr-TR" dirty="0" smtClean="0">
                <a:solidFill>
                  <a:schemeClr val="bg1"/>
                </a:solidFill>
                <a:latin typeface="Cambria" panose="02040503050406030204" pitchFamily="18" charset="0"/>
                <a:ea typeface="Cambria" panose="02040503050406030204" pitchFamily="18" charset="0"/>
              </a:rPr>
              <a:t>ZEYNEP ZİŞAN ÇAKIR </a:t>
            </a:r>
          </a:p>
          <a:p>
            <a:r>
              <a:rPr lang="tr-TR" dirty="0" smtClean="0">
                <a:solidFill>
                  <a:schemeClr val="bg1"/>
                </a:solidFill>
                <a:latin typeface="Cambria" panose="02040503050406030204" pitchFamily="18" charset="0"/>
                <a:ea typeface="Cambria" panose="02040503050406030204" pitchFamily="18" charset="0"/>
              </a:rPr>
              <a:t>ANKARA ÜNİVERSİTESİ HUKUK FAKÜLTESİ 4. SINIF </a:t>
            </a:r>
            <a:endParaRPr lang="tr-TR" dirty="0">
              <a:solidFill>
                <a:schemeClr val="bg1"/>
              </a:solidFill>
              <a:latin typeface="Cambria" panose="02040503050406030204" pitchFamily="18" charset="0"/>
              <a:ea typeface="Cambria" panose="02040503050406030204" pitchFamily="18" charset="0"/>
            </a:endParaRPr>
          </a:p>
        </p:txBody>
      </p:sp>
      <p:pic>
        <p:nvPicPr>
          <p:cNvPr id="1026" name="Picture 2" descr="KONEV - KON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457200"/>
            <a:ext cx="6178294" cy="707886"/>
          </a:xfrm>
          <a:prstGeom prst="rect">
            <a:avLst/>
          </a:prstGeom>
          <a:noFill/>
        </p:spPr>
        <p:txBody>
          <a:bodyPr wrap="none">
            <a:spAutoFit/>
          </a:bodyPr>
          <a:lstStyle/>
          <a:p>
            <a:pPr algn="l">
              <a:defRPr sz="4000" b="1">
                <a:solidFill>
                  <a:srgbClr val="FFFFFF"/>
                </a:solidFill>
              </a:defRPr>
            </a:pPr>
            <a:r>
              <a:rPr lang="tr-TR" dirty="0" smtClean="0">
                <a:latin typeface="Cambria" panose="02040503050406030204" pitchFamily="18" charset="0"/>
                <a:ea typeface="Cambria" panose="02040503050406030204" pitchFamily="18" charset="0"/>
              </a:rPr>
              <a:t>BİLGİLENDİRİLME HAKKI</a:t>
            </a:r>
            <a:endParaRPr dirty="0">
              <a:latin typeface="Cambria" panose="02040503050406030204" pitchFamily="18" charset="0"/>
              <a:ea typeface="Cambria" panose="02040503050406030204" pitchFamily="18" charset="0"/>
            </a:endParaRPr>
          </a:p>
        </p:txBody>
      </p:sp>
      <p:sp>
        <p:nvSpPr>
          <p:cNvPr id="3" name="TextBox 2"/>
          <p:cNvSpPr txBox="1"/>
          <p:nvPr/>
        </p:nvSpPr>
        <p:spPr>
          <a:xfrm>
            <a:off x="640080" y="1645920"/>
            <a:ext cx="7772400" cy="4093428"/>
          </a:xfrm>
          <a:prstGeom prst="rect">
            <a:avLst/>
          </a:prstGeom>
          <a:noFill/>
        </p:spPr>
        <p:txBody>
          <a:bodyPr wrap="square">
            <a:spAutoFit/>
          </a:bodyPr>
          <a:lstStyle/>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Tüketiciye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ürün</a:t>
            </a:r>
            <a:r>
              <a:rPr dirty="0">
                <a:latin typeface="Cambria" panose="02040503050406030204" pitchFamily="18" charset="0"/>
                <a:ea typeface="Cambria" panose="02040503050406030204" pitchFamily="18" charset="0"/>
              </a:rPr>
              <a:t>/</a:t>
            </a:r>
            <a:r>
              <a:rPr dirty="0" err="1">
                <a:latin typeface="Cambria" panose="02040503050406030204" pitchFamily="18" charset="0"/>
                <a:ea typeface="Cambria" panose="02040503050406030204" pitchFamily="18" charset="0"/>
              </a:rPr>
              <a:t>hizmet</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hakkında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doğru</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eksiksiz</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anlaşılır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bilgi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sağlanmalıdır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Fiyat</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garanti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süresi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kullanım</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koşulları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ücretler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açıkça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belirtilmelidir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Örnek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Elektronik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ürün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alırken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garanti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süresi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iade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teknik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servis</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bilgisi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tüketiciye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önceden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bildirilmeli</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Yanıltıcı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veya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eksik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bilgi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tüketiciyi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yanlış</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karar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vermeye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yönlendirir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Bilgilendirilme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hakkı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güvenliğinin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temel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direklerinden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biridir</a:t>
            </a:r>
            <a:r>
              <a:rPr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805" y="457200"/>
            <a:ext cx="8618898" cy="707886"/>
          </a:xfrm>
          <a:prstGeom prst="rect">
            <a:avLst/>
          </a:prstGeom>
          <a:noFill/>
        </p:spPr>
        <p:txBody>
          <a:bodyPr wrap="none">
            <a:spAutoFit/>
          </a:bodyPr>
          <a:lstStyle/>
          <a:p>
            <a:pPr algn="l">
              <a:defRPr sz="4000" b="1">
                <a:solidFill>
                  <a:srgbClr val="FFFFFF"/>
                </a:solidFill>
              </a:defRPr>
            </a:pPr>
            <a:r>
              <a:rPr lang="tr-TR" dirty="0" smtClean="0">
                <a:latin typeface="Cambria" panose="02040503050406030204" pitchFamily="18" charset="0"/>
                <a:ea typeface="Cambria" panose="02040503050406030204" pitchFamily="18" charset="0"/>
              </a:rPr>
              <a:t>REKLAM VE TANITIMDA DOĞRULUK</a:t>
            </a:r>
            <a:endParaRPr dirty="0">
              <a:latin typeface="Cambria" panose="02040503050406030204" pitchFamily="18" charset="0"/>
              <a:ea typeface="Cambria" panose="02040503050406030204" pitchFamily="18" charset="0"/>
            </a:endParaRPr>
          </a:p>
        </p:txBody>
      </p:sp>
      <p:sp>
        <p:nvSpPr>
          <p:cNvPr id="3" name="TextBox 2"/>
          <p:cNvSpPr txBox="1"/>
          <p:nvPr/>
        </p:nvSpPr>
        <p:spPr>
          <a:xfrm>
            <a:off x="640080" y="1645920"/>
            <a:ext cx="7846695" cy="3693319"/>
          </a:xfrm>
          <a:prstGeom prst="rect">
            <a:avLst/>
          </a:prstGeom>
          <a:noFill/>
        </p:spPr>
        <p:txBody>
          <a:bodyPr wrap="square">
            <a:spAutoFit/>
          </a:bodyPr>
          <a:lstStyle/>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Reklam</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tanıtım</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materyalleri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gerçeği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yansıtmalı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yanıltıcı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olmamalıdır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Haksız</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veya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aldatıcı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reklam</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tüketicinin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seçim</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hakkını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kısıtlar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hukuka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aykırıdır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Örnek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Sınırsız</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indirim</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ifadesi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yalnızca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gerçekten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uygulanıyorsa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kullanılabilir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Kanun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reklam</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tanıtımda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şeffaflığı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zorunlu</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kılar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tüketiciyi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korur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a:latin typeface="Cambria" panose="02040503050406030204" pitchFamily="18" charset="0"/>
                <a:ea typeface="Cambria" panose="02040503050406030204" pitchFamily="18" charset="0"/>
              </a:rPr>
              <a:t>Bu </a:t>
            </a:r>
            <a:r>
              <a:rPr dirty="0" err="1">
                <a:latin typeface="Cambria" panose="02040503050406030204" pitchFamily="18" charset="0"/>
                <a:ea typeface="Cambria" panose="02040503050406030204" pitchFamily="18" charset="0"/>
              </a:rPr>
              <a:t>hak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piyasa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adaletini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güvenini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destekler</a:t>
            </a:r>
            <a:r>
              <a:rPr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bg1"/>
                </a:solidFill>
                <a:latin typeface="Cambria" panose="02040503050406030204" pitchFamily="18" charset="0"/>
                <a:ea typeface="Cambria" panose="02040503050406030204" pitchFamily="18" charset="0"/>
              </a:rPr>
              <a:t>TÜKETİCİLER HAKLARINI NASIL ARARLAR?</a:t>
            </a:r>
            <a:endParaRPr lang="tr-TR" b="1" dirty="0">
              <a:solidFill>
                <a:schemeClr val="bg1"/>
              </a:solidFill>
              <a:latin typeface="Cambria" panose="02040503050406030204" pitchFamily="18" charset="0"/>
              <a:ea typeface="Cambria" panose="02040503050406030204" pitchFamily="18" charset="0"/>
            </a:endParaRPr>
          </a:p>
        </p:txBody>
      </p:sp>
      <p:sp>
        <p:nvSpPr>
          <p:cNvPr id="3" name="İçerik Yer Tutucusu 2"/>
          <p:cNvSpPr>
            <a:spLocks noGrp="1"/>
          </p:cNvSpPr>
          <p:nvPr>
            <p:ph idx="1"/>
          </p:nvPr>
        </p:nvSpPr>
        <p:spPr/>
        <p:txBody>
          <a:bodyPr>
            <a:normAutofit/>
          </a:bodyPr>
          <a:lstStyle/>
          <a:p>
            <a:pPr marL="0" indent="0">
              <a:buNone/>
            </a:pPr>
            <a:r>
              <a:rPr lang="tr-TR" sz="2000" dirty="0" smtClean="0">
                <a:solidFill>
                  <a:schemeClr val="bg1"/>
                </a:solidFill>
                <a:latin typeface="Cambria" panose="02040503050406030204" pitchFamily="18" charset="0"/>
                <a:ea typeface="Cambria" panose="02040503050406030204" pitchFamily="18" charset="0"/>
              </a:rPr>
              <a:t>1</a:t>
            </a:r>
            <a:r>
              <a:rPr lang="tr-TR" sz="2000" dirty="0">
                <a:solidFill>
                  <a:schemeClr val="bg1"/>
                </a:solidFill>
                <a:latin typeface="Cambria" panose="02040503050406030204" pitchFamily="18" charset="0"/>
                <a:ea typeface="Cambria" panose="02040503050406030204" pitchFamily="18" charset="0"/>
              </a:rPr>
              <a:t>.	Hak arama konusunda nerelere başvurabilirim? </a:t>
            </a:r>
          </a:p>
          <a:p>
            <a:r>
              <a:rPr lang="tr-TR" sz="2000" dirty="0">
                <a:solidFill>
                  <a:schemeClr val="bg1"/>
                </a:solidFill>
                <a:latin typeface="Cambria" panose="02040503050406030204" pitchFamily="18" charset="0"/>
                <a:ea typeface="Cambria" panose="02040503050406030204" pitchFamily="18" charset="0"/>
              </a:rPr>
              <a:t>6502 sayılı Tüketicinin Korunması Hakkında Kanun kapsamında bireysel tüketici uyuşmazlıklarının çözümünde iki kurum yetkili kılınmıştır. Bunlar, tüketici hakem heyetleri ve tüketici mahkemeleridir. Tüketici hakem heyetlerinin</a:t>
            </a:r>
          </a:p>
          <a:p>
            <a:r>
              <a:rPr lang="tr-TR" sz="2000" dirty="0">
                <a:solidFill>
                  <a:schemeClr val="bg1"/>
                </a:solidFill>
                <a:latin typeface="Cambria" panose="02040503050406030204" pitchFamily="18" charset="0"/>
                <a:ea typeface="Cambria" panose="02040503050406030204" pitchFamily="18" charset="0"/>
              </a:rPr>
              <a:t>tüketici mahkemelerinin uyuşmazlıklara bakmakla görevli oldukları parasal TL arasıdır.</a:t>
            </a:r>
          </a:p>
          <a:p>
            <a:pPr>
              <a:lnSpc>
                <a:spcPct val="130000"/>
              </a:lnSpc>
              <a:buFont typeface="Arial" panose="020B0604020202020204" pitchFamily="34" charset="0"/>
              <a:buChar char="•"/>
              <a:defRPr sz="2000">
                <a:solidFill>
                  <a:srgbClr val="E6E6E6"/>
                </a:solidFill>
              </a:defRPr>
            </a:pPr>
            <a:r>
              <a:rPr lang="tr-TR" sz="2000" dirty="0">
                <a:latin typeface="Cambria" panose="02040503050406030204" pitchFamily="18" charset="0"/>
                <a:ea typeface="Cambria" panose="02040503050406030204" pitchFamily="18" charset="0"/>
              </a:rPr>
              <a:t>Alo 175, CİMER ve e-Devlet üzerinden şikayet ve başvuru yapılabilir.</a:t>
            </a:r>
          </a:p>
          <a:p>
            <a:pPr>
              <a:lnSpc>
                <a:spcPct val="130000"/>
              </a:lnSpc>
              <a:defRPr sz="2000">
                <a:solidFill>
                  <a:srgbClr val="E6E6E6"/>
                </a:solidFill>
              </a:defRPr>
            </a:pPr>
            <a:r>
              <a:rPr lang="tr-TR" sz="2000" dirty="0" smtClean="0">
                <a:latin typeface="Cambria" panose="02040503050406030204" pitchFamily="18" charset="0"/>
                <a:ea typeface="Cambria" panose="02040503050406030204" pitchFamily="18" charset="0"/>
              </a:rPr>
              <a:t> </a:t>
            </a:r>
            <a:r>
              <a:rPr lang="tr-TR" sz="2000" dirty="0">
                <a:latin typeface="Cambria" panose="02040503050406030204" pitchFamily="18" charset="0"/>
                <a:ea typeface="Cambria" panose="02040503050406030204" pitchFamily="18" charset="0"/>
              </a:rPr>
              <a:t>Fatura, garanti belgesi ve sözleşme mutlaka saklanmalıdır.</a:t>
            </a:r>
          </a:p>
          <a:p>
            <a:endParaRPr lang="tr-TR"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6867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bg1"/>
                </a:solidFill>
                <a:latin typeface="Cambria" panose="02040503050406030204" pitchFamily="18" charset="0"/>
                <a:ea typeface="Cambria" panose="02040503050406030204" pitchFamily="18" charset="0"/>
              </a:rPr>
              <a:t>TÜKETİCİLER HAKLARINI NASIL ARARLAR?</a:t>
            </a:r>
            <a:endParaRPr lang="tr-TR" b="1" dirty="0">
              <a:solidFill>
                <a:schemeClr val="bg1"/>
              </a:solidFill>
              <a:latin typeface="Cambria" panose="02040503050406030204" pitchFamily="18" charset="0"/>
              <a:ea typeface="Cambria" panose="02040503050406030204" pitchFamily="18" charset="0"/>
            </a:endParaRPr>
          </a:p>
        </p:txBody>
      </p:sp>
      <p:sp>
        <p:nvSpPr>
          <p:cNvPr id="3" name="İçerik Yer Tutucusu 2"/>
          <p:cNvSpPr>
            <a:spLocks noGrp="1"/>
          </p:cNvSpPr>
          <p:nvPr>
            <p:ph idx="1"/>
          </p:nvPr>
        </p:nvSpPr>
        <p:spPr/>
        <p:txBody>
          <a:bodyPr/>
          <a:lstStyle/>
          <a:p>
            <a:pPr marL="0" lvl="0" indent="0">
              <a:buNone/>
            </a:pPr>
            <a:r>
              <a:rPr lang="tr-TR" sz="2000" dirty="0">
                <a:solidFill>
                  <a:prstClr val="white"/>
                </a:solidFill>
                <a:latin typeface="Cambria" panose="02040503050406030204" pitchFamily="18" charset="0"/>
                <a:ea typeface="Cambria" panose="02040503050406030204" pitchFamily="18" charset="0"/>
              </a:rPr>
              <a:t>2.	Tüketici Hakem Heyetine nasıl başvurabilirim? Başvurular ücretli midir? </a:t>
            </a:r>
          </a:p>
          <a:p>
            <a:pPr lvl="0"/>
            <a:r>
              <a:rPr lang="tr-TR" sz="2000" dirty="0">
                <a:solidFill>
                  <a:prstClr val="white"/>
                </a:solidFill>
                <a:latin typeface="Cambria" panose="02040503050406030204" pitchFamily="18" charset="0"/>
                <a:ea typeface="Cambria" panose="02040503050406030204" pitchFamily="18" charset="0"/>
              </a:rPr>
              <a:t>Tüketici hakem heyetlerine şahsen veya avukat aracılığıyla; elden, posta yoluyla veya elektronik ortamda e-Devlet kapısı üzerinden Tüketici Bilgi Sistemi ile başvuru yapılabilir. </a:t>
            </a:r>
            <a:endParaRPr lang="tr-TR" sz="2000" dirty="0" smtClean="0">
              <a:solidFill>
                <a:prstClr val="white"/>
              </a:solidFill>
              <a:latin typeface="Cambria" panose="02040503050406030204" pitchFamily="18" charset="0"/>
              <a:ea typeface="Cambria" panose="02040503050406030204" pitchFamily="18" charset="0"/>
            </a:endParaRPr>
          </a:p>
          <a:p>
            <a:pPr lvl="0"/>
            <a:r>
              <a:rPr lang="tr-TR" sz="2000" dirty="0" smtClean="0">
                <a:solidFill>
                  <a:prstClr val="white"/>
                </a:solidFill>
                <a:latin typeface="Cambria" panose="02040503050406030204" pitchFamily="18" charset="0"/>
                <a:ea typeface="Cambria" panose="02040503050406030204" pitchFamily="18" charset="0"/>
              </a:rPr>
              <a:t>Uyuşmazlıklarla </a:t>
            </a:r>
            <a:r>
              <a:rPr lang="tr-TR" sz="2000" dirty="0">
                <a:solidFill>
                  <a:prstClr val="white"/>
                </a:solidFill>
                <a:latin typeface="Cambria" panose="02040503050406030204" pitchFamily="18" charset="0"/>
                <a:ea typeface="Cambria" panose="02040503050406030204" pitchFamily="18" charset="0"/>
              </a:rPr>
              <a:t>ilgili başvuru, uyuşmazlık konusunu içeren dilekçenin, varsa delil oluşturan ilgili belgelerle birlikte tüketici hakem heyetine verilmesiyle yapılır. </a:t>
            </a:r>
            <a:endParaRPr lang="tr-TR" sz="2000" dirty="0" smtClean="0">
              <a:solidFill>
                <a:prstClr val="white"/>
              </a:solidFill>
              <a:latin typeface="Cambria" panose="02040503050406030204" pitchFamily="18" charset="0"/>
              <a:ea typeface="Cambria" panose="02040503050406030204" pitchFamily="18" charset="0"/>
            </a:endParaRPr>
          </a:p>
          <a:p>
            <a:pPr lvl="0"/>
            <a:r>
              <a:rPr lang="tr-TR" sz="2000" dirty="0" smtClean="0">
                <a:solidFill>
                  <a:prstClr val="white"/>
                </a:solidFill>
                <a:latin typeface="Cambria" panose="02040503050406030204" pitchFamily="18" charset="0"/>
                <a:ea typeface="Cambria" panose="02040503050406030204" pitchFamily="18" charset="0"/>
              </a:rPr>
              <a:t>Tüketici </a:t>
            </a:r>
            <a:r>
              <a:rPr lang="tr-TR" sz="2000" dirty="0">
                <a:solidFill>
                  <a:prstClr val="white"/>
                </a:solidFill>
                <a:latin typeface="Cambria" panose="02040503050406030204" pitchFamily="18" charset="0"/>
                <a:ea typeface="Cambria" panose="02040503050406030204" pitchFamily="18" charset="0"/>
              </a:rPr>
              <a:t>hakem heyetlerine yapılacak başvurular Bakanlığın internet sayfasında yer alan başvuru formu kullanılarak yapılabilir. Tüketici Hakem Heyetlerine başvuru yapmak ücretsizdir.</a:t>
            </a:r>
          </a:p>
          <a:p>
            <a:endParaRPr lang="tr-TR" dirty="0"/>
          </a:p>
        </p:txBody>
      </p:sp>
    </p:spTree>
    <p:extLst>
      <p:ext uri="{BB962C8B-B14F-4D97-AF65-F5344CB8AC3E}">
        <p14:creationId xmlns:p14="http://schemas.microsoft.com/office/powerpoint/2010/main" val="309862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457200"/>
            <a:ext cx="6685420" cy="707886"/>
          </a:xfrm>
          <a:prstGeom prst="rect">
            <a:avLst/>
          </a:prstGeom>
          <a:noFill/>
        </p:spPr>
        <p:txBody>
          <a:bodyPr wrap="none">
            <a:spAutoFit/>
          </a:bodyPr>
          <a:lstStyle/>
          <a:p>
            <a:pPr algn="l">
              <a:defRPr sz="4000" b="1">
                <a:solidFill>
                  <a:srgbClr val="FFFFFF"/>
                </a:solidFill>
              </a:defRPr>
            </a:pPr>
            <a:r>
              <a:rPr lang="tr-TR" dirty="0" smtClean="0">
                <a:latin typeface="Cambria" panose="02040503050406030204" pitchFamily="18" charset="0"/>
                <a:ea typeface="Cambria" panose="02040503050406030204" pitchFamily="18" charset="0"/>
              </a:rPr>
              <a:t>DİJİTAL TÜKETİCİ HAKLARI</a:t>
            </a:r>
            <a:endParaRPr dirty="0">
              <a:latin typeface="Cambria" panose="02040503050406030204" pitchFamily="18" charset="0"/>
              <a:ea typeface="Cambria" panose="02040503050406030204" pitchFamily="18" charset="0"/>
            </a:endParaRPr>
          </a:p>
        </p:txBody>
      </p:sp>
      <p:sp>
        <p:nvSpPr>
          <p:cNvPr id="3" name="TextBox 2"/>
          <p:cNvSpPr txBox="1"/>
          <p:nvPr/>
        </p:nvSpPr>
        <p:spPr>
          <a:xfrm>
            <a:off x="640080" y="1645920"/>
            <a:ext cx="7932420" cy="2492990"/>
          </a:xfrm>
          <a:prstGeom prst="rect">
            <a:avLst/>
          </a:prstGeom>
          <a:noFill/>
        </p:spPr>
        <p:txBody>
          <a:bodyPr wrap="square">
            <a:spAutoFit/>
          </a:bodyPr>
          <a:lstStyle/>
          <a:p>
            <a:pPr marL="342900" indent="-342900">
              <a:lnSpc>
                <a:spcPct val="130000"/>
              </a:lnSpc>
              <a:buFont typeface="Arial" panose="020B0604020202020204" pitchFamily="34" charset="0"/>
              <a:buChar char="•"/>
              <a:defRPr sz="2000">
                <a:solidFill>
                  <a:srgbClr val="E6E6E6"/>
                </a:solidFill>
              </a:defRPr>
            </a:pPr>
            <a:r>
              <a:rPr dirty="0">
                <a:latin typeface="Cambria" panose="02040503050406030204" pitchFamily="18" charset="0"/>
                <a:ea typeface="Cambria" panose="02040503050406030204" pitchFamily="18" charset="0"/>
              </a:rPr>
              <a:t>İnternet </a:t>
            </a:r>
            <a:r>
              <a:rPr dirty="0" err="1">
                <a:latin typeface="Cambria" panose="02040503050406030204" pitchFamily="18" charset="0"/>
                <a:ea typeface="Cambria" panose="02040503050406030204" pitchFamily="18" charset="0"/>
              </a:rPr>
              <a:t>alışverişi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mesafeli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satış</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sözleşmeleri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ile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ilgili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Kişisel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verilerin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korunması</a:t>
            </a:r>
            <a:r>
              <a:rPr dirty="0">
                <a:latin typeface="Cambria" panose="02040503050406030204" pitchFamily="18" charset="0"/>
                <a:ea typeface="Cambria" panose="02040503050406030204" pitchFamily="18" charset="0"/>
              </a:rPr>
              <a:t> (KVKK) </a:t>
            </a:r>
            <a:r>
              <a:rPr dirty="0" err="1">
                <a:latin typeface="Cambria" panose="02040503050406030204" pitchFamily="18" charset="0"/>
                <a:ea typeface="Cambria" panose="02040503050406030204" pitchFamily="18" charset="0"/>
              </a:rPr>
              <a:t>kapsamında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güvenliği</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Abonelik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iptali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otomatik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yenilemelerde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cayma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hakkı</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Sahte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siteler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dolandırıcılık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yanıltıcı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ürün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reklamlarına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karşı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korunma</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Dijital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çağda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fiziki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alışveriş</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kadar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önemlidir</a:t>
            </a:r>
            <a:r>
              <a:rPr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457200"/>
            <a:ext cx="5078634" cy="707886"/>
          </a:xfrm>
          <a:prstGeom prst="rect">
            <a:avLst/>
          </a:prstGeom>
          <a:noFill/>
        </p:spPr>
        <p:txBody>
          <a:bodyPr wrap="none">
            <a:spAutoFit/>
          </a:bodyPr>
          <a:lstStyle/>
          <a:p>
            <a:pPr algn="l">
              <a:defRPr sz="4000" b="1">
                <a:solidFill>
                  <a:srgbClr val="FFFFFF"/>
                </a:solidFill>
              </a:defRPr>
            </a:pPr>
            <a:r>
              <a:rPr lang="tr-TR" dirty="0" smtClean="0">
                <a:latin typeface="Cambria" panose="02040503050406030204" pitchFamily="18" charset="0"/>
                <a:ea typeface="Cambria" panose="02040503050406030204" pitchFamily="18" charset="0"/>
              </a:rPr>
              <a:t>SONUÇ VE ÖNERİLER</a:t>
            </a:r>
            <a:endParaRPr dirty="0">
              <a:latin typeface="Cambria" panose="02040503050406030204" pitchFamily="18" charset="0"/>
              <a:ea typeface="Cambria" panose="02040503050406030204" pitchFamily="18" charset="0"/>
            </a:endParaRPr>
          </a:p>
        </p:txBody>
      </p:sp>
      <p:sp>
        <p:nvSpPr>
          <p:cNvPr id="3" name="TextBox 2"/>
          <p:cNvSpPr txBox="1"/>
          <p:nvPr/>
        </p:nvSpPr>
        <p:spPr>
          <a:xfrm>
            <a:off x="640080" y="1645920"/>
            <a:ext cx="7675245" cy="2893100"/>
          </a:xfrm>
          <a:prstGeom prst="rect">
            <a:avLst/>
          </a:prstGeom>
          <a:noFill/>
        </p:spPr>
        <p:txBody>
          <a:bodyPr wrap="square">
            <a:spAutoFit/>
          </a:bodyPr>
          <a:lstStyle/>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haklarını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bilmek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toplumsal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bilinç</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güven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için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gereklidir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Bilinçli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adil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güvenli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piyasanın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oluşmasını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sağlar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Hak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aramak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bireysel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toplumsal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refahı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güçlendirir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yalnızca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bugünü</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değil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geleceğin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adil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sürdürülebilir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piyasasını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şekillendirir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a:latin typeface="Cambria" panose="02040503050406030204" pitchFamily="18" charset="0"/>
                <a:ea typeface="Cambria" panose="02040503050406030204" pitchFamily="18" charset="0"/>
              </a:rPr>
              <a:t>“</a:t>
            </a:r>
            <a:r>
              <a:rPr dirty="0" err="1">
                <a:latin typeface="Cambria" panose="02040503050406030204" pitchFamily="18" charset="0"/>
                <a:ea typeface="Cambria" panose="02040503050406030204" pitchFamily="18" charset="0"/>
              </a:rPr>
              <a:t>Haklarımızı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bilmek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onları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korumanın</a:t>
            </a:r>
            <a:r>
              <a:rPr dirty="0">
                <a:latin typeface="Cambria" panose="02040503050406030204" pitchFamily="18" charset="0"/>
                <a:ea typeface="Cambria" panose="02040503050406030204" pitchFamily="18" charset="0"/>
              </a:rPr>
              <a:t> ilk </a:t>
            </a:r>
            <a:r>
              <a:rPr dirty="0" err="1">
                <a:latin typeface="Cambria" panose="02040503050406030204" pitchFamily="18" charset="0"/>
                <a:ea typeface="Cambria" panose="02040503050406030204" pitchFamily="18" charset="0"/>
              </a:rPr>
              <a:t>adımıdır</a:t>
            </a:r>
            <a:r>
              <a:rPr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505" y="561974"/>
            <a:ext cx="7418070" cy="707886"/>
          </a:xfrm>
          <a:prstGeom prst="rect">
            <a:avLst/>
          </a:prstGeom>
          <a:noFill/>
        </p:spPr>
        <p:txBody>
          <a:bodyPr wrap="square">
            <a:spAutoFit/>
          </a:bodyPr>
          <a:lstStyle/>
          <a:p>
            <a:pPr algn="l">
              <a:defRPr sz="4000" b="1">
                <a:solidFill>
                  <a:srgbClr val="FFFFFF"/>
                </a:solidFill>
              </a:defRPr>
            </a:pPr>
            <a:r>
              <a:rPr lang="tr-TR" dirty="0" smtClean="0">
                <a:latin typeface="Cambria" panose="02040503050406030204" pitchFamily="18" charset="0"/>
                <a:ea typeface="Cambria" panose="02040503050406030204" pitchFamily="18" charset="0"/>
              </a:rPr>
              <a:t>TÜKETİCİ VE SATICI TANIMI</a:t>
            </a:r>
            <a:endParaRPr dirty="0">
              <a:latin typeface="Cambria" panose="02040503050406030204" pitchFamily="18" charset="0"/>
              <a:ea typeface="Cambria" panose="02040503050406030204" pitchFamily="18" charset="0"/>
            </a:endParaRPr>
          </a:p>
        </p:txBody>
      </p:sp>
      <p:sp>
        <p:nvSpPr>
          <p:cNvPr id="3" name="TextBox 2"/>
          <p:cNvSpPr txBox="1"/>
          <p:nvPr/>
        </p:nvSpPr>
        <p:spPr>
          <a:xfrm>
            <a:off x="640081" y="1645920"/>
            <a:ext cx="7589519" cy="4893647"/>
          </a:xfrm>
          <a:prstGeom prst="rect">
            <a:avLst/>
          </a:prstGeom>
          <a:noFill/>
        </p:spPr>
        <p:txBody>
          <a:bodyPr wrap="square">
            <a:spAutoFit/>
          </a:bodyPr>
          <a:lstStyle/>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Ticari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veya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mesleki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olmayan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amaçlarla</a:t>
            </a:r>
            <a:r>
              <a:rPr dirty="0">
                <a:latin typeface="Cambria" panose="02040503050406030204" pitchFamily="18" charset="0"/>
                <a:ea typeface="Cambria" panose="02040503050406030204" pitchFamily="18" charset="0"/>
              </a:rPr>
              <a:t> mal </a:t>
            </a:r>
            <a:r>
              <a:rPr dirty="0" err="1">
                <a:latin typeface="Cambria" panose="02040503050406030204" pitchFamily="18" charset="0"/>
                <a:ea typeface="Cambria" panose="02040503050406030204" pitchFamily="18" charset="0"/>
              </a:rPr>
              <a:t>veya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hizmet</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alan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kullanan</a:t>
            </a:r>
            <a:r>
              <a:rPr dirty="0">
                <a:latin typeface="Cambria" panose="02040503050406030204" pitchFamily="18" charset="0"/>
                <a:ea typeface="Cambria" panose="02040503050406030204" pitchFamily="18" charset="0"/>
              </a:rPr>
              <a:t> </a:t>
            </a:r>
            <a:r>
              <a:rPr dirty="0" err="1" smtClean="0">
                <a:latin typeface="Cambria" panose="02040503050406030204" pitchFamily="18" charset="0"/>
                <a:ea typeface="Cambria" panose="02040503050406030204" pitchFamily="18" charset="0"/>
              </a:rPr>
              <a:t>kişidir</a:t>
            </a:r>
            <a:r>
              <a:rPr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 </a:t>
            </a:r>
            <a:r>
              <a:rPr dirty="0" err="1" smtClean="0">
                <a:latin typeface="Cambria" panose="02040503050406030204" pitchFamily="18" charset="0"/>
                <a:ea typeface="Cambria" panose="02040503050406030204" pitchFamily="18" charset="0"/>
              </a:rPr>
              <a:t>Satıcı</a:t>
            </a:r>
            <a:r>
              <a:rPr dirty="0" smtClean="0">
                <a:latin typeface="Cambria" panose="02040503050406030204" pitchFamily="18" charset="0"/>
                <a:ea typeface="Cambria" panose="02040503050406030204" pitchFamily="18" charset="0"/>
              </a:rPr>
              <a:t> </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Sağlayıcı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Ticari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veya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mesleki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faaliyet</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kapsamında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tüketiciye</a:t>
            </a:r>
            <a:r>
              <a:rPr dirty="0">
                <a:latin typeface="Cambria" panose="02040503050406030204" pitchFamily="18" charset="0"/>
                <a:ea typeface="Cambria" panose="02040503050406030204" pitchFamily="18" charset="0"/>
              </a:rPr>
              <a:t> mal </a:t>
            </a:r>
            <a:r>
              <a:rPr dirty="0" err="1">
                <a:latin typeface="Cambria" panose="02040503050406030204" pitchFamily="18" charset="0"/>
                <a:ea typeface="Cambria" panose="02040503050406030204" pitchFamily="18" charset="0"/>
              </a:rPr>
              <a:t>veya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hizmet</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sunan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kişi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veya</a:t>
            </a:r>
            <a:r>
              <a:rPr dirty="0">
                <a:latin typeface="Cambria" panose="02040503050406030204" pitchFamily="18" charset="0"/>
                <a:ea typeface="Cambria" panose="02040503050406030204" pitchFamily="18" charset="0"/>
              </a:rPr>
              <a:t> </a:t>
            </a:r>
            <a:r>
              <a:rPr dirty="0" err="1" smtClean="0">
                <a:latin typeface="Cambria" panose="02040503050406030204" pitchFamily="18" charset="0"/>
                <a:ea typeface="Cambria" panose="02040503050406030204" pitchFamily="18" charset="0"/>
              </a:rPr>
              <a:t>kurumlardır</a:t>
            </a:r>
            <a:r>
              <a:rPr dirty="0" smtClean="0">
                <a:latin typeface="Cambria" panose="02040503050406030204" pitchFamily="18" charset="0"/>
                <a:ea typeface="Cambria" panose="02040503050406030204" pitchFamily="18" charset="0"/>
              </a:rPr>
              <a:t>.</a:t>
            </a:r>
            <a:r>
              <a:rPr lang="tr-TR" dirty="0" smtClean="0">
                <a:latin typeface="Cambria" panose="02040503050406030204" pitchFamily="18" charset="0"/>
                <a:ea typeface="Cambria" panose="02040503050406030204" pitchFamily="18" charset="0"/>
              </a:rPr>
              <a:t> </a:t>
            </a:r>
            <a:r>
              <a:rPr dirty="0" err="1" smtClean="0">
                <a:latin typeface="Cambria" panose="02040503050406030204" pitchFamily="18" charset="0"/>
                <a:ea typeface="Cambria" panose="02040503050406030204" pitchFamily="18" charset="0"/>
              </a:rPr>
              <a:t>Kanun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tüketiciyi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haksız</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uygulamalara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karşı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korurken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satıcının</a:t>
            </a:r>
            <a:r>
              <a:rPr dirty="0">
                <a:latin typeface="Cambria" panose="02040503050406030204" pitchFamily="18" charset="0"/>
                <a:ea typeface="Cambria" panose="02040503050406030204" pitchFamily="18" charset="0"/>
              </a:rPr>
              <a:t> da </a:t>
            </a:r>
            <a:r>
              <a:rPr dirty="0" err="1">
                <a:latin typeface="Cambria" panose="02040503050406030204" pitchFamily="18" charset="0"/>
                <a:ea typeface="Cambria" panose="02040503050406030204" pitchFamily="18" charset="0"/>
              </a:rPr>
              <a:t>sorumluluklarını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belirler</a:t>
            </a:r>
            <a:r>
              <a:rPr dirty="0" smtClean="0">
                <a:latin typeface="Cambria" panose="02040503050406030204" pitchFamily="18" charset="0"/>
                <a:ea typeface="Cambria" panose="02040503050406030204" pitchFamily="18" charset="0"/>
              </a:rPr>
              <a:t>.</a:t>
            </a:r>
            <a:endParaRPr lang="tr-TR" dirty="0" smtClean="0">
              <a:latin typeface="Cambria" panose="02040503050406030204" pitchFamily="18" charset="0"/>
              <a:ea typeface="Cambria" panose="02040503050406030204" pitchFamily="18" charset="0"/>
            </a:endParaRPr>
          </a:p>
          <a:p>
            <a:pPr>
              <a:lnSpc>
                <a:spcPct val="130000"/>
              </a:lnSpc>
              <a:defRPr sz="2000">
                <a:solidFill>
                  <a:srgbClr val="E6E6E6"/>
                </a:solidFill>
              </a:defRPr>
            </a:pPr>
            <a:endParaRPr lang="tr-TR" dirty="0" smtClean="0">
              <a:latin typeface="Cambria" panose="02040503050406030204" pitchFamily="18" charset="0"/>
              <a:ea typeface="Cambria" panose="02040503050406030204" pitchFamily="18" charset="0"/>
            </a:endParaRPr>
          </a:p>
          <a:p>
            <a:pPr marL="342900" indent="-342900">
              <a:lnSpc>
                <a:spcPct val="130000"/>
              </a:lnSpc>
              <a:buFont typeface="Arial" panose="020B0604020202020204" pitchFamily="34" charset="0"/>
              <a:buChar char="•"/>
              <a:defRPr sz="2000">
                <a:solidFill>
                  <a:srgbClr val="E6E6E6"/>
                </a:solidFill>
              </a:defRPr>
            </a:pPr>
            <a:r>
              <a:rPr lang="tr-TR" dirty="0">
                <a:latin typeface="Cambria" panose="02040503050406030204" pitchFamily="18" charset="0"/>
                <a:ea typeface="Cambria" panose="02040503050406030204" pitchFamily="18" charset="0"/>
              </a:rPr>
              <a:t>Tüketici hakları ülkemizde 6502 sayılı Tüketicinin Korunması Hakkındaki Kanun ile düzenlenmiştir. Bu kanun, tüketicinin sözleşmeden doğan haklarını, ayıplı mal ve hizmetlerden kaynaklı uyuşmazlıklara yönelik çözümleri, cayma hakkını ve daha pek çok önemli detayı kapsar. </a:t>
            </a:r>
          </a:p>
          <a:p>
            <a:pPr>
              <a:lnSpc>
                <a:spcPct val="130000"/>
              </a:lnSpc>
              <a:defRPr sz="2000">
                <a:solidFill>
                  <a:srgbClr val="E6E6E6"/>
                </a:solidFill>
              </a:defRPr>
            </a:pPr>
            <a:endParaRPr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solidFill>
                  <a:schemeClr val="bg1"/>
                </a:solidFill>
                <a:latin typeface="Cambria" panose="02040503050406030204" pitchFamily="18" charset="0"/>
                <a:ea typeface="Cambria" panose="02040503050406030204" pitchFamily="18" charset="0"/>
              </a:rPr>
              <a:t>TÜKETİCİ HAKKI NEDİR?</a:t>
            </a:r>
            <a:endParaRPr lang="tr-TR" sz="4000" b="1" dirty="0">
              <a:solidFill>
                <a:schemeClr val="bg1"/>
              </a:solidFill>
              <a:latin typeface="Cambria" panose="02040503050406030204" pitchFamily="18" charset="0"/>
              <a:ea typeface="Cambria" panose="02040503050406030204" pitchFamily="18" charset="0"/>
            </a:endParaRPr>
          </a:p>
        </p:txBody>
      </p:sp>
      <p:sp>
        <p:nvSpPr>
          <p:cNvPr id="3" name="İçerik Yer Tutucusu 2"/>
          <p:cNvSpPr>
            <a:spLocks noGrp="1"/>
          </p:cNvSpPr>
          <p:nvPr>
            <p:ph idx="1"/>
          </p:nvPr>
        </p:nvSpPr>
        <p:spPr/>
        <p:txBody>
          <a:bodyPr>
            <a:normAutofit/>
          </a:bodyPr>
          <a:lstStyle/>
          <a:p>
            <a:pPr defTabSz="914400">
              <a:lnSpc>
                <a:spcPct val="90000"/>
              </a:lnSpc>
              <a:spcBef>
                <a:spcPts val="1000"/>
              </a:spcBef>
            </a:pPr>
            <a:r>
              <a:rPr lang="tr-TR" sz="2000" dirty="0">
                <a:solidFill>
                  <a:prstClr val="white"/>
                </a:solidFill>
                <a:latin typeface="Cambria" panose="02040503050406030204" pitchFamily="18" charset="0"/>
                <a:ea typeface="Cambria" panose="02040503050406030204" pitchFamily="18" charset="0"/>
              </a:rPr>
              <a:t>Tüketiciler, mal ve hizmet satın alırken çeşitli haklara sahiptir ve bu haklar, tüketicilerin mağduriyetlerini önlemek amacıyla yasalarla güvence altına alınır. </a:t>
            </a:r>
            <a:endParaRPr lang="tr-TR" sz="2000" dirty="0" smtClean="0">
              <a:solidFill>
                <a:prstClr val="white"/>
              </a:solidFill>
              <a:latin typeface="Cambria" panose="02040503050406030204" pitchFamily="18" charset="0"/>
              <a:ea typeface="Cambria" panose="02040503050406030204" pitchFamily="18" charset="0"/>
            </a:endParaRPr>
          </a:p>
          <a:p>
            <a:pPr marL="0" indent="0" defTabSz="914400">
              <a:lnSpc>
                <a:spcPct val="90000"/>
              </a:lnSpc>
              <a:spcBef>
                <a:spcPts val="1000"/>
              </a:spcBef>
              <a:buNone/>
            </a:pPr>
            <a:endParaRPr lang="tr-TR" sz="2000" dirty="0">
              <a:solidFill>
                <a:prstClr val="white"/>
              </a:solidFill>
              <a:latin typeface="Cambria" panose="02040503050406030204" pitchFamily="18" charset="0"/>
              <a:ea typeface="Cambria" panose="02040503050406030204" pitchFamily="18" charset="0"/>
            </a:endParaRPr>
          </a:p>
          <a:p>
            <a:pPr marL="0" indent="0" defTabSz="914400">
              <a:lnSpc>
                <a:spcPct val="90000"/>
              </a:lnSpc>
              <a:spcBef>
                <a:spcPts val="1000"/>
              </a:spcBef>
              <a:buNone/>
            </a:pPr>
            <a:endParaRPr lang="tr-TR" sz="2000" dirty="0">
              <a:solidFill>
                <a:prstClr val="white"/>
              </a:solidFill>
              <a:latin typeface="Cambria" panose="02040503050406030204" pitchFamily="18" charset="0"/>
              <a:ea typeface="Cambria" panose="02040503050406030204" pitchFamily="18" charset="0"/>
            </a:endParaRPr>
          </a:p>
          <a:p>
            <a:pPr defTabSz="914400">
              <a:lnSpc>
                <a:spcPct val="90000"/>
              </a:lnSpc>
              <a:spcBef>
                <a:spcPts val="1000"/>
              </a:spcBef>
            </a:pPr>
            <a:r>
              <a:rPr lang="tr-TR" sz="2000" dirty="0">
                <a:solidFill>
                  <a:prstClr val="white"/>
                </a:solidFill>
                <a:latin typeface="Cambria" panose="02040503050406030204" pitchFamily="18" charset="0"/>
                <a:ea typeface="Cambria" panose="02040503050406030204" pitchFamily="18" charset="0"/>
              </a:rPr>
              <a:t>Tüketici hakkı; gerçek ve tüzel kişilerin mal ve hizmet alımında korunmasını sağlayan, adil bir ticaret ortamı oluşturmayı hedefleyen yasal düzenlemeler ve uygulamaların tümüdür. Bu haklar; tüketiciyi haksız uygulamalara karşı korumayı, mağduriyetleri gidermeyi ve bilinçli tüketim alışkanlıklarını teşvik etmeyi amaçlar.</a:t>
            </a:r>
          </a:p>
          <a:p>
            <a:pPr marL="228600" lvl="0" indent="-228600" defTabSz="914400">
              <a:lnSpc>
                <a:spcPct val="90000"/>
              </a:lnSpc>
              <a:spcBef>
                <a:spcPts val="1000"/>
              </a:spcBef>
              <a:buFont typeface="Arial" panose="020B0604020202020204" pitchFamily="34" charset="0"/>
              <a:buChar char="•"/>
            </a:pPr>
            <a:endParaRPr lang="tr-TR" sz="2000" dirty="0">
              <a:solidFill>
                <a:prstClr val="white"/>
              </a:solidFill>
              <a:latin typeface="Cambria" panose="02040503050406030204" pitchFamily="18" charset="0"/>
              <a:ea typeface="Cambria" panose="02040503050406030204" pitchFamily="18" charset="0"/>
            </a:endParaRPr>
          </a:p>
          <a:p>
            <a:pPr marL="0" indent="0">
              <a:buNone/>
            </a:pPr>
            <a:endParaRPr lang="tr-TR" dirty="0"/>
          </a:p>
        </p:txBody>
      </p:sp>
    </p:spTree>
    <p:extLst>
      <p:ext uri="{BB962C8B-B14F-4D97-AF65-F5344CB8AC3E}">
        <p14:creationId xmlns:p14="http://schemas.microsoft.com/office/powerpoint/2010/main" val="242199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35" y="533400"/>
            <a:ext cx="8306056" cy="707886"/>
          </a:xfrm>
          <a:prstGeom prst="rect">
            <a:avLst/>
          </a:prstGeom>
          <a:noFill/>
        </p:spPr>
        <p:txBody>
          <a:bodyPr wrap="none">
            <a:spAutoFit/>
          </a:bodyPr>
          <a:lstStyle/>
          <a:p>
            <a:pPr algn="l">
              <a:defRPr sz="4000" b="1">
                <a:solidFill>
                  <a:srgbClr val="FFFFFF"/>
                </a:solidFill>
              </a:defRPr>
            </a:pPr>
            <a:r>
              <a:rPr lang="tr-TR" dirty="0" smtClean="0">
                <a:latin typeface="Cambria" panose="02040503050406030204" pitchFamily="18" charset="0"/>
                <a:ea typeface="Cambria" panose="02040503050406030204" pitchFamily="18" charset="0"/>
              </a:rPr>
              <a:t>TÜKETİCİ HAKLARININ TARİHÇESİ</a:t>
            </a:r>
            <a:endParaRPr dirty="0">
              <a:latin typeface="Cambria" panose="02040503050406030204" pitchFamily="18" charset="0"/>
              <a:ea typeface="Cambria" panose="02040503050406030204" pitchFamily="18" charset="0"/>
            </a:endParaRPr>
          </a:p>
        </p:txBody>
      </p:sp>
      <p:sp>
        <p:nvSpPr>
          <p:cNvPr id="3" name="TextBox 2"/>
          <p:cNvSpPr txBox="1"/>
          <p:nvPr/>
        </p:nvSpPr>
        <p:spPr>
          <a:xfrm>
            <a:off x="640079" y="1645920"/>
            <a:ext cx="7935749" cy="4493538"/>
          </a:xfrm>
          <a:prstGeom prst="rect">
            <a:avLst/>
          </a:prstGeom>
          <a:noFill/>
        </p:spPr>
        <p:txBody>
          <a:bodyPr wrap="square">
            <a:spAutoFit/>
          </a:bodyPr>
          <a:lstStyle/>
          <a:p>
            <a:pPr marL="342900" indent="-342900">
              <a:lnSpc>
                <a:spcPct val="130000"/>
              </a:lnSpc>
              <a:buFont typeface="Arial" panose="020B0604020202020204" pitchFamily="34" charset="0"/>
              <a:buChar char="•"/>
              <a:defRPr sz="2000">
                <a:solidFill>
                  <a:srgbClr val="E6E6E6"/>
                </a:solidFill>
              </a:defRPr>
            </a:pPr>
            <a:r>
              <a:rPr dirty="0">
                <a:latin typeface="Cambria" panose="02040503050406030204" pitchFamily="18" charset="0"/>
                <a:ea typeface="Cambria" panose="02040503050406030204" pitchFamily="18" charset="0"/>
              </a:rPr>
              <a:t>1962’de ABD </a:t>
            </a:r>
            <a:r>
              <a:rPr dirty="0" err="1">
                <a:latin typeface="Cambria" panose="02040503050406030204" pitchFamily="18" charset="0"/>
                <a:ea typeface="Cambria" panose="02040503050406030204" pitchFamily="18" charset="0"/>
              </a:rPr>
              <a:t>Başkanı</a:t>
            </a:r>
            <a:r>
              <a:rPr dirty="0">
                <a:latin typeface="Cambria" panose="02040503050406030204" pitchFamily="18" charset="0"/>
                <a:ea typeface="Cambria" panose="02040503050406030204" pitchFamily="18" charset="0"/>
              </a:rPr>
              <a:t> Kennedy </a:t>
            </a:r>
            <a:r>
              <a:rPr dirty="0" err="1">
                <a:latin typeface="Cambria" panose="02040503050406030204" pitchFamily="18" charset="0"/>
                <a:ea typeface="Cambria" panose="02040503050406030204" pitchFamily="18" charset="0"/>
              </a:rPr>
              <a:t>tarafından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Bildirgesi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kabul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edildi</a:t>
            </a:r>
            <a:r>
              <a:rPr dirty="0">
                <a:latin typeface="Cambria" panose="02040503050406030204" pitchFamily="18" charset="0"/>
                <a:ea typeface="Cambria" panose="02040503050406030204" pitchFamily="18" charset="0"/>
              </a:rPr>
              <a:t>. Bu </a:t>
            </a:r>
            <a:r>
              <a:rPr dirty="0" err="1">
                <a:latin typeface="Cambria" panose="02040503050406030204" pitchFamily="18" charset="0"/>
                <a:ea typeface="Cambria" panose="02040503050406030204" pitchFamily="18" charset="0"/>
              </a:rPr>
              <a:t>bildiri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güvenlik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bilgi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seçme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sesini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duyurma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haklarını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içerir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a:latin typeface="Cambria" panose="02040503050406030204" pitchFamily="18" charset="0"/>
                <a:ea typeface="Cambria" panose="02040503050406030204" pitchFamily="18" charset="0"/>
              </a:rPr>
              <a:t>1985’te BM,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haklarını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evrensel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ilkeler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olarak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tanıdı</a:t>
            </a:r>
            <a:r>
              <a:rPr dirty="0">
                <a:latin typeface="Cambria" panose="02040503050406030204" pitchFamily="18" charset="0"/>
                <a:ea typeface="Cambria" panose="02040503050406030204" pitchFamily="18" charset="0"/>
              </a:rPr>
              <a:t>.</a:t>
            </a:r>
          </a:p>
          <a:p>
            <a:pPr>
              <a:lnSpc>
                <a:spcPct val="130000"/>
              </a:lnSpc>
              <a:defRPr sz="2000">
                <a:solidFill>
                  <a:srgbClr val="E6E6E6"/>
                </a:solidFill>
              </a:defRPr>
            </a:pPr>
            <a:r>
              <a:rPr lang="tr-TR" dirty="0" smtClean="0">
                <a:latin typeface="Cambria" panose="02040503050406030204" pitchFamily="18" charset="0"/>
                <a:ea typeface="Cambria" panose="02040503050406030204" pitchFamily="18" charset="0"/>
              </a:rPr>
              <a:t>       </a:t>
            </a:r>
            <a:r>
              <a:rPr dirty="0" err="1" smtClean="0">
                <a:latin typeface="Cambria" panose="02040503050406030204" pitchFamily="18" charset="0"/>
                <a:ea typeface="Cambria" panose="02040503050406030204" pitchFamily="18" charset="0"/>
              </a:rPr>
              <a:t>Türkiye’de</a:t>
            </a:r>
            <a:r>
              <a:rPr dirty="0" smtClean="0">
                <a:latin typeface="Cambria" panose="02040503050406030204" pitchFamily="18" charset="0"/>
                <a:ea typeface="Cambria" panose="02040503050406030204" pitchFamily="18" charset="0"/>
              </a:rPr>
              <a:t> </a:t>
            </a:r>
            <a:r>
              <a:rPr dirty="0">
                <a:latin typeface="Cambria" panose="02040503050406030204" pitchFamily="18" charset="0"/>
                <a:ea typeface="Cambria" panose="02040503050406030204" pitchFamily="18" charset="0"/>
              </a:rPr>
              <a:t>1995’te 4077 </a:t>
            </a:r>
            <a:r>
              <a:rPr dirty="0" err="1">
                <a:latin typeface="Cambria" panose="02040503050406030204" pitchFamily="18" charset="0"/>
                <a:ea typeface="Cambria" panose="02040503050406030204" pitchFamily="18" charset="0"/>
              </a:rPr>
              <a:t>sayılı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Kanun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yürürlüğe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girdi</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a:latin typeface="Cambria" panose="02040503050406030204" pitchFamily="18" charset="0"/>
                <a:ea typeface="Cambria" panose="02040503050406030204" pitchFamily="18" charset="0"/>
              </a:rPr>
              <a:t>2014 </a:t>
            </a:r>
            <a:r>
              <a:rPr dirty="0" err="1">
                <a:latin typeface="Cambria" panose="02040503050406030204" pitchFamily="18" charset="0"/>
                <a:ea typeface="Cambria" panose="02040503050406030204" pitchFamily="18" charset="0"/>
              </a:rPr>
              <a:t>yılında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ise</a:t>
            </a:r>
            <a:r>
              <a:rPr dirty="0">
                <a:latin typeface="Cambria" panose="02040503050406030204" pitchFamily="18" charset="0"/>
                <a:ea typeface="Cambria" panose="02040503050406030204" pitchFamily="18" charset="0"/>
              </a:rPr>
              <a:t> 6502 </a:t>
            </a:r>
            <a:r>
              <a:rPr dirty="0" err="1">
                <a:latin typeface="Cambria" panose="02040503050406030204" pitchFamily="18" charset="0"/>
                <a:ea typeface="Cambria" panose="02040503050406030204" pitchFamily="18" charset="0"/>
              </a:rPr>
              <a:t>sayılı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Kanun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ile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güncellendi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genişletildi</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a:latin typeface="Cambria" panose="02040503050406030204" pitchFamily="18" charset="0"/>
                <a:ea typeface="Cambria" panose="02040503050406030204" pitchFamily="18" charset="0"/>
              </a:rPr>
              <a:t>Bu </a:t>
            </a:r>
            <a:r>
              <a:rPr dirty="0" err="1">
                <a:latin typeface="Cambria" panose="02040503050406030204" pitchFamily="18" charset="0"/>
                <a:ea typeface="Cambria" panose="02040503050406030204" pitchFamily="18" charset="0"/>
              </a:rPr>
              <a:t>gelişmeler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tüketiciyi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yalnızca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ekonomik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taraf</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olmaktan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çıkarıp</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hukuken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korunması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gereken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taraf</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haline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getirmiştir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hakları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sadece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bireysel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değil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toplumsal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refah</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piyasa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adaleti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için</a:t>
            </a:r>
            <a:r>
              <a:rPr dirty="0">
                <a:latin typeface="Cambria" panose="02040503050406030204" pitchFamily="18" charset="0"/>
                <a:ea typeface="Cambria" panose="02040503050406030204" pitchFamily="18" charset="0"/>
              </a:rPr>
              <a:t> de </a:t>
            </a:r>
            <a:r>
              <a:rPr dirty="0" err="1">
                <a:latin typeface="Cambria" panose="02040503050406030204" pitchFamily="18" charset="0"/>
                <a:ea typeface="Cambria" panose="02040503050406030204" pitchFamily="18" charset="0"/>
              </a:rPr>
              <a:t>önemlidir</a:t>
            </a:r>
            <a:r>
              <a:rPr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latin typeface="Cambria" panose="02040503050406030204" pitchFamily="18" charset="0"/>
                <a:ea typeface="Cambria" panose="02040503050406030204" pitchFamily="18" charset="0"/>
              </a:rPr>
              <a:t>TEMEL TÜKETİCİ HAKLARI</a:t>
            </a:r>
            <a:endParaRPr lang="tr-TR" b="1" dirty="0">
              <a:solidFill>
                <a:schemeClr val="bg1"/>
              </a:solidFill>
              <a:latin typeface="Cambria" panose="02040503050406030204" pitchFamily="18" charset="0"/>
              <a:ea typeface="Cambria" panose="02040503050406030204" pitchFamily="18" charset="0"/>
            </a:endParaRPr>
          </a:p>
        </p:txBody>
      </p:sp>
      <p:sp>
        <p:nvSpPr>
          <p:cNvPr id="3" name="İçerik Yer Tutucusu 2"/>
          <p:cNvSpPr>
            <a:spLocks noGrp="1"/>
          </p:cNvSpPr>
          <p:nvPr>
            <p:ph idx="1"/>
          </p:nvPr>
        </p:nvSpPr>
        <p:spPr/>
        <p:txBody>
          <a:bodyPr>
            <a:noAutofit/>
          </a:bodyPr>
          <a:lstStyle/>
          <a:p>
            <a:r>
              <a:rPr lang="tr-TR" sz="2000" dirty="0" smtClean="0">
                <a:solidFill>
                  <a:schemeClr val="bg1"/>
                </a:solidFill>
                <a:latin typeface="Cambria" panose="02040503050406030204" pitchFamily="18" charset="0"/>
                <a:ea typeface="Cambria" panose="02040503050406030204" pitchFamily="18" charset="0"/>
              </a:rPr>
              <a:t>1</a:t>
            </a:r>
            <a:r>
              <a:rPr lang="tr-TR" sz="2000" dirty="0">
                <a:solidFill>
                  <a:schemeClr val="bg1"/>
                </a:solidFill>
                <a:latin typeface="Cambria" panose="02040503050406030204" pitchFamily="18" charset="0"/>
                <a:ea typeface="Cambria" panose="02040503050406030204" pitchFamily="18" charset="0"/>
              </a:rPr>
              <a:t>. Temel gereksinimlerin giderilmesi hakkı: Tüketicilerin yeme, içme, giyinme, barınma gibi biyolojik temel gereksinimlerinin karşılanması için alınan önlemler. Ve hatta günümüzde güncelliği ve ciddiyet boyutları sürekli artan bir sorun; temiz bir çevrede yaşama hakkı.</a:t>
            </a:r>
          </a:p>
          <a:p>
            <a:endParaRPr lang="tr-TR" sz="2000" dirty="0">
              <a:solidFill>
                <a:schemeClr val="bg1"/>
              </a:solidFill>
              <a:latin typeface="Cambria" panose="02040503050406030204" pitchFamily="18" charset="0"/>
              <a:ea typeface="Cambria" panose="02040503050406030204" pitchFamily="18" charset="0"/>
            </a:endParaRPr>
          </a:p>
          <a:p>
            <a:r>
              <a:rPr lang="tr-TR" sz="2000" dirty="0">
                <a:solidFill>
                  <a:schemeClr val="bg1"/>
                </a:solidFill>
                <a:latin typeface="Cambria" panose="02040503050406030204" pitchFamily="18" charset="0"/>
                <a:ea typeface="Cambria" panose="02040503050406030204" pitchFamily="18" charset="0"/>
              </a:rPr>
              <a:t>2. Sağlık ve güvenlik hakkı: Tüketicilerin satın almış oldukları mal ve hizmetlerin üretim, dağıtım ve kullanılma sürecinde karşılaşılan risklere ve tehlikelere karşı alınan önlemler</a:t>
            </a:r>
          </a:p>
          <a:p>
            <a:endParaRPr lang="tr-TR" sz="2000" dirty="0">
              <a:solidFill>
                <a:schemeClr val="bg1"/>
              </a:solidFill>
              <a:latin typeface="Cambria" panose="02040503050406030204" pitchFamily="18" charset="0"/>
              <a:ea typeface="Cambria" panose="02040503050406030204" pitchFamily="18" charset="0"/>
            </a:endParaRPr>
          </a:p>
          <a:p>
            <a:r>
              <a:rPr lang="tr-TR" sz="2000" dirty="0">
                <a:solidFill>
                  <a:schemeClr val="bg1"/>
                </a:solidFill>
                <a:latin typeface="Cambria" panose="02040503050406030204" pitchFamily="18" charset="0"/>
                <a:ea typeface="Cambria" panose="02040503050406030204" pitchFamily="18" charset="0"/>
              </a:rPr>
              <a:t>3. Bilgilenme hakkı: Çeşitli mal ve hizmetleri satın alırken, niteliklerini, kullanılma koşullarını, fiyat, etiket vb. alanlardaki düzenlemeler ile tüketicinin bilgilendirilmesi.</a:t>
            </a:r>
          </a:p>
          <a:p>
            <a:endParaRPr lang="tr-TR" sz="18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2332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latin typeface="Cambria" panose="02040503050406030204" pitchFamily="18" charset="0"/>
                <a:ea typeface="Cambria" panose="02040503050406030204" pitchFamily="18" charset="0"/>
              </a:rPr>
              <a:t>TEMEL TÜKETİCİ HAKLARI</a:t>
            </a:r>
            <a:endParaRPr lang="tr-TR" b="1" dirty="0">
              <a:solidFill>
                <a:schemeClr val="bg1"/>
              </a:solidFill>
              <a:latin typeface="Cambria" panose="02040503050406030204" pitchFamily="18" charset="0"/>
              <a:ea typeface="Cambria" panose="02040503050406030204" pitchFamily="18" charset="0"/>
            </a:endParaRPr>
          </a:p>
        </p:txBody>
      </p:sp>
      <p:sp>
        <p:nvSpPr>
          <p:cNvPr id="3" name="İçerik Yer Tutucusu 2"/>
          <p:cNvSpPr>
            <a:spLocks noGrp="1"/>
          </p:cNvSpPr>
          <p:nvPr>
            <p:ph idx="1"/>
          </p:nvPr>
        </p:nvSpPr>
        <p:spPr>
          <a:xfrm>
            <a:off x="457200" y="1600200"/>
            <a:ext cx="8229600" cy="4962525"/>
          </a:xfrm>
        </p:spPr>
        <p:txBody>
          <a:bodyPr>
            <a:normAutofit lnSpcReduction="10000"/>
          </a:bodyPr>
          <a:lstStyle/>
          <a:p>
            <a:pPr lvl="0"/>
            <a:r>
              <a:rPr lang="tr-TR" sz="2000" dirty="0">
                <a:solidFill>
                  <a:prstClr val="white"/>
                </a:solidFill>
                <a:latin typeface="Cambria" panose="02040503050406030204" pitchFamily="18" charset="0"/>
                <a:ea typeface="Cambria" panose="02040503050406030204" pitchFamily="18" charset="0"/>
              </a:rPr>
              <a:t>4. Temsil edilme, sesini duyurma ve örgütlenme hakkı: Tüketicilerin kendilerini ilgilendiren her konuda kamu kuruluşlarında; düşünce ve görüşlerini bildirme, kamuoyu oluşturabilme, baskı unsuru olabilme; haklarını alabilme; bilinçlenme ve kendilerini koruyabilme gücüne ulaşılabilmesi için alınan önlemler.</a:t>
            </a:r>
          </a:p>
          <a:p>
            <a:pPr lvl="0"/>
            <a:endParaRPr lang="tr-TR" sz="2000" dirty="0">
              <a:solidFill>
                <a:prstClr val="white"/>
              </a:solidFill>
              <a:latin typeface="Cambria" panose="02040503050406030204" pitchFamily="18" charset="0"/>
              <a:ea typeface="Cambria" panose="02040503050406030204" pitchFamily="18" charset="0"/>
            </a:endParaRPr>
          </a:p>
          <a:p>
            <a:pPr lvl="0"/>
            <a:r>
              <a:rPr lang="tr-TR" sz="2000" dirty="0">
                <a:solidFill>
                  <a:prstClr val="white"/>
                </a:solidFill>
                <a:latin typeface="Cambria" panose="02040503050406030204" pitchFamily="18" charset="0"/>
                <a:ea typeface="Cambria" panose="02040503050406030204" pitchFamily="18" charset="0"/>
              </a:rPr>
              <a:t>5. Eğitilme hakkı: Haklarının ve sorumluluklarının neler olduğu ve doğru bir </a:t>
            </a:r>
            <a:r>
              <a:rPr lang="tr-TR" sz="2000" dirty="0" err="1">
                <a:solidFill>
                  <a:prstClr val="white"/>
                </a:solidFill>
                <a:latin typeface="Cambria" panose="02040503050406030204" pitchFamily="18" charset="0"/>
                <a:ea typeface="Cambria" panose="02040503050406030204" pitchFamily="18" charset="0"/>
              </a:rPr>
              <a:t>tüketicilik</a:t>
            </a:r>
            <a:r>
              <a:rPr lang="tr-TR" sz="2000" dirty="0">
                <a:solidFill>
                  <a:prstClr val="white"/>
                </a:solidFill>
                <a:latin typeface="Cambria" panose="02040503050406030204" pitchFamily="18" charset="0"/>
                <a:ea typeface="Cambria" panose="02040503050406030204" pitchFamily="18" charset="0"/>
              </a:rPr>
              <a:t> bilincine sahip olunabilmesi için tüketicilerin eğitimine ilişkin yapılan uygulamalar</a:t>
            </a:r>
            <a:r>
              <a:rPr lang="tr-TR" sz="2000" dirty="0" smtClean="0">
                <a:solidFill>
                  <a:prstClr val="white"/>
                </a:solidFill>
                <a:latin typeface="Cambria" panose="02040503050406030204" pitchFamily="18" charset="0"/>
                <a:ea typeface="Cambria" panose="02040503050406030204" pitchFamily="18" charset="0"/>
              </a:rPr>
              <a:t>.</a:t>
            </a:r>
          </a:p>
          <a:p>
            <a:pPr marL="0" lvl="0" indent="0">
              <a:buNone/>
            </a:pPr>
            <a:endParaRPr lang="tr-TR" sz="2000" dirty="0" smtClean="0">
              <a:solidFill>
                <a:prstClr val="white"/>
              </a:solidFill>
              <a:latin typeface="Cambria" panose="02040503050406030204" pitchFamily="18" charset="0"/>
              <a:ea typeface="Cambria" panose="02040503050406030204" pitchFamily="18" charset="0"/>
            </a:endParaRPr>
          </a:p>
          <a:p>
            <a:r>
              <a:rPr lang="tr-TR" sz="2000" dirty="0">
                <a:solidFill>
                  <a:prstClr val="white"/>
                </a:solidFill>
                <a:latin typeface="Cambria" panose="02040503050406030204" pitchFamily="18" charset="0"/>
                <a:ea typeface="Cambria" panose="02040503050406030204" pitchFamily="18" charset="0"/>
              </a:rPr>
              <a:t>6. Seçme hakkı: Tüketicilerin çeşitli mal ve hizmetler arasında gelir düzeyine göre kendi gereksinimini karşılayabilme, tercih edebilme ve yapılan sözleşmeye tek taraflı </a:t>
            </a:r>
            <a:r>
              <a:rPr lang="tr-TR" sz="2000" dirty="0" err="1">
                <a:solidFill>
                  <a:prstClr val="white"/>
                </a:solidFill>
                <a:latin typeface="Cambria" panose="02040503050406030204" pitchFamily="18" charset="0"/>
                <a:ea typeface="Cambria" panose="02040503050406030204" pitchFamily="18" charset="0"/>
              </a:rPr>
              <a:t>fesh</a:t>
            </a:r>
            <a:r>
              <a:rPr lang="tr-TR" sz="2000" dirty="0">
                <a:solidFill>
                  <a:prstClr val="white"/>
                </a:solidFill>
                <a:latin typeface="Cambria" panose="02040503050406030204" pitchFamily="18" charset="0"/>
                <a:ea typeface="Cambria" panose="02040503050406030204" pitchFamily="18" charset="0"/>
              </a:rPr>
              <a:t> etme vb.</a:t>
            </a:r>
          </a:p>
          <a:p>
            <a:pPr lvl="0"/>
            <a:r>
              <a:rPr lang="tr-TR" sz="2000" dirty="0">
                <a:solidFill>
                  <a:prstClr val="white"/>
                </a:solidFill>
                <a:latin typeface="Cambria" panose="02040503050406030204" pitchFamily="18" charset="0"/>
                <a:ea typeface="Cambria" panose="02040503050406030204" pitchFamily="18" charset="0"/>
              </a:rPr>
              <a:t>7. Cayma hakkı: Belli bir süre içerisinde hiçbir gerekçe göstermeden, satın alınan mala zarar vermeksizin geri verebilme ve yapılan sözleşmeyi tek taraflı </a:t>
            </a:r>
            <a:r>
              <a:rPr lang="tr-TR" sz="2000" dirty="0" err="1">
                <a:solidFill>
                  <a:prstClr val="white"/>
                </a:solidFill>
                <a:latin typeface="Cambria" panose="02040503050406030204" pitchFamily="18" charset="0"/>
                <a:ea typeface="Cambria" panose="02040503050406030204" pitchFamily="18" charset="0"/>
              </a:rPr>
              <a:t>fesh</a:t>
            </a:r>
            <a:r>
              <a:rPr lang="tr-TR" sz="2000" dirty="0">
                <a:solidFill>
                  <a:prstClr val="white"/>
                </a:solidFill>
                <a:latin typeface="Cambria" panose="02040503050406030204" pitchFamily="18" charset="0"/>
                <a:ea typeface="Cambria" panose="02040503050406030204" pitchFamily="18" charset="0"/>
              </a:rPr>
              <a:t> etme vb.</a:t>
            </a:r>
          </a:p>
          <a:p>
            <a:pPr lvl="0"/>
            <a:endParaRPr lang="tr-TR" sz="1800" dirty="0">
              <a:solidFill>
                <a:prstClr val="white"/>
              </a:solidFill>
              <a:latin typeface="Cambria" panose="02040503050406030204" pitchFamily="18" charset="0"/>
              <a:ea typeface="Cambria" panose="02040503050406030204" pitchFamily="18" charset="0"/>
            </a:endParaRPr>
          </a:p>
          <a:p>
            <a:endParaRPr lang="tr-TR" dirty="0"/>
          </a:p>
        </p:txBody>
      </p:sp>
    </p:spTree>
    <p:extLst>
      <p:ext uri="{BB962C8B-B14F-4D97-AF65-F5344CB8AC3E}">
        <p14:creationId xmlns:p14="http://schemas.microsoft.com/office/powerpoint/2010/main" val="111538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latin typeface="Cambria" panose="02040503050406030204" pitchFamily="18" charset="0"/>
                <a:ea typeface="Cambria" panose="02040503050406030204" pitchFamily="18" charset="0"/>
              </a:rPr>
              <a:t>TEMEL TÜKETİCİ HAKLARI</a:t>
            </a:r>
            <a:endParaRPr lang="tr-TR" b="1" dirty="0">
              <a:solidFill>
                <a:schemeClr val="bg1"/>
              </a:solidFill>
              <a:latin typeface="Cambria" panose="02040503050406030204" pitchFamily="18" charset="0"/>
              <a:ea typeface="Cambria" panose="02040503050406030204" pitchFamily="18" charset="0"/>
            </a:endParaRPr>
          </a:p>
        </p:txBody>
      </p:sp>
      <p:sp>
        <p:nvSpPr>
          <p:cNvPr id="3" name="İçerik Yer Tutucusu 2"/>
          <p:cNvSpPr>
            <a:spLocks noGrp="1"/>
          </p:cNvSpPr>
          <p:nvPr>
            <p:ph idx="1"/>
          </p:nvPr>
        </p:nvSpPr>
        <p:spPr/>
        <p:txBody>
          <a:bodyPr>
            <a:normAutofit fontScale="85000" lnSpcReduction="20000"/>
          </a:bodyPr>
          <a:lstStyle/>
          <a:p>
            <a:pPr lvl="0"/>
            <a:endParaRPr lang="tr-TR" sz="2400" dirty="0">
              <a:solidFill>
                <a:prstClr val="white"/>
              </a:solidFill>
              <a:latin typeface="Cambria" panose="02040503050406030204" pitchFamily="18" charset="0"/>
              <a:ea typeface="Cambria" panose="02040503050406030204" pitchFamily="18" charset="0"/>
            </a:endParaRPr>
          </a:p>
          <a:p>
            <a:pPr lvl="0"/>
            <a:r>
              <a:rPr lang="tr-TR" sz="2400" dirty="0">
                <a:solidFill>
                  <a:prstClr val="white"/>
                </a:solidFill>
                <a:latin typeface="Cambria" panose="02040503050406030204" pitchFamily="18" charset="0"/>
                <a:ea typeface="Cambria" panose="02040503050406030204" pitchFamily="18" charset="0"/>
              </a:rPr>
              <a:t>8. Tazmin edilme hakkı: Mal ve hizmet satın alımında zarar gören tüketicinin mağduriyetinin giderilmesi.</a:t>
            </a:r>
          </a:p>
          <a:p>
            <a:pPr lvl="0"/>
            <a:endParaRPr lang="tr-TR" sz="2400" dirty="0">
              <a:solidFill>
                <a:prstClr val="white"/>
              </a:solidFill>
              <a:latin typeface="Cambria" panose="02040503050406030204" pitchFamily="18" charset="0"/>
              <a:ea typeface="Cambria" panose="02040503050406030204" pitchFamily="18" charset="0"/>
            </a:endParaRPr>
          </a:p>
          <a:p>
            <a:pPr lvl="0"/>
            <a:r>
              <a:rPr lang="tr-TR" sz="2400" dirty="0">
                <a:solidFill>
                  <a:prstClr val="white"/>
                </a:solidFill>
                <a:latin typeface="Cambria" panose="02040503050406030204" pitchFamily="18" charset="0"/>
                <a:ea typeface="Cambria" panose="02040503050406030204" pitchFamily="18" charset="0"/>
              </a:rPr>
              <a:t>9. Ekonomik çıkarların korunması hakkı: Reklamlar, kapıdan satışlar, kredili ve taksitli satışlar, tek taraflı sözleşmeler, tüketici kredileri, satış sonrası hizmetler, çeşitli kamu hizmetleri vb. konularda tüketicinin mağdur edilmemesi; daha iyi ve uygun koşullarda mal ve hizmet sunulması; aldatılmamaları; zarar görmemeleri ve mağduriyetlerinin önlenmesi; yaşam düzeyinin yükseltilmesine ilişkin alınan tüm yasal, idari teknik ve </a:t>
            </a:r>
            <a:r>
              <a:rPr lang="tr-TR" sz="2400" dirty="0" err="1">
                <a:solidFill>
                  <a:prstClr val="white"/>
                </a:solidFill>
                <a:latin typeface="Cambria" panose="02040503050406030204" pitchFamily="18" charset="0"/>
                <a:ea typeface="Cambria" panose="02040503050406030204" pitchFamily="18" charset="0"/>
              </a:rPr>
              <a:t>huhuki</a:t>
            </a:r>
            <a:r>
              <a:rPr lang="tr-TR" sz="2400" dirty="0">
                <a:solidFill>
                  <a:prstClr val="white"/>
                </a:solidFill>
                <a:latin typeface="Cambria" panose="02040503050406030204" pitchFamily="18" charset="0"/>
                <a:ea typeface="Cambria" panose="02040503050406030204" pitchFamily="18" charset="0"/>
              </a:rPr>
              <a:t> önlemler.</a:t>
            </a:r>
          </a:p>
          <a:p>
            <a:pPr lvl="0"/>
            <a:endParaRPr lang="tr-TR" sz="2400" dirty="0">
              <a:solidFill>
                <a:prstClr val="white"/>
              </a:solidFill>
              <a:latin typeface="Cambria" panose="02040503050406030204" pitchFamily="18" charset="0"/>
              <a:ea typeface="Cambria" panose="02040503050406030204" pitchFamily="18" charset="0"/>
            </a:endParaRPr>
          </a:p>
          <a:p>
            <a:pPr lvl="0"/>
            <a:r>
              <a:rPr lang="tr-TR" sz="2400" dirty="0">
                <a:solidFill>
                  <a:prstClr val="white"/>
                </a:solidFill>
                <a:latin typeface="Cambria" panose="02040503050406030204" pitchFamily="18" charset="0"/>
                <a:ea typeface="Cambria" panose="02040503050406030204" pitchFamily="18" charset="0"/>
              </a:rPr>
              <a:t>10.Sağlıklı bir çevrede yaşama hakkı: Temiz, yeterli hava ve su; daha çok yeşil alan; temiz ve çağdaş bir kent; sağlıklı, kaliteli alt yapı hizmetlerinin sağlanması, oluşturulması ve savurganlığa karşı alınan tüm önlemler.</a:t>
            </a:r>
          </a:p>
          <a:p>
            <a:endParaRPr lang="tr-TR" dirty="0"/>
          </a:p>
        </p:txBody>
      </p:sp>
    </p:spTree>
    <p:extLst>
      <p:ext uri="{BB962C8B-B14F-4D97-AF65-F5344CB8AC3E}">
        <p14:creationId xmlns:p14="http://schemas.microsoft.com/office/powerpoint/2010/main" val="1473521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457200"/>
            <a:ext cx="6575646" cy="707886"/>
          </a:xfrm>
          <a:prstGeom prst="rect">
            <a:avLst/>
          </a:prstGeom>
          <a:noFill/>
        </p:spPr>
        <p:txBody>
          <a:bodyPr wrap="none">
            <a:spAutoFit/>
          </a:bodyPr>
          <a:lstStyle/>
          <a:p>
            <a:pPr algn="l">
              <a:defRPr sz="4000" b="1">
                <a:solidFill>
                  <a:srgbClr val="FFFFFF"/>
                </a:solidFill>
              </a:defRPr>
            </a:pPr>
            <a:r>
              <a:rPr lang="tr-TR" dirty="0" smtClean="0">
                <a:latin typeface="Cambria" panose="02040503050406030204" pitchFamily="18" charset="0"/>
                <a:ea typeface="Cambria" panose="02040503050406030204" pitchFamily="18" charset="0"/>
              </a:rPr>
              <a:t>AYIPLI MAL VE HİZMETLER</a:t>
            </a:r>
            <a:endParaRPr dirty="0">
              <a:latin typeface="Cambria" panose="02040503050406030204" pitchFamily="18" charset="0"/>
              <a:ea typeface="Cambria" panose="02040503050406030204" pitchFamily="18" charset="0"/>
            </a:endParaRPr>
          </a:p>
        </p:txBody>
      </p:sp>
      <p:sp>
        <p:nvSpPr>
          <p:cNvPr id="3" name="TextBox 2"/>
          <p:cNvSpPr txBox="1"/>
          <p:nvPr/>
        </p:nvSpPr>
        <p:spPr>
          <a:xfrm>
            <a:off x="428625" y="1685925"/>
            <a:ext cx="8343900" cy="4893647"/>
          </a:xfrm>
          <a:prstGeom prst="rect">
            <a:avLst/>
          </a:prstGeom>
          <a:noFill/>
        </p:spPr>
        <p:txBody>
          <a:bodyPr wrap="square">
            <a:spAutoFit/>
          </a:bodyPr>
          <a:lstStyle/>
          <a:p>
            <a:pPr>
              <a:lnSpc>
                <a:spcPct val="130000"/>
              </a:lnSpc>
              <a:defRPr sz="2000">
                <a:solidFill>
                  <a:srgbClr val="E6E6E6"/>
                </a:solidFill>
              </a:defRPr>
            </a:pPr>
            <a:r>
              <a:rPr lang="tr-TR" sz="1600" dirty="0">
                <a:latin typeface="Cambria" panose="02040503050406030204" pitchFamily="18" charset="0"/>
                <a:ea typeface="Cambria" panose="02040503050406030204" pitchFamily="18" charset="0"/>
              </a:rPr>
              <a:t>Satın alınan mal veya hizmette, satıcının belirttiği veya ürün/hizmet açıklamalarında belirtilen özelliklerin bulunmaması durumunda bu ürünler ve hizmetler ayıplı mal/hizmet olarak değerlendirilir. Tüketiciye ayıplı mal veya hizmet sunulması halinde ise tüketici; ürünü/hizmeti iade etme, değiştirme, onarım talep etme veya bedel indirimi isteme hakkına sahiptir.</a:t>
            </a:r>
          </a:p>
          <a:p>
            <a:pPr>
              <a:lnSpc>
                <a:spcPct val="130000"/>
              </a:lnSpc>
              <a:defRPr sz="2000">
                <a:solidFill>
                  <a:srgbClr val="E6E6E6"/>
                </a:solidFill>
              </a:defRPr>
            </a:pPr>
            <a:endParaRPr lang="tr-TR" sz="1600" dirty="0">
              <a:latin typeface="Cambria" panose="02040503050406030204" pitchFamily="18" charset="0"/>
              <a:ea typeface="Cambria" panose="02040503050406030204" pitchFamily="18" charset="0"/>
            </a:endParaRPr>
          </a:p>
          <a:p>
            <a:pPr>
              <a:lnSpc>
                <a:spcPct val="130000"/>
              </a:lnSpc>
              <a:defRPr sz="2000">
                <a:solidFill>
                  <a:srgbClr val="E6E6E6"/>
                </a:solidFill>
              </a:defRPr>
            </a:pPr>
            <a:r>
              <a:rPr lang="tr-TR" sz="1600" dirty="0">
                <a:latin typeface="Cambria" panose="02040503050406030204" pitchFamily="18" charset="0"/>
                <a:ea typeface="Cambria" panose="02040503050406030204" pitchFamily="18" charset="0"/>
              </a:rPr>
              <a:t>Tüketicinin bu hakkını kullanması için genellikle satış sözleşmelerinde bir süre belirtilir. Bunun yanı sıra taraflar arasındaki sözleşmede daha uzun bir süre belirlenmediği takdirde ayıp daha sonra, yani kullanım sırasında ortaya çıkmış olsa bile satıcının ayıplı maldan sorumluluğu, malın tüketiciye teslim tarihinden itibaren iki yıllık süre boyunca devam eder.  Bu süre, konut veya tatil amaçlı taşınmaz (yazlık, devre mülk gibi kullanım amacı tatil olan mülkler) mallarda taşınmazın teslim tarihinden itibaren beş yıldır.</a:t>
            </a:r>
          </a:p>
          <a:p>
            <a:pPr>
              <a:lnSpc>
                <a:spcPct val="130000"/>
              </a:lnSpc>
              <a:defRPr sz="2000">
                <a:solidFill>
                  <a:srgbClr val="E6E6E6"/>
                </a:solidFill>
              </a:defRPr>
            </a:pPr>
            <a:r>
              <a:rPr sz="1600" dirty="0" err="1" smtClean="0">
                <a:latin typeface="Cambria" panose="02040503050406030204" pitchFamily="18" charset="0"/>
                <a:ea typeface="Cambria" panose="02040503050406030204" pitchFamily="18" charset="0"/>
              </a:rPr>
              <a:t>Örnek</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Bozuk</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bir</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çamaşır</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makinesi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alındığında</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tüketici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ürünü</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iade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edebilir</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değişim</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isteyebilir</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veya</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bedel</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iadesi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talep</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edebilir</a:t>
            </a:r>
            <a:r>
              <a:rPr sz="1600" dirty="0">
                <a:latin typeface="Cambria" panose="02040503050406030204" pitchFamily="18" charset="0"/>
                <a:ea typeface="Cambria" panose="02040503050406030204" pitchFamily="18" charset="0"/>
              </a:rPr>
              <a:t>.</a:t>
            </a:r>
          </a:p>
          <a:p>
            <a:pPr>
              <a:lnSpc>
                <a:spcPct val="130000"/>
              </a:lnSpc>
              <a:defRPr sz="2000">
                <a:solidFill>
                  <a:srgbClr val="E6E6E6"/>
                </a:solidFill>
              </a:defRPr>
            </a:pPr>
            <a:r>
              <a:rPr sz="1600" dirty="0" err="1">
                <a:latin typeface="Cambria" panose="02040503050406030204" pitchFamily="18" charset="0"/>
                <a:ea typeface="Cambria" panose="02040503050406030204" pitchFamily="18" charset="0"/>
              </a:rPr>
              <a:t>Ayıplı</a:t>
            </a:r>
            <a:r>
              <a:rPr sz="1600" dirty="0">
                <a:latin typeface="Cambria" panose="02040503050406030204" pitchFamily="18" charset="0"/>
                <a:ea typeface="Cambria" panose="02040503050406030204" pitchFamily="18" charset="0"/>
              </a:rPr>
              <a:t> mal </a:t>
            </a:r>
            <a:r>
              <a:rPr sz="1600" dirty="0" err="1">
                <a:latin typeface="Cambria" panose="02040503050406030204" pitchFamily="18" charset="0"/>
                <a:ea typeface="Cambria" panose="02040503050406030204" pitchFamily="18" charset="0"/>
              </a:rPr>
              <a:t>hakları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tüketici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mağduriyetini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önler</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ve</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satıcıyı</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sorumluluk</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sahibi</a:t>
            </a:r>
            <a:r>
              <a:rPr sz="1600" dirty="0">
                <a:latin typeface="Cambria" panose="02040503050406030204" pitchFamily="18" charset="0"/>
                <a:ea typeface="Cambria" panose="02040503050406030204" pitchFamily="18" charset="0"/>
              </a:rPr>
              <a:t> </a:t>
            </a:r>
            <a:r>
              <a:rPr sz="1600" dirty="0" err="1">
                <a:latin typeface="Cambria" panose="02040503050406030204" pitchFamily="18" charset="0"/>
                <a:ea typeface="Cambria" panose="02040503050406030204" pitchFamily="18" charset="0"/>
              </a:rPr>
              <a:t>yapar</a:t>
            </a:r>
            <a:r>
              <a:rPr sz="1600" dirty="0" smtClean="0">
                <a:latin typeface="Cambria" panose="02040503050406030204" pitchFamily="18" charset="0"/>
                <a:ea typeface="Cambria" panose="02040503050406030204" pitchFamily="18" charset="0"/>
              </a:rPr>
              <a:t>.</a:t>
            </a:r>
            <a:endParaRPr sz="16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447" y="571500"/>
            <a:ext cx="3550780" cy="707886"/>
          </a:xfrm>
          <a:prstGeom prst="rect">
            <a:avLst/>
          </a:prstGeom>
          <a:noFill/>
        </p:spPr>
        <p:txBody>
          <a:bodyPr wrap="none">
            <a:spAutoFit/>
          </a:bodyPr>
          <a:lstStyle/>
          <a:p>
            <a:pPr algn="l">
              <a:defRPr sz="4000" b="1">
                <a:solidFill>
                  <a:srgbClr val="FFFFFF"/>
                </a:solidFill>
              </a:defRPr>
            </a:pPr>
            <a:r>
              <a:rPr lang="tr-TR" dirty="0" smtClean="0">
                <a:latin typeface="Cambria" panose="02040503050406030204" pitchFamily="18" charset="0"/>
                <a:ea typeface="Cambria" panose="02040503050406030204" pitchFamily="18" charset="0"/>
              </a:rPr>
              <a:t>CAYMA HAKKI</a:t>
            </a:r>
            <a:endParaRPr dirty="0">
              <a:latin typeface="Cambria" panose="02040503050406030204" pitchFamily="18" charset="0"/>
              <a:ea typeface="Cambria" panose="02040503050406030204" pitchFamily="18" charset="0"/>
            </a:endParaRPr>
          </a:p>
        </p:txBody>
      </p:sp>
      <p:sp>
        <p:nvSpPr>
          <p:cNvPr id="3" name="TextBox 2"/>
          <p:cNvSpPr txBox="1"/>
          <p:nvPr/>
        </p:nvSpPr>
        <p:spPr>
          <a:xfrm>
            <a:off x="640080" y="1645920"/>
            <a:ext cx="7772400" cy="4093428"/>
          </a:xfrm>
          <a:prstGeom prst="rect">
            <a:avLst/>
          </a:prstGeom>
          <a:noFill/>
        </p:spPr>
        <p:txBody>
          <a:bodyPr wrap="square">
            <a:spAutoFit/>
          </a:bodyPr>
          <a:lstStyle/>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Mesafeli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satış</a:t>
            </a:r>
            <a:r>
              <a:rPr dirty="0">
                <a:latin typeface="Cambria" panose="02040503050406030204" pitchFamily="18" charset="0"/>
                <a:ea typeface="Cambria" panose="02040503050406030204" pitchFamily="18" charset="0"/>
              </a:rPr>
              <a:t> (internet, </a:t>
            </a:r>
            <a:r>
              <a:rPr dirty="0" err="1">
                <a:latin typeface="Cambria" panose="02040503050406030204" pitchFamily="18" charset="0"/>
                <a:ea typeface="Cambria" panose="02040503050406030204" pitchFamily="18" charset="0"/>
              </a:rPr>
              <a:t>telefon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katalog</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sözleşmelerinde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14 </a:t>
            </a:r>
            <a:r>
              <a:rPr dirty="0" err="1">
                <a:latin typeface="Cambria" panose="02040503050406030204" pitchFamily="18" charset="0"/>
                <a:ea typeface="Cambria" panose="02040503050406030204" pitchFamily="18" charset="0"/>
              </a:rPr>
              <a:t>gün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içinde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gerekçe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göstermeden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sözleşmeyi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iptal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edebilir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Cayma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hakkı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ürün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kutusunun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açılmış</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olması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durumunda</a:t>
            </a:r>
            <a:r>
              <a:rPr dirty="0">
                <a:latin typeface="Cambria" panose="02040503050406030204" pitchFamily="18" charset="0"/>
                <a:ea typeface="Cambria" panose="02040503050406030204" pitchFamily="18" charset="0"/>
              </a:rPr>
              <a:t> bile </a:t>
            </a:r>
            <a:r>
              <a:rPr dirty="0" err="1">
                <a:latin typeface="Cambria" panose="02040503050406030204" pitchFamily="18" charset="0"/>
                <a:ea typeface="Cambria" panose="02040503050406030204" pitchFamily="18" charset="0"/>
              </a:rPr>
              <a:t>geçerlidir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bazı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hijyen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paketli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ürünler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hariç</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Örnek</a:t>
            </a:r>
            <a:r>
              <a:rPr dirty="0">
                <a:latin typeface="Cambria" panose="02040503050406030204" pitchFamily="18" charset="0"/>
                <a:ea typeface="Cambria" panose="02040503050406030204" pitchFamily="18" charset="0"/>
              </a:rPr>
              <a:t>: Online </a:t>
            </a:r>
            <a:r>
              <a:rPr dirty="0" err="1">
                <a:latin typeface="Cambria" panose="02040503050406030204" pitchFamily="18" charset="0"/>
                <a:ea typeface="Cambria" panose="02040503050406030204" pitchFamily="18" charset="0"/>
              </a:rPr>
              <a:t>ayakkabı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siparişi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beğenilmezse</a:t>
            </a:r>
            <a:r>
              <a:rPr dirty="0">
                <a:latin typeface="Cambria" panose="02040503050406030204" pitchFamily="18" charset="0"/>
                <a:ea typeface="Cambria" panose="02040503050406030204" pitchFamily="18" charset="0"/>
              </a:rPr>
              <a:t>, 14 </a:t>
            </a:r>
            <a:r>
              <a:rPr dirty="0" err="1">
                <a:latin typeface="Cambria" panose="02040503050406030204" pitchFamily="18" charset="0"/>
                <a:ea typeface="Cambria" panose="02040503050406030204" pitchFamily="18" charset="0"/>
              </a:rPr>
              <a:t>gün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içinde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iade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edilebilir</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ve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ücret</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iade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edilir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a:latin typeface="Cambria" panose="02040503050406030204" pitchFamily="18" charset="0"/>
                <a:ea typeface="Cambria" panose="02040503050406030204" pitchFamily="18" charset="0"/>
              </a:rPr>
              <a:t>Bu </a:t>
            </a:r>
            <a:r>
              <a:rPr dirty="0" err="1">
                <a:latin typeface="Cambria" panose="02040503050406030204" pitchFamily="18" charset="0"/>
                <a:ea typeface="Cambria" panose="02040503050406030204" pitchFamily="18" charset="0"/>
              </a:rPr>
              <a:t>hak</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özellikle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dijital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alışverişlerde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güvenliğinin</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temelini</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oluşturur</a:t>
            </a:r>
            <a:r>
              <a:rPr dirty="0">
                <a:latin typeface="Cambria" panose="02040503050406030204" pitchFamily="18" charset="0"/>
                <a:ea typeface="Cambria" panose="02040503050406030204" pitchFamily="18" charset="0"/>
              </a:rPr>
              <a:t>.</a:t>
            </a:r>
          </a:p>
          <a:p>
            <a:pPr marL="342900" indent="-342900">
              <a:lnSpc>
                <a:spcPct val="130000"/>
              </a:lnSpc>
              <a:buFont typeface="Arial" panose="020B0604020202020204" pitchFamily="34" charset="0"/>
              <a:buChar char="•"/>
              <a:defRPr sz="2000">
                <a:solidFill>
                  <a:srgbClr val="E6E6E6"/>
                </a:solidFill>
              </a:defRPr>
            </a:pPr>
            <a:r>
              <a:rPr dirty="0" err="1">
                <a:latin typeface="Cambria" panose="02040503050406030204" pitchFamily="18" charset="0"/>
                <a:ea typeface="Cambria" panose="02040503050406030204" pitchFamily="18" charset="0"/>
              </a:rPr>
              <a:t>Cayma</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hakkı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sayesinde</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tüketici</a:t>
            </a:r>
            <a:r>
              <a:rPr dirty="0">
                <a:latin typeface="Cambria" panose="02040503050406030204" pitchFamily="18" charset="0"/>
                <a:ea typeface="Cambria" panose="02040503050406030204" pitchFamily="18" charset="0"/>
              </a:rPr>
              <a:t>, satın alma </a:t>
            </a:r>
            <a:r>
              <a:rPr dirty="0" err="1">
                <a:latin typeface="Cambria" panose="02040503050406030204" pitchFamily="18" charset="0"/>
                <a:ea typeface="Cambria" panose="02040503050406030204" pitchFamily="18" charset="0"/>
              </a:rPr>
              <a:t>kararı</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üzerinde</a:t>
            </a:r>
            <a:r>
              <a:rPr dirty="0">
                <a:latin typeface="Cambria" panose="02040503050406030204" pitchFamily="18" charset="0"/>
                <a:ea typeface="Cambria" panose="02040503050406030204" pitchFamily="18" charset="0"/>
              </a:rPr>
              <a:t> tam </a:t>
            </a:r>
            <a:r>
              <a:rPr dirty="0" err="1">
                <a:latin typeface="Cambria" panose="02040503050406030204" pitchFamily="18" charset="0"/>
                <a:ea typeface="Cambria" panose="02040503050406030204" pitchFamily="18" charset="0"/>
              </a:rPr>
              <a:t>kontrol</a:t>
            </a:r>
            <a:r>
              <a:rPr dirty="0">
                <a:latin typeface="Cambria" panose="02040503050406030204" pitchFamily="18" charset="0"/>
                <a:ea typeface="Cambria" panose="02040503050406030204" pitchFamily="18" charset="0"/>
              </a:rPr>
              <a:t> </a:t>
            </a:r>
            <a:r>
              <a:rPr dirty="0" err="1">
                <a:latin typeface="Cambria" panose="02040503050406030204" pitchFamily="18" charset="0"/>
                <a:ea typeface="Cambria" panose="02040503050406030204" pitchFamily="18" charset="0"/>
              </a:rPr>
              <a:t>sahibidir</a:t>
            </a:r>
            <a:r>
              <a:rPr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2611</TotalTime>
  <Words>1123</Words>
  <Application>Microsoft Office PowerPoint</Application>
  <PresentationFormat>Ekran Gösterisi (4:3)</PresentationFormat>
  <Paragraphs>88</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Cambria</vt:lpstr>
      <vt:lpstr>Office Theme</vt:lpstr>
      <vt:lpstr>PowerPoint Sunusu</vt:lpstr>
      <vt:lpstr>PowerPoint Sunusu</vt:lpstr>
      <vt:lpstr>TÜKETİCİ HAKKI NEDİR?</vt:lpstr>
      <vt:lpstr>PowerPoint Sunusu</vt:lpstr>
      <vt:lpstr>TEMEL TÜKETİCİ HAKLARI</vt:lpstr>
      <vt:lpstr>TEMEL TÜKETİCİ HAKLARI</vt:lpstr>
      <vt:lpstr>TEMEL TÜKETİCİ HAKLARI</vt:lpstr>
      <vt:lpstr>PowerPoint Sunusu</vt:lpstr>
      <vt:lpstr>PowerPoint Sunusu</vt:lpstr>
      <vt:lpstr>PowerPoint Sunusu</vt:lpstr>
      <vt:lpstr>PowerPoint Sunusu</vt:lpstr>
      <vt:lpstr>TÜKETİCİLER HAKLARINI NASIL ARARLAR?</vt:lpstr>
      <vt:lpstr>TÜKETİCİLER HAKLARINI NASIL ARARLAR?</vt:lpstr>
      <vt:lpstr>PowerPoint Sunusu</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
  <cp:keywords/>
  <dc:description>generated using python-pptx</dc:description>
  <cp:lastModifiedBy>BURAK</cp:lastModifiedBy>
  <cp:revision>9</cp:revision>
  <dcterms:created xsi:type="dcterms:W3CDTF">2013-01-27T09:14:16Z</dcterms:created>
  <dcterms:modified xsi:type="dcterms:W3CDTF">2025-11-01T10:07:14Z</dcterms:modified>
  <cp:category/>
</cp:coreProperties>
</file>