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Poppins Semi-Bold" charset="1" panose="00000700000000000000"/>
      <p:regular r:id="rId17"/>
    </p:embeddedFont>
    <p:embeddedFont>
      <p:font typeface="Poppins" charset="1" panose="00000500000000000000"/>
      <p:regular r:id="rId18"/>
    </p:embeddedFont>
    <p:embeddedFont>
      <p:font typeface="Poppins Bold" charset="1" panose="00000800000000000000"/>
      <p:regular r:id="rId19"/>
    </p:embeddedFont>
    <p:embeddedFont>
      <p:font typeface="DM Sans" charset="1" panose="00000000000000000000"/>
      <p:regular r:id="rId20"/>
    </p:embeddedFont>
    <p:embeddedFont>
      <p:font typeface="DM Sans Bold" charset="1" panose="00000000000000000000"/>
      <p:regular r:id="rId21"/>
    </p:embeddedFont>
    <p:embeddedFont>
      <p:font typeface="Arimo" charset="1" panose="020B0604020202020204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https://www.google.com/imgres?q=PID%20kontrol%20in%20ototnom%20vehicle&amp;imgurl=https%3A%2F%2Fmedia.licdn.com%2Fdms%2Fimage%2Fv2%2FC4E12AQEVXaUsDadlOw%2Farticle-cover_image-shrink_720_1280%2Farticle-cover_image-shrink_720_1280%2F0%2F1520223887325%3Fe%3D2147483647%26v%3Dbeta%26t%3D0v870nw_tN-e0r1ezbWawWRsXjBm6WXe_6I-QduYi9M&amp;imgrefurl=https%3A%2F%2Fwww.linkedin.com%2Fpulse%2Fpid-controller-autonomous-vehicle-applications-raj-uppala&amp;docid=mfCmhvOCSlaHoM&amp;tbnid=rxjj1AqrjgnJbM&amp;vet=12ahUKEwixmoX7zJmRAxVuBNsEHY5zJ2EQM3oECB0QAA..i&amp;w=1280&amp;h=574&amp;hcb=2&amp;ved=2ahUKEwixmoX7zJmRAxVuBNsEHY5zJ2EQM3oECB0QAA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Relationship Id="rId3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101622" y="-767350"/>
            <a:ext cx="22013892" cy="12354774"/>
          </a:xfrm>
          <a:custGeom>
            <a:avLst/>
            <a:gdLst/>
            <a:ahLst/>
            <a:cxnLst/>
            <a:rect r="r" b="b" t="t" l="l"/>
            <a:pathLst>
              <a:path h="12354774" w="22013892">
                <a:moveTo>
                  <a:pt x="0" y="0"/>
                </a:moveTo>
                <a:lnTo>
                  <a:pt x="22013891" y="0"/>
                </a:lnTo>
                <a:lnTo>
                  <a:pt x="22013891" y="12354775"/>
                </a:lnTo>
                <a:lnTo>
                  <a:pt x="0" y="123547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9467" r="0" b="-9467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-1793400" y="-712357"/>
            <a:ext cx="22453902" cy="11711713"/>
            <a:chOff x="0" y="0"/>
            <a:chExt cx="5913785" cy="30845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5913785" cy="3084567"/>
            </a:xfrm>
            <a:custGeom>
              <a:avLst/>
              <a:gdLst/>
              <a:ahLst/>
              <a:cxnLst/>
              <a:rect r="r" b="b" t="t" l="l"/>
              <a:pathLst>
                <a:path h="3084567" w="5913785">
                  <a:moveTo>
                    <a:pt x="0" y="0"/>
                  </a:moveTo>
                  <a:lnTo>
                    <a:pt x="5913785" y="0"/>
                  </a:lnTo>
                  <a:lnTo>
                    <a:pt x="5913785" y="3084567"/>
                  </a:lnTo>
                  <a:lnTo>
                    <a:pt x="0" y="3084567"/>
                  </a:lnTo>
                  <a:close/>
                </a:path>
              </a:pathLst>
            </a:custGeom>
            <a:solidFill>
              <a:srgbClr val="AAD7D4">
                <a:alpha val="28627"/>
              </a:srgbClr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5913785" cy="312266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4028049" y="8290587"/>
            <a:ext cx="4259951" cy="1996413"/>
          </a:xfrm>
          <a:custGeom>
            <a:avLst/>
            <a:gdLst/>
            <a:ahLst/>
            <a:cxnLst/>
            <a:rect r="r" b="b" t="t" l="l"/>
            <a:pathLst>
              <a:path h="1996413" w="4259951">
                <a:moveTo>
                  <a:pt x="0" y="0"/>
                </a:moveTo>
                <a:lnTo>
                  <a:pt x="4259951" y="0"/>
                </a:lnTo>
                <a:lnTo>
                  <a:pt x="4259951" y="1996413"/>
                </a:lnTo>
                <a:lnTo>
                  <a:pt x="0" y="19964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00114" y="2718647"/>
            <a:ext cx="13066873" cy="30326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918"/>
              </a:lnSpc>
            </a:pPr>
            <a:r>
              <a:rPr lang="en-US" b="true" sz="12998" spc="-701">
                <a:solidFill>
                  <a:srgbClr val="1C2120"/>
                </a:solidFill>
                <a:latin typeface="Poppins Semi-Bold"/>
                <a:ea typeface="Poppins Semi-Bold"/>
                <a:cs typeface="Poppins Semi-Bold"/>
                <a:sym typeface="Poppins Semi-Bold"/>
              </a:rPr>
              <a:t>OTONOM ARAÇ  TEKNOLOJİLERİ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735074" y="6249533"/>
            <a:ext cx="9396954" cy="9152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3445" spc="-68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ZÜMRAL YILMAZ</a:t>
            </a:r>
          </a:p>
          <a:p>
            <a:pPr algn="ctr">
              <a:lnSpc>
                <a:spcPts val="3445"/>
              </a:lnSpc>
            </a:pPr>
            <a:r>
              <a:rPr lang="en-US" sz="3445" spc="-68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HACETTEPE YAPAY ZEKA MÜHENDISLIĞI 3. SINIF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9677" y="1183474"/>
            <a:ext cx="15829623" cy="80748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937"/>
              </a:lnSpc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KAYNAKÇA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  <a:hlinkClick r:id="rId2" tooltip="https://www.google.com/imgres?q=PID%20kontrol%20in%20ototnom%20vehicle&amp;imgurl=https%3A%2F%2Fmedia.licdn.com%2Fdms%2Fimage%2Fv2%2FC4E12AQEVXaUsDadlOw%2Farticle-cover_image-shrink_720_1280%2Farticle-cover_image-shrink_720_1280%2F0%2F1520223887325%3Fe%3D2147483647%26v%3Dbeta%26t%3D0v870nw_tN-e0r1ezbWawWRsXjBm6WXe_6I-QduYi9M&amp;imgrefurl=https%3A%2F%2Fwww.linkedin.com%2Fpulse%2Fpid-controller-autonomous-vehicle-applications-raj-uppala&amp;docid=mfCmhvOCSlaHoM&amp;tbnid=rxjj1AqrjgnJbM&amp;vet=12ahUKEwixmoX7zJmRAxVuBNsEHY5zJ2EQM3oECB0QAA..i&amp;w=1280&amp;h=574&amp;hcb=2&amp;ved=2ahUKEwixmoX7zJmRAxVuBNsEHY5zJ2EQM3oECB0QAA"/>
              </a:rPr>
              <a:t>https://dergipark.org.tr/tr/download/article-file/1409300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https://www.teknoloji.org/derin-ogrenme-nedir-yapay-sinir-aglari-ne-ise-yarar/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https://www.sae.org/standards/content/j3016_202104/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https://developer.nvidia.com/drive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https://www.mobileye.com/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https://www.tesla.com/VehicleSafetyReport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https://waymo.com/safety/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https://www.ntsb.gov/investigations/Pages/HWY18MH010.aspx</a:t>
            </a:r>
          </a:p>
          <a:p>
            <a:pPr algn="l" marL="761397" indent="-380698" lvl="1">
              <a:lnSpc>
                <a:spcPts val="4937"/>
              </a:lnSpc>
              <a:buFont typeface="Arial"/>
              <a:buChar char="•"/>
            </a:pPr>
            <a:r>
              <a:rPr lang="en-US" sz="3526" u="sng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https://spectrum.ieee.org/autonomous-vehicles</a:t>
            </a:r>
          </a:p>
          <a:p>
            <a:pPr algn="l">
              <a:lnSpc>
                <a:spcPts val="4937"/>
              </a:lnSpc>
            </a:pPr>
          </a:p>
          <a:p>
            <a:pPr algn="l">
              <a:lnSpc>
                <a:spcPts val="4937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bg>
      <p:bgPr>
        <a:solidFill>
          <a:srgbClr val="AAD7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82017" y="2737675"/>
            <a:ext cx="11923966" cy="4214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460"/>
              </a:lnSpc>
            </a:pPr>
            <a:r>
              <a:rPr lang="en-US" b="true" sz="12023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DİNLEDİĞİNİZ İÇİN TEŞEKKÜRLER</a:t>
            </a:r>
          </a:p>
        </p:txBody>
      </p:sp>
      <p:grpSp>
        <p:nvGrpSpPr>
          <p:cNvPr name="Group 3" id="3"/>
          <p:cNvGrpSpPr/>
          <p:nvPr/>
        </p:nvGrpSpPr>
        <p:grpSpPr>
          <a:xfrm rot="0">
            <a:off x="5652409" y="6483944"/>
            <a:ext cx="6983181" cy="669188"/>
            <a:chOff x="0" y="0"/>
            <a:chExt cx="1839192" cy="1762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839192" cy="176247"/>
            </a:xfrm>
            <a:custGeom>
              <a:avLst/>
              <a:gdLst/>
              <a:ahLst/>
              <a:cxnLst/>
              <a:rect r="r" b="b" t="t" l="l"/>
              <a:pathLst>
                <a:path h="176247" w="1839192">
                  <a:moveTo>
                    <a:pt x="0" y="0"/>
                  </a:moveTo>
                  <a:lnTo>
                    <a:pt x="1839192" y="0"/>
                  </a:lnTo>
                  <a:lnTo>
                    <a:pt x="1839192" y="176247"/>
                  </a:lnTo>
                  <a:lnTo>
                    <a:pt x="0" y="176247"/>
                  </a:lnTo>
                  <a:close/>
                </a:path>
              </a:pathLst>
            </a:custGeom>
            <a:solidFill>
              <a:srgbClr val="AAD7D4"/>
            </a:solidFill>
            <a:ln w="28575" cap="sq">
              <a:solidFill>
                <a:srgbClr val="1C212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38100"/>
              <a:ext cx="1839192" cy="21434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6" id="6"/>
          <p:cNvSpPr txBox="true"/>
          <p:nvPr/>
        </p:nvSpPr>
        <p:spPr>
          <a:xfrm rot="0">
            <a:off x="5835017" y="7811850"/>
            <a:ext cx="6617965" cy="4823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45"/>
              </a:lnSpc>
            </a:pPr>
            <a:r>
              <a:rPr lang="en-US" sz="3445" spc="-68">
                <a:solidFill>
                  <a:srgbClr val="1C2120"/>
                </a:solidFill>
                <a:latin typeface="Poppins"/>
                <a:ea typeface="Poppins"/>
                <a:cs typeface="Poppins"/>
                <a:sym typeface="Poppins"/>
              </a:rPr>
              <a:t>ZÜMRAL YILMAZ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689072" y="3672879"/>
            <a:ext cx="7146675" cy="4039425"/>
          </a:xfrm>
          <a:custGeom>
            <a:avLst/>
            <a:gdLst/>
            <a:ahLst/>
            <a:cxnLst/>
            <a:rect r="r" b="b" t="t" l="l"/>
            <a:pathLst>
              <a:path h="4039425" w="7146675">
                <a:moveTo>
                  <a:pt x="0" y="0"/>
                </a:moveTo>
                <a:lnTo>
                  <a:pt x="7146675" y="0"/>
                </a:lnTo>
                <a:lnTo>
                  <a:pt x="7146675" y="4039425"/>
                </a:lnTo>
                <a:lnTo>
                  <a:pt x="0" y="40394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792547" y="1514104"/>
            <a:ext cx="10902054" cy="11222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291"/>
              </a:lnSpc>
            </a:pPr>
            <a:r>
              <a:rPr lang="en-US" sz="7272" b="true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OTONOM ARAÇ NEDİR 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792547" y="3154015"/>
            <a:ext cx="10542371" cy="50295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61"/>
              </a:lnSpc>
              <a:spcBef>
                <a:spcPct val="0"/>
              </a:spcBef>
            </a:pPr>
            <a:r>
              <a:rPr lang="en-US" sz="3082" spc="184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Tanı</a:t>
            </a:r>
            <a:r>
              <a:rPr lang="en-US" sz="3082" spc="18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m: İnsan sürücüsü olmadan çevreyi algılayıp, karar verip, hareket edebilen sistem</a:t>
            </a:r>
          </a:p>
          <a:p>
            <a:pPr algn="l">
              <a:lnSpc>
                <a:spcPts val="4161"/>
              </a:lnSpc>
              <a:spcBef>
                <a:spcPct val="0"/>
              </a:spcBef>
            </a:pPr>
          </a:p>
          <a:p>
            <a:pPr algn="l">
              <a:lnSpc>
                <a:spcPts val="4161"/>
              </a:lnSpc>
              <a:spcBef>
                <a:spcPct val="0"/>
              </a:spcBef>
            </a:pPr>
            <a:r>
              <a:rPr lang="en-US" sz="3082" spc="18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Temel bileşenleri:</a:t>
            </a:r>
          </a:p>
          <a:p>
            <a:pPr algn="l" marL="665570" indent="-332785" lvl="1">
              <a:lnSpc>
                <a:spcPts val="4161"/>
              </a:lnSpc>
              <a:spcBef>
                <a:spcPct val="0"/>
              </a:spcBef>
              <a:buFont typeface="Arial"/>
              <a:buChar char="•"/>
            </a:pPr>
            <a:r>
              <a:rPr lang="en-US" sz="3082" spc="18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Algı (Perception): sensörler çevreyi “görür”</a:t>
            </a:r>
          </a:p>
          <a:p>
            <a:pPr algn="l" marL="665570" indent="-332785" lvl="1">
              <a:lnSpc>
                <a:spcPts val="4161"/>
              </a:lnSpc>
              <a:spcBef>
                <a:spcPct val="0"/>
              </a:spcBef>
              <a:buFont typeface="Arial"/>
              <a:buChar char="•"/>
            </a:pPr>
            <a:r>
              <a:rPr lang="en-US" sz="3082" spc="18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Karar (Decision): yapay zekâ en uygun kararı verir</a:t>
            </a:r>
          </a:p>
          <a:p>
            <a:pPr algn="l" marL="665570" indent="-332785" lvl="1">
              <a:lnSpc>
                <a:spcPts val="4161"/>
              </a:lnSpc>
              <a:spcBef>
                <a:spcPct val="0"/>
              </a:spcBef>
              <a:buFont typeface="Arial"/>
              <a:buChar char="•"/>
            </a:pPr>
            <a:r>
              <a:rPr lang="en-US" sz="3082" spc="18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Kontrol (Control): aktüatörler aracı fiziksel olarak yönlendirir</a:t>
            </a:r>
          </a:p>
          <a:p>
            <a:pPr algn="l" marL="0" indent="0" lvl="0">
              <a:lnSpc>
                <a:spcPts val="2541"/>
              </a:lnSpc>
              <a:spcBef>
                <a:spcPct val="0"/>
              </a:spcBef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0568728" y="2493352"/>
            <a:ext cx="6428873" cy="3184207"/>
          </a:xfrm>
          <a:custGeom>
            <a:avLst/>
            <a:gdLst/>
            <a:ahLst/>
            <a:cxnLst/>
            <a:rect r="r" b="b" t="t" l="l"/>
            <a:pathLst>
              <a:path h="3184207" w="6428873">
                <a:moveTo>
                  <a:pt x="0" y="0"/>
                </a:moveTo>
                <a:lnTo>
                  <a:pt x="6428873" y="0"/>
                </a:lnTo>
                <a:lnTo>
                  <a:pt x="6428873" y="3184207"/>
                </a:lnTo>
                <a:lnTo>
                  <a:pt x="0" y="318420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568728" y="5677559"/>
            <a:ext cx="6428873" cy="3377453"/>
          </a:xfrm>
          <a:custGeom>
            <a:avLst/>
            <a:gdLst/>
            <a:ahLst/>
            <a:cxnLst/>
            <a:rect r="r" b="b" t="t" l="l"/>
            <a:pathLst>
              <a:path h="3377453" w="6428873">
                <a:moveTo>
                  <a:pt x="0" y="0"/>
                </a:moveTo>
                <a:lnTo>
                  <a:pt x="6428873" y="0"/>
                </a:lnTo>
                <a:lnTo>
                  <a:pt x="6428873" y="3377452"/>
                </a:lnTo>
                <a:lnTo>
                  <a:pt x="0" y="337745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776" t="0" r="0" b="-10042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295133" y="2868627"/>
            <a:ext cx="9273595" cy="61863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706"/>
              </a:lnSpc>
              <a:spcBef>
                <a:spcPct val="0"/>
              </a:spcBef>
            </a:pPr>
            <a:r>
              <a:rPr lang="en-US" b="true" sz="2745" spc="164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S</a:t>
            </a:r>
            <a:r>
              <a:rPr lang="en-US" b="true" sz="2745" spc="164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ensör Katmanı:</a:t>
            </a:r>
          </a:p>
          <a:p>
            <a:pPr algn="l" marL="592720" indent="-296360" lvl="1">
              <a:lnSpc>
                <a:spcPts val="3706"/>
              </a:lnSpc>
              <a:spcBef>
                <a:spcPct val="0"/>
              </a:spcBef>
              <a:buFont typeface="Arial"/>
              <a:buChar char="•"/>
            </a:pPr>
            <a:r>
              <a:rPr lang="en-US" sz="2745" spc="16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LIDAR → 3D çevre haritası oluşturur</a:t>
            </a:r>
          </a:p>
          <a:p>
            <a:pPr algn="l" marL="592720" indent="-296360" lvl="1">
              <a:lnSpc>
                <a:spcPts val="3706"/>
              </a:lnSpc>
              <a:spcBef>
                <a:spcPct val="0"/>
              </a:spcBef>
              <a:buFont typeface="Arial"/>
              <a:buChar char="•"/>
            </a:pPr>
            <a:r>
              <a:rPr lang="en-US" sz="2745" spc="16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Radar → hız ve mesafe ölçümü</a:t>
            </a:r>
          </a:p>
          <a:p>
            <a:pPr algn="l" marL="592720" indent="-296360" lvl="1">
              <a:lnSpc>
                <a:spcPts val="3706"/>
              </a:lnSpc>
              <a:spcBef>
                <a:spcPct val="0"/>
              </a:spcBef>
              <a:buFont typeface="Arial"/>
              <a:buChar char="•"/>
            </a:pPr>
            <a:r>
              <a:rPr lang="en-US" sz="2745" spc="16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Kamera → görsel tanıma (yaya, trafik ışığı, işaret vb.)</a:t>
            </a:r>
          </a:p>
          <a:p>
            <a:pPr algn="l" marL="592720" indent="-296360" lvl="1">
              <a:lnSpc>
                <a:spcPts val="3706"/>
              </a:lnSpc>
              <a:spcBef>
                <a:spcPct val="0"/>
              </a:spcBef>
              <a:buFont typeface="Arial"/>
              <a:buChar char="•"/>
            </a:pPr>
            <a:r>
              <a:rPr lang="en-US" sz="2745" spc="16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Ultrasonik sensörler → yakın mesafe tespiti</a:t>
            </a:r>
          </a:p>
          <a:p>
            <a:pPr algn="l">
              <a:lnSpc>
                <a:spcPts val="3706"/>
              </a:lnSpc>
              <a:spcBef>
                <a:spcPct val="0"/>
              </a:spcBef>
            </a:pPr>
          </a:p>
          <a:p>
            <a:pPr algn="l">
              <a:lnSpc>
                <a:spcPts val="3706"/>
              </a:lnSpc>
              <a:spcBef>
                <a:spcPct val="0"/>
              </a:spcBef>
            </a:pPr>
            <a:r>
              <a:rPr lang="en-US" b="true" sz="2745" spc="164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Algoritma Katmanı:</a:t>
            </a:r>
          </a:p>
          <a:p>
            <a:pPr algn="l" marL="592720" indent="-296360" lvl="1">
              <a:lnSpc>
                <a:spcPts val="3706"/>
              </a:lnSpc>
              <a:spcBef>
                <a:spcPct val="0"/>
              </a:spcBef>
              <a:buFont typeface="Arial"/>
              <a:buChar char="•"/>
            </a:pPr>
            <a:r>
              <a:rPr lang="en-US" sz="2745" spc="16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Nesne tanıma (Computer Vision)</a:t>
            </a:r>
          </a:p>
          <a:p>
            <a:pPr algn="l" marL="592720" indent="-296360" lvl="1">
              <a:lnSpc>
                <a:spcPts val="3706"/>
              </a:lnSpc>
              <a:spcBef>
                <a:spcPct val="0"/>
              </a:spcBef>
              <a:buFont typeface="Arial"/>
              <a:buChar char="•"/>
            </a:pPr>
            <a:r>
              <a:rPr lang="en-US" sz="2745" spc="16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Yol ve şerit algılama</a:t>
            </a:r>
          </a:p>
          <a:p>
            <a:pPr algn="l" marL="592720" indent="-296360" lvl="1">
              <a:lnSpc>
                <a:spcPts val="3706"/>
              </a:lnSpc>
              <a:spcBef>
                <a:spcPct val="0"/>
              </a:spcBef>
              <a:buFont typeface="Arial"/>
              <a:buChar char="•"/>
            </a:pPr>
            <a:r>
              <a:rPr lang="en-US" sz="2745" spc="164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Haritalama ve konumlama (SLAM – Simultaneous Localization and Mapping)</a:t>
            </a:r>
          </a:p>
          <a:p>
            <a:pPr algn="l" marL="0" indent="0" lvl="0">
              <a:lnSpc>
                <a:spcPts val="2383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383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200572" y="1428480"/>
            <a:ext cx="13869733" cy="7150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83"/>
              </a:lnSpc>
            </a:pPr>
            <a:r>
              <a:rPr lang="en-US" sz="5240" b="true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OTONOM ARAÇLARIN SİSTEM MİMARİSİ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89510" y="6021099"/>
            <a:ext cx="7613717" cy="4073339"/>
          </a:xfrm>
          <a:custGeom>
            <a:avLst/>
            <a:gdLst/>
            <a:ahLst/>
            <a:cxnLst/>
            <a:rect r="r" b="b" t="t" l="l"/>
            <a:pathLst>
              <a:path h="4073339" w="7613717">
                <a:moveTo>
                  <a:pt x="0" y="0"/>
                </a:moveTo>
                <a:lnTo>
                  <a:pt x="7613717" y="0"/>
                </a:lnTo>
                <a:lnTo>
                  <a:pt x="7613717" y="4073339"/>
                </a:lnTo>
                <a:lnTo>
                  <a:pt x="0" y="40733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89510" y="698417"/>
            <a:ext cx="17259300" cy="5751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70"/>
              </a:lnSpc>
              <a:spcBef>
                <a:spcPct val="0"/>
              </a:spcBef>
            </a:pPr>
            <a:r>
              <a:rPr lang="en-US" b="true" sz="3089" spc="185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Ka</a:t>
            </a:r>
            <a:r>
              <a:rPr lang="en-US" b="true" sz="3089" spc="185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rar Verme Katmanı:</a:t>
            </a:r>
          </a:p>
          <a:p>
            <a:pPr algn="l" marL="666963" indent="-333481" lvl="1">
              <a:lnSpc>
                <a:spcPts val="4170"/>
              </a:lnSpc>
              <a:spcBef>
                <a:spcPct val="0"/>
              </a:spcBef>
              <a:buFont typeface="Arial"/>
              <a:buChar char="•"/>
            </a:pPr>
            <a:r>
              <a:rPr lang="en-US" sz="3089" spc="18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Derin öğrenme / reinforcement learning</a:t>
            </a:r>
          </a:p>
          <a:p>
            <a:pPr algn="l" marL="666963" indent="-333481" lvl="1">
              <a:lnSpc>
                <a:spcPts val="4170"/>
              </a:lnSpc>
              <a:spcBef>
                <a:spcPct val="0"/>
              </a:spcBef>
              <a:buFont typeface="Arial"/>
              <a:buChar char="•"/>
            </a:pPr>
            <a:r>
              <a:rPr lang="en-US" sz="3089" spc="18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Olasılıksal modelleme (örneğin diğer araçların davranışını tahmin etme)</a:t>
            </a:r>
          </a:p>
          <a:p>
            <a:pPr algn="l" marL="666963" indent="-333481" lvl="1">
              <a:lnSpc>
                <a:spcPts val="4170"/>
              </a:lnSpc>
              <a:spcBef>
                <a:spcPct val="0"/>
              </a:spcBef>
              <a:buFont typeface="Arial"/>
              <a:buChar char="•"/>
            </a:pPr>
            <a:r>
              <a:rPr lang="en-US" sz="3089" spc="18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Trafik kurallarına uygun rota planlama</a:t>
            </a:r>
          </a:p>
          <a:p>
            <a:pPr algn="l">
              <a:lnSpc>
                <a:spcPts val="4170"/>
              </a:lnSpc>
              <a:spcBef>
                <a:spcPct val="0"/>
              </a:spcBef>
            </a:pPr>
            <a:r>
              <a:rPr lang="en-US" sz="3089" spc="18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    Örnek: Waymo, olasılıksal modelleme kullanarak çevredeki nesnelerin 3–5 saniye içindeki hareketini tahmin ediyor.</a:t>
            </a:r>
          </a:p>
          <a:p>
            <a:pPr algn="l">
              <a:lnSpc>
                <a:spcPts val="4170"/>
              </a:lnSpc>
              <a:spcBef>
                <a:spcPct val="0"/>
              </a:spcBef>
            </a:pPr>
          </a:p>
          <a:p>
            <a:pPr algn="l">
              <a:lnSpc>
                <a:spcPts val="4170"/>
              </a:lnSpc>
              <a:spcBef>
                <a:spcPct val="0"/>
              </a:spcBef>
            </a:pPr>
            <a:r>
              <a:rPr lang="en-US" b="true" sz="3089" spc="185" u="none">
                <a:solidFill>
                  <a:srgbClr val="000000"/>
                </a:solidFill>
                <a:latin typeface="DM Sans Bold"/>
                <a:ea typeface="DM Sans Bold"/>
                <a:cs typeface="DM Sans Bold"/>
                <a:sym typeface="DM Sans Bold"/>
              </a:rPr>
              <a:t>Kontrol Katmanı:</a:t>
            </a:r>
          </a:p>
          <a:p>
            <a:pPr algn="l" marL="666963" indent="-333481" lvl="1">
              <a:lnSpc>
                <a:spcPts val="4170"/>
              </a:lnSpc>
              <a:spcBef>
                <a:spcPct val="0"/>
              </a:spcBef>
              <a:buFont typeface="Arial"/>
              <a:buChar char="•"/>
            </a:pPr>
            <a:r>
              <a:rPr lang="en-US" sz="3089" spc="18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PID, model predictive control (MPC) gibi sistemler</a:t>
            </a:r>
          </a:p>
          <a:p>
            <a:pPr algn="l" marL="666963" indent="-333481" lvl="1">
              <a:lnSpc>
                <a:spcPts val="4170"/>
              </a:lnSpc>
              <a:spcBef>
                <a:spcPct val="0"/>
              </a:spcBef>
              <a:buFont typeface="Arial"/>
              <a:buChar char="•"/>
            </a:pPr>
            <a:r>
              <a:rPr lang="en-US" sz="3089" spc="18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Fren, direksiyon, hız yönetimi için gerçek zamanlı tepki</a:t>
            </a:r>
          </a:p>
          <a:p>
            <a:pPr algn="l" marL="0" indent="0" lvl="0">
              <a:lnSpc>
                <a:spcPts val="4170"/>
              </a:lnSpc>
              <a:spcBef>
                <a:spcPct val="0"/>
              </a:spcBef>
            </a:pP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9635943" y="6449817"/>
            <a:ext cx="7623357" cy="3413443"/>
          </a:xfrm>
          <a:custGeom>
            <a:avLst/>
            <a:gdLst/>
            <a:ahLst/>
            <a:cxnLst/>
            <a:rect r="r" b="b" t="t" l="l"/>
            <a:pathLst>
              <a:path h="3413443" w="7623357">
                <a:moveTo>
                  <a:pt x="0" y="0"/>
                </a:moveTo>
                <a:lnTo>
                  <a:pt x="7623357" y="0"/>
                </a:lnTo>
                <a:lnTo>
                  <a:pt x="7623357" y="3413443"/>
                </a:lnTo>
                <a:lnTo>
                  <a:pt x="0" y="34134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6698" y="4335755"/>
            <a:ext cx="14348018" cy="37944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2454"/>
              </a:lnSpc>
              <a:spcBef>
                <a:spcPct val="0"/>
              </a:spcBef>
            </a:pPr>
          </a:p>
          <a:p>
            <a:pPr algn="l" marL="673158" indent="-336579" lvl="1">
              <a:lnSpc>
                <a:spcPts val="4209"/>
              </a:lnSpc>
              <a:spcBef>
                <a:spcPct val="0"/>
              </a:spcBef>
              <a:buFont typeface="Arial"/>
              <a:buChar char="•"/>
            </a:pPr>
            <a:r>
              <a:rPr lang="en-US" sz="3117" spc="187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Seviye 0: Tamamen manuel</a:t>
            </a:r>
          </a:p>
          <a:p>
            <a:pPr algn="l" marL="673158" indent="-336579" lvl="1">
              <a:lnSpc>
                <a:spcPts val="4209"/>
              </a:lnSpc>
              <a:spcBef>
                <a:spcPct val="0"/>
              </a:spcBef>
              <a:buFont typeface="Arial"/>
              <a:buChar char="•"/>
            </a:pPr>
            <a:r>
              <a:rPr lang="en-US" sz="3117" spc="187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Seviye 1: Yardımcı sistemler (örnek: adaptif hız sabitleyici)</a:t>
            </a:r>
          </a:p>
          <a:p>
            <a:pPr algn="l" marL="673158" indent="-336579" lvl="1">
              <a:lnSpc>
                <a:spcPts val="4209"/>
              </a:lnSpc>
              <a:spcBef>
                <a:spcPct val="0"/>
              </a:spcBef>
              <a:buFont typeface="Arial"/>
              <a:buChar char="•"/>
            </a:pPr>
            <a:r>
              <a:rPr lang="en-US" sz="3117" spc="187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Seviye 2: Yarı otonom (örnek: Tesla Autopilot)</a:t>
            </a:r>
          </a:p>
          <a:p>
            <a:pPr algn="l" marL="673158" indent="-336579" lvl="1">
              <a:lnSpc>
                <a:spcPts val="4209"/>
              </a:lnSpc>
              <a:spcBef>
                <a:spcPct val="0"/>
              </a:spcBef>
              <a:buFont typeface="Arial"/>
              <a:buChar char="•"/>
            </a:pPr>
            <a:r>
              <a:rPr lang="en-US" sz="3117" spc="187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Seviye 3: Şartlı otonom (araç bazı durumlarda kendi sürer)</a:t>
            </a:r>
          </a:p>
          <a:p>
            <a:pPr algn="l" marL="673158" indent="-336579" lvl="1">
              <a:lnSpc>
                <a:spcPts val="4209"/>
              </a:lnSpc>
              <a:spcBef>
                <a:spcPct val="0"/>
              </a:spcBef>
              <a:buFont typeface="Arial"/>
              <a:buChar char="•"/>
            </a:pPr>
            <a:r>
              <a:rPr lang="en-US" sz="3117" spc="187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Seviye 4: Büyük ölçüde otonom (sınırlı alanlarda tam kontrol)</a:t>
            </a:r>
          </a:p>
          <a:p>
            <a:pPr algn="l" marL="673158" indent="-336579" lvl="1">
              <a:lnSpc>
                <a:spcPts val="4209"/>
              </a:lnSpc>
              <a:spcBef>
                <a:spcPct val="0"/>
              </a:spcBef>
              <a:buFont typeface="Arial"/>
              <a:buChar char="•"/>
            </a:pPr>
            <a:r>
              <a:rPr lang="en-US" sz="3117" spc="187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Seviye 5: Tam otonom (insan müdahalesi gerekmez)</a:t>
            </a:r>
          </a:p>
          <a:p>
            <a:pPr algn="l" marL="0" indent="0" lvl="0">
              <a:lnSpc>
                <a:spcPts val="2454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426698" y="1914556"/>
            <a:ext cx="10760491" cy="17780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38"/>
              </a:lnSpc>
            </a:pPr>
            <a:r>
              <a:rPr lang="en-US" sz="6740" b="true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Otonomluk Seviyeleri </a:t>
            </a:r>
          </a:p>
          <a:p>
            <a:pPr algn="l">
              <a:lnSpc>
                <a:spcPts val="6538"/>
              </a:lnSpc>
            </a:pPr>
            <a:r>
              <a:rPr lang="en-US" sz="6740" b="true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(SAE Sınıflandırması)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6402905"/>
            <a:ext cx="4903368" cy="4148191"/>
          </a:xfrm>
          <a:custGeom>
            <a:avLst/>
            <a:gdLst/>
            <a:ahLst/>
            <a:cxnLst/>
            <a:rect r="r" b="b" t="t" l="l"/>
            <a:pathLst>
              <a:path h="4148191" w="4903368">
                <a:moveTo>
                  <a:pt x="0" y="0"/>
                </a:moveTo>
                <a:lnTo>
                  <a:pt x="4903368" y="0"/>
                </a:lnTo>
                <a:lnTo>
                  <a:pt x="4903368" y="4148192"/>
                </a:lnTo>
                <a:lnTo>
                  <a:pt x="0" y="414819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471" t="0" r="-6471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429927" y="549290"/>
            <a:ext cx="6557589" cy="3626216"/>
          </a:xfrm>
          <a:custGeom>
            <a:avLst/>
            <a:gdLst/>
            <a:ahLst/>
            <a:cxnLst/>
            <a:rect r="r" b="b" t="t" l="l"/>
            <a:pathLst>
              <a:path h="3626216" w="6557589">
                <a:moveTo>
                  <a:pt x="0" y="0"/>
                </a:moveTo>
                <a:lnTo>
                  <a:pt x="6557589" y="0"/>
                </a:lnTo>
                <a:lnTo>
                  <a:pt x="6557589" y="3626217"/>
                </a:lnTo>
                <a:lnTo>
                  <a:pt x="0" y="362621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039045" y="6188698"/>
            <a:ext cx="6948471" cy="3891143"/>
          </a:xfrm>
          <a:custGeom>
            <a:avLst/>
            <a:gdLst/>
            <a:ahLst/>
            <a:cxnLst/>
            <a:rect r="r" b="b" t="t" l="l"/>
            <a:pathLst>
              <a:path h="3891143" w="6948471">
                <a:moveTo>
                  <a:pt x="0" y="0"/>
                </a:moveTo>
                <a:lnTo>
                  <a:pt x="6948471" y="0"/>
                </a:lnTo>
                <a:lnTo>
                  <a:pt x="6948471" y="3891143"/>
                </a:lnTo>
                <a:lnTo>
                  <a:pt x="0" y="38911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394769" y="5105400"/>
            <a:ext cx="6914101" cy="2128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</a:t>
            </a: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rafik kazalarının azalması</a:t>
            </a:r>
          </a:p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Engelli bireyler için erişilebilirlik</a:t>
            </a:r>
          </a:p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Trafik akışının iyileşmesi</a:t>
            </a:r>
          </a:p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Yakıt tasarrufu ve çevresel katkılar</a:t>
            </a:r>
          </a:p>
          <a:p>
            <a:pPr algn="l" marL="0" indent="0" lvl="0">
              <a:lnSpc>
                <a:spcPts val="2454"/>
              </a:lnSpc>
              <a:spcBef>
                <a:spcPct val="0"/>
              </a:spcBef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4314939" y="4251707"/>
            <a:ext cx="9658123" cy="8917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207"/>
              </a:lnSpc>
            </a:pPr>
            <a:r>
              <a:rPr lang="en-US" sz="6399" b="true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Avantajlar ve Fırsatları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426698" y="3598175"/>
            <a:ext cx="14382072" cy="5660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614063" indent="-307032" lvl="1">
              <a:lnSpc>
                <a:spcPts val="3839"/>
              </a:lnSpc>
              <a:spcBef>
                <a:spcPct val="0"/>
              </a:spcBef>
              <a:buFont typeface="Arial"/>
              <a:buChar char="•"/>
            </a:pPr>
            <a:r>
              <a:rPr lang="en-US" sz="2844" spc="170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Algılama hatala</a:t>
            </a: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rı: yoğun yağmur, sis, kar → sensör verisi bozulabiliyor             </a:t>
            </a:r>
          </a:p>
          <a:p>
            <a:pPr algn="l" marL="1228127" indent="-409376" lvl="2">
              <a:lnSpc>
                <a:spcPts val="3839"/>
              </a:lnSpc>
              <a:spcBef>
                <a:spcPct val="0"/>
              </a:spcBef>
              <a:buFont typeface="Arial"/>
              <a:buChar char="⚬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Örnek: Tesla, radar kaldırıp tamamen kameraya geçince bazı yanlış      algılamalar yaşandı.</a:t>
            </a:r>
          </a:p>
          <a:p>
            <a:pPr algn="l" marL="614063" indent="-307032" lvl="1">
              <a:lnSpc>
                <a:spcPts val="3839"/>
              </a:lnSpc>
              <a:spcBef>
                <a:spcPct val="0"/>
              </a:spcBef>
              <a:buFont typeface="Arial"/>
              <a:buChar char="•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Sensör füzyonu: farklı kaynakların (LIDAR, radar, kamera) senkronizasyonu</a:t>
            </a:r>
          </a:p>
          <a:p>
            <a:pPr algn="l" marL="614063" indent="-307032" lvl="1">
              <a:lnSpc>
                <a:spcPts val="3839"/>
              </a:lnSpc>
              <a:spcBef>
                <a:spcPct val="0"/>
              </a:spcBef>
              <a:buFont typeface="Arial"/>
              <a:buChar char="•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Gerçek zamanlı işlem: 1 saniyede milyonlarca veri → NVIDIA Orin çipi</a:t>
            </a:r>
          </a:p>
          <a:p>
            <a:pPr algn="l" marL="614063" indent="-307032" lvl="1">
              <a:lnSpc>
                <a:spcPts val="3839"/>
              </a:lnSpc>
              <a:spcBef>
                <a:spcPct val="0"/>
              </a:spcBef>
              <a:buFont typeface="Arial"/>
              <a:buChar char="•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Siber güvenlik: araç hacklenme riski</a:t>
            </a:r>
          </a:p>
          <a:p>
            <a:pPr algn="l" marL="1228127" indent="-409376" lvl="2">
              <a:lnSpc>
                <a:spcPts val="3839"/>
              </a:lnSpc>
              <a:spcBef>
                <a:spcPct val="0"/>
              </a:spcBef>
              <a:buFont typeface="Arial"/>
              <a:buChar char="⚬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2015’te Jeep Cherokee hack olayı: Uzaktan frenleme yapıldı</a:t>
            </a:r>
          </a:p>
          <a:p>
            <a:pPr algn="l" marL="614063" indent="-307032" lvl="1">
              <a:lnSpc>
                <a:spcPts val="3839"/>
              </a:lnSpc>
              <a:spcBef>
                <a:spcPct val="0"/>
              </a:spcBef>
              <a:buFont typeface="Arial"/>
              <a:buChar char="•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Mühendislik çözümü:</a:t>
            </a:r>
          </a:p>
          <a:p>
            <a:pPr algn="l" marL="1228127" indent="-409376" lvl="2">
              <a:lnSpc>
                <a:spcPts val="3839"/>
              </a:lnSpc>
              <a:spcBef>
                <a:spcPct val="0"/>
              </a:spcBef>
              <a:buFont typeface="Arial"/>
              <a:buChar char="⚬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Yedek sistemler (redundancy)</a:t>
            </a:r>
          </a:p>
          <a:p>
            <a:pPr algn="l" marL="1228127" indent="-409376" lvl="2">
              <a:lnSpc>
                <a:spcPts val="3839"/>
              </a:lnSpc>
              <a:spcBef>
                <a:spcPct val="0"/>
              </a:spcBef>
              <a:buFont typeface="Arial"/>
              <a:buChar char="⚬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Güvenli durum protokolleri (fail-safe)</a:t>
            </a:r>
          </a:p>
          <a:p>
            <a:pPr algn="l" marL="1228127" indent="-409376" lvl="2">
              <a:lnSpc>
                <a:spcPts val="3839"/>
              </a:lnSpc>
              <a:spcBef>
                <a:spcPct val="0"/>
              </a:spcBef>
              <a:buFont typeface="Arial"/>
              <a:buChar char="⚬"/>
            </a:pPr>
            <a:r>
              <a:rPr lang="en-US" sz="2844" spc="170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Yazılım güncellemeleri (OTA updates</a:t>
            </a:r>
          </a:p>
          <a:p>
            <a:pPr algn="l" marL="0" indent="0" lvl="0">
              <a:lnSpc>
                <a:spcPts val="2587"/>
              </a:lnSpc>
              <a:spcBef>
                <a:spcPct val="0"/>
              </a:spcBef>
            </a:pPr>
          </a:p>
        </p:txBody>
      </p:sp>
      <p:sp>
        <p:nvSpPr>
          <p:cNvPr name="TextBox 3" id="3"/>
          <p:cNvSpPr txBox="true"/>
          <p:nvPr/>
        </p:nvSpPr>
        <p:spPr>
          <a:xfrm rot="0">
            <a:off x="1426698" y="1671622"/>
            <a:ext cx="10421301" cy="10957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605"/>
              </a:lnSpc>
            </a:pPr>
            <a:r>
              <a:rPr lang="en-US" sz="7840" b="true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Teknolojik Zorluklar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1039132" y="4115363"/>
            <a:ext cx="7053383" cy="3949895"/>
          </a:xfrm>
          <a:custGeom>
            <a:avLst/>
            <a:gdLst/>
            <a:ahLst/>
            <a:cxnLst/>
            <a:rect r="r" b="b" t="t" l="l"/>
            <a:pathLst>
              <a:path h="3949895" w="7053383">
                <a:moveTo>
                  <a:pt x="0" y="0"/>
                </a:moveTo>
                <a:lnTo>
                  <a:pt x="7053383" y="0"/>
                </a:lnTo>
                <a:lnTo>
                  <a:pt x="7053383" y="3949894"/>
                </a:lnTo>
                <a:lnTo>
                  <a:pt x="0" y="39498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2596" y="3455414"/>
            <a:ext cx="10432143" cy="60908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2018 Ub</a:t>
            </a: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 otonom araç kazası: yaya tespiti başarısız oldu</a:t>
            </a:r>
          </a:p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Tesla Autopilot kazaları: sürücü dikkat eksikliği + sistem sınırlamaları</a:t>
            </a:r>
          </a:p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Cruise (2023): yaya kazası sonrası testler geçici olarak durduruldu</a:t>
            </a:r>
          </a:p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Ortak nokta: “insan ve sistem arasındaki görev paylaşımı” hâlâ tam oturmadı</a:t>
            </a:r>
          </a:p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Waymo: 10 milyondan fazla test mili, ciddi kaza oranı insan sürücüsüne göre çok düşük</a:t>
            </a:r>
          </a:p>
          <a:p>
            <a:pPr algn="l" marL="586800" indent="-293400" lvl="1">
              <a:lnSpc>
                <a:spcPts val="3669"/>
              </a:lnSpc>
              <a:spcBef>
                <a:spcPct val="0"/>
              </a:spcBef>
              <a:buFont typeface="Arial"/>
              <a:buChar char="•"/>
            </a:pPr>
            <a:r>
              <a:rPr lang="en-US" sz="2717" spc="163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Bu nedenle mühendislikte fail-safe sistemler, yedeklilik ve test senaryoları kritik</a:t>
            </a:r>
          </a:p>
          <a:p>
            <a:pPr algn="l" marL="0" indent="0" lvl="0">
              <a:lnSpc>
                <a:spcPts val="245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454"/>
              </a:lnSpc>
              <a:spcBef>
                <a:spcPct val="0"/>
              </a:spcBef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511496" y="1133475"/>
            <a:ext cx="16187532" cy="21771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90"/>
              </a:lnSpc>
            </a:pPr>
            <a:r>
              <a:rPr lang="en-US" sz="8340" b="true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Gerçek Dünya Testleri ve Kazalar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11358" y="4675308"/>
            <a:ext cx="4744935" cy="4744935"/>
          </a:xfrm>
          <a:custGeom>
            <a:avLst/>
            <a:gdLst/>
            <a:ahLst/>
            <a:cxnLst/>
            <a:rect r="r" b="b" t="t" l="l"/>
            <a:pathLst>
              <a:path h="4744935" w="4744935">
                <a:moveTo>
                  <a:pt x="0" y="0"/>
                </a:moveTo>
                <a:lnTo>
                  <a:pt x="4744936" y="0"/>
                </a:lnTo>
                <a:lnTo>
                  <a:pt x="4744936" y="4744935"/>
                </a:lnTo>
                <a:lnTo>
                  <a:pt x="0" y="47449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222265" y="4513365"/>
            <a:ext cx="9279308" cy="5068822"/>
          </a:xfrm>
          <a:custGeom>
            <a:avLst/>
            <a:gdLst/>
            <a:ahLst/>
            <a:cxnLst/>
            <a:rect r="r" b="b" t="t" l="l"/>
            <a:pathLst>
              <a:path h="5068822" w="9279308">
                <a:moveTo>
                  <a:pt x="0" y="0"/>
                </a:moveTo>
                <a:lnTo>
                  <a:pt x="9279307" y="0"/>
                </a:lnTo>
                <a:lnTo>
                  <a:pt x="9279307" y="5068822"/>
                </a:lnTo>
                <a:lnTo>
                  <a:pt x="0" y="50688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59908" y="2677287"/>
            <a:ext cx="17768185" cy="183607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2032" indent="-261016" lvl="1">
              <a:lnSpc>
                <a:spcPts val="3264"/>
              </a:lnSpc>
              <a:spcBef>
                <a:spcPct val="0"/>
              </a:spcBef>
              <a:buFont typeface="Arial"/>
              <a:buChar char="•"/>
            </a:pPr>
            <a:r>
              <a:rPr lang="en-US" sz="2417" spc="145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H</a:t>
            </a:r>
            <a:r>
              <a:rPr lang="en-US" sz="2417" spc="14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er mühendislik sistemi bir hata payına sahiptir — ancak otonom araçta bu hata can kaybına neden olabilir</a:t>
            </a:r>
          </a:p>
          <a:p>
            <a:pPr algn="l" marL="522032" indent="-261016" lvl="1">
              <a:lnSpc>
                <a:spcPts val="3264"/>
              </a:lnSpc>
              <a:spcBef>
                <a:spcPct val="0"/>
              </a:spcBef>
              <a:buFont typeface="Arial"/>
              <a:buChar char="•"/>
            </a:pPr>
            <a:r>
              <a:rPr lang="en-US" sz="2417" spc="14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“Kimin suçu?” sorusu teknik, etik ve hukuki sınırları bulanıklaştırıyor</a:t>
            </a:r>
          </a:p>
          <a:p>
            <a:pPr algn="l" marL="522032" indent="-261016" lvl="1">
              <a:lnSpc>
                <a:spcPts val="3264"/>
              </a:lnSpc>
              <a:spcBef>
                <a:spcPct val="0"/>
              </a:spcBef>
              <a:buFont typeface="Arial"/>
              <a:buChar char="•"/>
            </a:pPr>
            <a:r>
              <a:rPr lang="en-US" sz="2417" spc="145" u="none">
                <a:solidFill>
                  <a:srgbClr val="000000"/>
                </a:solidFill>
                <a:latin typeface="DM Sans"/>
                <a:ea typeface="DM Sans"/>
                <a:cs typeface="DM Sans"/>
                <a:sym typeface="DM Sans"/>
              </a:rPr>
              <a:t>Bu noktadan itibaren konunun etik karar modelleri ve sorumluluk boyutu devreye giriyor</a:t>
            </a:r>
          </a:p>
          <a:p>
            <a:pPr algn="l" marL="0" indent="0" lvl="0">
              <a:lnSpc>
                <a:spcPts val="2454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2454"/>
              </a:lnSpc>
              <a:spcBef>
                <a:spcPct val="0"/>
              </a:spcBef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4107342" y="1133475"/>
            <a:ext cx="15509152" cy="1158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90"/>
              </a:lnSpc>
            </a:pPr>
            <a:r>
              <a:rPr lang="en-US" sz="8340" b="true">
                <a:solidFill>
                  <a:srgbClr val="1C2120"/>
                </a:solidFill>
                <a:latin typeface="Poppins Bold"/>
                <a:ea typeface="Poppins Bold"/>
                <a:cs typeface="Poppins Bold"/>
                <a:sym typeface="Poppins Bold"/>
              </a:rPr>
              <a:t> Etik ve Sorumluluk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DAG6KWOAWN8</dc:identifier>
  <dcterms:modified xsi:type="dcterms:W3CDTF">2011-08-01T06:04:30Z</dcterms:modified>
  <cp:revision>1</cp:revision>
  <dc:title>OTONOM ARAÇ TEKNOLOJİLERİ</dc:title>
</cp:coreProperties>
</file>