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7"/>
  </p:notesMasterIdLst>
  <p:sldIdLst>
    <p:sldId id="256" r:id="rId2"/>
    <p:sldId id="259" r:id="rId3"/>
    <p:sldId id="307" r:id="rId4"/>
    <p:sldId id="257" r:id="rId5"/>
    <p:sldId id="262" r:id="rId6"/>
    <p:sldId id="263" r:id="rId7"/>
    <p:sldId id="267" r:id="rId8"/>
    <p:sldId id="266" r:id="rId9"/>
    <p:sldId id="265" r:id="rId10"/>
    <p:sldId id="271" r:id="rId11"/>
    <p:sldId id="270" r:id="rId12"/>
    <p:sldId id="269" r:id="rId13"/>
    <p:sldId id="268" r:id="rId14"/>
    <p:sldId id="286" r:id="rId15"/>
    <p:sldId id="285" r:id="rId16"/>
    <p:sldId id="284" r:id="rId17"/>
    <p:sldId id="283" r:id="rId18"/>
    <p:sldId id="305" r:id="rId19"/>
    <p:sldId id="306" r:id="rId20"/>
    <p:sldId id="282" r:id="rId21"/>
    <p:sldId id="281" r:id="rId22"/>
    <p:sldId id="280" r:id="rId23"/>
    <p:sldId id="279" r:id="rId24"/>
    <p:sldId id="278" r:id="rId25"/>
    <p:sldId id="277" r:id="rId26"/>
    <p:sldId id="276" r:id="rId27"/>
    <p:sldId id="275" r:id="rId28"/>
    <p:sldId id="274" r:id="rId29"/>
    <p:sldId id="273" r:id="rId30"/>
    <p:sldId id="272" r:id="rId31"/>
    <p:sldId id="264" r:id="rId32"/>
    <p:sldId id="302" r:id="rId33"/>
    <p:sldId id="304" r:id="rId34"/>
    <p:sldId id="303" r:id="rId35"/>
    <p:sldId id="301" r:id="rId3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284C"/>
    <a:srgbClr val="C10B32"/>
    <a:srgbClr val="FE9202"/>
    <a:srgbClr val="FF0000"/>
    <a:srgbClr val="007033"/>
    <a:srgbClr val="00E6F2"/>
    <a:srgbClr val="FF015C"/>
    <a:srgbClr val="E50D79"/>
    <a:srgbClr val="CC0099"/>
    <a:srgbClr val="E210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7" d="100"/>
          <a:sy n="107" d="100"/>
        </p:scale>
        <p:origin x="-84" y="-540"/>
      </p:cViewPr>
      <p:guideLst>
        <p:guide orient="horz" pos="1620"/>
        <p:guide pos="2880"/>
      </p:guideLst>
    </p:cSldViewPr>
  </p:slideViewPr>
  <p:notesTextViewPr>
    <p:cViewPr>
      <p:scale>
        <a:sx n="1" d="1"/>
        <a:sy n="1" d="1"/>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18E60-4300-4729-A0D7-6AB984C3922D}" type="datetimeFigureOut">
              <a:rPr lang="en-US" smtClean="0"/>
              <a:t>11/27/2021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33E96-F078-4B3D-A8F4-F1AF21EBC357}" type="slidenum">
              <a:rPr lang="en-US" smtClean="0"/>
              <a:t>‹#›</a:t>
            </a:fld>
            <a:endParaRPr lang="en-US"/>
          </a:p>
        </p:txBody>
      </p:sp>
    </p:spTree>
    <p:extLst>
      <p:ext uri="{BB962C8B-B14F-4D97-AF65-F5344CB8AC3E}">
        <p14:creationId xmlns:p14="http://schemas.microsoft.com/office/powerpoint/2010/main" val="2844300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AF533E96-F078-4B3D-A8F4-F1AF21EBC357}" type="slidenum">
              <a:rPr lang="en-US" smtClean="0"/>
              <a:t>28</a:t>
            </a:fld>
            <a:endParaRPr lang="en-US"/>
          </a:p>
        </p:txBody>
      </p:sp>
    </p:spTree>
    <p:extLst>
      <p:ext uri="{BB962C8B-B14F-4D97-AF65-F5344CB8AC3E}">
        <p14:creationId xmlns:p14="http://schemas.microsoft.com/office/powerpoint/2010/main" val="17350383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529068"/>
            <a:ext cx="8229600" cy="1400423"/>
          </a:xfrm>
          <a:noFill/>
          <a:effectLst>
            <a:outerShdw blurRad="50800" dist="38100" dir="2700000" algn="tl" rotWithShape="0">
              <a:prstClr val="black">
                <a:alpha val="40000"/>
              </a:prstClr>
            </a:outerShdw>
          </a:effectLst>
        </p:spPr>
        <p:txBody>
          <a:bodyPr>
            <a:normAutofit/>
          </a:bodyPr>
          <a:lstStyle>
            <a:lvl1pPr algn="l">
              <a:defRPr sz="3600">
                <a:solidFill>
                  <a:srgbClr val="CE284C"/>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470115" y="1960930"/>
            <a:ext cx="8229600" cy="763524"/>
          </a:xfrm>
        </p:spPr>
        <p:txBody>
          <a:bodyPr>
            <a:normAutofit/>
          </a:bodyPr>
          <a:lstStyle>
            <a:lvl1pPr marL="0" indent="0" algn="l">
              <a:buNone/>
              <a:defRPr sz="2800" b="0" i="0">
                <a:solidFill>
                  <a:srgbClr val="00206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pic>
        <p:nvPicPr>
          <p:cNvPr id="7" name="Picture 6" descr="E:\websites\free-power-point-templates\2012\logos.png">
            <a:extLst>
              <a:ext uri="{FF2B5EF4-FFF2-40B4-BE49-F238E27FC236}">
                <a16:creationId xmlns:a16="http://schemas.microsoft.com/office/drawing/2014/main" xmlns="" id="{08B89D22-1D6E-450B-881F-4D2A4C527F7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808475" y="2326213"/>
            <a:ext cx="1463784" cy="526961"/>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0730" y="400254"/>
            <a:ext cx="8246070" cy="763524"/>
          </a:xfrm>
        </p:spPr>
        <p:txBody>
          <a:bodyPr>
            <a:normAutofit/>
          </a:bodyPr>
          <a:lstStyle>
            <a:lvl1pPr algn="l">
              <a:defRPr sz="3600" baseline="0">
                <a:solidFill>
                  <a:srgbClr val="CE284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48965" y="1197405"/>
            <a:ext cx="8246070" cy="3569857"/>
          </a:xfrm>
        </p:spPr>
        <p:txBody>
          <a:bodyPr/>
          <a:lstStyle>
            <a:lvl1pPr algn="l">
              <a:defRPr sz="2800">
                <a:solidFill>
                  <a:srgbClr val="002060"/>
                </a:solidFill>
              </a:defRPr>
            </a:lvl1pPr>
            <a:lvl2pPr algn="l">
              <a:defRPr>
                <a:solidFill>
                  <a:srgbClr val="002060"/>
                </a:solidFill>
              </a:defRPr>
            </a:lvl2pPr>
            <a:lvl3pPr algn="l">
              <a:defRPr>
                <a:solidFill>
                  <a:srgbClr val="002060"/>
                </a:solidFill>
              </a:defRPr>
            </a:lvl3pPr>
            <a:lvl4pPr algn="l">
              <a:defRPr>
                <a:solidFill>
                  <a:srgbClr val="002060"/>
                </a:solidFill>
              </a:defRPr>
            </a:lvl4pPr>
            <a:lvl5pPr algn="l">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199" y="376237"/>
            <a:ext cx="5947260" cy="763525"/>
          </a:xfrm>
        </p:spPr>
        <p:txBody>
          <a:bodyPr>
            <a:normAutofit/>
          </a:bodyPr>
          <a:lstStyle>
            <a:lvl1pPr algn="l">
              <a:defRPr sz="3600">
                <a:solidFill>
                  <a:srgbClr val="CE284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Content Placeholder 2"/>
          <p:cNvSpPr>
            <a:spLocks noGrp="1"/>
          </p:cNvSpPr>
          <p:nvPr>
            <p:ph idx="1"/>
          </p:nvPr>
        </p:nvSpPr>
        <p:spPr>
          <a:xfrm>
            <a:off x="457200" y="1197405"/>
            <a:ext cx="5947260" cy="3576168"/>
          </a:xfrm>
        </p:spPr>
        <p:txBody>
          <a:bodyPr/>
          <a:lstStyle>
            <a:lvl1pPr>
              <a:defRPr sz="2800">
                <a:solidFill>
                  <a:srgbClr val="002060"/>
                </a:solidFill>
              </a:defRPr>
            </a:lvl1pPr>
            <a:lvl2pPr>
              <a:defRPr>
                <a:solidFill>
                  <a:srgbClr val="002060"/>
                </a:solidFill>
              </a:defRPr>
            </a:lvl2pPr>
            <a:lvl3pPr>
              <a:defRPr>
                <a:solidFill>
                  <a:srgbClr val="002060"/>
                </a:solidFill>
              </a:defRPr>
            </a:lvl3pPr>
            <a:lvl4pPr>
              <a:defRPr>
                <a:solidFill>
                  <a:srgbClr val="002060"/>
                </a:solidFill>
              </a:defRPr>
            </a:lvl4pPr>
            <a:lvl5pPr>
              <a:defRPr>
                <a:solidFill>
                  <a:srgbClr val="0020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6879" y="328707"/>
            <a:ext cx="8076896" cy="763525"/>
          </a:xfrm>
        </p:spPr>
        <p:txBody>
          <a:bodyPr>
            <a:normAutofit/>
          </a:bodyPr>
          <a:lstStyle>
            <a:lvl1pPr algn="l">
              <a:defRPr sz="3600" baseline="0">
                <a:solidFill>
                  <a:srgbClr val="CE284C"/>
                </a:solidFill>
                <a:effectLst>
                  <a:outerShdw blurRad="50800" dist="38100" dir="2700000" algn="tl"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536879" y="1488533"/>
            <a:ext cx="4040188"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36879" y="1960930"/>
            <a:ext cx="4040188"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72000" y="1488533"/>
            <a:ext cx="4041775" cy="479822"/>
          </a:xfrm>
        </p:spPr>
        <p:txBody>
          <a:bodyPr anchor="b"/>
          <a:lstStyle>
            <a:lvl1pPr marL="0" indent="0" algn="ctr">
              <a:buNone/>
              <a:defRPr sz="2400" b="1">
                <a:solidFill>
                  <a:srgbClr val="00206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72000" y="1960930"/>
            <a:ext cx="4041775" cy="2276294"/>
          </a:xfrm>
        </p:spPr>
        <p:txBody>
          <a:bodyPr/>
          <a:lstStyle>
            <a:lvl1pPr algn="ctr">
              <a:defRPr sz="2400">
                <a:solidFill>
                  <a:srgbClr val="002060"/>
                </a:solidFill>
              </a:defRPr>
            </a:lvl1pPr>
            <a:lvl2pPr algn="ctr">
              <a:defRPr sz="2000">
                <a:solidFill>
                  <a:srgbClr val="002060"/>
                </a:solidFill>
              </a:defRPr>
            </a:lvl2pPr>
            <a:lvl3pPr algn="ctr">
              <a:defRPr sz="1800">
                <a:solidFill>
                  <a:srgbClr val="002060"/>
                </a:solidFill>
              </a:defRPr>
            </a:lvl3pPr>
            <a:lvl4pPr algn="ctr">
              <a:defRPr sz="1600">
                <a:solidFill>
                  <a:srgbClr val="002060"/>
                </a:solidFill>
              </a:defRPr>
            </a:lvl4pPr>
            <a:lvl5pPr algn="ctr">
              <a:defRPr sz="1600">
                <a:solidFill>
                  <a:srgbClr val="00206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11/27/2021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11/27/2021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
        <p:nvSpPr>
          <p:cNvPr id="7" name="TextBox 6">
            <a:extLst>
              <a:ext uri="{FF2B5EF4-FFF2-40B4-BE49-F238E27FC236}">
                <a16:creationId xmlns:a16="http://schemas.microsoft.com/office/drawing/2014/main" xmlns="" id="{11E867DF-3DCA-4725-94F0-F2B6BD747A82}"/>
              </a:ext>
            </a:extLst>
          </p:cNvPr>
          <p:cNvSpPr txBox="1"/>
          <p:nvPr userDrawn="1"/>
        </p:nvSpPr>
        <p:spPr>
          <a:xfrm>
            <a:off x="-9150" y="5213747"/>
            <a:ext cx="8389625" cy="523220"/>
          </a:xfrm>
          <a:prstGeom prst="rect">
            <a:avLst/>
          </a:prstGeom>
          <a:noFill/>
        </p:spPr>
        <p:txBody>
          <a:bodyPr wrap="square" rtlCol="0">
            <a:spAutoFit/>
          </a:bodyPr>
          <a:lstStyle/>
          <a:p>
            <a:r>
              <a:rPr lang="en-US" sz="1400" dirty="0">
                <a:solidFill>
                  <a:schemeClr val="bg1">
                    <a:lumMod val="65000"/>
                  </a:schemeClr>
                </a:solidFill>
              </a:rPr>
              <a:t>This presentation uses a free template provided by FPPT.com</a:t>
            </a:r>
          </a:p>
          <a:p>
            <a:r>
              <a:rPr lang="en-US" sz="1400" dirty="0">
                <a:solidFill>
                  <a:schemeClr val="bg1">
                    <a:lumMod val="65000"/>
                  </a:schemeClr>
                </a:solidFill>
              </a:rPr>
              <a:t>www.free-power-point-templates.com</a:t>
            </a:r>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hyperlink" Target="https://earth.org/the-growth-of-renewable-energy-what-does-the-future-hold/" TargetMode="External"/><Relationship Id="rId3" Type="http://schemas.openxmlformats.org/officeDocument/2006/relationships/hyperlink" Target="http://fbe.bingol.edu.tr/programlar_/yenilenebilir-enerji-sistemleri/" TargetMode="External"/><Relationship Id="rId7" Type="http://schemas.openxmlformats.org/officeDocument/2006/relationships/hyperlink" Target="https://www.ren21.net/what-are-the-current-trends-in-renewable-energy/" TargetMode="External"/><Relationship Id="rId2" Type="http://schemas.openxmlformats.org/officeDocument/2006/relationships/hyperlink" Target="https://tr.wikipedia.org/wiki/Yenilenebilir_enerji" TargetMode="External"/><Relationship Id="rId1" Type="http://schemas.openxmlformats.org/officeDocument/2006/relationships/slideLayout" Target="../slideLayouts/slideLayout2.xml"/><Relationship Id="rId6" Type="http://schemas.openxmlformats.org/officeDocument/2006/relationships/hyperlink" Target="https://www.ren21.net/why-is-renewable-energy-important/" TargetMode="External"/><Relationship Id="rId5" Type="http://schemas.openxmlformats.org/officeDocument/2006/relationships/hyperlink" Target="https://www.edfenergy.com/for-home/energywise/renewable-energy-sources" TargetMode="External"/><Relationship Id="rId4" Type="http://schemas.openxmlformats.org/officeDocument/2006/relationships/hyperlink" Target="https://www.nationalgeographic.org/encyclopedia/renewable-resource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6260" y="1655520"/>
            <a:ext cx="8229600" cy="1400423"/>
          </a:xfrm>
        </p:spPr>
        <p:txBody>
          <a:bodyPr>
            <a:normAutofit/>
          </a:bodyPr>
          <a:lstStyle/>
          <a:p>
            <a:r>
              <a:rPr lang="tr-TR" b="1" dirty="0" smtClean="0">
                <a:solidFill>
                  <a:schemeClr val="tx1"/>
                </a:solidFill>
              </a:rPr>
              <a:t>      YENİLENEBİLİR ENERJİ KAYNAKLARI</a:t>
            </a:r>
            <a:endParaRPr lang="en-US" b="1" dirty="0">
              <a:solidFill>
                <a:schemeClr val="tx1"/>
              </a:solidFill>
            </a:endParaRPr>
          </a:p>
        </p:txBody>
      </p:sp>
      <p:sp>
        <p:nvSpPr>
          <p:cNvPr id="3" name="Subtitle 2"/>
          <p:cNvSpPr>
            <a:spLocks noGrp="1"/>
          </p:cNvSpPr>
          <p:nvPr>
            <p:ph type="subTitle" idx="1"/>
          </p:nvPr>
        </p:nvSpPr>
        <p:spPr>
          <a:xfrm>
            <a:off x="601670" y="3335275"/>
            <a:ext cx="8229600" cy="763524"/>
          </a:xfrm>
        </p:spPr>
        <p:txBody>
          <a:bodyPr>
            <a:normAutofit fontScale="55000" lnSpcReduction="20000"/>
          </a:bodyPr>
          <a:lstStyle/>
          <a:p>
            <a:r>
              <a:rPr lang="tr-TR" dirty="0" smtClean="0"/>
              <a:t>                                                                                                                                    ONUR TOPBAŞ</a:t>
            </a:r>
          </a:p>
          <a:p>
            <a:r>
              <a:rPr lang="tr-TR" dirty="0" smtClean="0"/>
              <a:t>                                                                                                      YILDIRIM BEYAZIT ÜNİVERSİTESİ</a:t>
            </a:r>
          </a:p>
          <a:p>
            <a:r>
              <a:rPr lang="tr-TR" dirty="0" smtClean="0"/>
              <a:t>                                                                                                 ENERJİ SİSTEMLERİ MÜHENDİSLİĞİ</a:t>
            </a:r>
            <a:endParaRPr lang="en-US" dirty="0"/>
          </a:p>
        </p:txBody>
      </p:sp>
      <p:pic>
        <p:nvPicPr>
          <p:cNvPr id="1026" name="Picture 2" descr="C:\Users\Hp\Desktop\noqgylxh.kt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5701" y="281175"/>
            <a:ext cx="5191970" cy="1007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037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solidFill>
                  <a:schemeClr val="tx1"/>
                </a:solidFill>
              </a:rPr>
              <a:t>Konsantre güneş enerjisi santralleri ayna ve lens düzenekleri ile güneş ışınımlarını nispeten küçük bir alana yansıtma esasına göre çalışarak elektrik veya ısı üretimi için kullanılabilir</a:t>
            </a:r>
          </a:p>
        </p:txBody>
      </p:sp>
      <p:pic>
        <p:nvPicPr>
          <p:cNvPr id="2050" name="Picture 2" descr="C:\Users\Hp\Desktop\unnam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65" y="2498665"/>
            <a:ext cx="5802790" cy="2386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0240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chemeClr val="tx1"/>
                </a:solidFill>
              </a:rPr>
              <a:t>Güneş Panelleri Nasıl Elektrik Üretir?</a:t>
            </a:r>
          </a:p>
        </p:txBody>
      </p:sp>
      <p:sp>
        <p:nvSpPr>
          <p:cNvPr id="3" name="İçerik Yer Tutucusu 2"/>
          <p:cNvSpPr>
            <a:spLocks noGrp="1"/>
          </p:cNvSpPr>
          <p:nvPr>
            <p:ph idx="1"/>
          </p:nvPr>
        </p:nvSpPr>
        <p:spPr/>
        <p:txBody>
          <a:bodyPr>
            <a:noAutofit/>
          </a:bodyPr>
          <a:lstStyle/>
          <a:p>
            <a:r>
              <a:rPr lang="tr-TR" sz="2400" dirty="0">
                <a:solidFill>
                  <a:schemeClr val="tx1"/>
                </a:solidFill>
              </a:rPr>
              <a:t>Temel olarak, olan şey, güneş paneli sisteminin elektronları atomlardan ayırmak için fotonlar kullanmasıdır. Elektronları atomlarından ayırma işlemi de elektrik yaratır. Güneş panelleri, gelen güneş ışığını ısı yerine elektriğe dönüştüren silikondan yapılan </a:t>
            </a:r>
            <a:r>
              <a:rPr lang="tr-TR" sz="2400" dirty="0" err="1" smtClean="0">
                <a:solidFill>
                  <a:schemeClr val="tx1"/>
                </a:solidFill>
              </a:rPr>
              <a:t>fotovoltatik</a:t>
            </a:r>
            <a:r>
              <a:rPr lang="tr-TR" sz="2400" dirty="0" smtClean="0">
                <a:solidFill>
                  <a:schemeClr val="tx1"/>
                </a:solidFill>
              </a:rPr>
              <a:t> </a:t>
            </a:r>
            <a:r>
              <a:rPr lang="tr-TR" sz="2400" dirty="0">
                <a:solidFill>
                  <a:schemeClr val="tx1"/>
                </a:solidFill>
              </a:rPr>
              <a:t>hücreler içerir. Panellerin üzerinde bulunan bu güneş hücrelerinde güneş ışınları sayesinde doğru akım oluşmaya başlar. Bulunduğu bölgeye veya kullanıldığı mevsime göre elde edilen enerji miktarının ölçümleri yapılarak seri ya da paralel bir düzenek kurularak ev ya da iş yerlerine bağlanır.</a:t>
            </a:r>
          </a:p>
        </p:txBody>
      </p:sp>
    </p:spTree>
    <p:extLst>
      <p:ext uri="{BB962C8B-B14F-4D97-AF65-F5344CB8AC3E}">
        <p14:creationId xmlns:p14="http://schemas.microsoft.com/office/powerpoint/2010/main" val="40316369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a:solidFill>
                  <a:schemeClr val="tx1"/>
                </a:solidFill>
              </a:rPr>
              <a:t>Güneş Panelleri Nerelerde Kullanılır</a:t>
            </a:r>
            <a:r>
              <a:rPr lang="tr-TR" dirty="0" smtClean="0">
                <a:solidFill>
                  <a:schemeClr val="tx1"/>
                </a:solidFill>
              </a:rPr>
              <a:t>?</a:t>
            </a:r>
            <a:endParaRPr lang="tr-TR" dirty="0">
              <a:solidFill>
                <a:schemeClr val="tx1"/>
              </a:solidFill>
            </a:endParaRPr>
          </a:p>
        </p:txBody>
      </p:sp>
      <p:sp>
        <p:nvSpPr>
          <p:cNvPr id="3" name="İçerik Yer Tutucusu 2"/>
          <p:cNvSpPr>
            <a:spLocks noGrp="1"/>
          </p:cNvSpPr>
          <p:nvPr>
            <p:ph idx="1"/>
          </p:nvPr>
        </p:nvSpPr>
        <p:spPr/>
        <p:txBody>
          <a:bodyPr>
            <a:normAutofit fontScale="85000" lnSpcReduction="20000"/>
          </a:bodyPr>
          <a:lstStyle/>
          <a:p>
            <a:r>
              <a:rPr lang="tr-TR" sz="2600" dirty="0">
                <a:solidFill>
                  <a:schemeClr val="tx1"/>
                </a:solidFill>
              </a:rPr>
              <a:t>Güneş panelleri, başlıca elektrik ve ısı üretme gibi birçok amaçla kullanılabilir. Güneş panelleri evlerin, alışveriş merkezlerinin, iş yerlerinde kullanılabilir. Ya da bir endüstrinin, bir kasabanın enerji ve su ihtiyacını karşılamak için de güneş enerji santralleri kurularak, gün boyu güneş alan bölgelere çok sayıda güneş paneli yerleştirir.</a:t>
            </a:r>
          </a:p>
          <a:p>
            <a:endParaRPr lang="tr-TR" sz="2600" dirty="0">
              <a:solidFill>
                <a:schemeClr val="tx1"/>
              </a:solidFill>
            </a:endParaRPr>
          </a:p>
          <a:p>
            <a:r>
              <a:rPr lang="tr-TR" sz="2600" dirty="0">
                <a:solidFill>
                  <a:schemeClr val="tx1"/>
                </a:solidFill>
              </a:rPr>
              <a:t>Ülkemizde de birçok şehirdeki belediyeler bu çalışmaların günden güne artırarak kamu binalarının, yerleşim bölgelerinin elektrik ve sıcak su ihtiyacını karşılamak için güneş enerji santralleri kurmaktadır. Dünya çapında da, güneş panellerinden enerji üretimi için karayollarına dahi döşenen sistemlerinin varlığı da bilinmektedir</a:t>
            </a:r>
            <a:r>
              <a:rPr lang="tr-TR" dirty="0"/>
              <a:t>.</a:t>
            </a:r>
          </a:p>
        </p:txBody>
      </p:sp>
    </p:spTree>
    <p:extLst>
      <p:ext uri="{BB962C8B-B14F-4D97-AF65-F5344CB8AC3E}">
        <p14:creationId xmlns:p14="http://schemas.microsoft.com/office/powerpoint/2010/main" val="333248132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solidFill>
                  <a:schemeClr val="tx1"/>
                </a:solidFill>
              </a:rPr>
              <a:t>Türkiye’nin En Büyük Güneş Enerji Santrali Neresi?</a:t>
            </a:r>
          </a:p>
        </p:txBody>
      </p:sp>
      <p:sp>
        <p:nvSpPr>
          <p:cNvPr id="3" name="İçerik Yer Tutucusu 2"/>
          <p:cNvSpPr>
            <a:spLocks noGrp="1"/>
          </p:cNvSpPr>
          <p:nvPr>
            <p:ph idx="1"/>
          </p:nvPr>
        </p:nvSpPr>
        <p:spPr/>
        <p:txBody>
          <a:bodyPr>
            <a:normAutofit/>
          </a:bodyPr>
          <a:lstStyle/>
          <a:p>
            <a:r>
              <a:rPr lang="tr-TR" sz="2400" dirty="0">
                <a:solidFill>
                  <a:schemeClr val="tx1"/>
                </a:solidFill>
              </a:rPr>
              <a:t>Türkiye’nin en büyük güneş enerji santrali Konya’da bulunuyor. Karapınar Güneş Enerjisi Santrali 114 dönümlük arazi üzerinde kuruldu ve 8 MW gücünde çalışıyor. Bu santral yılda 6936 ton karbon salınımı engelleyerek daha temiz enerji üretilmesini sağlıyor. Yıldaki enerji üretimine bakarsak, 13.600.000 </a:t>
            </a:r>
            <a:r>
              <a:rPr lang="tr-TR" sz="2400" dirty="0" err="1">
                <a:solidFill>
                  <a:schemeClr val="tx1"/>
                </a:solidFill>
              </a:rPr>
              <a:t>kWh</a:t>
            </a:r>
            <a:r>
              <a:rPr lang="tr-TR" sz="2400" dirty="0">
                <a:solidFill>
                  <a:schemeClr val="tx1"/>
                </a:solidFill>
              </a:rPr>
              <a:t> büyüklüğünde enerji üretecek. Santral, maksimum verimle işlemesi 30 yıl kadar sürecek biçimde tasarlandı. Bu santralde 30.800 tane güneş </a:t>
            </a:r>
            <a:r>
              <a:rPr lang="tr-TR" sz="2400" dirty="0" smtClean="0">
                <a:solidFill>
                  <a:schemeClr val="tx1"/>
                </a:solidFill>
              </a:rPr>
              <a:t>paneli kullanıldı.</a:t>
            </a:r>
            <a:endParaRPr lang="tr-TR" sz="2400" dirty="0">
              <a:solidFill>
                <a:schemeClr val="tx1"/>
              </a:solidFill>
            </a:endParaRPr>
          </a:p>
        </p:txBody>
      </p:sp>
    </p:spTree>
    <p:extLst>
      <p:ext uri="{BB962C8B-B14F-4D97-AF65-F5344CB8AC3E}">
        <p14:creationId xmlns:p14="http://schemas.microsoft.com/office/powerpoint/2010/main" val="371612864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RÜZGAR ENERJİSİ</a:t>
            </a:r>
            <a:endParaRPr lang="tr-TR" dirty="0">
              <a:solidFill>
                <a:schemeClr val="tx1"/>
              </a:solidFill>
            </a:endParaRPr>
          </a:p>
        </p:txBody>
      </p:sp>
      <p:sp>
        <p:nvSpPr>
          <p:cNvPr id="3" name="İçerik Yer Tutucusu 2"/>
          <p:cNvSpPr>
            <a:spLocks noGrp="1"/>
          </p:cNvSpPr>
          <p:nvPr>
            <p:ph idx="1"/>
          </p:nvPr>
        </p:nvSpPr>
        <p:spPr/>
        <p:txBody>
          <a:bodyPr>
            <a:normAutofit/>
          </a:bodyPr>
          <a:lstStyle/>
          <a:p>
            <a:r>
              <a:rPr lang="tr-TR" sz="2400" dirty="0">
                <a:solidFill>
                  <a:schemeClr val="tx1"/>
                </a:solidFill>
              </a:rPr>
              <a:t>Rüzgar enerjisinin kaynağı aslında güneş enerjisidir. Güneş enerjisi karaları ve denizleri aynı oranda ısıtmadığından oluşan basınç farkı rüzgarı meydana getirir. Rüzgarın etkisinin fazla hissedildiği bölgelere kurulan rüzgar tribünleri rüzgarın var olan kinetik enerjisini önce mekanik enerjiye, daha sonra elektrik enerjisine dönüştürür. Rüzgârdan elde edilen enerji rüzgarın o anki hızına ve esme süresine bağlıdır. 2015 yılı sonu itibarıyla, dünyada üretilen elektriğin % 3.7'si rüzgâr gücü ile üretilmiştir; yenilenebilir enerjideki payı % 15.6'dır.</a:t>
            </a:r>
          </a:p>
        </p:txBody>
      </p:sp>
    </p:spTree>
    <p:extLst>
      <p:ext uri="{BB962C8B-B14F-4D97-AF65-F5344CB8AC3E}">
        <p14:creationId xmlns:p14="http://schemas.microsoft.com/office/powerpoint/2010/main" val="33590512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RÜZGAR TÜRBİNLERİ</a:t>
            </a:r>
            <a:endParaRPr lang="tr-TR" dirty="0">
              <a:solidFill>
                <a:schemeClr val="tx1"/>
              </a:solidFill>
            </a:endParaRPr>
          </a:p>
        </p:txBody>
      </p:sp>
      <p:sp>
        <p:nvSpPr>
          <p:cNvPr id="3" name="İçerik Yer Tutucusu 2"/>
          <p:cNvSpPr>
            <a:spLocks noGrp="1"/>
          </p:cNvSpPr>
          <p:nvPr>
            <p:ph idx="1"/>
          </p:nvPr>
        </p:nvSpPr>
        <p:spPr/>
        <p:txBody>
          <a:bodyPr>
            <a:normAutofit/>
          </a:bodyPr>
          <a:lstStyle/>
          <a:p>
            <a:r>
              <a:rPr lang="tr-TR" sz="2400" dirty="0">
                <a:solidFill>
                  <a:schemeClr val="tx1"/>
                </a:solidFill>
              </a:rPr>
              <a:t>Hava akımlarının sıcaklık farkları sonucu oluşan rüzgar, türbinde bulunan pervaneyi çevirecek kuvveti sağlayarak hareket enerjisi sağlar. Hareket enerjisi ise jeneratör yardımıyla elektrik enerjisine dönüştürülür. Rüzgar türbinlerinin tasarımlarında dikkat edilen en önemli unsur, daha fazla rüzgarı yakalayıp maksimum elektrik üretimi için daha fazla dönüş sağlayabilmektir. Çevremizde rastladığımız rüzgar türbinleri üç kanatlıdırlar ve bu tasarım tesadüf değildir.</a:t>
            </a:r>
          </a:p>
          <a:p>
            <a:endParaRPr lang="tr-TR" sz="2400" dirty="0">
              <a:solidFill>
                <a:schemeClr val="tx1"/>
              </a:solidFill>
            </a:endParaRPr>
          </a:p>
        </p:txBody>
      </p:sp>
    </p:spTree>
    <p:extLst>
      <p:ext uri="{BB962C8B-B14F-4D97-AF65-F5344CB8AC3E}">
        <p14:creationId xmlns:p14="http://schemas.microsoft.com/office/powerpoint/2010/main" val="29073743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solidFill>
                  <a:schemeClr val="tx1"/>
                </a:solidFill>
              </a:rPr>
              <a:t>Temel olarak iki kanatlı türbinler daha verimli olmalarına rağmen genelde üç kanatlı türbinler tercih edilir. İki kanatlı türbinlerde kanat sayılarının az olması ile daha fazla rüzgar akışı ve daha fazla dönüş sağlanır. Ancak bu türbinlerde dengeyi sağlamak ve elektrik üretmek için özel amortisörler ve özel olarak tasarlanmış </a:t>
            </a:r>
            <a:r>
              <a:rPr lang="tr-TR" sz="2400" dirty="0" err="1">
                <a:solidFill>
                  <a:schemeClr val="tx1"/>
                </a:solidFill>
              </a:rPr>
              <a:t>hub</a:t>
            </a:r>
            <a:r>
              <a:rPr lang="tr-TR" sz="2400" dirty="0">
                <a:solidFill>
                  <a:schemeClr val="tx1"/>
                </a:solidFill>
              </a:rPr>
              <a:t> gerekmektedir. Tabi bu durum maliyeti arttırdığı için iki kanatlı rüzgar türbinleri pek tercih edilmez.</a:t>
            </a:r>
          </a:p>
        </p:txBody>
      </p:sp>
    </p:spTree>
    <p:extLst>
      <p:ext uri="{BB962C8B-B14F-4D97-AF65-F5344CB8AC3E}">
        <p14:creationId xmlns:p14="http://schemas.microsoft.com/office/powerpoint/2010/main" val="2303535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solidFill>
                  <a:schemeClr val="tx1"/>
                </a:solidFill>
              </a:rPr>
              <a:t>Türbinler rüzgardan daha çok yararlanmak adına yüksek yapılı olarak tasarlanır. Yaklaşık 80 metreyi uzunluğu bulan kule uzunlukları ve 90 metreyi bulabilen kanat çapları ile rüzgarın itme kuvvetine daha fazla maruz kalmaları planlanır. Bunların yanında, pervanenin limitleri üzerinde dönmesi ve sonucunda türbine zarar vermesini engellemek adına, dişli kutusunun ön kısmında ya da dişli kutusu ile jeneratör arasında fren sistemleri bulunur.</a:t>
            </a:r>
          </a:p>
        </p:txBody>
      </p:sp>
    </p:spTree>
    <p:extLst>
      <p:ext uri="{BB962C8B-B14F-4D97-AF65-F5344CB8AC3E}">
        <p14:creationId xmlns:p14="http://schemas.microsoft.com/office/powerpoint/2010/main" val="6712326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RÜZGAR ÇİFTLİĞİ</a:t>
            </a:r>
            <a:endParaRPr lang="tr-TR" dirty="0">
              <a:solidFill>
                <a:schemeClr val="tx1"/>
              </a:solidFill>
            </a:endParaRPr>
          </a:p>
        </p:txBody>
      </p:sp>
      <p:sp>
        <p:nvSpPr>
          <p:cNvPr id="3" name="İçerik Yer Tutucusu 2"/>
          <p:cNvSpPr>
            <a:spLocks noGrp="1"/>
          </p:cNvSpPr>
          <p:nvPr>
            <p:ph idx="1"/>
          </p:nvPr>
        </p:nvSpPr>
        <p:spPr/>
        <p:txBody>
          <a:bodyPr>
            <a:normAutofit/>
          </a:bodyPr>
          <a:lstStyle/>
          <a:p>
            <a:r>
              <a:rPr lang="tr-TR" sz="2400" dirty="0" smtClean="0">
                <a:solidFill>
                  <a:schemeClr val="tx1"/>
                </a:solidFill>
              </a:rPr>
              <a:t>Rüzgâr </a:t>
            </a:r>
            <a:r>
              <a:rPr lang="tr-TR" sz="2400" dirty="0">
                <a:solidFill>
                  <a:schemeClr val="tx1"/>
                </a:solidFill>
              </a:rPr>
              <a:t>çiftliği, elektrik üretimi için kullanılan ve aynı yerde bulunan rüzgâr türbinleri grubudur. İspanya, Danimarka ve Almanya Avrupa'nın önde gelen rüzgâr enerji üreticileridir. Büyük rüzgâr tarlası, birkaç düzineden yüzlerde özel rüzgâr türbinlerine kadar çok sayıda türbin içerir. Bunlar yüzlerce kilometrekare alanı kaplar. Türbinlerin arasındaki toprak tarım ve diğer amaçlar için kullanılabilir. Rüzgâr tarlası, </a:t>
            </a:r>
            <a:r>
              <a:rPr lang="tr-TR" sz="2400" dirty="0" smtClean="0">
                <a:solidFill>
                  <a:schemeClr val="tx1"/>
                </a:solidFill>
              </a:rPr>
              <a:t>okyanustan </a:t>
            </a:r>
            <a:r>
              <a:rPr lang="tr-TR" sz="2400" dirty="0">
                <a:solidFill>
                  <a:schemeClr val="tx1"/>
                </a:solidFill>
              </a:rPr>
              <a:t>veya denizden esen güçlü rüzgârların sağladığı avantajdan dolayı açık alanlara yapılır</a:t>
            </a:r>
          </a:p>
        </p:txBody>
      </p:sp>
    </p:spTree>
    <p:extLst>
      <p:ext uri="{BB962C8B-B14F-4D97-AF65-F5344CB8AC3E}">
        <p14:creationId xmlns:p14="http://schemas.microsoft.com/office/powerpoint/2010/main" val="92146214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9" name="Picture 3" descr="C:\Users\Hp\Desktop\Windpark-Wind-Far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670" y="281176"/>
            <a:ext cx="8126706" cy="464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6903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tr-TR" dirty="0" smtClean="0">
                <a:solidFill>
                  <a:schemeClr val="tx1"/>
                </a:solidFill>
              </a:rPr>
              <a:t>İÇERİK</a:t>
            </a:r>
            <a:endParaRPr lang="en-US" dirty="0">
              <a:solidFill>
                <a:schemeClr val="tx1"/>
              </a:solidFill>
            </a:endParaRPr>
          </a:p>
        </p:txBody>
      </p:sp>
      <p:sp>
        <p:nvSpPr>
          <p:cNvPr id="5" name="Content Placeholder 4"/>
          <p:cNvSpPr>
            <a:spLocks noGrp="1"/>
          </p:cNvSpPr>
          <p:nvPr>
            <p:ph idx="1"/>
          </p:nvPr>
        </p:nvSpPr>
        <p:spPr/>
        <p:txBody>
          <a:bodyPr numCol="2">
            <a:normAutofit fontScale="55000" lnSpcReduction="20000"/>
          </a:bodyPr>
          <a:lstStyle/>
          <a:p>
            <a:pPr>
              <a:buFont typeface="Wingdings" pitchFamily="2" charset="2"/>
              <a:buChar char="Ø"/>
            </a:pPr>
            <a:r>
              <a:rPr lang="tr-TR" b="1" dirty="0" smtClean="0"/>
              <a:t>Yenilenebilir Enerji Nedir?</a:t>
            </a:r>
          </a:p>
          <a:p>
            <a:pPr>
              <a:buFont typeface="Wingdings" pitchFamily="2" charset="2"/>
              <a:buChar char="Ø"/>
            </a:pPr>
            <a:r>
              <a:rPr lang="tr-TR" b="1" dirty="0" smtClean="0"/>
              <a:t>Yenilenebilir Enerji Kaynakları</a:t>
            </a:r>
          </a:p>
          <a:p>
            <a:pPr>
              <a:buFont typeface="Wingdings" pitchFamily="2" charset="2"/>
              <a:buChar char="Ø"/>
            </a:pPr>
            <a:r>
              <a:rPr lang="tr-TR" b="1" dirty="0" smtClean="0"/>
              <a:t>Güneş Enerjisi</a:t>
            </a:r>
          </a:p>
          <a:p>
            <a:pPr>
              <a:buFont typeface="Wingdings" pitchFamily="2" charset="2"/>
              <a:buChar char="Ø"/>
            </a:pPr>
            <a:r>
              <a:rPr lang="tr-TR" dirty="0" smtClean="0"/>
              <a:t>Güneş Panelleri Nasıl Elektrik Üretir?</a:t>
            </a:r>
          </a:p>
          <a:p>
            <a:pPr>
              <a:buFont typeface="Wingdings" pitchFamily="2" charset="2"/>
              <a:buChar char="Ø"/>
            </a:pPr>
            <a:r>
              <a:rPr lang="tr-TR" dirty="0" smtClean="0"/>
              <a:t>Güneş Panelleri Nerelerde Kullanılır?</a:t>
            </a:r>
          </a:p>
          <a:p>
            <a:pPr>
              <a:buFont typeface="Wingdings" pitchFamily="2" charset="2"/>
              <a:buChar char="Ø"/>
            </a:pPr>
            <a:r>
              <a:rPr lang="tr-TR" dirty="0" err="1" smtClean="0"/>
              <a:t>Türkiyenin</a:t>
            </a:r>
            <a:r>
              <a:rPr lang="tr-TR" dirty="0" smtClean="0"/>
              <a:t> En Büyük Güneş Enerji Santrali</a:t>
            </a:r>
          </a:p>
          <a:p>
            <a:pPr>
              <a:buFont typeface="Wingdings" pitchFamily="2" charset="2"/>
              <a:buChar char="Ø"/>
            </a:pPr>
            <a:r>
              <a:rPr lang="tr-TR" b="1" dirty="0" smtClean="0"/>
              <a:t>Rüzgar Enerjisi</a:t>
            </a:r>
          </a:p>
          <a:p>
            <a:pPr>
              <a:buFont typeface="Wingdings" pitchFamily="2" charset="2"/>
              <a:buChar char="Ø"/>
            </a:pPr>
            <a:r>
              <a:rPr lang="tr-TR" dirty="0" smtClean="0"/>
              <a:t>Rüzgar Türbinleri</a:t>
            </a:r>
          </a:p>
          <a:p>
            <a:pPr>
              <a:buFont typeface="Wingdings" pitchFamily="2" charset="2"/>
              <a:buChar char="Ø"/>
            </a:pPr>
            <a:r>
              <a:rPr lang="tr-TR" dirty="0" smtClean="0"/>
              <a:t>Rüzgar Çiftliği</a:t>
            </a:r>
          </a:p>
          <a:p>
            <a:pPr>
              <a:buFont typeface="Wingdings" pitchFamily="2" charset="2"/>
              <a:buChar char="Ø"/>
            </a:pPr>
            <a:r>
              <a:rPr lang="tr-TR" b="1" dirty="0" err="1" smtClean="0"/>
              <a:t>Biyokütle</a:t>
            </a:r>
            <a:r>
              <a:rPr lang="tr-TR" b="1" dirty="0" smtClean="0"/>
              <a:t> Enerjisi</a:t>
            </a:r>
          </a:p>
          <a:p>
            <a:pPr>
              <a:buFont typeface="Wingdings" pitchFamily="2" charset="2"/>
              <a:buChar char="Ø"/>
            </a:pPr>
            <a:r>
              <a:rPr lang="tr-TR" b="1" dirty="0" smtClean="0"/>
              <a:t>Jeotermal Enerji</a:t>
            </a:r>
          </a:p>
          <a:p>
            <a:pPr>
              <a:buFont typeface="Wingdings" pitchFamily="2" charset="2"/>
              <a:buChar char="Ø"/>
            </a:pPr>
            <a:r>
              <a:rPr lang="tr-TR" dirty="0" smtClean="0"/>
              <a:t>Jeotermal Santral</a:t>
            </a:r>
          </a:p>
          <a:p>
            <a:pPr>
              <a:buFont typeface="Wingdings" pitchFamily="2" charset="2"/>
              <a:buChar char="Ø"/>
            </a:pPr>
            <a:endParaRPr lang="tr-TR" dirty="0" smtClean="0"/>
          </a:p>
          <a:p>
            <a:pPr>
              <a:buFont typeface="Wingdings" pitchFamily="2" charset="2"/>
              <a:buChar char="Ø"/>
            </a:pPr>
            <a:r>
              <a:rPr lang="tr-TR" dirty="0" smtClean="0"/>
              <a:t>Türkiye’de Jeotermal Santral Alanları</a:t>
            </a:r>
          </a:p>
          <a:p>
            <a:pPr>
              <a:buFont typeface="Wingdings" pitchFamily="2" charset="2"/>
              <a:buChar char="Ø"/>
            </a:pPr>
            <a:r>
              <a:rPr lang="tr-TR" b="1" dirty="0" smtClean="0"/>
              <a:t>Hidroelektrik Enerji</a:t>
            </a:r>
          </a:p>
          <a:p>
            <a:pPr>
              <a:buFont typeface="Wingdings" pitchFamily="2" charset="2"/>
              <a:buChar char="Ø"/>
            </a:pPr>
            <a:r>
              <a:rPr lang="tr-TR" dirty="0" smtClean="0"/>
              <a:t>Hidroelektrik Enerji Santrali</a:t>
            </a:r>
          </a:p>
          <a:p>
            <a:pPr>
              <a:buFont typeface="Wingdings" pitchFamily="2" charset="2"/>
              <a:buChar char="Ø"/>
            </a:pPr>
            <a:r>
              <a:rPr lang="tr-TR" b="1" dirty="0" smtClean="0"/>
              <a:t>Hidrojen Enerjisi</a:t>
            </a:r>
          </a:p>
          <a:p>
            <a:pPr>
              <a:buFont typeface="Wingdings" pitchFamily="2" charset="2"/>
              <a:buChar char="Ø"/>
            </a:pPr>
            <a:r>
              <a:rPr lang="tr-TR" dirty="0" smtClean="0"/>
              <a:t>Hidrojen Enerjisi Nerde Kullanılır?</a:t>
            </a:r>
          </a:p>
          <a:p>
            <a:pPr>
              <a:buFont typeface="Wingdings" pitchFamily="2" charset="2"/>
              <a:buChar char="Ø"/>
            </a:pPr>
            <a:r>
              <a:rPr lang="tr-TR" b="1" dirty="0" smtClean="0"/>
              <a:t>Dalga Enerjisi</a:t>
            </a:r>
          </a:p>
          <a:p>
            <a:pPr>
              <a:buFont typeface="Wingdings" pitchFamily="2" charset="2"/>
              <a:buChar char="Ø"/>
            </a:pPr>
            <a:r>
              <a:rPr lang="tr-TR" b="1" dirty="0" smtClean="0"/>
              <a:t>Yenilenebilir Enerjinin Geleceği</a:t>
            </a:r>
          </a:p>
          <a:p>
            <a:pPr>
              <a:buFont typeface="Wingdings" pitchFamily="2" charset="2"/>
              <a:buChar char="Ø"/>
            </a:pPr>
            <a:r>
              <a:rPr lang="tr-TR" b="1" dirty="0" smtClean="0"/>
              <a:t>%100 </a:t>
            </a:r>
            <a:r>
              <a:rPr lang="tr-TR" b="1" dirty="0" err="1" smtClean="0"/>
              <a:t>Yenilenebilirlik</a:t>
            </a:r>
            <a:r>
              <a:rPr lang="tr-TR" b="1" dirty="0" smtClean="0"/>
              <a:t> Mümkün</a:t>
            </a:r>
          </a:p>
          <a:p>
            <a:pPr>
              <a:buFont typeface="Wingdings" pitchFamily="2" charset="2"/>
              <a:buChar char="Ø"/>
            </a:pPr>
            <a:r>
              <a:rPr lang="tr-TR" b="1" dirty="0" smtClean="0"/>
              <a:t>Kaynakça</a:t>
            </a:r>
          </a:p>
          <a:p>
            <a:endParaRPr lang="tr-TR" dirty="0" smtClean="0"/>
          </a:p>
          <a:p>
            <a:endParaRPr lang="tr-TR" dirty="0" smtClean="0"/>
          </a:p>
          <a:p>
            <a:endParaRPr lang="tr-TR" dirty="0" smtClean="0"/>
          </a:p>
          <a:p>
            <a:endParaRPr lang="tr-TR" b="1" dirty="0" smtClean="0"/>
          </a:p>
          <a:p>
            <a:endParaRPr lang="en-US" dirty="0"/>
          </a:p>
        </p:txBody>
      </p:sp>
    </p:spTree>
    <p:extLst>
      <p:ext uri="{BB962C8B-B14F-4D97-AF65-F5344CB8AC3E}">
        <p14:creationId xmlns:p14="http://schemas.microsoft.com/office/powerpoint/2010/main" val="110163387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BİYOKÜTLE ENERJİSİ</a:t>
            </a:r>
            <a:endParaRPr lang="tr-TR" dirty="0">
              <a:solidFill>
                <a:schemeClr val="tx1"/>
              </a:solidFill>
            </a:endParaRPr>
          </a:p>
        </p:txBody>
      </p:sp>
      <p:sp>
        <p:nvSpPr>
          <p:cNvPr id="3" name="İçerik Yer Tutucusu 2"/>
          <p:cNvSpPr>
            <a:spLocks noGrp="1"/>
          </p:cNvSpPr>
          <p:nvPr>
            <p:ph idx="1"/>
          </p:nvPr>
        </p:nvSpPr>
        <p:spPr/>
        <p:txBody>
          <a:bodyPr>
            <a:normAutofit fontScale="85000" lnSpcReduction="20000"/>
          </a:bodyPr>
          <a:lstStyle/>
          <a:p>
            <a:r>
              <a:rPr lang="tr-TR" dirty="0">
                <a:solidFill>
                  <a:schemeClr val="tx1"/>
                </a:solidFill>
              </a:rPr>
              <a:t>Bu enerji çeşidi tükenmez bir kaynaktır, her yerde elde edilebilir, özellikle kırsal alanlar için </a:t>
            </a:r>
            <a:r>
              <a:rPr lang="tr-TR" dirty="0" err="1">
                <a:solidFill>
                  <a:schemeClr val="tx1"/>
                </a:solidFill>
              </a:rPr>
              <a:t>sosyo</a:t>
            </a:r>
            <a:r>
              <a:rPr lang="tr-TR" dirty="0">
                <a:solidFill>
                  <a:schemeClr val="tx1"/>
                </a:solidFill>
              </a:rPr>
              <a:t>-ekonomik gelişmelere yardımcı olması nedeniyle uygun ve önemli bir enerji kaynağı olarak görülmektedir</a:t>
            </a:r>
            <a:r>
              <a:rPr lang="tr-TR" dirty="0" smtClean="0">
                <a:solidFill>
                  <a:schemeClr val="tx1"/>
                </a:solidFill>
              </a:rPr>
              <a:t>.</a:t>
            </a:r>
            <a:endParaRPr lang="tr-TR" dirty="0">
              <a:solidFill>
                <a:schemeClr val="tx1"/>
              </a:solidFill>
            </a:endParaRPr>
          </a:p>
          <a:p>
            <a:r>
              <a:rPr lang="tr-TR" dirty="0" err="1">
                <a:solidFill>
                  <a:schemeClr val="tx1"/>
                </a:solidFill>
              </a:rPr>
              <a:t>Biyokütle</a:t>
            </a:r>
            <a:r>
              <a:rPr lang="tr-TR" dirty="0">
                <a:solidFill>
                  <a:schemeClr val="tx1"/>
                </a:solidFill>
              </a:rPr>
              <a:t> için mısır, buğday gibi özel olarak yetiştirilen bitkiler, otlar, yosunlar, denizdeki algler, hayvan dışkıları, gübre ve sanayi atıkları, evlerden atılan tüm organik çöpler (meyve ve sebze artıkları) kaynak oluşturmaktadır</a:t>
            </a:r>
            <a:r>
              <a:rPr lang="tr-TR" dirty="0" smtClean="0">
                <a:solidFill>
                  <a:schemeClr val="tx1"/>
                </a:solidFill>
              </a:rPr>
              <a:t>.</a:t>
            </a:r>
            <a:endParaRPr lang="tr-TR" dirty="0">
              <a:solidFill>
                <a:schemeClr val="tx1"/>
              </a:solidFill>
            </a:endParaRPr>
          </a:p>
          <a:p>
            <a:r>
              <a:rPr lang="tr-TR" dirty="0">
                <a:solidFill>
                  <a:schemeClr val="tx1"/>
                </a:solidFill>
              </a:rPr>
              <a:t>Fosil yakıtların (kömür </a:t>
            </a:r>
            <a:r>
              <a:rPr lang="tr-TR" dirty="0" err="1">
                <a:solidFill>
                  <a:schemeClr val="tx1"/>
                </a:solidFill>
              </a:rPr>
              <a:t>vb</a:t>
            </a:r>
            <a:r>
              <a:rPr lang="tr-TR" dirty="0">
                <a:solidFill>
                  <a:schemeClr val="tx1"/>
                </a:solidFill>
              </a:rPr>
              <a:t>) tükenmesi ve yarattığı çevre kirliliğine karşın, </a:t>
            </a:r>
            <a:r>
              <a:rPr lang="tr-TR" dirty="0" err="1">
                <a:solidFill>
                  <a:schemeClr val="tx1"/>
                </a:solidFill>
              </a:rPr>
              <a:t>biyokütle</a:t>
            </a:r>
            <a:r>
              <a:rPr lang="tr-TR" dirty="0">
                <a:solidFill>
                  <a:schemeClr val="tx1"/>
                </a:solidFill>
              </a:rPr>
              <a:t> kullanımı enerji sorununu çözmek için giderek önem kazanmaktadır</a:t>
            </a:r>
            <a:r>
              <a:rPr lang="tr-TR" dirty="0"/>
              <a:t>.</a:t>
            </a:r>
          </a:p>
        </p:txBody>
      </p:sp>
    </p:spTree>
    <p:extLst>
      <p:ext uri="{BB962C8B-B14F-4D97-AF65-F5344CB8AC3E}">
        <p14:creationId xmlns:p14="http://schemas.microsoft.com/office/powerpoint/2010/main" val="174287748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solidFill>
                  <a:schemeClr val="tx1"/>
                </a:solidFill>
              </a:rPr>
              <a:t>2015 yılı sonu itibarıyla, dünyada üretilen elektriğin % 2'si hidrolik güçle üretilmiştir; yenilenebilir enerjideki payı % 8.4'tür.</a:t>
            </a:r>
          </a:p>
        </p:txBody>
      </p:sp>
      <p:pic>
        <p:nvPicPr>
          <p:cNvPr id="1026" name="Picture 2" descr="C:\Users\Hp\AppData\Roaming\Microsoft\Windows\Network Shortcuts\20150804134425-876453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950" y="2266340"/>
            <a:ext cx="5344675" cy="2690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7817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JEOTERMAL ENERJİ</a:t>
            </a:r>
            <a:endParaRPr lang="tr-TR" dirty="0">
              <a:solidFill>
                <a:schemeClr val="tx1"/>
              </a:solidFill>
            </a:endParaRPr>
          </a:p>
        </p:txBody>
      </p:sp>
      <p:sp>
        <p:nvSpPr>
          <p:cNvPr id="3" name="İçerik Yer Tutucusu 2"/>
          <p:cNvSpPr>
            <a:spLocks noGrp="1"/>
          </p:cNvSpPr>
          <p:nvPr>
            <p:ph idx="1"/>
          </p:nvPr>
        </p:nvSpPr>
        <p:spPr/>
        <p:txBody>
          <a:bodyPr>
            <a:normAutofit/>
          </a:bodyPr>
          <a:lstStyle/>
          <a:p>
            <a:r>
              <a:rPr lang="tr-TR" sz="2400" dirty="0">
                <a:solidFill>
                  <a:schemeClr val="tx1"/>
                </a:solidFill>
              </a:rPr>
              <a:t>Jeotermal, yer ısısı anlamına gelmektedir. Doğa olayları ve özellikle yağışlar sonucu oluşan sular yer kabuğu çatlaklarından magma tabakasına ulaşır. Magma tabakasındaki bu ısınan sular sıcak su ve buhar olarak yeryüzüne ulaşır. Yeryüzüne ulaşan bu su ve buhar tribünler sayesinde birçok enerji türüne dönüştürülebilir. Genel olarak baktığımızda yer kabuğunda depolanmakta olan ısıl enerji, jeotermal enerjiyi oluşturmaktadır</a:t>
            </a:r>
            <a:r>
              <a:rPr lang="tr-TR" sz="2400" dirty="0" smtClean="0">
                <a:solidFill>
                  <a:schemeClr val="tx1"/>
                </a:solidFill>
              </a:rPr>
              <a:t>. </a:t>
            </a:r>
            <a:endParaRPr lang="tr-TR" sz="2400" dirty="0">
              <a:solidFill>
                <a:schemeClr val="tx1"/>
              </a:solidFill>
            </a:endParaRPr>
          </a:p>
        </p:txBody>
      </p:sp>
    </p:spTree>
    <p:extLst>
      <p:ext uri="{BB962C8B-B14F-4D97-AF65-F5344CB8AC3E}">
        <p14:creationId xmlns:p14="http://schemas.microsoft.com/office/powerpoint/2010/main" val="81023974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sz="2400" dirty="0">
                <a:solidFill>
                  <a:schemeClr val="tx1"/>
                </a:solidFill>
              </a:rPr>
              <a:t>Yeryüzüne çıkarılan bu enerji kurulan elektrik santralleriyle elektrik enerjisine dönüştürülür. Ayrıca ev ve iş yerlerinde kullanılan merkezi ısıtma ve soğutma sistemlerinde, hastaların tercih ettiği birçok fizik tedavi merkezinde ve turistik merkezlerde de kullanılabilirler.</a:t>
            </a:r>
          </a:p>
          <a:p>
            <a:endParaRPr lang="tr-TR" dirty="0"/>
          </a:p>
        </p:txBody>
      </p:sp>
    </p:spTree>
    <p:extLst>
      <p:ext uri="{BB962C8B-B14F-4D97-AF65-F5344CB8AC3E}">
        <p14:creationId xmlns:p14="http://schemas.microsoft.com/office/powerpoint/2010/main" val="260385558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JEOTERMAL SANTRAL</a:t>
            </a:r>
            <a:endParaRPr lang="tr-TR" dirty="0">
              <a:solidFill>
                <a:schemeClr val="tx1"/>
              </a:solidFill>
            </a:endParaRPr>
          </a:p>
        </p:txBody>
      </p:sp>
      <p:sp>
        <p:nvSpPr>
          <p:cNvPr id="3" name="İçerik Yer Tutucusu 2"/>
          <p:cNvSpPr>
            <a:spLocks noGrp="1"/>
          </p:cNvSpPr>
          <p:nvPr>
            <p:ph idx="1"/>
          </p:nvPr>
        </p:nvSpPr>
        <p:spPr/>
        <p:txBody>
          <a:bodyPr/>
          <a:lstStyle/>
          <a:p>
            <a:r>
              <a:rPr lang="tr-TR" sz="2400" dirty="0">
                <a:solidFill>
                  <a:schemeClr val="tx1"/>
                </a:solidFill>
              </a:rPr>
              <a:t>Jeotermal kaynaklardan elde edilen enerjinin elektrik enerjisine dönüştürmek için kullanılan santraller jeotermal santrali olarak geçer. Bu tür santraller Jeotermal kaynağa sahip zengin yerlerde, hızlı bir şekilde konumlandırılır ve hemen önemli oranda enerji elde edilmeye çalışılır.</a:t>
            </a:r>
          </a:p>
          <a:p>
            <a:endParaRPr lang="tr-TR" dirty="0"/>
          </a:p>
        </p:txBody>
      </p:sp>
      <p:pic>
        <p:nvPicPr>
          <p:cNvPr id="2050" name="Picture 2" descr="C:\Users\Hp\Desktop\Jeotermal_Enerji_Tesisi_8022ad9bc8.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3065" y="3160220"/>
            <a:ext cx="4886560" cy="1854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351785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chemeClr val="tx1"/>
                </a:solidFill>
              </a:rPr>
              <a:t>TÜRKİYE’DE JEOTERMAL SAHASINA UYGUN ALANLAR</a:t>
            </a:r>
            <a:endParaRPr lang="tr-TR" dirty="0">
              <a:solidFill>
                <a:schemeClr val="tx1"/>
              </a:solidFill>
            </a:endParaRPr>
          </a:p>
        </p:txBody>
      </p:sp>
      <p:sp>
        <p:nvSpPr>
          <p:cNvPr id="3" name="İçerik Yer Tutucusu 2"/>
          <p:cNvSpPr>
            <a:spLocks noGrp="1"/>
          </p:cNvSpPr>
          <p:nvPr>
            <p:ph idx="1"/>
          </p:nvPr>
        </p:nvSpPr>
        <p:spPr/>
        <p:txBody>
          <a:bodyPr>
            <a:normAutofit lnSpcReduction="10000"/>
          </a:bodyPr>
          <a:lstStyle/>
          <a:p>
            <a:r>
              <a:rPr lang="tr-TR" sz="2600" dirty="0">
                <a:solidFill>
                  <a:schemeClr val="tx1"/>
                </a:solidFill>
              </a:rPr>
              <a:t>- Denizli - Kızıldere</a:t>
            </a:r>
          </a:p>
          <a:p>
            <a:r>
              <a:rPr lang="tr-TR" sz="2600" dirty="0">
                <a:solidFill>
                  <a:schemeClr val="tx1"/>
                </a:solidFill>
              </a:rPr>
              <a:t>- Aydın - Germencik</a:t>
            </a:r>
          </a:p>
          <a:p>
            <a:r>
              <a:rPr lang="tr-TR" sz="2600" dirty="0">
                <a:solidFill>
                  <a:schemeClr val="tx1"/>
                </a:solidFill>
              </a:rPr>
              <a:t>- Çanakkale - Tuzla</a:t>
            </a:r>
          </a:p>
          <a:p>
            <a:r>
              <a:rPr lang="tr-TR" sz="2600" dirty="0">
                <a:solidFill>
                  <a:schemeClr val="tx1"/>
                </a:solidFill>
              </a:rPr>
              <a:t>- Aydın - </a:t>
            </a:r>
            <a:r>
              <a:rPr lang="tr-TR" sz="2600" dirty="0" err="1">
                <a:solidFill>
                  <a:schemeClr val="tx1"/>
                </a:solidFill>
              </a:rPr>
              <a:t>Salavatlı</a:t>
            </a:r>
            <a:endParaRPr lang="tr-TR" sz="2600" dirty="0">
              <a:solidFill>
                <a:schemeClr val="tx1"/>
              </a:solidFill>
            </a:endParaRPr>
          </a:p>
          <a:p>
            <a:r>
              <a:rPr lang="tr-TR" sz="2600" dirty="0">
                <a:solidFill>
                  <a:schemeClr val="tx1"/>
                </a:solidFill>
              </a:rPr>
              <a:t>- İzmir - Seferihisar</a:t>
            </a:r>
          </a:p>
          <a:p>
            <a:r>
              <a:rPr lang="tr-TR" sz="2600" dirty="0">
                <a:solidFill>
                  <a:schemeClr val="tx1"/>
                </a:solidFill>
              </a:rPr>
              <a:t>- Kütahya - Simav</a:t>
            </a:r>
          </a:p>
          <a:p>
            <a:r>
              <a:rPr lang="tr-TR" sz="2600" dirty="0">
                <a:solidFill>
                  <a:schemeClr val="tx1"/>
                </a:solidFill>
              </a:rPr>
              <a:t>- Manisa - Cafer Bey</a:t>
            </a:r>
          </a:p>
          <a:p>
            <a:r>
              <a:rPr lang="tr-TR" sz="2600" dirty="0">
                <a:solidFill>
                  <a:schemeClr val="tx1"/>
                </a:solidFill>
              </a:rPr>
              <a:t>- İzmir - Dikili</a:t>
            </a:r>
          </a:p>
          <a:p>
            <a:endParaRPr lang="tr-TR" dirty="0"/>
          </a:p>
        </p:txBody>
      </p:sp>
    </p:spTree>
    <p:extLst>
      <p:ext uri="{BB962C8B-B14F-4D97-AF65-F5344CB8AC3E}">
        <p14:creationId xmlns:p14="http://schemas.microsoft.com/office/powerpoint/2010/main" val="24601163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HİDROELEKTRİK ENERJİ</a:t>
            </a:r>
            <a:endParaRPr lang="tr-TR" dirty="0">
              <a:solidFill>
                <a:schemeClr val="tx1"/>
              </a:solidFill>
            </a:endParaRPr>
          </a:p>
        </p:txBody>
      </p:sp>
      <p:sp>
        <p:nvSpPr>
          <p:cNvPr id="3" name="İçerik Yer Tutucusu 2"/>
          <p:cNvSpPr>
            <a:spLocks noGrp="1"/>
          </p:cNvSpPr>
          <p:nvPr>
            <p:ph idx="1"/>
          </p:nvPr>
        </p:nvSpPr>
        <p:spPr/>
        <p:txBody>
          <a:bodyPr>
            <a:normAutofit/>
          </a:bodyPr>
          <a:lstStyle/>
          <a:p>
            <a:r>
              <a:rPr lang="tr-TR" sz="2400" dirty="0">
                <a:solidFill>
                  <a:schemeClr val="tx1"/>
                </a:solidFill>
              </a:rPr>
              <a:t>Hidroelektrik enerjinin temelinde, akan suyun enerjisini kullanmak ve bu enerjiyi elektrik enerjisine dönüştürmek vardır. Hidroelektrik enerji santralleri yenilenebilirdir. Doğa için temiz bir enerji kaynağı konumundadırlar. Yükseltinin fazla olduğu yerlerde suyun akış hızı fazla olacağından, bu santraller bu bölgelerde daha kullanışlı olacaklardır. Hidroelektrik santrallerde akan suyun enerjisi baz alındığından balıkçılığı geliştirmede, ulaşımı kolaylaştırmada, sulamada ve en çok da enerji üretiminde kullanılmaktadır.</a:t>
            </a:r>
          </a:p>
        </p:txBody>
      </p:sp>
    </p:spTree>
    <p:extLst>
      <p:ext uri="{BB962C8B-B14F-4D97-AF65-F5344CB8AC3E}">
        <p14:creationId xmlns:p14="http://schemas.microsoft.com/office/powerpoint/2010/main" val="23717066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HİDROELEKTRİK SANTRALİ</a:t>
            </a:r>
            <a:endParaRPr lang="tr-TR" dirty="0">
              <a:solidFill>
                <a:schemeClr val="tx1"/>
              </a:solidFill>
            </a:endParaRPr>
          </a:p>
        </p:txBody>
      </p:sp>
      <p:sp>
        <p:nvSpPr>
          <p:cNvPr id="3" name="İçerik Yer Tutucusu 2"/>
          <p:cNvSpPr>
            <a:spLocks noGrp="1"/>
          </p:cNvSpPr>
          <p:nvPr>
            <p:ph idx="1"/>
          </p:nvPr>
        </p:nvSpPr>
        <p:spPr/>
        <p:txBody>
          <a:bodyPr/>
          <a:lstStyle/>
          <a:p>
            <a:r>
              <a:rPr lang="tr-TR" sz="2400" dirty="0">
                <a:solidFill>
                  <a:schemeClr val="tx1"/>
                </a:solidFill>
              </a:rPr>
              <a:t>Hidroelektrik santralleri, suyun belli bir yükseklikte sahip olduğu potansiyel enerjiyi elektrik enerjisine dönüştüren tesislerdir. Barajlar gibi nehir yataklarına kurulur. </a:t>
            </a:r>
            <a:r>
              <a:rPr lang="tr-TR" sz="2400" dirty="0" err="1">
                <a:solidFill>
                  <a:schemeClr val="tx1"/>
                </a:solidFill>
              </a:rPr>
              <a:t>HES'ler</a:t>
            </a:r>
            <a:r>
              <a:rPr lang="tr-TR" sz="2400" dirty="0">
                <a:solidFill>
                  <a:schemeClr val="tx1"/>
                </a:solidFill>
              </a:rPr>
              <a:t> depolamalı ve akışlı olmak üzere ikiye ayrılır. Akışlı yöntemde su doğal yatağından tünel veya kanallara aktarılarak uygun yüksekliğe taşınır</a:t>
            </a:r>
            <a:r>
              <a:rPr lang="tr-TR" dirty="0">
                <a:solidFill>
                  <a:schemeClr val="tx1"/>
                </a:solidFill>
              </a:rPr>
              <a:t>.</a:t>
            </a:r>
          </a:p>
        </p:txBody>
      </p:sp>
    </p:spTree>
    <p:extLst>
      <p:ext uri="{BB962C8B-B14F-4D97-AF65-F5344CB8AC3E}">
        <p14:creationId xmlns:p14="http://schemas.microsoft.com/office/powerpoint/2010/main" val="148847479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2400" dirty="0">
                <a:solidFill>
                  <a:schemeClr val="tx1"/>
                </a:solidFill>
              </a:rPr>
              <a:t>Kars, Erzurum, Muğla, Adıyaman, Sivas, Mersin, Denizli, Osmaniye, Artvin, Adana, Giresun, Diyarbakır, Trabzon, Maraş, Hakkari, Eskişehir, Bayburt, Antalya, Isparta, Bilecik, Erzincan, Zonguldak, Bingöl, Rize, Düzce, Iğdır, Bolu, Malatya, Nevşehir, Ankara, Muş, Tokat, Konya, Ordu, Van, Bursa, Şırnak, Niğde, Kayseri, Dersim ve daha fazla şehirde toplam 685 HES bulunuyor. </a:t>
            </a:r>
          </a:p>
        </p:txBody>
      </p:sp>
      <p:pic>
        <p:nvPicPr>
          <p:cNvPr id="3075" name="Picture 3" descr="C:\Users\Hp\Desktop\hidroelektrik-santrali-nedir-nasil-calisir-hidroelektrik-santralinin-avantaji-ve-1628864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7410" y="3457204"/>
            <a:ext cx="3512215" cy="1686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12091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HİDROJEN ENERJİSİ</a:t>
            </a:r>
            <a:endParaRPr lang="tr-TR" dirty="0">
              <a:solidFill>
                <a:schemeClr val="tx1"/>
              </a:solidFill>
            </a:endParaRPr>
          </a:p>
        </p:txBody>
      </p:sp>
      <p:sp>
        <p:nvSpPr>
          <p:cNvPr id="3" name="İçerik Yer Tutucusu 2"/>
          <p:cNvSpPr>
            <a:spLocks noGrp="1"/>
          </p:cNvSpPr>
          <p:nvPr>
            <p:ph idx="1"/>
          </p:nvPr>
        </p:nvSpPr>
        <p:spPr/>
        <p:txBody>
          <a:bodyPr>
            <a:normAutofit/>
          </a:bodyPr>
          <a:lstStyle/>
          <a:p>
            <a:r>
              <a:rPr lang="tr-TR" sz="2400" dirty="0">
                <a:solidFill>
                  <a:schemeClr val="tx1"/>
                </a:solidFill>
              </a:rPr>
              <a:t>Günümüzde kullanılmakta olan teknoloji ve üretim zorluğu nedeni ile kullanımı henüz çok yaygın değildir. Ancak teknolojinin ilerlemesi ile birlikte temiz bir enerji kaynağı olarak dünyanın enerji ihtiyacını karşılamada en önemli adaylardan biridir. Gelecekte elektrik, ısı ve yakıt pili üretiminde hidrojen enerjisinin kullanılacağından bahsedebiliriz. Hidrojen enerjisi taşımacılıktan sanayiye, uzay roketlerinden petrol üretimine kadar birçok yerde kullanılmaktadır.</a:t>
            </a:r>
          </a:p>
        </p:txBody>
      </p:sp>
    </p:spTree>
    <p:extLst>
      <p:ext uri="{BB962C8B-B14F-4D97-AF65-F5344CB8AC3E}">
        <p14:creationId xmlns:p14="http://schemas.microsoft.com/office/powerpoint/2010/main" val="413575259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Tezin Amacı</a:t>
            </a:r>
            <a:endParaRPr lang="tr-TR" dirty="0">
              <a:solidFill>
                <a:schemeClr val="tx1"/>
              </a:solidFill>
            </a:endParaRPr>
          </a:p>
        </p:txBody>
      </p:sp>
      <p:sp>
        <p:nvSpPr>
          <p:cNvPr id="3" name="İçerik Yer Tutucusu 2"/>
          <p:cNvSpPr>
            <a:spLocks noGrp="1"/>
          </p:cNvSpPr>
          <p:nvPr>
            <p:ph idx="1"/>
          </p:nvPr>
        </p:nvSpPr>
        <p:spPr/>
        <p:txBody>
          <a:bodyPr>
            <a:normAutofit lnSpcReduction="10000"/>
          </a:bodyPr>
          <a:lstStyle/>
          <a:p>
            <a:r>
              <a:rPr lang="tr-TR" dirty="0" smtClean="0"/>
              <a:t>Yenilenebilir enerjiyi tanıtıp önemini kavramak.</a:t>
            </a:r>
          </a:p>
          <a:p>
            <a:r>
              <a:rPr lang="tr-TR" dirty="0" smtClean="0"/>
              <a:t>Yenilenebilir enerji kaynakları hakkında bilgi vermek.</a:t>
            </a:r>
          </a:p>
          <a:p>
            <a:r>
              <a:rPr lang="tr-TR" dirty="0" smtClean="0"/>
              <a:t>Yenilenebilir enerjinin nasıl üretildiğini açıklamak.</a:t>
            </a:r>
          </a:p>
          <a:p>
            <a:r>
              <a:rPr lang="tr-TR" dirty="0" smtClean="0"/>
              <a:t>Yenilenebilir enerjinin gelecekte nasıl olacağı.</a:t>
            </a:r>
          </a:p>
          <a:p>
            <a:endParaRPr lang="tr-TR" dirty="0"/>
          </a:p>
        </p:txBody>
      </p:sp>
    </p:spTree>
    <p:extLst>
      <p:ext uri="{BB962C8B-B14F-4D97-AF65-F5344CB8AC3E}">
        <p14:creationId xmlns:p14="http://schemas.microsoft.com/office/powerpoint/2010/main" val="376003120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algn="ctr"/>
            <a:r>
              <a:rPr lang="tr-TR" dirty="0" smtClean="0">
                <a:solidFill>
                  <a:schemeClr val="tx1"/>
                </a:solidFill>
              </a:rPr>
              <a:t>HİDROJEN ENERJİSİ NERELERDE KULLANILIR?</a:t>
            </a:r>
            <a:endParaRPr lang="tr-TR" dirty="0">
              <a:solidFill>
                <a:schemeClr val="tx1"/>
              </a:solidFill>
            </a:endParaRPr>
          </a:p>
        </p:txBody>
      </p:sp>
      <p:sp>
        <p:nvSpPr>
          <p:cNvPr id="3" name="İçerik Yer Tutucusu 2"/>
          <p:cNvSpPr>
            <a:spLocks noGrp="1"/>
          </p:cNvSpPr>
          <p:nvPr>
            <p:ph idx="1"/>
          </p:nvPr>
        </p:nvSpPr>
        <p:spPr/>
        <p:txBody>
          <a:bodyPr>
            <a:normAutofit fontScale="85000" lnSpcReduction="20000"/>
          </a:bodyPr>
          <a:lstStyle/>
          <a:p>
            <a:r>
              <a:rPr lang="tr-TR" dirty="0">
                <a:solidFill>
                  <a:schemeClr val="tx1"/>
                </a:solidFill>
              </a:rPr>
              <a:t>- Atık ısı ve elektrik depolama</a:t>
            </a:r>
            <a:r>
              <a:rPr lang="tr-TR" dirty="0" smtClean="0">
                <a:solidFill>
                  <a:schemeClr val="tx1"/>
                </a:solidFill>
              </a:rPr>
              <a:t>,</a:t>
            </a:r>
            <a:endParaRPr lang="tr-TR" dirty="0">
              <a:solidFill>
                <a:schemeClr val="tx1"/>
              </a:solidFill>
            </a:endParaRPr>
          </a:p>
          <a:p>
            <a:r>
              <a:rPr lang="tr-TR" dirty="0">
                <a:solidFill>
                  <a:schemeClr val="tx1"/>
                </a:solidFill>
              </a:rPr>
              <a:t>- Isıtma ve soğutma sistemleri</a:t>
            </a:r>
            <a:r>
              <a:rPr lang="tr-TR" dirty="0" smtClean="0">
                <a:solidFill>
                  <a:schemeClr val="tx1"/>
                </a:solidFill>
              </a:rPr>
              <a:t>,</a:t>
            </a:r>
            <a:endParaRPr lang="tr-TR" dirty="0">
              <a:solidFill>
                <a:schemeClr val="tx1"/>
              </a:solidFill>
            </a:endParaRPr>
          </a:p>
          <a:p>
            <a:r>
              <a:rPr lang="tr-TR" dirty="0">
                <a:solidFill>
                  <a:schemeClr val="tx1"/>
                </a:solidFill>
              </a:rPr>
              <a:t>- Pompa veya basınçlandırma üniteleri</a:t>
            </a:r>
            <a:r>
              <a:rPr lang="tr-TR" dirty="0" smtClean="0">
                <a:solidFill>
                  <a:schemeClr val="tx1"/>
                </a:solidFill>
              </a:rPr>
              <a:t>,</a:t>
            </a:r>
            <a:endParaRPr lang="tr-TR" dirty="0">
              <a:solidFill>
                <a:schemeClr val="tx1"/>
              </a:solidFill>
            </a:endParaRPr>
          </a:p>
          <a:p>
            <a:r>
              <a:rPr lang="tr-TR" dirty="0">
                <a:solidFill>
                  <a:schemeClr val="tx1"/>
                </a:solidFill>
              </a:rPr>
              <a:t>- </a:t>
            </a:r>
            <a:r>
              <a:rPr lang="tr-TR" dirty="0" smtClean="0">
                <a:solidFill>
                  <a:schemeClr val="tx1"/>
                </a:solidFill>
              </a:rPr>
              <a:t>Hidrojen </a:t>
            </a:r>
            <a:r>
              <a:rPr lang="tr-TR" dirty="0">
                <a:solidFill>
                  <a:schemeClr val="tx1"/>
                </a:solidFill>
              </a:rPr>
              <a:t>temizleme</a:t>
            </a:r>
            <a:r>
              <a:rPr lang="tr-TR" dirty="0" smtClean="0">
                <a:solidFill>
                  <a:schemeClr val="tx1"/>
                </a:solidFill>
              </a:rPr>
              <a:t>,</a:t>
            </a:r>
            <a:endParaRPr lang="tr-TR" dirty="0">
              <a:solidFill>
                <a:schemeClr val="tx1"/>
              </a:solidFill>
            </a:endParaRPr>
          </a:p>
          <a:p>
            <a:r>
              <a:rPr lang="tr-TR" dirty="0">
                <a:solidFill>
                  <a:schemeClr val="tx1"/>
                </a:solidFill>
              </a:rPr>
              <a:t>- </a:t>
            </a:r>
            <a:r>
              <a:rPr lang="tr-TR" dirty="0" err="1">
                <a:solidFill>
                  <a:schemeClr val="tx1"/>
                </a:solidFill>
              </a:rPr>
              <a:t>Deterium</a:t>
            </a:r>
            <a:r>
              <a:rPr lang="tr-TR" dirty="0">
                <a:solidFill>
                  <a:schemeClr val="tx1"/>
                </a:solidFill>
              </a:rPr>
              <a:t> ayrımı alanlarında kullanılmaktadır</a:t>
            </a:r>
            <a:r>
              <a:rPr lang="tr-TR" dirty="0" smtClean="0">
                <a:solidFill>
                  <a:schemeClr val="tx1"/>
                </a:solidFill>
              </a:rPr>
              <a:t>.</a:t>
            </a:r>
            <a:endParaRPr lang="tr-TR" dirty="0">
              <a:solidFill>
                <a:schemeClr val="tx1"/>
              </a:solidFill>
            </a:endParaRPr>
          </a:p>
          <a:p>
            <a:r>
              <a:rPr lang="tr-TR" dirty="0">
                <a:solidFill>
                  <a:schemeClr val="tx1"/>
                </a:solidFill>
              </a:rPr>
              <a:t>Hidrojen ayrıca nakliye kirliliğini azaltmak ve verimliliği artırmak için benzin, etanol ve </a:t>
            </a:r>
            <a:r>
              <a:rPr lang="tr-TR" dirty="0" err="1">
                <a:solidFill>
                  <a:schemeClr val="tx1"/>
                </a:solidFill>
              </a:rPr>
              <a:t>metanol</a:t>
            </a:r>
            <a:r>
              <a:rPr lang="tr-TR" dirty="0">
                <a:solidFill>
                  <a:schemeClr val="tx1"/>
                </a:solidFill>
              </a:rPr>
              <a:t> ile karıştırılabilir. Ayrıca, hidrojen yakıt hücreleri elektrik enerjisine dönüştürülebilir ve doğrudan otomobillerde yakıt olarak kullanılabilir.</a:t>
            </a:r>
          </a:p>
        </p:txBody>
      </p:sp>
    </p:spTree>
    <p:extLst>
      <p:ext uri="{BB962C8B-B14F-4D97-AF65-F5344CB8AC3E}">
        <p14:creationId xmlns:p14="http://schemas.microsoft.com/office/powerpoint/2010/main" val="78480070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DALGA ENERJİSİ</a:t>
            </a:r>
            <a:endParaRPr lang="tr-TR" dirty="0">
              <a:solidFill>
                <a:schemeClr val="tx1"/>
              </a:solidFill>
            </a:endParaRPr>
          </a:p>
        </p:txBody>
      </p:sp>
      <p:sp>
        <p:nvSpPr>
          <p:cNvPr id="3" name="İçerik Yer Tutucusu 2"/>
          <p:cNvSpPr>
            <a:spLocks noGrp="1"/>
          </p:cNvSpPr>
          <p:nvPr>
            <p:ph idx="1"/>
          </p:nvPr>
        </p:nvSpPr>
        <p:spPr/>
        <p:txBody>
          <a:bodyPr>
            <a:normAutofit/>
          </a:bodyPr>
          <a:lstStyle/>
          <a:p>
            <a:r>
              <a:rPr lang="tr-TR" sz="2400" dirty="0">
                <a:solidFill>
                  <a:schemeClr val="tx1"/>
                </a:solidFill>
              </a:rPr>
              <a:t>Dalga enerjisi, denizlerde ve okyanuslarda oluşan dalgaların itici hareketinden elde edilen bir enerji türüdür. Dalga sınırsız ve yenilenebilir bir enerji kaynağıdır. Dalganın enerjisinde, rüzgarların su yüzeyinde ve suyun derinliklerinde yarattığı rüzgarların yarattığı basınç bir kaynak olarak kullanılır. Günümüzde dalga enerjisi yaygın değildir. Bunun nedeni, şiddetli fırtınalarda dalga enerjisi türbinlerinin çok zarar görmesi ve dalga oranının çok yüksek olduğu yerlerin kısıtlı oluşudur.</a:t>
            </a:r>
          </a:p>
          <a:p>
            <a:endParaRPr lang="tr-TR" sz="2400" dirty="0">
              <a:solidFill>
                <a:schemeClr val="tx1"/>
              </a:solidFill>
            </a:endParaRPr>
          </a:p>
        </p:txBody>
      </p:sp>
    </p:spTree>
    <p:extLst>
      <p:ext uri="{BB962C8B-B14F-4D97-AF65-F5344CB8AC3E}">
        <p14:creationId xmlns:p14="http://schemas.microsoft.com/office/powerpoint/2010/main" val="32540198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Yenilenebilir Enerjinin Geleceği</a:t>
            </a:r>
            <a:endParaRPr lang="tr-TR" dirty="0">
              <a:solidFill>
                <a:schemeClr val="tx1"/>
              </a:solidFill>
            </a:endParaRPr>
          </a:p>
        </p:txBody>
      </p:sp>
      <p:sp>
        <p:nvSpPr>
          <p:cNvPr id="3" name="İçerik Yer Tutucusu 2"/>
          <p:cNvSpPr>
            <a:spLocks noGrp="1"/>
          </p:cNvSpPr>
          <p:nvPr>
            <p:ph idx="1"/>
          </p:nvPr>
        </p:nvSpPr>
        <p:spPr/>
        <p:txBody>
          <a:bodyPr>
            <a:normAutofit fontScale="85000" lnSpcReduction="20000"/>
          </a:bodyPr>
          <a:lstStyle/>
          <a:p>
            <a:r>
              <a:rPr lang="tr-TR" dirty="0">
                <a:solidFill>
                  <a:schemeClr val="tx1"/>
                </a:solidFill>
              </a:rPr>
              <a:t>Yenilenebilir enerji kaynakları bugün dünya elektriğinin %26'sını oluşturuyor, ancak </a:t>
            </a:r>
            <a:r>
              <a:rPr lang="tr-TR" dirty="0" err="1">
                <a:solidFill>
                  <a:schemeClr val="tx1"/>
                </a:solidFill>
              </a:rPr>
              <a:t>IEA'ya</a:t>
            </a:r>
            <a:r>
              <a:rPr lang="tr-TR" dirty="0">
                <a:solidFill>
                  <a:schemeClr val="tx1"/>
                </a:solidFill>
              </a:rPr>
              <a:t> göre payının 2024 yılına kadar %30'a ulaşması bekleniyor. Yeniden canlanma, düşen teknoloji maliyetleri ve artan çevresel kaygılar nedeniyle 2019'da küresel bir </a:t>
            </a:r>
            <a:r>
              <a:rPr lang="tr-TR" dirty="0" smtClean="0">
                <a:solidFill>
                  <a:schemeClr val="tx1"/>
                </a:solidFill>
              </a:rPr>
              <a:t>yavaşlama yaşandı.</a:t>
            </a:r>
            <a:endParaRPr lang="tr-TR" dirty="0">
              <a:solidFill>
                <a:schemeClr val="tx1"/>
              </a:solidFill>
            </a:endParaRPr>
          </a:p>
          <a:p>
            <a:r>
              <a:rPr lang="tr-TR" dirty="0">
                <a:solidFill>
                  <a:schemeClr val="tx1"/>
                </a:solidFill>
              </a:rPr>
              <a:t>Gelecekte yenilenebilir enerjinin 2024 yılına kadar dünyadaki güneş enerjisi kapasitesinin 600 </a:t>
            </a:r>
            <a:r>
              <a:rPr lang="tr-TR" dirty="0" err="1">
                <a:solidFill>
                  <a:schemeClr val="tx1"/>
                </a:solidFill>
              </a:rPr>
              <a:t>gigawatt</a:t>
            </a:r>
            <a:r>
              <a:rPr lang="tr-TR" dirty="0">
                <a:solidFill>
                  <a:schemeClr val="tx1"/>
                </a:solidFill>
              </a:rPr>
              <a:t> (GW) artacağı, bu da Japonya'nın kurulu toplam elektrik kapasitesinin neredeyse iki katına çıkacağı tahmin ediliyor. Genel olarak, yenilenebilir elektriğin 2024 yılına kadar 1200 GW büyüyeceği tahmin ediliyor, bu ABD'nin toplam elektrik kapasitesine eşdeğer.</a:t>
            </a:r>
          </a:p>
        </p:txBody>
      </p:sp>
    </p:spTree>
    <p:extLst>
      <p:ext uri="{BB962C8B-B14F-4D97-AF65-F5344CB8AC3E}">
        <p14:creationId xmlns:p14="http://schemas.microsoft.com/office/powerpoint/2010/main" val="35450523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%100 YENİLENEBİLİRLİK MÜMKÜN</a:t>
            </a:r>
            <a:endParaRPr lang="tr-TR" dirty="0">
              <a:solidFill>
                <a:schemeClr val="tx1"/>
              </a:solidFill>
            </a:endParaRPr>
          </a:p>
        </p:txBody>
      </p:sp>
      <p:sp>
        <p:nvSpPr>
          <p:cNvPr id="3" name="İçerik Yer Tutucusu 2"/>
          <p:cNvSpPr>
            <a:spLocks noGrp="1"/>
          </p:cNvSpPr>
          <p:nvPr>
            <p:ph idx="1"/>
          </p:nvPr>
        </p:nvSpPr>
        <p:spPr/>
        <p:txBody>
          <a:bodyPr/>
          <a:lstStyle/>
          <a:p>
            <a:r>
              <a:rPr lang="tr-TR" dirty="0">
                <a:solidFill>
                  <a:schemeClr val="tx1"/>
                </a:solidFill>
              </a:rPr>
              <a:t>Kosta Rika, Cibuti ve İsveç gibi çeşitli ülkeler, diğer birçok ülke arasında enerji sektörlerinde %100 yenilenebilir olma hedefleri belirlemiştir. İzlanda ve Norveç halihazırda tüm elektriğini yenilenebilir enerjiden üretiyor. Danimarka, %100 yenilenebilir enerji hedefiyle bu hareketin ön saflarında yer alıyor.</a:t>
            </a:r>
          </a:p>
        </p:txBody>
      </p:sp>
    </p:spTree>
    <p:extLst>
      <p:ext uri="{BB962C8B-B14F-4D97-AF65-F5344CB8AC3E}">
        <p14:creationId xmlns:p14="http://schemas.microsoft.com/office/powerpoint/2010/main" val="39481771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Autofit/>
          </a:bodyPr>
          <a:lstStyle/>
          <a:p>
            <a:r>
              <a:rPr lang="tr-TR" sz="2400" dirty="0">
                <a:solidFill>
                  <a:schemeClr val="tx1"/>
                </a:solidFill>
              </a:rPr>
              <a:t>Portekiz, 7-11 Mayıs 2016 tarihleri arasında sadece güneş, rüzgâr ve hidroelektrik santrallerinde üretilen enerjiyi kullanarak 4 gün boyunca sıfır emisyon üretti</a:t>
            </a:r>
            <a:r>
              <a:rPr lang="tr-TR" sz="2400" dirty="0" smtClean="0">
                <a:solidFill>
                  <a:schemeClr val="tx1"/>
                </a:solidFill>
              </a:rPr>
              <a:t>.</a:t>
            </a:r>
            <a:endParaRPr lang="tr-TR" sz="2400" dirty="0">
              <a:solidFill>
                <a:schemeClr val="tx1"/>
              </a:solidFill>
            </a:endParaRPr>
          </a:p>
          <a:p>
            <a:r>
              <a:rPr lang="tr-TR" sz="2400" dirty="0">
                <a:solidFill>
                  <a:schemeClr val="tx1"/>
                </a:solidFill>
              </a:rPr>
              <a:t>Danimarka, 2015'te alışılmışın dışında yüksek rüzgârlı bir günde kendi elektrik ihtiyacının % 140 fazlasını üretti ve Almanya, İsveç ve Norveç'e ciddi miktarda ihraç etti</a:t>
            </a:r>
            <a:r>
              <a:rPr lang="tr-TR" sz="2400" dirty="0" smtClean="0">
                <a:solidFill>
                  <a:schemeClr val="tx1"/>
                </a:solidFill>
              </a:rPr>
              <a:t>.</a:t>
            </a:r>
            <a:endParaRPr lang="tr-TR" sz="2400" dirty="0">
              <a:solidFill>
                <a:schemeClr val="tx1"/>
              </a:solidFill>
            </a:endParaRPr>
          </a:p>
          <a:p>
            <a:r>
              <a:rPr lang="tr-TR" sz="2400" dirty="0">
                <a:solidFill>
                  <a:schemeClr val="tx1"/>
                </a:solidFill>
              </a:rPr>
              <a:t>Kaynaklar kömür, petrol ve doğal gaz gibi fosil yakıtlara bağımlılığın azaltılmasında en önemli rolü oynamaktadır</a:t>
            </a:r>
            <a:r>
              <a:rPr lang="tr-TR" sz="2400" dirty="0" smtClean="0">
                <a:solidFill>
                  <a:schemeClr val="tx1"/>
                </a:solidFill>
              </a:rPr>
              <a:t>.</a:t>
            </a:r>
            <a:endParaRPr lang="tr-TR" sz="2400" dirty="0">
              <a:solidFill>
                <a:schemeClr val="tx1"/>
              </a:solidFill>
            </a:endParaRPr>
          </a:p>
          <a:p>
            <a:r>
              <a:rPr lang="tr-TR" sz="2400" dirty="0">
                <a:solidFill>
                  <a:schemeClr val="tx1"/>
                </a:solidFill>
              </a:rPr>
              <a:t>Enerji dönüşümü ile 42 milyon kişi istihdam edilebilir.</a:t>
            </a:r>
          </a:p>
        </p:txBody>
      </p:sp>
    </p:spTree>
    <p:extLst>
      <p:ext uri="{BB962C8B-B14F-4D97-AF65-F5344CB8AC3E}">
        <p14:creationId xmlns:p14="http://schemas.microsoft.com/office/powerpoint/2010/main" val="76110028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ctr"/>
            <a:r>
              <a:rPr lang="tr-TR" dirty="0" smtClean="0">
                <a:solidFill>
                  <a:schemeClr val="tx1"/>
                </a:solidFill>
              </a:rPr>
              <a:t>KAYNAKÇA</a:t>
            </a:r>
            <a:endParaRPr lang="tr-TR" dirty="0">
              <a:solidFill>
                <a:schemeClr val="tx1"/>
              </a:solidFill>
            </a:endParaRPr>
          </a:p>
        </p:txBody>
      </p:sp>
      <p:sp>
        <p:nvSpPr>
          <p:cNvPr id="3" name="İçerik Yer Tutucusu 2"/>
          <p:cNvSpPr>
            <a:spLocks noGrp="1"/>
          </p:cNvSpPr>
          <p:nvPr>
            <p:ph idx="1"/>
          </p:nvPr>
        </p:nvSpPr>
        <p:spPr/>
        <p:txBody>
          <a:bodyPr>
            <a:normAutofit fontScale="77500" lnSpcReduction="20000"/>
          </a:bodyPr>
          <a:lstStyle/>
          <a:p>
            <a:r>
              <a:rPr lang="tr-TR" dirty="0">
                <a:hlinkClick r:id="rId2"/>
              </a:rPr>
              <a:t>https://</a:t>
            </a:r>
            <a:r>
              <a:rPr lang="tr-TR" dirty="0" smtClean="0">
                <a:hlinkClick r:id="rId2"/>
              </a:rPr>
              <a:t>tr.wikipedia.org/wiki/Yenilenebilir_enerji</a:t>
            </a:r>
            <a:endParaRPr lang="tr-TR" dirty="0" smtClean="0"/>
          </a:p>
          <a:p>
            <a:r>
              <a:rPr lang="tr-TR" dirty="0">
                <a:hlinkClick r:id="rId3"/>
              </a:rPr>
              <a:t>http://fbe.bingol.edu.tr/programlar_/yenilenebilir-enerji-sistemleri</a:t>
            </a:r>
            <a:r>
              <a:rPr lang="tr-TR" dirty="0" smtClean="0">
                <a:hlinkClick r:id="rId3"/>
              </a:rPr>
              <a:t>/</a:t>
            </a:r>
            <a:endParaRPr lang="tr-TR" dirty="0" smtClean="0"/>
          </a:p>
          <a:p>
            <a:r>
              <a:rPr lang="tr-TR" dirty="0">
                <a:hlinkClick r:id="rId4"/>
              </a:rPr>
              <a:t>https://www.nationalgeographic.org/encyclopedia/renewable-resources</a:t>
            </a:r>
            <a:r>
              <a:rPr lang="tr-TR" dirty="0" smtClean="0">
                <a:hlinkClick r:id="rId4"/>
              </a:rPr>
              <a:t>/</a:t>
            </a:r>
            <a:endParaRPr lang="tr-TR" dirty="0" smtClean="0"/>
          </a:p>
          <a:p>
            <a:r>
              <a:rPr lang="tr-TR" dirty="0">
                <a:hlinkClick r:id="rId5"/>
              </a:rPr>
              <a:t>https://</a:t>
            </a:r>
            <a:r>
              <a:rPr lang="tr-TR" dirty="0" smtClean="0">
                <a:hlinkClick r:id="rId5"/>
              </a:rPr>
              <a:t>www.edfenergy.com/for-home/energywise/renewable-energy-sources</a:t>
            </a:r>
            <a:endParaRPr lang="tr-TR" dirty="0" smtClean="0"/>
          </a:p>
          <a:p>
            <a:r>
              <a:rPr lang="tr-TR" dirty="0">
                <a:hlinkClick r:id="rId6"/>
              </a:rPr>
              <a:t>https://www.ren21.net/why-is-renewable-energy-important</a:t>
            </a:r>
            <a:r>
              <a:rPr lang="tr-TR" dirty="0" smtClean="0">
                <a:hlinkClick r:id="rId6"/>
              </a:rPr>
              <a:t>/</a:t>
            </a:r>
            <a:endParaRPr lang="tr-TR" dirty="0" smtClean="0"/>
          </a:p>
          <a:p>
            <a:r>
              <a:rPr lang="tr-TR" dirty="0">
                <a:hlinkClick r:id="rId7"/>
              </a:rPr>
              <a:t>https://www.ren21.net/what-are-the-current-trends-in-renewable-energy</a:t>
            </a:r>
            <a:r>
              <a:rPr lang="tr-TR" dirty="0" smtClean="0">
                <a:hlinkClick r:id="rId7"/>
              </a:rPr>
              <a:t>/</a:t>
            </a:r>
            <a:endParaRPr lang="tr-TR" dirty="0" smtClean="0"/>
          </a:p>
          <a:p>
            <a:r>
              <a:rPr lang="tr-TR" dirty="0">
                <a:hlinkClick r:id="rId8"/>
              </a:rPr>
              <a:t>https://earth.org/the-growth-of-renewable-energy-what-does-the-future-hold</a:t>
            </a:r>
            <a:r>
              <a:rPr lang="tr-TR" dirty="0" smtClean="0">
                <a:hlinkClick r:id="rId8"/>
              </a:rPr>
              <a:t>/</a:t>
            </a:r>
            <a:endParaRPr lang="tr-TR" dirty="0" smtClean="0"/>
          </a:p>
          <a:p>
            <a:endParaRPr lang="tr-TR" dirty="0" smtClean="0"/>
          </a:p>
          <a:p>
            <a:endParaRPr lang="tr-TR" dirty="0"/>
          </a:p>
        </p:txBody>
      </p:sp>
    </p:spTree>
    <p:extLst>
      <p:ext uri="{BB962C8B-B14F-4D97-AF65-F5344CB8AC3E}">
        <p14:creationId xmlns:p14="http://schemas.microsoft.com/office/powerpoint/2010/main" val="162124433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tr-TR" dirty="0" smtClean="0"/>
              <a:t>         </a:t>
            </a:r>
            <a:r>
              <a:rPr lang="tr-TR" dirty="0" smtClean="0">
                <a:solidFill>
                  <a:schemeClr val="tx1"/>
                </a:solidFill>
              </a:rPr>
              <a:t>YENİLENEBİLİR ENERJİ NEDİR?</a:t>
            </a:r>
            <a:endParaRPr lang="en-US" dirty="0">
              <a:solidFill>
                <a:schemeClr val="tx1"/>
              </a:solidFill>
            </a:endParaRPr>
          </a:p>
        </p:txBody>
      </p:sp>
      <p:sp>
        <p:nvSpPr>
          <p:cNvPr id="3" name="Content Placeholder 2"/>
          <p:cNvSpPr>
            <a:spLocks noGrp="1"/>
          </p:cNvSpPr>
          <p:nvPr>
            <p:ph idx="1"/>
          </p:nvPr>
        </p:nvSpPr>
        <p:spPr/>
        <p:txBody>
          <a:bodyPr>
            <a:normAutofit/>
          </a:bodyPr>
          <a:lstStyle/>
          <a:p>
            <a:r>
              <a:rPr lang="en-US" sz="2400" dirty="0" err="1">
                <a:solidFill>
                  <a:schemeClr val="tx1"/>
                </a:solidFill>
              </a:rPr>
              <a:t>Yenilenebilir</a:t>
            </a:r>
            <a:r>
              <a:rPr lang="en-US" sz="2400" dirty="0">
                <a:solidFill>
                  <a:schemeClr val="tx1"/>
                </a:solidFill>
              </a:rPr>
              <a:t> </a:t>
            </a:r>
            <a:r>
              <a:rPr lang="en-US" sz="2400" dirty="0" err="1">
                <a:solidFill>
                  <a:schemeClr val="tx1"/>
                </a:solidFill>
              </a:rPr>
              <a:t>enerji</a:t>
            </a:r>
            <a:r>
              <a:rPr lang="en-US" sz="2400" dirty="0">
                <a:solidFill>
                  <a:schemeClr val="tx1"/>
                </a:solidFill>
              </a:rPr>
              <a:t>, </a:t>
            </a:r>
            <a:r>
              <a:rPr lang="en-US" sz="2400" dirty="0" err="1">
                <a:solidFill>
                  <a:schemeClr val="tx1"/>
                </a:solidFill>
              </a:rPr>
              <a:t>güneş</a:t>
            </a:r>
            <a:r>
              <a:rPr lang="en-US" sz="2400" dirty="0">
                <a:solidFill>
                  <a:schemeClr val="tx1"/>
                </a:solidFill>
              </a:rPr>
              <a:t> </a:t>
            </a:r>
            <a:r>
              <a:rPr lang="en-US" sz="2400" dirty="0" err="1">
                <a:solidFill>
                  <a:schemeClr val="tx1"/>
                </a:solidFill>
              </a:rPr>
              <a:t>ışığı</a:t>
            </a:r>
            <a:r>
              <a:rPr lang="en-US" sz="2400" dirty="0">
                <a:solidFill>
                  <a:schemeClr val="tx1"/>
                </a:solidFill>
              </a:rPr>
              <a:t>, </a:t>
            </a:r>
            <a:r>
              <a:rPr lang="en-US" sz="2400" dirty="0" err="1">
                <a:solidFill>
                  <a:schemeClr val="tx1"/>
                </a:solidFill>
              </a:rPr>
              <a:t>rüzgar</a:t>
            </a:r>
            <a:r>
              <a:rPr lang="en-US" sz="2400" dirty="0">
                <a:solidFill>
                  <a:schemeClr val="tx1"/>
                </a:solidFill>
              </a:rPr>
              <a:t>, </a:t>
            </a:r>
            <a:r>
              <a:rPr lang="en-US" sz="2400" dirty="0" err="1">
                <a:solidFill>
                  <a:schemeClr val="tx1"/>
                </a:solidFill>
              </a:rPr>
              <a:t>yağmur</a:t>
            </a:r>
            <a:r>
              <a:rPr lang="en-US" sz="2400" dirty="0">
                <a:solidFill>
                  <a:schemeClr val="tx1"/>
                </a:solidFill>
              </a:rPr>
              <a:t>, </a:t>
            </a:r>
            <a:r>
              <a:rPr lang="en-US" sz="2400" dirty="0" err="1">
                <a:solidFill>
                  <a:schemeClr val="tx1"/>
                </a:solidFill>
              </a:rPr>
              <a:t>gelgitler</a:t>
            </a:r>
            <a:r>
              <a:rPr lang="en-US" sz="2400" dirty="0">
                <a:solidFill>
                  <a:schemeClr val="tx1"/>
                </a:solidFill>
              </a:rPr>
              <a:t>, </a:t>
            </a:r>
            <a:r>
              <a:rPr lang="en-US" sz="2400" dirty="0" err="1">
                <a:solidFill>
                  <a:schemeClr val="tx1"/>
                </a:solidFill>
              </a:rPr>
              <a:t>dalgalar</a:t>
            </a:r>
            <a:r>
              <a:rPr lang="en-US" sz="2400" dirty="0">
                <a:solidFill>
                  <a:schemeClr val="tx1"/>
                </a:solidFill>
              </a:rPr>
              <a:t> </a:t>
            </a:r>
            <a:r>
              <a:rPr lang="en-US" sz="2400" dirty="0" err="1">
                <a:solidFill>
                  <a:schemeClr val="tx1"/>
                </a:solidFill>
              </a:rPr>
              <a:t>ve</a:t>
            </a:r>
            <a:r>
              <a:rPr lang="en-US" sz="2400" dirty="0">
                <a:solidFill>
                  <a:schemeClr val="tx1"/>
                </a:solidFill>
              </a:rPr>
              <a:t> </a:t>
            </a:r>
            <a:r>
              <a:rPr lang="en-US" sz="2400" dirty="0" err="1">
                <a:solidFill>
                  <a:schemeClr val="tx1"/>
                </a:solidFill>
              </a:rPr>
              <a:t>jeotermal</a:t>
            </a:r>
            <a:r>
              <a:rPr lang="en-US" sz="2400" dirty="0">
                <a:solidFill>
                  <a:schemeClr val="tx1"/>
                </a:solidFill>
              </a:rPr>
              <a:t> </a:t>
            </a:r>
            <a:r>
              <a:rPr lang="en-US" sz="2400" dirty="0" err="1">
                <a:solidFill>
                  <a:schemeClr val="tx1"/>
                </a:solidFill>
              </a:rPr>
              <a:t>ısı</a:t>
            </a:r>
            <a:r>
              <a:rPr lang="en-US" sz="2400" dirty="0">
                <a:solidFill>
                  <a:schemeClr val="tx1"/>
                </a:solidFill>
              </a:rPr>
              <a:t> </a:t>
            </a:r>
            <a:r>
              <a:rPr lang="en-US" sz="2400" dirty="0" err="1">
                <a:solidFill>
                  <a:schemeClr val="tx1"/>
                </a:solidFill>
              </a:rPr>
              <a:t>gibi</a:t>
            </a:r>
            <a:r>
              <a:rPr lang="en-US" sz="2400" dirty="0">
                <a:solidFill>
                  <a:schemeClr val="tx1"/>
                </a:solidFill>
              </a:rPr>
              <a:t> </a:t>
            </a:r>
            <a:r>
              <a:rPr lang="en-US" sz="2400" dirty="0" err="1">
                <a:solidFill>
                  <a:schemeClr val="tx1"/>
                </a:solidFill>
              </a:rPr>
              <a:t>karbon</a:t>
            </a:r>
            <a:r>
              <a:rPr lang="en-US" sz="2400" dirty="0">
                <a:solidFill>
                  <a:schemeClr val="tx1"/>
                </a:solidFill>
              </a:rPr>
              <a:t> </a:t>
            </a:r>
            <a:r>
              <a:rPr lang="en-US" sz="2400" dirty="0" err="1">
                <a:solidFill>
                  <a:schemeClr val="tx1"/>
                </a:solidFill>
              </a:rPr>
              <a:t>nötr</a:t>
            </a:r>
            <a:r>
              <a:rPr lang="en-US" sz="2400" dirty="0">
                <a:solidFill>
                  <a:schemeClr val="tx1"/>
                </a:solidFill>
              </a:rPr>
              <a:t> </a:t>
            </a:r>
            <a:r>
              <a:rPr lang="en-US" sz="2400" dirty="0" err="1">
                <a:solidFill>
                  <a:schemeClr val="tx1"/>
                </a:solidFill>
              </a:rPr>
              <a:t>doğal</a:t>
            </a:r>
            <a:r>
              <a:rPr lang="en-US" sz="2400" dirty="0">
                <a:solidFill>
                  <a:schemeClr val="tx1"/>
                </a:solidFill>
              </a:rPr>
              <a:t> </a:t>
            </a:r>
            <a:r>
              <a:rPr lang="en-US" sz="2400" dirty="0" err="1">
                <a:solidFill>
                  <a:schemeClr val="tx1"/>
                </a:solidFill>
              </a:rPr>
              <a:t>kaynaklardan</a:t>
            </a:r>
            <a:r>
              <a:rPr lang="en-US" sz="2400" dirty="0">
                <a:solidFill>
                  <a:schemeClr val="tx1"/>
                </a:solidFill>
              </a:rPr>
              <a:t> </a:t>
            </a:r>
            <a:r>
              <a:rPr lang="en-US" sz="2400" dirty="0" err="1">
                <a:solidFill>
                  <a:schemeClr val="tx1"/>
                </a:solidFill>
              </a:rPr>
              <a:t>elde</a:t>
            </a:r>
            <a:r>
              <a:rPr lang="en-US" sz="2400" dirty="0">
                <a:solidFill>
                  <a:schemeClr val="tx1"/>
                </a:solidFill>
              </a:rPr>
              <a:t> </a:t>
            </a:r>
            <a:r>
              <a:rPr lang="en-US" sz="2400" dirty="0" err="1">
                <a:solidFill>
                  <a:schemeClr val="tx1"/>
                </a:solidFill>
              </a:rPr>
              <a:t>edilebilen</a:t>
            </a:r>
            <a:r>
              <a:rPr lang="en-US" sz="2400" dirty="0">
                <a:solidFill>
                  <a:schemeClr val="tx1"/>
                </a:solidFill>
              </a:rPr>
              <a:t> </a:t>
            </a:r>
            <a:r>
              <a:rPr lang="en-US" sz="2400" dirty="0" err="1">
                <a:solidFill>
                  <a:schemeClr val="tx1"/>
                </a:solidFill>
              </a:rPr>
              <a:t>ve</a:t>
            </a:r>
            <a:r>
              <a:rPr lang="en-US" sz="2400" dirty="0">
                <a:solidFill>
                  <a:schemeClr val="tx1"/>
                </a:solidFill>
              </a:rPr>
              <a:t> </a:t>
            </a:r>
            <a:r>
              <a:rPr lang="en-US" sz="2400" dirty="0" err="1">
                <a:solidFill>
                  <a:schemeClr val="tx1"/>
                </a:solidFill>
              </a:rPr>
              <a:t>insan</a:t>
            </a:r>
            <a:r>
              <a:rPr lang="en-US" sz="2400" dirty="0">
                <a:solidFill>
                  <a:schemeClr val="tx1"/>
                </a:solidFill>
              </a:rPr>
              <a:t> </a:t>
            </a:r>
            <a:r>
              <a:rPr lang="en-US" sz="2400" dirty="0" err="1">
                <a:solidFill>
                  <a:schemeClr val="tx1"/>
                </a:solidFill>
              </a:rPr>
              <a:t>zaman</a:t>
            </a:r>
            <a:r>
              <a:rPr lang="en-US" sz="2400" dirty="0">
                <a:solidFill>
                  <a:schemeClr val="tx1"/>
                </a:solidFill>
              </a:rPr>
              <a:t> </a:t>
            </a:r>
            <a:r>
              <a:rPr lang="en-US" sz="2400" dirty="0" err="1">
                <a:solidFill>
                  <a:schemeClr val="tx1"/>
                </a:solidFill>
              </a:rPr>
              <a:t>ölçeğinde</a:t>
            </a:r>
            <a:r>
              <a:rPr lang="en-US" sz="2400" dirty="0">
                <a:solidFill>
                  <a:schemeClr val="tx1"/>
                </a:solidFill>
              </a:rPr>
              <a:t> </a:t>
            </a:r>
            <a:r>
              <a:rPr lang="en-US" sz="2400" dirty="0" err="1">
                <a:solidFill>
                  <a:schemeClr val="tx1"/>
                </a:solidFill>
              </a:rPr>
              <a:t>doğal</a:t>
            </a:r>
            <a:r>
              <a:rPr lang="en-US" sz="2400" dirty="0">
                <a:solidFill>
                  <a:schemeClr val="tx1"/>
                </a:solidFill>
              </a:rPr>
              <a:t> </a:t>
            </a:r>
            <a:r>
              <a:rPr lang="en-US" sz="2400" dirty="0" err="1">
                <a:solidFill>
                  <a:schemeClr val="tx1"/>
                </a:solidFill>
              </a:rPr>
              <a:t>olarak</a:t>
            </a:r>
            <a:r>
              <a:rPr lang="en-US" sz="2400" dirty="0">
                <a:solidFill>
                  <a:schemeClr val="tx1"/>
                </a:solidFill>
              </a:rPr>
              <a:t> </a:t>
            </a:r>
            <a:r>
              <a:rPr lang="en-US" sz="2400" dirty="0" err="1">
                <a:solidFill>
                  <a:schemeClr val="tx1"/>
                </a:solidFill>
              </a:rPr>
              <a:t>yenilenen</a:t>
            </a:r>
            <a:r>
              <a:rPr lang="en-US" sz="2400" dirty="0">
                <a:solidFill>
                  <a:schemeClr val="tx1"/>
                </a:solidFill>
              </a:rPr>
              <a:t> </a:t>
            </a:r>
            <a:r>
              <a:rPr lang="en-US" sz="2400" dirty="0" err="1">
                <a:solidFill>
                  <a:schemeClr val="tx1"/>
                </a:solidFill>
              </a:rPr>
              <a:t>kaynaklardan</a:t>
            </a:r>
            <a:r>
              <a:rPr lang="en-US" sz="2400" dirty="0">
                <a:solidFill>
                  <a:schemeClr val="tx1"/>
                </a:solidFill>
              </a:rPr>
              <a:t> </a:t>
            </a:r>
            <a:r>
              <a:rPr lang="en-US" sz="2400" dirty="0" err="1">
                <a:solidFill>
                  <a:schemeClr val="tx1"/>
                </a:solidFill>
              </a:rPr>
              <a:t>elde</a:t>
            </a:r>
            <a:r>
              <a:rPr lang="en-US" sz="2400" dirty="0">
                <a:solidFill>
                  <a:schemeClr val="tx1"/>
                </a:solidFill>
              </a:rPr>
              <a:t> </a:t>
            </a:r>
            <a:r>
              <a:rPr lang="en-US" sz="2400" dirty="0" err="1">
                <a:solidFill>
                  <a:schemeClr val="tx1"/>
                </a:solidFill>
              </a:rPr>
              <a:t>edilebilen</a:t>
            </a:r>
            <a:r>
              <a:rPr lang="en-US" sz="2400" dirty="0">
                <a:solidFill>
                  <a:schemeClr val="tx1"/>
                </a:solidFill>
              </a:rPr>
              <a:t> </a:t>
            </a:r>
            <a:r>
              <a:rPr lang="en-US" sz="2400" dirty="0" err="1">
                <a:solidFill>
                  <a:schemeClr val="tx1"/>
                </a:solidFill>
              </a:rPr>
              <a:t>enerjiye</a:t>
            </a:r>
            <a:r>
              <a:rPr lang="en-US" sz="2400" dirty="0">
                <a:solidFill>
                  <a:schemeClr val="tx1"/>
                </a:solidFill>
              </a:rPr>
              <a:t> </a:t>
            </a:r>
            <a:r>
              <a:rPr lang="en-US" sz="2400" dirty="0" err="1" smtClean="0">
                <a:solidFill>
                  <a:schemeClr val="tx1"/>
                </a:solidFill>
              </a:rPr>
              <a:t>denir</a:t>
            </a:r>
            <a:r>
              <a:rPr lang="en-US" sz="2400" dirty="0" smtClean="0">
                <a:solidFill>
                  <a:schemeClr val="tx1"/>
                </a:solidFill>
              </a:rPr>
              <a:t>.</a:t>
            </a:r>
            <a:r>
              <a:rPr lang="tr-TR" sz="2400" dirty="0" smtClean="0">
                <a:solidFill>
                  <a:schemeClr val="tx1"/>
                </a:solidFill>
              </a:rPr>
              <a:t> </a:t>
            </a:r>
            <a:r>
              <a:rPr lang="en-US" sz="2400" dirty="0" smtClean="0">
                <a:solidFill>
                  <a:schemeClr val="tx1"/>
                </a:solidFill>
              </a:rPr>
              <a:t>Bu </a:t>
            </a:r>
            <a:r>
              <a:rPr lang="en-US" sz="2400" dirty="0" err="1">
                <a:solidFill>
                  <a:schemeClr val="tx1"/>
                </a:solidFill>
              </a:rPr>
              <a:t>kaynaklar</a:t>
            </a:r>
            <a:r>
              <a:rPr lang="en-US" sz="2400" dirty="0">
                <a:solidFill>
                  <a:schemeClr val="tx1"/>
                </a:solidFill>
              </a:rPr>
              <a:t> </a:t>
            </a:r>
            <a:r>
              <a:rPr lang="en-US" sz="2400" dirty="0" err="1">
                <a:solidFill>
                  <a:schemeClr val="tx1"/>
                </a:solidFill>
              </a:rPr>
              <a:t>güneş</a:t>
            </a:r>
            <a:r>
              <a:rPr lang="en-US" sz="2400" dirty="0">
                <a:solidFill>
                  <a:schemeClr val="tx1"/>
                </a:solidFill>
              </a:rPr>
              <a:t> </a:t>
            </a:r>
            <a:r>
              <a:rPr lang="en-US" sz="2400" dirty="0" err="1">
                <a:solidFill>
                  <a:schemeClr val="tx1"/>
                </a:solidFill>
              </a:rPr>
              <a:t>enerjisi</a:t>
            </a:r>
            <a:r>
              <a:rPr lang="en-US" sz="2400" dirty="0">
                <a:solidFill>
                  <a:schemeClr val="tx1"/>
                </a:solidFill>
              </a:rPr>
              <a:t>, </a:t>
            </a:r>
            <a:r>
              <a:rPr lang="en-US" sz="2400" dirty="0" err="1">
                <a:solidFill>
                  <a:schemeClr val="tx1"/>
                </a:solidFill>
              </a:rPr>
              <a:t>rüzgâr</a:t>
            </a:r>
            <a:r>
              <a:rPr lang="en-US" sz="2400" dirty="0">
                <a:solidFill>
                  <a:schemeClr val="tx1"/>
                </a:solidFill>
              </a:rPr>
              <a:t> </a:t>
            </a:r>
            <a:r>
              <a:rPr lang="en-US" sz="2400" dirty="0" err="1">
                <a:solidFill>
                  <a:schemeClr val="tx1"/>
                </a:solidFill>
              </a:rPr>
              <a:t>enerjisi</a:t>
            </a:r>
            <a:r>
              <a:rPr lang="en-US" sz="2400" dirty="0">
                <a:solidFill>
                  <a:schemeClr val="tx1"/>
                </a:solidFill>
              </a:rPr>
              <a:t>, </a:t>
            </a:r>
            <a:r>
              <a:rPr lang="en-US" sz="2400" dirty="0" err="1">
                <a:solidFill>
                  <a:schemeClr val="tx1"/>
                </a:solidFill>
              </a:rPr>
              <a:t>dalga</a:t>
            </a:r>
            <a:r>
              <a:rPr lang="en-US" sz="2400" dirty="0">
                <a:solidFill>
                  <a:schemeClr val="tx1"/>
                </a:solidFill>
              </a:rPr>
              <a:t> </a:t>
            </a:r>
            <a:r>
              <a:rPr lang="en-US" sz="2400" dirty="0" err="1">
                <a:solidFill>
                  <a:schemeClr val="tx1"/>
                </a:solidFill>
              </a:rPr>
              <a:t>enerjisi</a:t>
            </a:r>
            <a:r>
              <a:rPr lang="en-US" sz="2400" dirty="0">
                <a:solidFill>
                  <a:schemeClr val="tx1"/>
                </a:solidFill>
              </a:rPr>
              <a:t>, </a:t>
            </a:r>
            <a:r>
              <a:rPr lang="en-US" sz="2400" dirty="0" err="1">
                <a:solidFill>
                  <a:schemeClr val="tx1"/>
                </a:solidFill>
              </a:rPr>
              <a:t>jeotermal</a:t>
            </a:r>
            <a:r>
              <a:rPr lang="en-US" sz="2400" dirty="0">
                <a:solidFill>
                  <a:schemeClr val="tx1"/>
                </a:solidFill>
              </a:rPr>
              <a:t> </a:t>
            </a:r>
            <a:r>
              <a:rPr lang="en-US" sz="2400" dirty="0" err="1">
                <a:solidFill>
                  <a:schemeClr val="tx1"/>
                </a:solidFill>
              </a:rPr>
              <a:t>enerji</a:t>
            </a:r>
            <a:r>
              <a:rPr lang="en-US" sz="2400" dirty="0">
                <a:solidFill>
                  <a:schemeClr val="tx1"/>
                </a:solidFill>
              </a:rPr>
              <a:t>, </a:t>
            </a:r>
            <a:r>
              <a:rPr lang="en-US" sz="2400" dirty="0" err="1">
                <a:solidFill>
                  <a:schemeClr val="tx1"/>
                </a:solidFill>
              </a:rPr>
              <a:t>hidrolik</a:t>
            </a:r>
            <a:r>
              <a:rPr lang="en-US" sz="2400" dirty="0">
                <a:solidFill>
                  <a:schemeClr val="tx1"/>
                </a:solidFill>
              </a:rPr>
              <a:t> </a:t>
            </a:r>
            <a:r>
              <a:rPr lang="en-US" sz="2400" dirty="0" err="1">
                <a:solidFill>
                  <a:schemeClr val="tx1"/>
                </a:solidFill>
              </a:rPr>
              <a:t>enerjisi</a:t>
            </a:r>
            <a:r>
              <a:rPr lang="en-US" sz="2400" dirty="0">
                <a:solidFill>
                  <a:schemeClr val="tx1"/>
                </a:solidFill>
              </a:rPr>
              <a:t>, </a:t>
            </a:r>
            <a:r>
              <a:rPr lang="en-US" sz="2400" dirty="0" err="1">
                <a:solidFill>
                  <a:schemeClr val="tx1"/>
                </a:solidFill>
              </a:rPr>
              <a:t>biyokütle</a:t>
            </a:r>
            <a:r>
              <a:rPr lang="en-US" sz="2400" dirty="0">
                <a:solidFill>
                  <a:schemeClr val="tx1"/>
                </a:solidFill>
              </a:rPr>
              <a:t> </a:t>
            </a:r>
            <a:r>
              <a:rPr lang="en-US" sz="2400" dirty="0" err="1">
                <a:solidFill>
                  <a:schemeClr val="tx1"/>
                </a:solidFill>
              </a:rPr>
              <a:t>enerjisi</a:t>
            </a:r>
            <a:r>
              <a:rPr lang="en-US" sz="2400" dirty="0">
                <a:solidFill>
                  <a:schemeClr val="tx1"/>
                </a:solidFill>
              </a:rPr>
              <a:t> </a:t>
            </a:r>
            <a:r>
              <a:rPr lang="en-US" sz="2400" dirty="0" err="1">
                <a:solidFill>
                  <a:schemeClr val="tx1"/>
                </a:solidFill>
              </a:rPr>
              <a:t>olarak</a:t>
            </a:r>
            <a:r>
              <a:rPr lang="en-US" sz="2400" dirty="0">
                <a:solidFill>
                  <a:schemeClr val="tx1"/>
                </a:solidFill>
              </a:rPr>
              <a:t> </a:t>
            </a:r>
            <a:r>
              <a:rPr lang="en-US" sz="2400" dirty="0" err="1" smtClean="0">
                <a:solidFill>
                  <a:schemeClr val="tx1"/>
                </a:solidFill>
              </a:rPr>
              <a:t>sıralanabilir</a:t>
            </a:r>
            <a:r>
              <a:rPr lang="en-US" sz="2400" dirty="0" smtClean="0">
                <a:solidFill>
                  <a:schemeClr val="tx1"/>
                </a:solidFill>
              </a:rPr>
              <a:t>.</a:t>
            </a:r>
            <a:r>
              <a:rPr lang="tr-TR" sz="2400" dirty="0" smtClean="0">
                <a:solidFill>
                  <a:schemeClr val="tx1"/>
                </a:solidFill>
              </a:rPr>
              <a:t> </a:t>
            </a:r>
            <a:r>
              <a:rPr lang="en-US" sz="2400" dirty="0" smtClean="0">
                <a:solidFill>
                  <a:schemeClr val="tx1"/>
                </a:solidFill>
              </a:rPr>
              <a:t>Bu </a:t>
            </a:r>
            <a:r>
              <a:rPr lang="en-US" sz="2400" dirty="0" err="1">
                <a:solidFill>
                  <a:schemeClr val="tx1"/>
                </a:solidFill>
              </a:rPr>
              <a:t>tür</a:t>
            </a:r>
            <a:r>
              <a:rPr lang="en-US" sz="2400" dirty="0">
                <a:solidFill>
                  <a:schemeClr val="tx1"/>
                </a:solidFill>
              </a:rPr>
              <a:t> </a:t>
            </a:r>
            <a:r>
              <a:rPr lang="en-US" sz="2400" dirty="0" err="1">
                <a:solidFill>
                  <a:schemeClr val="tx1"/>
                </a:solidFill>
              </a:rPr>
              <a:t>bir</a:t>
            </a:r>
            <a:r>
              <a:rPr lang="en-US" sz="2400" dirty="0">
                <a:solidFill>
                  <a:schemeClr val="tx1"/>
                </a:solidFill>
              </a:rPr>
              <a:t> </a:t>
            </a:r>
            <a:r>
              <a:rPr lang="en-US" sz="2400" dirty="0" err="1">
                <a:solidFill>
                  <a:schemeClr val="tx1"/>
                </a:solidFill>
              </a:rPr>
              <a:t>enerji</a:t>
            </a:r>
            <a:r>
              <a:rPr lang="en-US" sz="2400" dirty="0">
                <a:solidFill>
                  <a:schemeClr val="tx1"/>
                </a:solidFill>
              </a:rPr>
              <a:t> </a:t>
            </a:r>
            <a:r>
              <a:rPr lang="en-US" sz="2400" dirty="0" err="1">
                <a:solidFill>
                  <a:schemeClr val="tx1"/>
                </a:solidFill>
              </a:rPr>
              <a:t>kaynağı</a:t>
            </a:r>
            <a:r>
              <a:rPr lang="en-US" sz="2400" dirty="0">
                <a:solidFill>
                  <a:schemeClr val="tx1"/>
                </a:solidFill>
              </a:rPr>
              <a:t>, </a:t>
            </a:r>
            <a:r>
              <a:rPr lang="en-US" sz="2400" dirty="0" err="1">
                <a:solidFill>
                  <a:schemeClr val="tx1"/>
                </a:solidFill>
              </a:rPr>
              <a:t>yenilenmekte</a:t>
            </a:r>
            <a:r>
              <a:rPr lang="en-US" sz="2400" dirty="0">
                <a:solidFill>
                  <a:schemeClr val="tx1"/>
                </a:solidFill>
              </a:rPr>
              <a:t> </a:t>
            </a:r>
            <a:r>
              <a:rPr lang="en-US" sz="2400" dirty="0" err="1">
                <a:solidFill>
                  <a:schemeClr val="tx1"/>
                </a:solidFill>
              </a:rPr>
              <a:t>olduklarından</a:t>
            </a:r>
            <a:r>
              <a:rPr lang="en-US" sz="2400" dirty="0">
                <a:solidFill>
                  <a:schemeClr val="tx1"/>
                </a:solidFill>
              </a:rPr>
              <a:t> </a:t>
            </a:r>
            <a:r>
              <a:rPr lang="en-US" sz="2400" dirty="0" err="1">
                <a:solidFill>
                  <a:schemeClr val="tx1"/>
                </a:solidFill>
              </a:rPr>
              <a:t>çok</a:t>
            </a:r>
            <a:r>
              <a:rPr lang="en-US" sz="2400" dirty="0">
                <a:solidFill>
                  <a:schemeClr val="tx1"/>
                </a:solidFill>
              </a:rPr>
              <a:t> </a:t>
            </a:r>
            <a:r>
              <a:rPr lang="en-US" sz="2400" dirty="0" err="1">
                <a:solidFill>
                  <a:schemeClr val="tx1"/>
                </a:solidFill>
              </a:rPr>
              <a:t>daha</a:t>
            </a:r>
            <a:r>
              <a:rPr lang="en-US" sz="2400" dirty="0">
                <a:solidFill>
                  <a:schemeClr val="tx1"/>
                </a:solidFill>
              </a:rPr>
              <a:t> </a:t>
            </a:r>
            <a:r>
              <a:rPr lang="en-US" sz="2400" dirty="0" err="1">
                <a:solidFill>
                  <a:schemeClr val="tx1"/>
                </a:solidFill>
              </a:rPr>
              <a:t>hızlı</a:t>
            </a:r>
            <a:r>
              <a:rPr lang="en-US" sz="2400" dirty="0">
                <a:solidFill>
                  <a:schemeClr val="tx1"/>
                </a:solidFill>
              </a:rPr>
              <a:t> </a:t>
            </a:r>
            <a:r>
              <a:rPr lang="en-US" sz="2400" dirty="0" err="1">
                <a:solidFill>
                  <a:schemeClr val="tx1"/>
                </a:solidFill>
              </a:rPr>
              <a:t>kullanılan</a:t>
            </a:r>
            <a:r>
              <a:rPr lang="en-US" sz="2400" dirty="0">
                <a:solidFill>
                  <a:schemeClr val="tx1"/>
                </a:solidFill>
              </a:rPr>
              <a:t> </a:t>
            </a:r>
            <a:r>
              <a:rPr lang="en-US" sz="2400" dirty="0" err="1">
                <a:solidFill>
                  <a:schemeClr val="tx1"/>
                </a:solidFill>
              </a:rPr>
              <a:t>fosil</a:t>
            </a:r>
            <a:r>
              <a:rPr lang="en-US" sz="2400" dirty="0">
                <a:solidFill>
                  <a:schemeClr val="tx1"/>
                </a:solidFill>
              </a:rPr>
              <a:t> </a:t>
            </a:r>
            <a:r>
              <a:rPr lang="en-US" sz="2400" dirty="0" err="1">
                <a:solidFill>
                  <a:schemeClr val="tx1"/>
                </a:solidFill>
              </a:rPr>
              <a:t>yakıtların</a:t>
            </a:r>
            <a:r>
              <a:rPr lang="en-US" sz="2400" dirty="0">
                <a:solidFill>
                  <a:schemeClr val="tx1"/>
                </a:solidFill>
              </a:rPr>
              <a:t> tam </a:t>
            </a:r>
            <a:r>
              <a:rPr lang="en-US" sz="2400" dirty="0" err="1">
                <a:solidFill>
                  <a:schemeClr val="tx1"/>
                </a:solidFill>
              </a:rPr>
              <a:t>tersidir</a:t>
            </a:r>
            <a:r>
              <a:rPr lang="en-US" sz="2400" dirty="0">
                <a:solidFill>
                  <a:schemeClr val="tx1"/>
                </a:solidFill>
              </a:rPr>
              <a:t>. </a:t>
            </a:r>
            <a:endParaRPr lang="en-US" sz="2400" dirty="0"/>
          </a:p>
        </p:txBody>
      </p:sp>
    </p:spTree>
    <p:extLst>
      <p:ext uri="{BB962C8B-B14F-4D97-AF65-F5344CB8AC3E}">
        <p14:creationId xmlns:p14="http://schemas.microsoft.com/office/powerpoint/2010/main" val="410330949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solidFill>
                  <a:schemeClr val="tx1"/>
                </a:solidFill>
              </a:rPr>
              <a:t>Yenilenebilir enerji kaynaklarının en büyük özellikleri, karbondioksit emisyonlarını azaltarak çevrenin korunmasına yardımcı olmaları, yerli kaynaklar oldukları için enerjide dışa bağımlılığın azalmasına ve istihdamın artmasına katkıda bulunmaları ve kamuoyundan yaygın ve güçlü destek almalarıdır. Bir başka deyişle, yenilenebilir enerji kaynakları, </a:t>
            </a:r>
            <a:r>
              <a:rPr lang="tr-TR" sz="2400" dirty="0" smtClean="0">
                <a:solidFill>
                  <a:schemeClr val="tx1"/>
                </a:solidFill>
              </a:rPr>
              <a:t>ulaşılabilirlik, </a:t>
            </a:r>
            <a:r>
              <a:rPr lang="tr-TR" sz="2400" dirty="0">
                <a:solidFill>
                  <a:schemeClr val="tx1"/>
                </a:solidFill>
              </a:rPr>
              <a:t>mevcudiyet </a:t>
            </a:r>
            <a:r>
              <a:rPr lang="tr-TR" sz="2400" dirty="0" smtClean="0">
                <a:solidFill>
                  <a:schemeClr val="tx1"/>
                </a:solidFill>
              </a:rPr>
              <a:t>kabul edilebilirlik </a:t>
            </a:r>
            <a:r>
              <a:rPr lang="tr-TR" sz="2400" dirty="0">
                <a:solidFill>
                  <a:schemeClr val="tx1"/>
                </a:solidFill>
              </a:rPr>
              <a:t>özelliklerinin hepsini taşımaktadırlar.</a:t>
            </a:r>
          </a:p>
          <a:p>
            <a:endParaRPr lang="tr-TR" dirty="0"/>
          </a:p>
          <a:p>
            <a:endParaRPr lang="tr-TR" dirty="0"/>
          </a:p>
        </p:txBody>
      </p:sp>
    </p:spTree>
    <p:extLst>
      <p:ext uri="{BB962C8B-B14F-4D97-AF65-F5344CB8AC3E}">
        <p14:creationId xmlns:p14="http://schemas.microsoft.com/office/powerpoint/2010/main" val="35293786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sz="2400" dirty="0">
                <a:solidFill>
                  <a:schemeClr val="tx1"/>
                </a:solidFill>
              </a:rPr>
              <a:t>Yenilenebilir enerji kaynakları, 2015 ve 2016 yıllarında insanların küresel enerji tüketimine % 19,3 ve elektrik üretimine % 24,5 katkıda bulundu. 2015 yılı sonu itibarıyla, dünyada üretilen elektriğin yaklaşık % 23.7'si yenilenebilir enerji kaynakları kullanılarak üretilmiştir. 2014 yılında 273 milyar dolar; 2015 yılında 285.9 milyar dolar yenilenebilir güç ve yakıtlarına yatırım yapılmıştır. Yenilenebilir teknolojilere yapılan dünya çapındaki yatırımlar 2015 yılında 286 milyar </a:t>
            </a:r>
            <a:r>
              <a:rPr lang="tr-TR" sz="2400" dirty="0" smtClean="0">
                <a:solidFill>
                  <a:schemeClr val="tx1"/>
                </a:solidFill>
              </a:rPr>
              <a:t>doları aştı.</a:t>
            </a:r>
            <a:endParaRPr lang="tr-TR" sz="2400" dirty="0">
              <a:solidFill>
                <a:schemeClr val="tx1"/>
              </a:solidFill>
            </a:endParaRPr>
          </a:p>
        </p:txBody>
      </p:sp>
    </p:spTree>
    <p:extLst>
      <p:ext uri="{BB962C8B-B14F-4D97-AF65-F5344CB8AC3E}">
        <p14:creationId xmlns:p14="http://schemas.microsoft.com/office/powerpoint/2010/main" val="357524796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r>
              <a:rPr lang="tr-TR" dirty="0" smtClean="0"/>
              <a:t>     </a:t>
            </a:r>
            <a:r>
              <a:rPr lang="tr-TR" dirty="0" smtClean="0">
                <a:solidFill>
                  <a:schemeClr val="tx1"/>
                </a:solidFill>
              </a:rPr>
              <a:t>YENİLENEBİLİR ENERJİ KAYNAKLARI</a:t>
            </a:r>
            <a:endParaRPr lang="tr-TR" dirty="0">
              <a:solidFill>
                <a:schemeClr val="tx1"/>
              </a:solidFill>
            </a:endParaRPr>
          </a:p>
        </p:txBody>
      </p:sp>
      <p:sp>
        <p:nvSpPr>
          <p:cNvPr id="3" name="İçerik Yer Tutucusu 2"/>
          <p:cNvSpPr>
            <a:spLocks noGrp="1"/>
          </p:cNvSpPr>
          <p:nvPr>
            <p:ph idx="1"/>
          </p:nvPr>
        </p:nvSpPr>
        <p:spPr/>
        <p:txBody>
          <a:bodyPr>
            <a:noAutofit/>
          </a:bodyPr>
          <a:lstStyle/>
          <a:p>
            <a:r>
              <a:rPr lang="tr-TR" dirty="0">
                <a:solidFill>
                  <a:schemeClr val="tx1"/>
                </a:solidFill>
              </a:rPr>
              <a:t>Güneş Enerjisi</a:t>
            </a:r>
          </a:p>
          <a:p>
            <a:r>
              <a:rPr lang="tr-TR" dirty="0">
                <a:solidFill>
                  <a:schemeClr val="tx1"/>
                </a:solidFill>
              </a:rPr>
              <a:t>Rüzgar Enerjisi</a:t>
            </a:r>
          </a:p>
          <a:p>
            <a:r>
              <a:rPr lang="tr-TR" dirty="0" err="1">
                <a:solidFill>
                  <a:schemeClr val="tx1"/>
                </a:solidFill>
              </a:rPr>
              <a:t>Biyokütle</a:t>
            </a:r>
            <a:r>
              <a:rPr lang="tr-TR" dirty="0">
                <a:solidFill>
                  <a:schemeClr val="tx1"/>
                </a:solidFill>
              </a:rPr>
              <a:t> Enerjisi</a:t>
            </a:r>
          </a:p>
          <a:p>
            <a:r>
              <a:rPr lang="tr-TR" dirty="0">
                <a:solidFill>
                  <a:schemeClr val="tx1"/>
                </a:solidFill>
              </a:rPr>
              <a:t>Jeotermal Enerji</a:t>
            </a:r>
          </a:p>
          <a:p>
            <a:r>
              <a:rPr lang="tr-TR" dirty="0">
                <a:solidFill>
                  <a:schemeClr val="tx1"/>
                </a:solidFill>
              </a:rPr>
              <a:t>Hidroelektrik Enerji</a:t>
            </a:r>
          </a:p>
          <a:p>
            <a:r>
              <a:rPr lang="tr-TR" dirty="0">
                <a:solidFill>
                  <a:schemeClr val="tx1"/>
                </a:solidFill>
              </a:rPr>
              <a:t>Hidrojen Enerjisi</a:t>
            </a:r>
          </a:p>
          <a:p>
            <a:r>
              <a:rPr lang="tr-TR" dirty="0">
                <a:solidFill>
                  <a:schemeClr val="tx1"/>
                </a:solidFill>
              </a:rPr>
              <a:t>Dalga Enerjisi</a:t>
            </a:r>
          </a:p>
        </p:txBody>
      </p:sp>
    </p:spTree>
    <p:extLst>
      <p:ext uri="{BB962C8B-B14F-4D97-AF65-F5344CB8AC3E}">
        <p14:creationId xmlns:p14="http://schemas.microsoft.com/office/powerpoint/2010/main" val="200316416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r>
              <a:rPr lang="tr-TR" dirty="0" smtClean="0">
                <a:solidFill>
                  <a:schemeClr val="tx1"/>
                </a:solidFill>
              </a:rPr>
              <a:t>                      GÜNEŞ ENERJİSİ</a:t>
            </a:r>
            <a:endParaRPr lang="tr-TR" dirty="0">
              <a:solidFill>
                <a:schemeClr val="tx1"/>
              </a:solidFill>
            </a:endParaRPr>
          </a:p>
        </p:txBody>
      </p:sp>
      <p:sp>
        <p:nvSpPr>
          <p:cNvPr id="3" name="İçerik Yer Tutucusu 2"/>
          <p:cNvSpPr>
            <a:spLocks noGrp="1"/>
          </p:cNvSpPr>
          <p:nvPr>
            <p:ph idx="1"/>
          </p:nvPr>
        </p:nvSpPr>
        <p:spPr/>
        <p:txBody>
          <a:bodyPr>
            <a:noAutofit/>
          </a:bodyPr>
          <a:lstStyle/>
          <a:p>
            <a:r>
              <a:rPr lang="tr-TR" sz="2400" dirty="0">
                <a:solidFill>
                  <a:schemeClr val="tx1"/>
                </a:solidFill>
              </a:rPr>
              <a:t>Güneş, güneş sisteminde bulunan tüm gezegenler için enerji kaynağıdır. Özellikle dünyamızda yaşayan tüm canlılar için vazgeçilmez bir </a:t>
            </a:r>
            <a:r>
              <a:rPr lang="tr-TR" sz="2400" dirty="0" smtClean="0">
                <a:solidFill>
                  <a:schemeClr val="tx1"/>
                </a:solidFill>
              </a:rPr>
              <a:t>kaynaktır. Özellikle </a:t>
            </a:r>
            <a:r>
              <a:rPr lang="tr-TR" sz="2400" dirty="0">
                <a:solidFill>
                  <a:schemeClr val="tx1"/>
                </a:solidFill>
              </a:rPr>
              <a:t>yaz aylarında kullanımının vermiş olduğu pratiklik ve elektrik faturalarında sağladığı büyük düşüşlerle güneş panelleri günümüzde en önemli yenilenebilir enerji kaynakları arasında ilk sıralarda yer </a:t>
            </a:r>
            <a:r>
              <a:rPr lang="tr-TR" sz="2400" dirty="0" smtClean="0">
                <a:solidFill>
                  <a:schemeClr val="tx1"/>
                </a:solidFill>
              </a:rPr>
              <a:t>almaktadır. </a:t>
            </a:r>
            <a:endParaRPr lang="tr-TR" sz="2400" dirty="0">
              <a:solidFill>
                <a:schemeClr val="tx1"/>
              </a:solidFill>
            </a:endParaRPr>
          </a:p>
        </p:txBody>
      </p:sp>
    </p:spTree>
    <p:extLst>
      <p:ext uri="{BB962C8B-B14F-4D97-AF65-F5344CB8AC3E}">
        <p14:creationId xmlns:p14="http://schemas.microsoft.com/office/powerpoint/2010/main" val="171144927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2400" dirty="0">
                <a:solidFill>
                  <a:schemeClr val="tx1"/>
                </a:solidFill>
              </a:rPr>
              <a:t>Şehir ve köylerdeki evlerin çatılarında sıkça rastladığımız güneş panelleri ile su ısıtılabilir, evin sıcak su ihtiyacı karşılanabilir ya da sıcak su, evin ısıtma tesisatına verilerek ısınma ihtiyacının karşılanmasında kullanılabilir. Güneş enerjisi teknolojileri güneş ışınlarını toplayarak ısı veya elektrik üretimini sağlamaktadırlar. Güneş enerjisi ışık, ısı ve elektrik şeklinde değerlendirilmektedir. Güneş enerjisi sistemleri toplanan enerjiyi direk olarak elektriğe dönüştürmektedir ve bina çatılarına, cihazlara, arabalara yerleştirilebilir</a:t>
            </a:r>
            <a:r>
              <a:rPr lang="tr-TR" sz="2400" dirty="0" smtClean="0">
                <a:solidFill>
                  <a:schemeClr val="tx1"/>
                </a:solidFill>
              </a:rPr>
              <a:t>..</a:t>
            </a:r>
            <a:endParaRPr lang="tr-TR" sz="2400" dirty="0">
              <a:solidFill>
                <a:schemeClr val="tx1"/>
              </a:solidFill>
            </a:endParaRPr>
          </a:p>
        </p:txBody>
      </p:sp>
    </p:spTree>
    <p:extLst>
      <p:ext uri="{BB962C8B-B14F-4D97-AF65-F5344CB8AC3E}">
        <p14:creationId xmlns:p14="http://schemas.microsoft.com/office/powerpoint/2010/main" val="80149849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2042</Words>
  <Application>Microsoft Office PowerPoint</Application>
  <PresentationFormat>Ekran Gösterisi (16:9)</PresentationFormat>
  <Paragraphs>120</Paragraphs>
  <Slides>35</Slides>
  <Notes>1</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Office Theme</vt:lpstr>
      <vt:lpstr>      YENİLENEBİLİR ENERJİ KAYNAKLARI</vt:lpstr>
      <vt:lpstr>İÇERİK</vt:lpstr>
      <vt:lpstr>Tezin Amacı</vt:lpstr>
      <vt:lpstr>         YENİLENEBİLİR ENERJİ NEDİR?</vt:lpstr>
      <vt:lpstr>PowerPoint Sunusu</vt:lpstr>
      <vt:lpstr>PowerPoint Sunusu</vt:lpstr>
      <vt:lpstr>     YENİLENEBİLİR ENERJİ KAYNAKLARI</vt:lpstr>
      <vt:lpstr>                      GÜNEŞ ENERJİSİ</vt:lpstr>
      <vt:lpstr>PowerPoint Sunusu</vt:lpstr>
      <vt:lpstr>PowerPoint Sunusu</vt:lpstr>
      <vt:lpstr>Güneş Panelleri Nasıl Elektrik Üretir?</vt:lpstr>
      <vt:lpstr>Güneş Panelleri Nerelerde Kullanılır?</vt:lpstr>
      <vt:lpstr>Türkiye’nin En Büyük Güneş Enerji Santrali Neresi?</vt:lpstr>
      <vt:lpstr>RÜZGAR ENERJİSİ</vt:lpstr>
      <vt:lpstr>RÜZGAR TÜRBİNLERİ</vt:lpstr>
      <vt:lpstr>PowerPoint Sunusu</vt:lpstr>
      <vt:lpstr>PowerPoint Sunusu</vt:lpstr>
      <vt:lpstr>RÜZGAR ÇİFTLİĞİ</vt:lpstr>
      <vt:lpstr>PowerPoint Sunusu</vt:lpstr>
      <vt:lpstr>BİYOKÜTLE ENERJİSİ</vt:lpstr>
      <vt:lpstr>PowerPoint Sunusu</vt:lpstr>
      <vt:lpstr>JEOTERMAL ENERJİ</vt:lpstr>
      <vt:lpstr>PowerPoint Sunusu</vt:lpstr>
      <vt:lpstr>JEOTERMAL SANTRAL</vt:lpstr>
      <vt:lpstr>TÜRKİYE’DE JEOTERMAL SAHASINA UYGUN ALANLAR</vt:lpstr>
      <vt:lpstr>HİDROELEKTRİK ENERJİ</vt:lpstr>
      <vt:lpstr>HİDROELEKTRİK SANTRALİ</vt:lpstr>
      <vt:lpstr>PowerPoint Sunusu</vt:lpstr>
      <vt:lpstr>HİDROJEN ENERJİSİ</vt:lpstr>
      <vt:lpstr>HİDROJEN ENERJİSİ NERELERDE KULLANILIR?</vt:lpstr>
      <vt:lpstr>DALGA ENERJİSİ</vt:lpstr>
      <vt:lpstr>Yenilenebilir Enerjinin Geleceği</vt:lpstr>
      <vt:lpstr>%100 YENİLENEBİLİRLİK MÜMKÜN</vt:lpstr>
      <vt:lpstr>PowerPoint Sunusu</vt:lpstr>
      <vt:lpstr>KAYNAKÇA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2017-08-01T15:40:51Z</dcterms:created>
  <dcterms:modified xsi:type="dcterms:W3CDTF">2021-11-27T12:58:12Z</dcterms:modified>
</cp:coreProperties>
</file>