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5" r:id="rId16"/>
    <p:sldId id="276" r:id="rId17"/>
  </p:sldIdLst>
  <p:sldSz cx="9144000" cy="5143500" type="screen16x9"/>
  <p:notesSz cx="6858000" cy="9144000"/>
  <p:embeddedFontLst>
    <p:embeddedFont>
      <p:font typeface="Nunito Sans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2A6BA-D104-96DA-4945-4B1FA6D81574}" v="2471" dt="2025-11-30T11:06:25.546"/>
    <p1510:client id="{6DA12A38-76F1-A4BB-F475-540F2BD6985D}" v="233" dt="2025-11-30T11:16:30.202"/>
    <p1510:client id="{7A419F01-A089-E994-BFCC-99C4405A72B3}" v="485" dt="2025-11-30T08:42:49.896"/>
    <p1510:client id="{CC00E0FF-9B5F-1FDE-6FB9-048DDD2B58CF}" v="44" dt="2025-11-30T11:18:45.593"/>
    <p1510:client id="{E293BEAB-2C49-CF0E-D223-920AD0DB371F}" v="177" dt="2025-11-30T11:30:22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5760"/>
        <p:guide pos="4215"/>
        <p:guide orient="horz" pos="16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6e01a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6e01a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f6e01a56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f6e01a56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5_1_1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flipH="1">
            <a:off x="4308501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7518426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 flipH="1">
            <a:off x="5526018" y="1652050"/>
            <a:ext cx="1731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ExtraBold"/>
              <a:buNone/>
              <a:defRPr sz="18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ctrTitle" idx="2"/>
          </p:nvPr>
        </p:nvSpPr>
        <p:spPr>
          <a:xfrm>
            <a:off x="3999944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14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-64300" y="1073700"/>
            <a:ext cx="9251875" cy="4108375"/>
          </a:xfrm>
          <a:custGeom>
            <a:avLst/>
            <a:gdLst/>
            <a:ahLst/>
            <a:cxnLst/>
            <a:rect l="l" t="t" r="r" b="b"/>
            <a:pathLst>
              <a:path w="370075" h="164335" extrusionOk="0">
                <a:moveTo>
                  <a:pt x="2058" y="32147"/>
                </a:moveTo>
                <a:lnTo>
                  <a:pt x="186709" y="0"/>
                </a:lnTo>
                <a:lnTo>
                  <a:pt x="370075" y="32147"/>
                </a:lnTo>
                <a:lnTo>
                  <a:pt x="370075" y="164335"/>
                </a:lnTo>
                <a:lnTo>
                  <a:pt x="0" y="1643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2780100" y="2134800"/>
            <a:ext cx="35838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4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6586" y="-40475"/>
            <a:ext cx="9180576" cy="1384272"/>
            <a:chOff x="0" y="-40481"/>
            <a:chExt cx="9144000" cy="1384272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4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5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8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4" hasCustomPrompt="1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5" hasCustomPrompt="1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16" hasCustomPrompt="1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17" hasCustomPrompt="1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18" hasCustomPrompt="1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4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 idx="2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 idx="3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4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ctrTitle" idx="5"/>
          </p:nvPr>
        </p:nvSpPr>
        <p:spPr>
          <a:xfrm flipH="1">
            <a:off x="325712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6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7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8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5">
          <p15:clr>
            <a:srgbClr val="FA7B17"/>
          </p15:clr>
        </p15:guide>
        <p15:guide id="2" orient="horz" pos="146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 hasCustomPrompt="1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5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6795803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0000" y="1982325"/>
            <a:ext cx="26715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 flipH="1">
            <a:off x="1264200" y="2513497"/>
            <a:ext cx="21273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-38250" y="-19125"/>
            <a:ext cx="3403525" cy="5213625"/>
          </a:xfrm>
          <a:custGeom>
            <a:avLst/>
            <a:gdLst/>
            <a:ahLst/>
            <a:cxnLst/>
            <a:rect l="l" t="t" r="r" b="b"/>
            <a:pathLst>
              <a:path w="136141" h="208545" extrusionOk="0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5729875" y="-6374"/>
            <a:ext cx="3792300" cy="5149875"/>
          </a:xfrm>
          <a:custGeom>
            <a:avLst/>
            <a:gdLst/>
            <a:ahLst/>
            <a:cxnLst/>
            <a:rect l="l" t="t" r="r" b="b"/>
            <a:pathLst>
              <a:path w="151692" h="205995" extrusionOk="0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" name="Google Shape;75;p10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 idx="2"/>
          </p:nvPr>
        </p:nvSpPr>
        <p:spPr>
          <a:xfrm flipH="1">
            <a:off x="71997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ctrTitle" idx="3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4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ctrTitle" idx="5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6"/>
          </p:nvPr>
        </p:nvSpPr>
        <p:spPr>
          <a:xfrm flipH="1">
            <a:off x="6432425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kosam.org/rapor-indir/konya-kapali-havzasi-su-yonetimi-projesi-on-fizibilite-calismasi" TargetMode="External"/><Relationship Id="rId3" Type="http://schemas.openxmlformats.org/officeDocument/2006/relationships/hyperlink" Target="https://www.karasaban.net/mavi-tunelde-sona-yaklasildi/" TargetMode="External"/><Relationship Id="rId7" Type="http://schemas.openxmlformats.org/officeDocument/2006/relationships/hyperlink" Target="https://supolitikalaridernegi.org/kop-eylem-plani-2023-konya-ovasina-diger-havzadan-aktarilan-kadar-su-israf-oluyo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haberonses.com/konya-ovasi-icin-yeni-su-umuduna-dogru-8274" TargetMode="External"/><Relationship Id="rId5" Type="http://schemas.openxmlformats.org/officeDocument/2006/relationships/hyperlink" Target="https://tr.wikipedia.org/wiki/Mavi_T%C3%BCnel" TargetMode="External"/><Relationship Id="rId4" Type="http://schemas.openxmlformats.org/officeDocument/2006/relationships/hyperlink" Target="https://www.analizgazetesi.com.tr/haber/konya-havzasini-mavi-tuneller-kurtaramaz-4910/" TargetMode="External"/><Relationship Id="rId9" Type="http://schemas.openxmlformats.org/officeDocument/2006/relationships/hyperlink" Target="https://dergipark.org.tr/en/download/article-file/33355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5346256" y="4818486"/>
            <a:ext cx="3633397" cy="327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400" err="1"/>
              <a:t>Hazırlayan</a:t>
            </a:r>
            <a:r>
              <a:rPr lang="en" sz="1400"/>
              <a:t>: Muhammet Mustafa </a:t>
            </a:r>
            <a:r>
              <a:rPr lang="en" sz="1400" err="1"/>
              <a:t>Balkuv</a:t>
            </a:r>
            <a:endParaRPr lang="en" sz="1400"/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505070" y="1824564"/>
            <a:ext cx="3639600" cy="12021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/>
              <a:t>BOZKIR MAVİ</a:t>
            </a:r>
            <a:br>
              <a:rPr lang="en"/>
            </a:br>
            <a:r>
              <a:rPr lang="en"/>
              <a:t>TÜNEL PROJESİ</a:t>
            </a:r>
            <a:endParaRPr lang="tr-TR"/>
          </a:p>
        </p:txBody>
      </p:sp>
      <p:sp>
        <p:nvSpPr>
          <p:cNvPr id="118" name="Google Shape;118;p22"/>
          <p:cNvSpPr/>
          <p:nvPr/>
        </p:nvSpPr>
        <p:spPr>
          <a:xfrm flipH="1">
            <a:off x="6023410" y="-488153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Resim 3" descr="metin, yazı tipi, grafik tasarım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1402140-5417-8604-1E83-68CBC9315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35" y="2821214"/>
            <a:ext cx="2322288" cy="2322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/>
          <p:nvPr/>
        </p:nvSpPr>
        <p:spPr>
          <a:xfrm rot="-194701">
            <a:off x="122490" y="468295"/>
            <a:ext cx="2983784" cy="258474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914792">
            <a:off x="6319128" y="2568266"/>
            <a:ext cx="2552825" cy="2095672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3"/>
          <p:cNvSpPr txBox="1">
            <a:spLocks noGrp="1"/>
          </p:cNvSpPr>
          <p:nvPr>
            <p:ph type="ctrTitle"/>
          </p:nvPr>
        </p:nvSpPr>
        <p:spPr>
          <a:xfrm>
            <a:off x="6708956" y="388528"/>
            <a:ext cx="2359226" cy="1366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/>
              <a:t>ANCAK YAPILAN KAÇAK YER ALTI SULAMA BİLİNÇSİZ TARIM POLİTİKALARINA BAĞLI ÇEVRESEL NEDENLER YÜZÜNDEN AHİ'NİN İNŞAATI SÜREKLİ SEKTEYE UĞRAMIŞTIR</a:t>
            </a:r>
            <a:endParaRPr lang="tr-TR"/>
          </a:p>
        </p:txBody>
      </p:sp>
      <p:sp>
        <p:nvSpPr>
          <p:cNvPr id="357" name="Google Shape;357;p33"/>
          <p:cNvSpPr txBox="1"/>
          <p:nvPr/>
        </p:nvSpPr>
        <p:spPr>
          <a:xfrm flipH="1">
            <a:off x="332067" y="1264477"/>
            <a:ext cx="2403511" cy="130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sz="1300" b="1">
                <a:latin typeface="Nunito Sans"/>
                <a:ea typeface="Nunito Sans"/>
                <a:cs typeface="Nunito Sans"/>
              </a:rPr>
              <a:t>PROJEDEKİ YETERSİZLİK YETKİLİLERİ YENİ VE DESTEKLEYİCİ BİR PROJE OLAN APA-HOTAMIŞ İLETİM KANALINA</a:t>
            </a:r>
            <a:r>
              <a:rPr lang="en" sz="1300" b="1">
                <a:latin typeface="Nunito Sans"/>
                <a:ea typeface="Nunito Sans"/>
              </a:rPr>
              <a:t> </a:t>
            </a:r>
            <a:r>
              <a:rPr lang="en" sz="1300" b="1">
                <a:ea typeface="Nunito Sans"/>
              </a:rPr>
              <a:t>(AHİ)</a:t>
            </a:r>
            <a:r>
              <a:rPr lang="en" sz="1300" b="1">
                <a:latin typeface="Nunito Sans"/>
                <a:ea typeface="Nunito Sans"/>
                <a:cs typeface="Nunito Sans"/>
              </a:rPr>
              <a:t> VE HADİMİ TÜNELİ İNŞAATINA İTMİŞTİR. </a:t>
            </a:r>
            <a:endParaRPr lang="tr-TR"/>
          </a:p>
        </p:txBody>
      </p:sp>
      <p:sp>
        <p:nvSpPr>
          <p:cNvPr id="359" name="Google Shape;359;p33"/>
          <p:cNvSpPr txBox="1"/>
          <p:nvPr/>
        </p:nvSpPr>
        <p:spPr>
          <a:xfrm flipH="1">
            <a:off x="6403527" y="2851541"/>
            <a:ext cx="2369893" cy="155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sz="1300" b="1">
                <a:latin typeface="Nunito Sans"/>
                <a:ea typeface="Nunito Sans"/>
                <a:cs typeface="Nunito Sans"/>
              </a:rPr>
              <a:t>HADİMİ TÜNELİ İSE DAHA MALİYETLİ VE BÜYÜK BİR "EK" PROJEDİR VE GÜNÜMÜZDE (2025) YAKLAŞIK %75'İ TAMAMLANMIŞTIR</a:t>
            </a:r>
            <a:endParaRPr lang="tr-TR"/>
          </a:p>
        </p:txBody>
      </p:sp>
      <p:pic>
        <p:nvPicPr>
          <p:cNvPr id="2" name="Resim 1" descr="AFŞAR HADİMİ TÜNELİ | İLCİ HOLDİNG">
            <a:extLst>
              <a:ext uri="{FF2B5EF4-FFF2-40B4-BE49-F238E27FC236}">
                <a16:creationId xmlns:a16="http://schemas.microsoft.com/office/drawing/2014/main" id="{00F875AC-1B9F-A4A4-00F5-A1FEE775A6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23" r="21747" b="152"/>
          <a:stretch>
            <a:fillRect/>
          </a:stretch>
        </p:blipFill>
        <p:spPr>
          <a:xfrm>
            <a:off x="2955062" y="-7829"/>
            <a:ext cx="3441495" cy="51442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EK BİLGİLER VE BİTİRİŞ</a:t>
            </a:r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4. BÖLÜM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/>
          <p:nvPr/>
        </p:nvSpPr>
        <p:spPr>
          <a:xfrm>
            <a:off x="3221277" y="-408531"/>
            <a:ext cx="8239125" cy="485775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Google Shape;371;p35"/>
          <p:cNvSpPr txBox="1"/>
          <p:nvPr/>
        </p:nvSpPr>
        <p:spPr>
          <a:xfrm>
            <a:off x="4657911" y="1693794"/>
            <a:ext cx="3360493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sz="1300" b="1">
                <a:solidFill>
                  <a:schemeClr val="dk1"/>
                </a:solidFill>
                <a:latin typeface="Nunito Sans"/>
                <a:ea typeface="Nunito Sans"/>
                <a:cs typeface="Nunito Sans"/>
              </a:rPr>
              <a:t>(BU PROJEYİ ABÜLHAMİD'İN DAHA MODERN VE GELİŞMİŞ HALİ DEMEK YANLIŞ OLMAZ.)</a:t>
            </a:r>
            <a:endParaRPr lang="tr-TR"/>
          </a:p>
        </p:txBody>
      </p:sp>
      <p:sp>
        <p:nvSpPr>
          <p:cNvPr id="374" name="Google Shape;374;p35"/>
          <p:cNvSpPr txBox="1">
            <a:spLocks noGrp="1"/>
          </p:cNvSpPr>
          <p:nvPr>
            <p:ph type="ctrTitle"/>
          </p:nvPr>
        </p:nvSpPr>
        <p:spPr>
          <a:xfrm>
            <a:off x="282063" y="1477878"/>
            <a:ext cx="3365684" cy="2190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/>
              <a:t>PROJENİN İLK FİKRİ BİR OSMANLI VATANDAŞI OLAN KARAMAN VALİSİ ÇELİK MEHMED PAŞA'NIN AKLINA GELMİŞ AMA DÖNEMİN ŞARTLARI EL VERMEMİŞTİR.</a:t>
            </a:r>
            <a:endParaRPr lang="tr-TR"/>
          </a:p>
        </p:txBody>
      </p:sp>
      <p:sp>
        <p:nvSpPr>
          <p:cNvPr id="3" name="Google Shape;371;p35">
            <a:extLst>
              <a:ext uri="{FF2B5EF4-FFF2-40B4-BE49-F238E27FC236}">
                <a16:creationId xmlns:a16="http://schemas.microsoft.com/office/drawing/2014/main" id="{D5537423-7DF7-62ED-E415-AFC428401FEB}"/>
              </a:ext>
            </a:extLst>
          </p:cNvPr>
          <p:cNvSpPr txBox="1"/>
          <p:nvPr/>
        </p:nvSpPr>
        <p:spPr>
          <a:xfrm>
            <a:off x="4571794" y="292446"/>
            <a:ext cx="3665814" cy="139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sz="1800" b="1">
                <a:solidFill>
                  <a:schemeClr val="dk1"/>
                </a:solidFill>
                <a:latin typeface="Nunito Sans"/>
                <a:ea typeface="Nunito Sans"/>
                <a:cs typeface="Nunito Sans"/>
              </a:rPr>
              <a:t>FİKRİ İLK PROJENDERİLENİN İSE SULTAN 2. ABDÜLHAMİD OLDUĞU KAYNAKLARDA GEÇİYOR</a:t>
            </a:r>
            <a:r>
              <a:rPr lang="en" sz="1300" b="1">
                <a:solidFill>
                  <a:schemeClr val="dk1"/>
                </a:solidFill>
                <a:latin typeface="Nunito Sans"/>
                <a:ea typeface="Nunito Sans"/>
                <a:cs typeface="Nunito Sans"/>
              </a:rPr>
              <a:t>.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/>
          <p:nvPr/>
        </p:nvSpPr>
        <p:spPr>
          <a:xfrm flipH="1">
            <a:off x="-1568558" y="-259785"/>
            <a:ext cx="8239125" cy="485775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36"/>
          <p:cNvSpPr txBox="1"/>
          <p:nvPr/>
        </p:nvSpPr>
        <p:spPr>
          <a:xfrm flipH="1">
            <a:off x="455321" y="-98993"/>
            <a:ext cx="411988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sz="2000" b="1">
                <a:solidFill>
                  <a:schemeClr val="dk1"/>
                </a:solidFill>
                <a:latin typeface="Nunito Sans"/>
                <a:ea typeface="Nunito Sans"/>
                <a:cs typeface="Nunito Sans"/>
              </a:rPr>
              <a:t>YERALTI SULARININ KULLANILMASI TUZ GÖLÜ ÇEVRESİNDEKİ SULAK ALANLARI DA RİSKE ATMIŞ (BKZ. HOTAMIŞ SAZLIĞI) VE BU DURUM BÖLGEDE HABİTAT'A CİDDİ ZARAR VERMİŞTİR.</a:t>
            </a:r>
          </a:p>
        </p:txBody>
      </p:sp>
      <p:sp>
        <p:nvSpPr>
          <p:cNvPr id="382" name="Google Shape;382;p36"/>
          <p:cNvSpPr txBox="1">
            <a:spLocks noGrp="1"/>
          </p:cNvSpPr>
          <p:nvPr>
            <p:ph type="ctrTitle"/>
          </p:nvPr>
        </p:nvSpPr>
        <p:spPr>
          <a:xfrm>
            <a:off x="5195931" y="3137576"/>
            <a:ext cx="3412655" cy="954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/>
              <a:t>BÖLGEDEKİ SUYUN ÇEKİLMESİYLE FLAMİNGOLARIN KULUÇKA VE KREŞ ALANLARI SUSUZ KALMIŞ VE BU SEBEPLE FLAMİNGO ÖLÜMLERİ GERÇEKLEŞMİŞTİR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8154DD-8B3A-AC44-6D22-C5B5E1CB4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000" y="1285264"/>
            <a:ext cx="5211656" cy="2261556"/>
          </a:xfrm>
        </p:spPr>
        <p:txBody>
          <a:bodyPr/>
          <a:lstStyle/>
          <a:p>
            <a:pPr algn="ctr"/>
            <a:r>
              <a:rPr lang="tr-TR" sz="1800" dirty="0"/>
              <a:t>AYRICA VAKFIMIZDANDA HÜSEYİN İLHAN'IN AYNI BAŞLIKTA ÖĞRETİCİ VE AÇIKLAYICI BİR </a:t>
            </a:r>
            <a:br>
              <a:rPr lang="tr-TR" sz="1800" dirty="0"/>
            </a:br>
            <a:r>
              <a:rPr lang="tr-TR" sz="1800" dirty="0"/>
              <a:t>TEZİ DE BULUNMAKTADIR.</a:t>
            </a:r>
          </a:p>
        </p:txBody>
      </p:sp>
    </p:spTree>
    <p:extLst>
      <p:ext uri="{BB962C8B-B14F-4D97-AF65-F5344CB8AC3E}">
        <p14:creationId xmlns:p14="http://schemas.microsoft.com/office/powerpoint/2010/main" val="374041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SONUÇ OLARAK</a:t>
            </a:r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F0B3FBF-AE01-9BFB-FEF5-E29A81F21605}"/>
              </a:ext>
            </a:extLst>
          </p:cNvPr>
          <p:cNvSpPr txBox="1"/>
          <p:nvPr/>
        </p:nvSpPr>
        <p:spPr>
          <a:xfrm>
            <a:off x="242692" y="1788873"/>
            <a:ext cx="4595486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ptos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Olumlu</a:t>
            </a:r>
            <a:r>
              <a:rPr lang="en-US" b="1">
                <a:solidFill>
                  <a:schemeClr val="bg1"/>
                </a:solidFill>
                <a:latin typeface="Aptos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ve</a:t>
            </a:r>
            <a:r>
              <a:rPr lang="en-US" b="1">
                <a:solidFill>
                  <a:schemeClr val="bg1"/>
                </a:solidFill>
                <a:latin typeface="Aptos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Başarılı</a:t>
            </a:r>
            <a:r>
              <a:rPr lang="en-US" b="1">
                <a:solidFill>
                  <a:schemeClr val="bg1"/>
                </a:solidFill>
                <a:latin typeface="Aptos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Sonuçlar</a:t>
            </a:r>
            <a:br>
              <a:rPr lang="en-US" sz="1200" b="1">
                <a:solidFill>
                  <a:schemeClr val="bg1"/>
                </a:solidFill>
                <a:latin typeface="Aptos"/>
              </a:rPr>
            </a:br>
            <a:endParaRPr lang="en-US" sz="1200" b="1">
              <a:solidFill>
                <a:schemeClr val="bg1"/>
              </a:solidFill>
              <a:latin typeface="Aptos"/>
            </a:endParaRPr>
          </a:p>
          <a:p>
            <a:r>
              <a:rPr lang="en-US" sz="1200" b="1">
                <a:solidFill>
                  <a:schemeClr val="bg1"/>
                </a:solidFill>
              </a:rPr>
              <a:t>1-İçme </a:t>
            </a:r>
            <a:r>
              <a:rPr lang="en-US" sz="1200" b="1" err="1">
                <a:solidFill>
                  <a:schemeClr val="bg1"/>
                </a:solidFill>
              </a:rPr>
              <a:t>Suyu</a:t>
            </a:r>
            <a:r>
              <a:rPr lang="en-US" sz="1200" b="1">
                <a:solidFill>
                  <a:schemeClr val="bg1"/>
                </a:solidFill>
              </a:rPr>
              <a:t> Garanti:</a:t>
            </a:r>
            <a:r>
              <a:rPr lang="en-US" sz="1200">
                <a:solidFill>
                  <a:schemeClr val="bg1"/>
                </a:solidFill>
              </a:rPr>
              <a:t> Konya </a:t>
            </a:r>
            <a:r>
              <a:rPr lang="en-US" sz="1200" err="1">
                <a:solidFill>
                  <a:schemeClr val="bg1"/>
                </a:solidFill>
              </a:rPr>
              <a:t>şehir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merkezinin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içme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suyu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ihtiyacını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b="1">
                <a:solidFill>
                  <a:schemeClr val="bg1"/>
                </a:solidFill>
              </a:rPr>
              <a:t>2045-2050 </a:t>
            </a:r>
            <a:r>
              <a:rPr lang="en-US" sz="1200" b="1" err="1">
                <a:solidFill>
                  <a:schemeClr val="bg1"/>
                </a:solidFill>
              </a:rPr>
              <a:t>yılına</a:t>
            </a:r>
            <a:r>
              <a:rPr lang="en-US" sz="1200" b="1">
                <a:solidFill>
                  <a:schemeClr val="bg1"/>
                </a:solidFill>
              </a:rPr>
              <a:t> </a:t>
            </a:r>
            <a:r>
              <a:rPr lang="en-US" sz="1200" b="1" err="1">
                <a:solidFill>
                  <a:schemeClr val="bg1"/>
                </a:solidFill>
              </a:rPr>
              <a:t>kadar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güvence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altına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almıştır</a:t>
            </a:r>
            <a:r>
              <a:rPr lang="en-US" sz="1200">
                <a:solidFill>
                  <a:schemeClr val="bg1"/>
                </a:solidFill>
              </a:rPr>
              <a:t>.</a:t>
            </a:r>
            <a:br>
              <a:rPr lang="en-US" sz="1200">
                <a:solidFill>
                  <a:schemeClr val="bg1"/>
                </a:solidFill>
              </a:rPr>
            </a:br>
            <a:endParaRPr lang="en-US" sz="1200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2-Asırlık </a:t>
            </a:r>
            <a:r>
              <a:rPr lang="en-US" sz="1200" b="1" err="1">
                <a:solidFill>
                  <a:schemeClr val="bg1"/>
                </a:solidFill>
              </a:rPr>
              <a:t>Rüyanın</a:t>
            </a:r>
            <a:r>
              <a:rPr lang="en-US" sz="1200" b="1">
                <a:solidFill>
                  <a:schemeClr val="bg1"/>
                </a:solidFill>
              </a:rPr>
              <a:t> </a:t>
            </a:r>
            <a:r>
              <a:rPr lang="en-US" sz="1200" b="1" err="1">
                <a:solidFill>
                  <a:schemeClr val="bg1"/>
                </a:solidFill>
              </a:rPr>
              <a:t>Gerçekleşmesi</a:t>
            </a:r>
            <a:r>
              <a:rPr lang="en-US" sz="1200" b="1">
                <a:solidFill>
                  <a:schemeClr val="bg1"/>
                </a:solidFill>
              </a:rPr>
              <a:t>:</a:t>
            </a:r>
            <a:r>
              <a:rPr lang="en-US" sz="1200">
                <a:solidFill>
                  <a:schemeClr val="bg1"/>
                </a:solidFill>
              </a:rPr>
              <a:t> Abdulhamid </a:t>
            </a:r>
            <a:r>
              <a:rPr lang="en-US" sz="1200" err="1">
                <a:solidFill>
                  <a:schemeClr val="bg1"/>
                </a:solidFill>
              </a:rPr>
              <a:t>döneminden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gelen</a:t>
            </a:r>
            <a:r>
              <a:rPr lang="en-US" sz="1200">
                <a:solidFill>
                  <a:schemeClr val="bg1"/>
                </a:solidFill>
              </a:rPr>
              <a:t> "</a:t>
            </a:r>
            <a:r>
              <a:rPr lang="en-US" sz="1200" err="1">
                <a:solidFill>
                  <a:schemeClr val="bg1"/>
                </a:solidFill>
              </a:rPr>
              <a:t>Asırlık</a:t>
            </a:r>
            <a:r>
              <a:rPr lang="en-US" sz="1200">
                <a:solidFill>
                  <a:schemeClr val="bg1"/>
                </a:solidFill>
              </a:rPr>
              <a:t> Rüya" </a:t>
            </a:r>
            <a:r>
              <a:rPr lang="en-US" sz="1200" err="1">
                <a:solidFill>
                  <a:schemeClr val="bg1"/>
                </a:solidFill>
              </a:rPr>
              <a:t>vizyonunu</a:t>
            </a:r>
            <a:r>
              <a:rPr lang="en-US" sz="1200">
                <a:solidFill>
                  <a:schemeClr val="bg1"/>
                </a:solidFill>
              </a:rPr>
              <a:t> modern </a:t>
            </a:r>
            <a:r>
              <a:rPr lang="en-US" sz="1200" err="1">
                <a:solidFill>
                  <a:schemeClr val="bg1"/>
                </a:solidFill>
              </a:rPr>
              <a:t>teknolojiyle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hayata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geçirmiştir</a:t>
            </a:r>
            <a:r>
              <a:rPr lang="en-US" sz="1200">
                <a:solidFill>
                  <a:schemeClr val="bg1"/>
                </a:solidFill>
              </a:rPr>
              <a:t>.</a:t>
            </a:r>
            <a:br>
              <a:rPr lang="en-US" sz="1200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3-Yeraltı </a:t>
            </a:r>
            <a:r>
              <a:rPr lang="en-US" sz="1200" b="1" err="1">
                <a:solidFill>
                  <a:schemeClr val="bg1"/>
                </a:solidFill>
              </a:rPr>
              <a:t>Suyu</a:t>
            </a:r>
            <a:r>
              <a:rPr lang="en-US" sz="1200" b="1">
                <a:solidFill>
                  <a:schemeClr val="bg1"/>
                </a:solidFill>
              </a:rPr>
              <a:t> </a:t>
            </a:r>
            <a:r>
              <a:rPr lang="en-US" sz="1200" b="1" err="1">
                <a:solidFill>
                  <a:schemeClr val="bg1"/>
                </a:solidFill>
              </a:rPr>
              <a:t>Sigortası</a:t>
            </a:r>
            <a:r>
              <a:rPr lang="en-US" sz="1200" b="1">
                <a:solidFill>
                  <a:schemeClr val="bg1"/>
                </a:solidFill>
              </a:rPr>
              <a:t>: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Yerel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yeraltı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sularını</a:t>
            </a:r>
            <a:r>
              <a:rPr lang="en-US" sz="1200">
                <a:solidFill>
                  <a:schemeClr val="bg1"/>
                </a:solidFill>
              </a:rPr>
              <a:t>, </a:t>
            </a:r>
            <a:r>
              <a:rPr lang="en-US" sz="1200" err="1">
                <a:solidFill>
                  <a:schemeClr val="bg1"/>
                </a:solidFill>
              </a:rPr>
              <a:t>kentin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gelecekteki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b="1" err="1">
                <a:solidFill>
                  <a:schemeClr val="bg1"/>
                </a:solidFill>
              </a:rPr>
              <a:t>stratejik</a:t>
            </a:r>
            <a:r>
              <a:rPr lang="en-US" sz="1200" b="1">
                <a:solidFill>
                  <a:schemeClr val="bg1"/>
                </a:solidFill>
              </a:rPr>
              <a:t> </a:t>
            </a:r>
            <a:r>
              <a:rPr lang="en-US" sz="1200" b="1" err="1">
                <a:solidFill>
                  <a:schemeClr val="bg1"/>
                </a:solidFill>
              </a:rPr>
              <a:t>su</a:t>
            </a:r>
            <a:r>
              <a:rPr lang="en-US" sz="1200" b="1">
                <a:solidFill>
                  <a:schemeClr val="bg1"/>
                </a:solidFill>
              </a:rPr>
              <a:t> </a:t>
            </a:r>
            <a:r>
              <a:rPr lang="en-US" sz="1200" b="1" err="1">
                <a:solidFill>
                  <a:schemeClr val="bg1"/>
                </a:solidFill>
              </a:rPr>
              <a:t>rezervi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olarak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koruma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altına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almıştır</a:t>
            </a:r>
            <a:r>
              <a:rPr lang="en-US" sz="1200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760EDB3-E4ED-5F93-839F-0E09D0EE2F3D}"/>
              </a:ext>
            </a:extLst>
          </p:cNvPr>
          <p:cNvSpPr txBox="1"/>
          <p:nvPr/>
        </p:nvSpPr>
        <p:spPr>
          <a:xfrm>
            <a:off x="4572000" y="1788873"/>
            <a:ext cx="4415425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Olumsuz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ve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Çevresel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Sonuçlar</a:t>
            </a:r>
            <a:endParaRPr lang="en-US" sz="1200" b="1" dirty="0">
              <a:solidFill>
                <a:schemeClr val="bg1"/>
              </a:solidFill>
            </a:endParaRPr>
          </a:p>
          <a:p>
            <a:endParaRPr lang="tr-TR" sz="1200"/>
          </a:p>
          <a:p>
            <a:r>
              <a:rPr lang="en-US" sz="1000" b="1" dirty="0">
                <a:solidFill>
                  <a:schemeClr val="bg1"/>
                </a:solidFill>
              </a:rPr>
              <a:t>1-Obruk </a:t>
            </a:r>
            <a:r>
              <a:rPr lang="en-US" sz="1000" b="1" dirty="0" err="1">
                <a:solidFill>
                  <a:schemeClr val="bg1"/>
                </a:solidFill>
              </a:rPr>
              <a:t>Sayısı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Arttı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Yeraltı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suyu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kullanımı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durmadığı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için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obruk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sayısı</a:t>
            </a:r>
            <a:r>
              <a:rPr lang="en-US" sz="1000" b="1" dirty="0">
                <a:solidFill>
                  <a:schemeClr val="bg1"/>
                </a:solidFill>
              </a:rPr>
              <a:t> 2.000'i </a:t>
            </a:r>
            <a:r>
              <a:rPr lang="en-US" sz="1000" b="1" dirty="0" err="1">
                <a:solidFill>
                  <a:schemeClr val="bg1"/>
                </a:solidFill>
              </a:rPr>
              <a:t>aşmış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ekolojik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kriz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büyümüştür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br>
              <a:rPr lang="en-US" sz="1000" dirty="0">
                <a:solidFill>
                  <a:srgbClr val="F3F3F3"/>
                </a:solidFill>
              </a:rPr>
            </a:br>
            <a:br>
              <a:rPr lang="en-US" sz="1000" dirty="0"/>
            </a:br>
            <a:r>
              <a:rPr lang="en-US" sz="1000" b="1" dirty="0">
                <a:solidFill>
                  <a:schemeClr val="bg1"/>
                </a:solidFill>
              </a:rPr>
              <a:t>2-Tarımsal </a:t>
            </a:r>
            <a:r>
              <a:rPr lang="en-US" sz="1000" b="1" dirty="0" err="1">
                <a:solidFill>
                  <a:schemeClr val="bg1"/>
                </a:solidFill>
              </a:rPr>
              <a:t>İhtiyaca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Yetersizlik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Getirilen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su</a:t>
            </a:r>
            <a:r>
              <a:rPr lang="en-US" sz="1000" dirty="0">
                <a:solidFill>
                  <a:schemeClr val="bg1"/>
                </a:solidFill>
              </a:rPr>
              <a:t>, Konya </a:t>
            </a:r>
            <a:r>
              <a:rPr lang="en-US" sz="1000" dirty="0" err="1">
                <a:solidFill>
                  <a:schemeClr val="bg1"/>
                </a:solidFill>
              </a:rPr>
              <a:t>Ovası'nın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devasa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sulama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ihtiyacının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yalnızca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çok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küçük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bir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kısmını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karşılayabilmiştir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yaklaşık</a:t>
            </a:r>
            <a:r>
              <a:rPr lang="en-US" sz="1000" dirty="0">
                <a:solidFill>
                  <a:schemeClr val="bg1"/>
                </a:solidFill>
              </a:rPr>
              <a:t> 1/40).</a:t>
            </a:r>
            <a:br>
              <a:rPr lang="en-US" sz="1000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3-Flamingo </a:t>
            </a:r>
            <a:r>
              <a:rPr lang="en-US" sz="1000" b="1" dirty="0" err="1">
                <a:solidFill>
                  <a:schemeClr val="bg1"/>
                </a:solidFill>
              </a:rPr>
              <a:t>Yaşam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Alanları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Kurudu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US" sz="1000" dirty="0">
                <a:solidFill>
                  <a:schemeClr val="bg1"/>
                </a:solidFill>
              </a:rPr>
              <a:t> Tuz </a:t>
            </a:r>
            <a:r>
              <a:rPr lang="en-US" sz="1000" dirty="0" err="1">
                <a:solidFill>
                  <a:schemeClr val="bg1"/>
                </a:solidFill>
              </a:rPr>
              <a:t>Gölü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çevresinde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kuraklık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artmış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yeraltı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suyunun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düşmesi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nedeniyle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flamingo </a:t>
            </a:r>
            <a:r>
              <a:rPr lang="en-US" sz="1000" b="1" dirty="0" err="1">
                <a:solidFill>
                  <a:schemeClr val="bg1"/>
                </a:solidFill>
              </a:rPr>
              <a:t>ölümleri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yaşanmıştır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  <a:p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4-Kaynak Nehrin </a:t>
            </a:r>
            <a:r>
              <a:rPr lang="en-US" sz="1000" b="1" dirty="0" err="1">
                <a:solidFill>
                  <a:schemeClr val="bg1"/>
                </a:solidFill>
              </a:rPr>
              <a:t>Tahribatı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US" sz="1000" dirty="0">
                <a:solidFill>
                  <a:schemeClr val="bg1"/>
                </a:solidFill>
              </a:rPr>
              <a:t> Suyun </a:t>
            </a:r>
            <a:r>
              <a:rPr lang="en-US" sz="1000" dirty="0" err="1">
                <a:solidFill>
                  <a:schemeClr val="bg1"/>
                </a:solidFill>
              </a:rPr>
              <a:t>alındığı</a:t>
            </a:r>
            <a:r>
              <a:rPr lang="en-US" sz="1000" dirty="0">
                <a:solidFill>
                  <a:schemeClr val="bg1"/>
                </a:solidFill>
              </a:rPr>
              <a:t> Göksu </a:t>
            </a:r>
            <a:r>
              <a:rPr lang="en-US" sz="1000" dirty="0" err="1">
                <a:solidFill>
                  <a:schemeClr val="bg1"/>
                </a:solidFill>
              </a:rPr>
              <a:t>Nehri'ne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kurulan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barajlar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b="1" dirty="0" err="1">
                <a:solidFill>
                  <a:schemeClr val="bg1"/>
                </a:solidFill>
              </a:rPr>
              <a:t>yerel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balık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türlerinin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doğal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akışa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dayalı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yaşam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alanını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bozmuştur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br>
              <a:rPr lang="en-US" sz="1000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5-Ek </a:t>
            </a:r>
            <a:r>
              <a:rPr lang="en-US" sz="1000" b="1" dirty="0" err="1">
                <a:solidFill>
                  <a:schemeClr val="bg1"/>
                </a:solidFill>
              </a:rPr>
              <a:t>Tünel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Zorunluluğu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US" sz="1000" dirty="0">
                <a:solidFill>
                  <a:schemeClr val="bg1"/>
                </a:solidFill>
              </a:rPr>
              <a:t> Su </a:t>
            </a:r>
            <a:r>
              <a:rPr lang="en-US" sz="1000" dirty="0" err="1">
                <a:solidFill>
                  <a:schemeClr val="bg1"/>
                </a:solidFill>
              </a:rPr>
              <a:t>arzını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artırmak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için</a:t>
            </a:r>
            <a:r>
              <a:rPr lang="en-US" sz="1000" dirty="0">
                <a:solidFill>
                  <a:schemeClr val="bg1"/>
                </a:solidFill>
              </a:rPr>
              <a:t> ilk </a:t>
            </a:r>
            <a:r>
              <a:rPr lang="en-US" sz="1000" dirty="0" err="1">
                <a:solidFill>
                  <a:schemeClr val="bg1"/>
                </a:solidFill>
              </a:rPr>
              <a:t>tünelin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yetersizliği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nedeniyle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Hadimi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Tüneli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gibi</a:t>
            </a:r>
            <a:r>
              <a:rPr lang="en-US" sz="1000" dirty="0">
                <a:solidFill>
                  <a:schemeClr val="bg1"/>
                </a:solidFill>
              </a:rPr>
              <a:t> yeni </a:t>
            </a:r>
            <a:r>
              <a:rPr lang="en-US" sz="1000" dirty="0" err="1">
                <a:solidFill>
                  <a:schemeClr val="bg1"/>
                </a:solidFill>
              </a:rPr>
              <a:t>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maliyetli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projeler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zorunlu</a:t>
            </a:r>
            <a:r>
              <a:rPr lang="en-US" sz="1000" dirty="0">
                <a:solidFill>
                  <a:schemeClr val="bg1"/>
                </a:solidFill>
              </a:rPr>
              <a:t> hale </a:t>
            </a:r>
            <a:r>
              <a:rPr lang="en-US" sz="1000" dirty="0" err="1">
                <a:solidFill>
                  <a:schemeClr val="bg1"/>
                </a:solidFill>
              </a:rPr>
              <a:t>gelmiştir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BİBLİYOGRAFYA</a:t>
            </a:r>
            <a:endParaRPr lang="en">
              <a:solidFill>
                <a:schemeClr val="lt1"/>
              </a:solidFill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E812F0-2F89-000C-48B3-81778966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226" y="1285474"/>
            <a:ext cx="8194853" cy="3480164"/>
          </a:xfrm>
        </p:spPr>
        <p:txBody>
          <a:bodyPr/>
          <a:lstStyle/>
          <a:p>
            <a:pPr marL="0" indent="0">
              <a:buNone/>
            </a:pPr>
            <a:r>
              <a:rPr lang="tr-TR" sz="1200" dirty="0">
                <a:latin typeface="Arial"/>
                <a:cs typeface="Arial"/>
              </a:rPr>
              <a:t> </a:t>
            </a: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rId3"/>
              </a:rPr>
              <a:t>https://www.karasaban.net/mavi-tunelde-sona-yaklasildi/</a:t>
            </a:r>
            <a:br>
              <a:rPr lang="tr-TR" sz="1200" dirty="0">
                <a:solidFill>
                  <a:srgbClr val="0000EE"/>
                </a:solidFill>
                <a:latin typeface="Arial"/>
                <a:cs typeface="Arial"/>
              </a:rPr>
            </a:br>
            <a:br>
              <a:rPr lang="tr-TR" sz="1200" dirty="0">
                <a:latin typeface="Arial"/>
                <a:cs typeface="Arial"/>
              </a:rPr>
            </a:br>
            <a:r>
              <a:rPr lang="tr-TR" sz="1200" dirty="0">
                <a:latin typeface="Arial"/>
                <a:cs typeface="Arial"/>
              </a:rPr>
              <a:t> </a:t>
            </a: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rId4"/>
              </a:rPr>
              <a:t>https://www.analizgazetesi.com.tr/haber/konya-havzasini-mavi-tuneller-kurtaramaz-4910/</a:t>
            </a:r>
            <a:br>
              <a:rPr lang="tr-TR" sz="1200" dirty="0">
                <a:solidFill>
                  <a:srgbClr val="0000EE"/>
                </a:solidFill>
                <a:latin typeface="Arial"/>
                <a:cs typeface="Arial"/>
              </a:rPr>
            </a:br>
            <a:br>
              <a:rPr lang="tr-TR" sz="1200" dirty="0">
                <a:latin typeface="Arial"/>
                <a:cs typeface="Arial"/>
              </a:rPr>
            </a:b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"/>
              </a:rPr>
              <a:t> https://konev.org.tr/api/docs/documents/33bb68fa-d5f9-48d8-a5b1-586977af611a.pdf</a:t>
            </a:r>
            <a:br>
              <a:rPr lang="tr-TR" sz="1200" dirty="0">
                <a:solidFill>
                  <a:srgbClr val="0000EE"/>
                </a:solidFill>
                <a:latin typeface="Arial"/>
                <a:cs typeface="Arial"/>
              </a:rPr>
            </a:br>
            <a:br>
              <a:rPr lang="tr-TR" sz="1200" dirty="0">
                <a:latin typeface="Arial"/>
                <a:cs typeface="Arial"/>
              </a:rPr>
            </a:br>
            <a:r>
              <a:rPr lang="tr-TR" sz="1200" dirty="0">
                <a:latin typeface="Arial"/>
                <a:cs typeface="Arial"/>
              </a:rPr>
              <a:t> </a:t>
            </a: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rId5"/>
              </a:rPr>
              <a:t>https://tr.wikipedia.org/wiki/Mavi_T%C3%BCnel</a:t>
            </a:r>
            <a:br>
              <a:rPr lang="tr-TR" sz="1200" dirty="0">
                <a:solidFill>
                  <a:srgbClr val="0000EE"/>
                </a:solidFill>
                <a:latin typeface="Arial"/>
                <a:cs typeface="Arial"/>
              </a:rPr>
            </a:br>
            <a:br>
              <a:rPr lang="tr-TR" sz="1200" dirty="0">
                <a:latin typeface="Arial"/>
                <a:cs typeface="Arial"/>
              </a:rPr>
            </a:br>
            <a:r>
              <a:rPr lang="tr-TR" sz="1200" dirty="0">
                <a:latin typeface="Arial"/>
                <a:cs typeface="Arial"/>
              </a:rPr>
              <a:t> </a:t>
            </a: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rId6"/>
              </a:rPr>
              <a:t>https://haberonses.com/konya-ovasi-icin-yeni-su-umuduna-dogru-8274</a:t>
            </a:r>
            <a:br>
              <a:rPr lang="tr-TR" sz="1200" dirty="0">
                <a:solidFill>
                  <a:srgbClr val="0000EE"/>
                </a:solidFill>
                <a:latin typeface="Arial"/>
                <a:cs typeface="Arial"/>
              </a:rPr>
            </a:br>
            <a:br>
              <a:rPr lang="tr-TR" sz="1200" dirty="0">
                <a:latin typeface="Arial"/>
                <a:cs typeface="Arial"/>
              </a:rPr>
            </a:br>
            <a:r>
              <a:rPr lang="tr-TR" sz="1200" dirty="0">
                <a:latin typeface="Arial"/>
                <a:cs typeface="Arial"/>
              </a:rPr>
              <a:t> </a:t>
            </a: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rId7"/>
              </a:rPr>
              <a:t>https://supolitikalaridernegi.org/kop-eylem-plani-2023-konya-ovasina-diger-havzadan-aktarilan-kadar-su-israf-oluyor/</a:t>
            </a:r>
            <a:br>
              <a:rPr lang="tr-TR" sz="1200" dirty="0">
                <a:solidFill>
                  <a:srgbClr val="0000EE"/>
                </a:solidFill>
                <a:latin typeface="Arial"/>
                <a:cs typeface="Arial"/>
              </a:rPr>
            </a:br>
            <a:br>
              <a:rPr lang="tr-TR" sz="1200" dirty="0">
                <a:latin typeface="Arial"/>
                <a:cs typeface="Arial"/>
              </a:rPr>
            </a:br>
            <a:r>
              <a:rPr lang="tr-TR" sz="1200" dirty="0">
                <a:latin typeface="Arial"/>
                <a:cs typeface="Arial"/>
              </a:rPr>
              <a:t> </a:t>
            </a: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rId8"/>
              </a:rPr>
              <a:t>https://kosam.org/rapor-indir/konya-kapali-havzasi-su-yonetimi-projesi-on-fizibilite-calismasi</a:t>
            </a:r>
            <a:br>
              <a:rPr lang="tr-TR" sz="1200" dirty="0">
                <a:solidFill>
                  <a:srgbClr val="0000EE"/>
                </a:solidFill>
                <a:latin typeface="Arial"/>
                <a:cs typeface="Arial"/>
              </a:rPr>
            </a:br>
            <a:br>
              <a:rPr lang="tr-TR" sz="1200" dirty="0">
                <a:latin typeface="Arial"/>
                <a:cs typeface="Arial"/>
              </a:rPr>
            </a:br>
            <a:r>
              <a:rPr lang="tr-TR" sz="1200" dirty="0">
                <a:latin typeface="Arial"/>
                <a:cs typeface="Arial"/>
              </a:rPr>
              <a:t> </a:t>
            </a:r>
            <a:r>
              <a:rPr lang="tr-TR" sz="1200" dirty="0">
                <a:solidFill>
                  <a:srgbClr val="0000EE"/>
                </a:solidFill>
                <a:latin typeface="Arial"/>
                <a:cs typeface="Arial"/>
                <a:hlinkClick r:id="rId9"/>
              </a:rPr>
              <a:t>https://dergipark.org.tr/en/download/article-file/3335504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 idx="2"/>
          </p:nvPr>
        </p:nvSpPr>
        <p:spPr>
          <a:xfrm flipH="1">
            <a:off x="1740478" y="2043099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1. BÖLÜM</a:t>
            </a:r>
            <a:endParaRPr lang="tr-TR" sz="4400"/>
          </a:p>
        </p:txBody>
      </p:sp>
      <p:sp>
        <p:nvSpPr>
          <p:cNvPr id="150" name="Google Shape;150;p24"/>
          <p:cNvSpPr/>
          <p:nvPr/>
        </p:nvSpPr>
        <p:spPr>
          <a:xfrm>
            <a:off x="-4252972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207872" y="1463793"/>
            <a:ext cx="4290053" cy="11192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600" err="1"/>
              <a:t>Bozkır</a:t>
            </a:r>
            <a:r>
              <a:rPr lang="en" sz="1600"/>
              <a:t> Mavi </a:t>
            </a:r>
            <a:r>
              <a:rPr lang="en" sz="1600" err="1"/>
              <a:t>Tünel</a:t>
            </a:r>
            <a:r>
              <a:rPr lang="en" sz="1600"/>
              <a:t> </a:t>
            </a:r>
            <a:r>
              <a:rPr lang="en" sz="1600" err="1"/>
              <a:t>Projesi</a:t>
            </a:r>
            <a:r>
              <a:rPr lang="en" sz="1600"/>
              <a:t>:</a:t>
            </a:r>
            <a:endParaRPr lang="en" sz="1600">
              <a:solidFill>
                <a:schemeClr val="lt1"/>
              </a:solidFill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1"/>
          </p:nvPr>
        </p:nvSpPr>
        <p:spPr>
          <a:xfrm>
            <a:off x="207872" y="2560461"/>
            <a:ext cx="3810226" cy="1174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400" err="1"/>
              <a:t>Bozkır</a:t>
            </a:r>
            <a:r>
              <a:rPr lang="en" sz="1400"/>
              <a:t> Mavi </a:t>
            </a:r>
            <a:r>
              <a:rPr lang="en" sz="1400" err="1"/>
              <a:t>Tünel</a:t>
            </a:r>
            <a:r>
              <a:rPr lang="en" sz="1400"/>
              <a:t> </a:t>
            </a:r>
            <a:r>
              <a:rPr lang="en" sz="1400" err="1"/>
              <a:t>Projesi</a:t>
            </a:r>
            <a:r>
              <a:rPr lang="en" sz="1400"/>
              <a:t> </a:t>
            </a:r>
            <a:r>
              <a:rPr lang="en" sz="1400" err="1"/>
              <a:t>esasında</a:t>
            </a:r>
            <a:r>
              <a:rPr lang="en" sz="1400"/>
              <a:t> </a:t>
            </a:r>
            <a:r>
              <a:rPr lang="en" sz="1400" err="1"/>
              <a:t>Konyanın</a:t>
            </a:r>
            <a:r>
              <a:rPr lang="en" sz="1400"/>
              <a:t> Konya </a:t>
            </a:r>
            <a:r>
              <a:rPr lang="en" sz="1400" err="1"/>
              <a:t>Kapalı</a:t>
            </a:r>
            <a:r>
              <a:rPr lang="en" sz="1400"/>
              <a:t> </a:t>
            </a:r>
            <a:r>
              <a:rPr lang="en" sz="1400" err="1"/>
              <a:t>Havzasındaki</a:t>
            </a:r>
            <a:r>
              <a:rPr lang="en" sz="1400"/>
              <a:t> </a:t>
            </a:r>
            <a:r>
              <a:rPr lang="en" sz="1400" err="1"/>
              <a:t>acil</a:t>
            </a:r>
            <a:r>
              <a:rPr lang="en" sz="1400"/>
              <a:t> </a:t>
            </a:r>
            <a:r>
              <a:rPr lang="en" sz="1400" err="1"/>
              <a:t>su</a:t>
            </a:r>
            <a:r>
              <a:rPr lang="en" sz="1400"/>
              <a:t> </a:t>
            </a:r>
            <a:r>
              <a:rPr lang="en" sz="1400" err="1"/>
              <a:t>krizine</a:t>
            </a:r>
            <a:r>
              <a:rPr lang="en" sz="1400"/>
              <a:t> </a:t>
            </a:r>
            <a:r>
              <a:rPr lang="en" sz="1400" err="1"/>
              <a:t>çare</a:t>
            </a:r>
            <a:r>
              <a:rPr lang="en" sz="1400"/>
              <a:t> </a:t>
            </a:r>
            <a:r>
              <a:rPr lang="en" sz="1400" err="1"/>
              <a:t>olmak</a:t>
            </a:r>
            <a:r>
              <a:rPr lang="en" sz="1400"/>
              <a:t> </a:t>
            </a:r>
            <a:r>
              <a:rPr lang="en" sz="1400" err="1"/>
              <a:t>amacıyla</a:t>
            </a:r>
            <a:r>
              <a:rPr lang="en" sz="1400"/>
              <a:t> </a:t>
            </a:r>
            <a:r>
              <a:rPr lang="en" sz="1400" err="1"/>
              <a:t>devasa</a:t>
            </a:r>
            <a:r>
              <a:rPr lang="en" sz="1400"/>
              <a:t> Konya </a:t>
            </a:r>
            <a:r>
              <a:rPr lang="en" sz="1400" err="1"/>
              <a:t>Ovası</a:t>
            </a:r>
            <a:r>
              <a:rPr lang="en" sz="1400"/>
              <a:t> </a:t>
            </a:r>
            <a:r>
              <a:rPr lang="en" sz="1400" err="1"/>
              <a:t>Projesi</a:t>
            </a:r>
            <a:r>
              <a:rPr lang="en" sz="1400"/>
              <a:t> (KOP) </a:t>
            </a:r>
            <a:r>
              <a:rPr lang="en" sz="1400" err="1"/>
              <a:t>kapsamında</a:t>
            </a:r>
            <a:r>
              <a:rPr lang="en" sz="1400"/>
              <a:t> </a:t>
            </a:r>
            <a:r>
              <a:rPr lang="en" sz="1400" err="1"/>
              <a:t>hayata</a:t>
            </a:r>
            <a:r>
              <a:rPr lang="en" sz="1400"/>
              <a:t> </a:t>
            </a:r>
            <a:r>
              <a:rPr lang="en" sz="1400" err="1"/>
              <a:t>geçirilmiştir</a:t>
            </a:r>
            <a:r>
              <a:rPr lang="en" sz="1400"/>
              <a:t>.</a:t>
            </a:r>
            <a:endParaRPr lang="en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 rot="-4500033">
            <a:off x="-1273432" y="3070398"/>
            <a:ext cx="3262617" cy="1970242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/>
              <a:t>PROJE HAKKINDA</a:t>
            </a:r>
          </a:p>
        </p:txBody>
      </p:sp>
      <p:sp>
        <p:nvSpPr>
          <p:cNvPr id="164" name="Google Shape;164;p26"/>
          <p:cNvSpPr/>
          <p:nvPr/>
        </p:nvSpPr>
        <p:spPr>
          <a:xfrm>
            <a:off x="1214832" y="231304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808275" y="1480725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4402902" y="231304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5995668" y="1480725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ctrTitle" idx="2"/>
          </p:nvPr>
        </p:nvSpPr>
        <p:spPr>
          <a:xfrm flipH="1">
            <a:off x="1216836" y="2574983"/>
            <a:ext cx="1929577" cy="8346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solidFill>
                  <a:schemeClr val="lt1"/>
                </a:solidFill>
              </a:rPr>
              <a:t>TAM 17.034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rgbClr val="F3F3F3"/>
                </a:solidFill>
              </a:rPr>
              <a:t>KİLOMETRE UZUNLUĞUNDA</a:t>
            </a:r>
          </a:p>
        </p:txBody>
      </p:sp>
      <p:sp>
        <p:nvSpPr>
          <p:cNvPr id="170" name="Google Shape;170;p26"/>
          <p:cNvSpPr txBox="1">
            <a:spLocks noGrp="1"/>
          </p:cNvSpPr>
          <p:nvPr>
            <p:ph type="ctrTitle" idx="3"/>
          </p:nvPr>
        </p:nvSpPr>
        <p:spPr>
          <a:xfrm flipH="1">
            <a:off x="4287480" y="2778658"/>
            <a:ext cx="2164443" cy="1006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solidFill>
                  <a:schemeClr val="lt1"/>
                </a:solidFill>
              </a:rPr>
              <a:t>PROJEYE BAĞLANAN HİDROELEKTİRK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 SANTRAL SAYESİNDE ENERJİ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 DESTEĞİ DE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 SAĞLAMASI</a:t>
            </a:r>
          </a:p>
        </p:txBody>
      </p:sp>
      <p:sp>
        <p:nvSpPr>
          <p:cNvPr id="172" name="Google Shape;172;p26"/>
          <p:cNvSpPr txBox="1">
            <a:spLocks noGrp="1"/>
          </p:cNvSpPr>
          <p:nvPr>
            <p:ph type="ctrTitle" idx="5"/>
          </p:nvPr>
        </p:nvSpPr>
        <p:spPr>
          <a:xfrm flipH="1">
            <a:off x="2975289" y="1974617"/>
            <a:ext cx="1600770" cy="6937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/>
              <a:t>YILLIK 414 MİLYON M^3 SU KKH'YE AKTARILACAK</a:t>
            </a:r>
          </a:p>
        </p:txBody>
      </p:sp>
      <p:sp>
        <p:nvSpPr>
          <p:cNvPr id="174" name="Google Shape;174;p26"/>
          <p:cNvSpPr txBox="1">
            <a:spLocks noGrp="1"/>
          </p:cNvSpPr>
          <p:nvPr>
            <p:ph type="ctrTitle" idx="7"/>
          </p:nvPr>
        </p:nvSpPr>
        <p:spPr>
          <a:xfrm flipH="1">
            <a:off x="6045909" y="1810213"/>
            <a:ext cx="1827804" cy="967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/>
              <a:t>PROJE KAYNAĞINI AFŞAR VE BAĞLARBAŞI BARAJLARINDAN AKTARIYOR</a:t>
            </a:r>
          </a:p>
        </p:txBody>
      </p:sp>
      <p:sp>
        <p:nvSpPr>
          <p:cNvPr id="176" name="Google Shape;176;p26"/>
          <p:cNvSpPr/>
          <p:nvPr/>
        </p:nvSpPr>
        <p:spPr>
          <a:xfrm rot="5400000">
            <a:off x="7282972" y="-391616"/>
            <a:ext cx="3262631" cy="197023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 idx="2"/>
          </p:nvPr>
        </p:nvSpPr>
        <p:spPr>
          <a:xfrm>
            <a:off x="3883955" y="2011784"/>
            <a:ext cx="3480341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2. BÖLÜM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 flipH="1">
            <a:off x="4760510" y="-291618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1143782" y="-1697"/>
            <a:ext cx="2838488" cy="5210133"/>
          </a:xfrm>
          <a:custGeom>
            <a:avLst/>
            <a:gdLst/>
            <a:ahLst/>
            <a:cxnLst/>
            <a:rect l="l" t="t" r="r" b="b"/>
            <a:pathLst>
              <a:path w="110490" h="204359" extrusionOk="0">
                <a:moveTo>
                  <a:pt x="1524" y="0"/>
                </a:moveTo>
                <a:lnTo>
                  <a:pt x="110490" y="0"/>
                </a:lnTo>
                <a:lnTo>
                  <a:pt x="55732" y="204359"/>
                </a:lnTo>
                <a:lnTo>
                  <a:pt x="0" y="20435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CFB9559-7B99-3939-AF1F-3236AB060693}"/>
              </a:ext>
            </a:extLst>
          </p:cNvPr>
          <p:cNvSpPr/>
          <p:nvPr/>
        </p:nvSpPr>
        <p:spPr>
          <a:xfrm>
            <a:off x="6328971" y="-13704"/>
            <a:ext cx="3079171" cy="535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3" name="Google Shape;193;p28"/>
          <p:cNvSpPr txBox="1">
            <a:spLocks noGrp="1"/>
          </p:cNvSpPr>
          <p:nvPr>
            <p:ph type="ctrTitle" idx="2"/>
          </p:nvPr>
        </p:nvSpPr>
        <p:spPr>
          <a:xfrm>
            <a:off x="6420405" y="884459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600"/>
              <a:t>İNATLA SULU TARIM MI?</a:t>
            </a:r>
            <a:endParaRPr lang="tr-TR" sz="160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57CDC52-D9D4-D9A0-C834-3A588ADA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404" y="1855876"/>
            <a:ext cx="2904267" cy="915700"/>
          </a:xfrm>
        </p:spPr>
        <p:txBody>
          <a:bodyPr/>
          <a:lstStyle/>
          <a:p>
            <a:pPr marL="152400" indent="0"/>
            <a:r>
              <a:rPr lang="tr-TR" sz="1200">
                <a:latin typeface="Arial"/>
              </a:rPr>
              <a:t>KONYA KAPALI HAVZASI YAĞIŞ</a:t>
            </a:r>
            <a:br>
              <a:rPr lang="tr-TR" sz="1200">
                <a:latin typeface="Arial"/>
              </a:rPr>
            </a:br>
            <a:r>
              <a:rPr lang="tr-TR" sz="1200">
                <a:latin typeface="Arial"/>
              </a:rPr>
              <a:t>AÇISINDAN EN FAKİR YERLERDEN OLMASINA RAĞMEN BÖLGEDE YAPILAN TARIMIN BÜYÜK BİR KISMI ÇOK SU İSTEYEN MISIR, PANCAR VB. ÜRÜNLERDEN OLUŞMAKTADIR. </a:t>
            </a:r>
          </a:p>
        </p:txBody>
      </p:sp>
      <p:sp>
        <p:nvSpPr>
          <p:cNvPr id="9" name="Google Shape;193;p28">
            <a:extLst>
              <a:ext uri="{FF2B5EF4-FFF2-40B4-BE49-F238E27FC236}">
                <a16:creationId xmlns:a16="http://schemas.microsoft.com/office/drawing/2014/main" id="{20142677-F424-417B-3938-2312D48AF2C8}"/>
              </a:ext>
            </a:extLst>
          </p:cNvPr>
          <p:cNvSpPr txBox="1">
            <a:spLocks/>
          </p:cNvSpPr>
          <p:nvPr/>
        </p:nvSpPr>
        <p:spPr>
          <a:xfrm>
            <a:off x="188707" y="571309"/>
            <a:ext cx="2704381" cy="286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"/>
              <a:buNone/>
              <a:defRPr sz="13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" sz="1600">
                <a:solidFill>
                  <a:schemeClr val="bg1"/>
                </a:solidFill>
              </a:rPr>
              <a:t>PROJENİN AMACI BÖLGEDEKİ SU YÜKÜNÜ HAFİFLETMEKTİR. </a:t>
            </a:r>
            <a:br>
              <a:rPr lang="en" sz="1600">
                <a:solidFill>
                  <a:schemeClr val="bg1"/>
                </a:solidFill>
              </a:rPr>
            </a:br>
            <a:r>
              <a:rPr lang="en" sz="1600">
                <a:solidFill>
                  <a:schemeClr val="bg1"/>
                </a:solidFill>
              </a:rPr>
              <a:t>ÖYLE Kİ BÖLGEDE HALİHAZIRDA YILLIK 300-600 OBRUK OLUŞMAKTADIR.</a:t>
            </a: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ctrTitle" idx="2"/>
          </p:nvPr>
        </p:nvSpPr>
        <p:spPr>
          <a:xfrm flipH="1">
            <a:off x="211106" y="1940610"/>
            <a:ext cx="2611243" cy="10156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/>
              <a:t>TEMELLERİ 6 TEMMUZ 2007 TARİHİNDE ATILMIŞ.</a:t>
            </a:r>
            <a:br>
              <a:rPr lang="en"/>
            </a:br>
            <a:r>
              <a:rPr lang="en"/>
              <a:t>25 KASIM 2011 TARİHİNDE ÖNEMİ DERECE BÜYÜK KISMI OLAN 16.289 METRESİ TAMAMLANMIŞ.</a:t>
            </a:r>
            <a:br>
              <a:rPr lang="en"/>
            </a:br>
            <a:r>
              <a:rPr lang="en"/>
              <a:t>RESMİ AÇILIŞI İSE 22 MAYIS 2015 TARİHİNDE OLMUŞTUR.</a:t>
            </a:r>
            <a:endParaRPr lang="tr-TR"/>
          </a:p>
        </p:txBody>
      </p:sp>
      <p:sp>
        <p:nvSpPr>
          <p:cNvPr id="268" name="Google Shape;268;p30"/>
          <p:cNvSpPr txBox="1">
            <a:spLocks noGrp="1"/>
          </p:cNvSpPr>
          <p:nvPr>
            <p:ph type="ctrTitle" idx="5"/>
          </p:nvPr>
        </p:nvSpPr>
        <p:spPr>
          <a:xfrm flipH="1">
            <a:off x="6665027" y="1806830"/>
            <a:ext cx="2063461" cy="11519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/>
              <a:t>PROJENİN İSE 2022 VERİLERİYLE YAKLAŞIK 2-3 MİLYAR TL ARASINDA BİR MALİYETİ OLDUĞU GÖZÜKMEKTEDİR.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F245FA52-1260-301F-9AC5-6AFDF6075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44794" y="3339511"/>
            <a:ext cx="2353052" cy="1158390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ctr"/>
            <a:r>
              <a:rPr lang="tr-TR"/>
              <a:t>(PROJENİN BAŞ GÖSTEREN SU KRİZİ NEDENİYLE ERKEN AÇILDIĞI DA BELİRTİLMİŞTİR.)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BAŞARILI OLDU MU?</a:t>
            </a:r>
          </a:p>
        </p:txBody>
      </p:sp>
      <p:sp>
        <p:nvSpPr>
          <p:cNvPr id="281" name="Google Shape;281;p31"/>
          <p:cNvSpPr txBox="1">
            <a:spLocks noGrp="1"/>
          </p:cNvSpPr>
          <p:nvPr>
            <p:ph type="title" idx="2"/>
          </p:nvPr>
        </p:nvSpPr>
        <p:spPr>
          <a:xfrm flipH="1">
            <a:off x="1771563" y="182067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3. BÖLÜM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>
            <a:off x="-1061576" y="1080595"/>
            <a:ext cx="3979200" cy="344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1457049" y="1536841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3994651" y="911554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3750893" y="2800911"/>
            <a:ext cx="2378933" cy="20618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3" name="Google Shape;333;p32"/>
          <p:cNvSpPr txBox="1">
            <a:spLocks noGrp="1"/>
          </p:cNvSpPr>
          <p:nvPr>
            <p:ph type="ctrTitle" idx="4294967295"/>
          </p:nvPr>
        </p:nvSpPr>
        <p:spPr>
          <a:xfrm flipH="1">
            <a:off x="1720659" y="1936638"/>
            <a:ext cx="2258506" cy="1685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300">
                <a:solidFill>
                  <a:schemeClr val="lt1"/>
                </a:solidFill>
              </a:rPr>
              <a:t>BÖLGEYE AKTARILAN SU TOPLAM TARIM ARAZİSİNİN 1/40'INI SULAMAYA ANCA YETİYORDU. TARIM İÇİN YETERLİ SU İHTİYACI HİÇ BİR ZAMAN KARŞILANAMADI.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335" name="Google Shape;335;p32"/>
          <p:cNvSpPr txBox="1">
            <a:spLocks noGrp="1"/>
          </p:cNvSpPr>
          <p:nvPr>
            <p:ph type="ctrTitle" idx="4294967295"/>
          </p:nvPr>
        </p:nvSpPr>
        <p:spPr>
          <a:xfrm flipH="1">
            <a:off x="3911754" y="3148220"/>
            <a:ext cx="2107682" cy="1384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100"/>
              <a:t>YAPILAN SİSTEM ÇİFTÇİLERİ YASADIŞI VE KAÇAK SULAMAKTAN UZAKALŞTIRAMADI VE YASADIŞI SULAMA DEVAM ETTİ.</a:t>
            </a:r>
            <a:endParaRPr lang="tr-TR"/>
          </a:p>
        </p:txBody>
      </p:sp>
      <p:sp>
        <p:nvSpPr>
          <p:cNvPr id="337" name="Google Shape;337;p32"/>
          <p:cNvSpPr txBox="1">
            <a:spLocks noGrp="1"/>
          </p:cNvSpPr>
          <p:nvPr>
            <p:ph type="ctrTitle" idx="4294967295"/>
          </p:nvPr>
        </p:nvSpPr>
        <p:spPr>
          <a:xfrm flipH="1">
            <a:off x="4065303" y="1288074"/>
            <a:ext cx="1801900" cy="746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100"/>
              <a:t>BÖLGEDE OLUŞAN YILLIK OBRUK SAYILARI 300-600 DEN 2000+ LERE ÇIKTI.</a:t>
            </a:r>
          </a:p>
        </p:txBody>
      </p:sp>
      <p:sp>
        <p:nvSpPr>
          <p:cNvPr id="339" name="Google Shape;339;p32"/>
          <p:cNvSpPr/>
          <p:nvPr/>
        </p:nvSpPr>
        <p:spPr>
          <a:xfrm>
            <a:off x="5725351" y="1664098"/>
            <a:ext cx="2462977" cy="187690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2"/>
          <p:cNvSpPr txBox="1">
            <a:spLocks noGrp="1"/>
          </p:cNvSpPr>
          <p:nvPr>
            <p:ph type="ctrTitle" idx="4294967295"/>
          </p:nvPr>
        </p:nvSpPr>
        <p:spPr>
          <a:xfrm flipH="1">
            <a:off x="5863240" y="1847316"/>
            <a:ext cx="2146480" cy="1779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100"/>
              <a:t>İÇME SUYU ÖZELİNDE HAZIRLANAN SİSTEM KONYAYA 2045-2050 YILLARINA KADAR ŞEHİR MERKEZİ VE ÇUMRAYA TEMİZ SUYU ULAŞTIRACAK SİSTEMİN GARANTİSİNİ VERİYOR.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Ekran Gösterisi (16:9)</PresentationFormat>
  <Slides>16</Slides>
  <Notes>15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Marketing Newsletter</vt:lpstr>
      <vt:lpstr>BOZKIR MAVİ TÜNEL PROJESİ</vt:lpstr>
      <vt:lpstr>1. BÖLÜM</vt:lpstr>
      <vt:lpstr>Bozkır Mavi Tünel Projesi:</vt:lpstr>
      <vt:lpstr>PROJE HAKKINDA</vt:lpstr>
      <vt:lpstr>2. BÖLÜM</vt:lpstr>
      <vt:lpstr>İNATLA SULU TARIM MI?</vt:lpstr>
      <vt:lpstr>TEMELLERİ 6 TEMMUZ 2007 TARİHİNDE ATILMIŞ. 25 KASIM 2011 TARİHİNDE ÖNEMİ DERECE BÜYÜK KISMI OLAN 16.289 METRESİ TAMAMLANMIŞ. RESMİ AÇILIŞI İSE 22 MAYIS 2015 TARİHİNDE OLMUŞTUR.</vt:lpstr>
      <vt:lpstr>BAŞARILI OLDU MU?</vt:lpstr>
      <vt:lpstr>BÖLGEYE AKTARILAN SU TOPLAM TARIM ARAZİSİNİN 1/40'INI SULAMAYA ANCA YETİYORDU. TARIM İÇİN YETERLİ SU İHTİYACI HİÇ BİR ZAMAN KARŞILANAMADI.</vt:lpstr>
      <vt:lpstr>ANCAK YAPILAN KAÇAK YER ALTI SULAMA BİLİNÇSİZ TARIM POLİTİKALARINA BAĞLI ÇEVRESEL NEDENLER YÜZÜNDEN AHİ'NİN İNŞAATI SÜREKLİ SEKTEYE UĞRAMIŞTIR</vt:lpstr>
      <vt:lpstr>EK BİLGİLER VE BİTİRİŞ</vt:lpstr>
      <vt:lpstr>PROJENİN İLK FİKRİ BİR OSMANLI VATANDAŞI OLAN KARAMAN VALİSİ ÇELİK MEHMED PAŞA'NIN AKLINA GELMİŞ AMA DÖNEMİN ŞARTLARI EL VERMEMİŞTİR.</vt:lpstr>
      <vt:lpstr>BÖLGEDEKİ SUYUN ÇEKİLMESİYLE FLAMİNGOLARIN KULUÇKA VE KREŞ ALANLARI SUSUZ KALMIŞ VE BU SEBEPLE FLAMİNGO ÖLÜMLERİ GERÇEKLEŞMİŞTİR</vt:lpstr>
      <vt:lpstr>AYRICA VAKFIMIZDANDA HÜSEYİN İLHAN'IN AYNI BAŞLIKTA ÖĞRETİCİ VE AÇIKLAYICI BİR  TEZİ DE BULUNMAKTADIR.</vt:lpstr>
      <vt:lpstr>SONUÇ OLARAK</vt:lpstr>
      <vt:lpstr>BİBLİYOGRAFYA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156</cp:revision>
  <dcterms:modified xsi:type="dcterms:W3CDTF">2025-11-30T11:30:49Z</dcterms:modified>
</cp:coreProperties>
</file>