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4BCD9F-8B3E-4DE2-84E9-0C29E3F4D8D3}" type="datetimeFigureOut">
              <a:rPr lang="tr-TR" smtClean="0"/>
              <a:t>10.02.2025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CA4459-4D0D-4B14-BD90-EA12FA064F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37340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0E7C8-F1AE-4B7E-8AEB-37409A14BC44}" type="datetimeFigureOut">
              <a:rPr lang="tr-TR" smtClean="0"/>
              <a:t>10.02.2025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B729E6EF-260C-4E7D-AEAD-75CA780B13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6660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0E7C8-F1AE-4B7E-8AEB-37409A14BC44}" type="datetimeFigureOut">
              <a:rPr lang="tr-TR" smtClean="0"/>
              <a:t>10.02.2025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B729E6EF-260C-4E7D-AEAD-75CA780B13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2715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0E7C8-F1AE-4B7E-8AEB-37409A14BC44}" type="datetimeFigureOut">
              <a:rPr lang="tr-TR" smtClean="0"/>
              <a:t>10.02.2025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B729E6EF-260C-4E7D-AEAD-75CA780B13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08329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0E7C8-F1AE-4B7E-8AEB-37409A14BC44}" type="datetimeFigureOut">
              <a:rPr lang="tr-TR" smtClean="0"/>
              <a:t>10.02.2025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B729E6EF-260C-4E7D-AEAD-75CA780B13F9}" type="slidenum">
              <a:rPr lang="tr-TR" smtClean="0"/>
              <a:t>‹#›</a:t>
            </a:fld>
            <a:endParaRPr lang="tr-TR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793225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0E7C8-F1AE-4B7E-8AEB-37409A14BC44}" type="datetimeFigureOut">
              <a:rPr lang="tr-TR" smtClean="0"/>
              <a:t>10.02.2025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B729E6EF-260C-4E7D-AEAD-75CA780B13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01989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0E7C8-F1AE-4B7E-8AEB-37409A14BC44}" type="datetimeFigureOut">
              <a:rPr lang="tr-TR" smtClean="0"/>
              <a:t>10.02.2025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9E6EF-260C-4E7D-AEAD-75CA780B13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34008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0E7C8-F1AE-4B7E-8AEB-37409A14BC44}" type="datetimeFigureOut">
              <a:rPr lang="tr-TR" smtClean="0"/>
              <a:t>10.02.2025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9E6EF-260C-4E7D-AEAD-75CA780B13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40869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0E7C8-F1AE-4B7E-8AEB-37409A14BC44}" type="datetimeFigureOut">
              <a:rPr lang="tr-TR" smtClean="0"/>
              <a:t>10.02.2025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9E6EF-260C-4E7D-AEAD-75CA780B13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55307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F780E7C8-F1AE-4B7E-8AEB-37409A14BC44}" type="datetimeFigureOut">
              <a:rPr lang="tr-TR" smtClean="0"/>
              <a:t>10.02.2025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B729E6EF-260C-4E7D-AEAD-75CA780B13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9210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0E7C8-F1AE-4B7E-8AEB-37409A14BC44}" type="datetimeFigureOut">
              <a:rPr lang="tr-TR" smtClean="0"/>
              <a:t>10.02.2025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9E6EF-260C-4E7D-AEAD-75CA780B13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0287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0E7C8-F1AE-4B7E-8AEB-37409A14BC44}" type="datetimeFigureOut">
              <a:rPr lang="tr-TR" smtClean="0"/>
              <a:t>10.02.2025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B729E6EF-260C-4E7D-AEAD-75CA780B13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4645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0E7C8-F1AE-4B7E-8AEB-37409A14BC44}" type="datetimeFigureOut">
              <a:rPr lang="tr-TR" smtClean="0"/>
              <a:t>10.02.2025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9E6EF-260C-4E7D-AEAD-75CA780B13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357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0E7C8-F1AE-4B7E-8AEB-37409A14BC44}" type="datetimeFigureOut">
              <a:rPr lang="tr-TR" smtClean="0"/>
              <a:t>10.02.2025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9E6EF-260C-4E7D-AEAD-75CA780B13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6826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0E7C8-F1AE-4B7E-8AEB-37409A14BC44}" type="datetimeFigureOut">
              <a:rPr lang="tr-TR" smtClean="0"/>
              <a:t>10.02.2025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9E6EF-260C-4E7D-AEAD-75CA780B13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6156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0E7C8-F1AE-4B7E-8AEB-37409A14BC44}" type="datetimeFigureOut">
              <a:rPr lang="tr-TR" smtClean="0"/>
              <a:t>10.02.2025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9E6EF-260C-4E7D-AEAD-75CA780B13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0618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0E7C8-F1AE-4B7E-8AEB-37409A14BC44}" type="datetimeFigureOut">
              <a:rPr lang="tr-TR" smtClean="0"/>
              <a:t>10.02.2025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9E6EF-260C-4E7D-AEAD-75CA780B13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236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0E7C8-F1AE-4B7E-8AEB-37409A14BC44}" type="datetimeFigureOut">
              <a:rPr lang="tr-TR" smtClean="0"/>
              <a:t>10.02.2025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9E6EF-260C-4E7D-AEAD-75CA780B13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4772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80E7C8-F1AE-4B7E-8AEB-37409A14BC44}" type="datetimeFigureOut">
              <a:rPr lang="tr-TR" smtClean="0"/>
              <a:t>10.02.2025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29E6EF-260C-4E7D-AEAD-75CA780B13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48206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6196339" cy="1213140"/>
          </a:xfrm>
        </p:spPr>
        <p:txBody>
          <a:bodyPr/>
          <a:lstStyle/>
          <a:p>
            <a:r>
              <a:rPr lang="tr-TR" dirty="0" smtClean="0"/>
              <a:t>ANAYASA ÇEŞİTLERİ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719409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-75458" y="3247052"/>
            <a:ext cx="9613860" cy="732291"/>
          </a:xfrm>
        </p:spPr>
        <p:txBody>
          <a:bodyPr>
            <a:normAutofit fontScale="90000"/>
          </a:bodyPr>
          <a:lstStyle/>
          <a:p>
            <a:r>
              <a:rPr lang="tr-TR" dirty="0"/>
              <a:t>Türkiye Cumhuriyeti Anayasası(1982 Anayasası) yazılı</a:t>
            </a:r>
            <a:r>
              <a:rPr lang="tr-TR" dirty="0" smtClean="0"/>
              <a:t>, şekli, </a:t>
            </a:r>
            <a:r>
              <a:rPr lang="tr-TR" dirty="0" err="1" smtClean="0"/>
              <a:t>kazuistik</a:t>
            </a:r>
            <a:r>
              <a:rPr lang="tr-TR" dirty="0" smtClean="0"/>
              <a:t> </a:t>
            </a:r>
            <a:r>
              <a:rPr lang="tr-TR" dirty="0"/>
              <a:t>ve katı bir anayasadır.</a:t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17310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etin kutusu 7"/>
          <p:cNvSpPr txBox="1"/>
          <p:nvPr/>
        </p:nvSpPr>
        <p:spPr>
          <a:xfrm>
            <a:off x="429209" y="643812"/>
            <a:ext cx="9965094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dirty="0" smtClean="0">
                <a:solidFill>
                  <a:schemeClr val="accent4">
                    <a:lumMod val="50000"/>
                  </a:schemeClr>
                </a:solidFill>
              </a:rPr>
              <a:t>YAZILI ANAYASA</a:t>
            </a:r>
          </a:p>
          <a:p>
            <a:endParaRPr lang="tr-TR" sz="2500" dirty="0">
              <a:solidFill>
                <a:schemeClr val="accent4">
                  <a:lumMod val="50000"/>
                </a:schemeClr>
              </a:solidFill>
            </a:endParaRPr>
          </a:p>
          <a:p>
            <a:endParaRPr lang="tr-TR" sz="2800" dirty="0" smtClean="0"/>
          </a:p>
          <a:p>
            <a:r>
              <a:rPr lang="tr-TR" sz="2800" dirty="0"/>
              <a:t>Yazılı anayasalar, yetkili organca yapılmış ve bir anayasada yer alması gereken kuralları içeren temel </a:t>
            </a:r>
            <a:r>
              <a:rPr lang="tr-TR" sz="2800" dirty="0" err="1" smtClean="0"/>
              <a:t>belgedir.Yazılı</a:t>
            </a:r>
            <a:r>
              <a:rPr lang="tr-TR" sz="2800" dirty="0" smtClean="0"/>
              <a:t> </a:t>
            </a:r>
            <a:r>
              <a:rPr lang="tr-TR" sz="2800" dirty="0"/>
              <a:t>anayasalarda, yetkiler, görevler, haklar ve bunların sınırları genel de olsa belirtilmiştir.</a:t>
            </a:r>
            <a:endParaRPr lang="tr-TR" sz="2800" dirty="0" smtClean="0"/>
          </a:p>
          <a:p>
            <a:endParaRPr lang="tr-TR" sz="25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6286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391887" y="606491"/>
            <a:ext cx="9927771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dirty="0" smtClean="0">
                <a:solidFill>
                  <a:schemeClr val="accent4">
                    <a:lumMod val="50000"/>
                  </a:schemeClr>
                </a:solidFill>
              </a:rPr>
              <a:t>YAZISIZ ANAYASA</a:t>
            </a:r>
          </a:p>
          <a:p>
            <a:endParaRPr lang="tr-TR" sz="3200" dirty="0" smtClean="0">
              <a:solidFill>
                <a:schemeClr val="accent4">
                  <a:lumMod val="50000"/>
                </a:schemeClr>
              </a:solidFill>
            </a:endParaRPr>
          </a:p>
          <a:p>
            <a:endParaRPr lang="tr-TR" sz="2400" dirty="0" smtClean="0"/>
          </a:p>
          <a:p>
            <a:r>
              <a:rPr lang="tr-TR" sz="2800" dirty="0" smtClean="0"/>
              <a:t>Anayasa yazılı bir metin halinde bulunmaz. Uygulamalar teamüller ve yargı kararları aracılığıyla belirlenir. Değişiklikler de bu şekilde gerçekleşir.</a:t>
            </a:r>
            <a:endParaRPr lang="tr-TR" sz="2800" dirty="0"/>
          </a:p>
          <a:p>
            <a:endParaRPr lang="tr-TR" sz="3200" dirty="0" smtClean="0">
              <a:solidFill>
                <a:schemeClr val="accent4">
                  <a:lumMod val="50000"/>
                </a:schemeClr>
              </a:solidFill>
            </a:endParaRPr>
          </a:p>
          <a:p>
            <a:endParaRPr lang="tr-TR" sz="3200" dirty="0">
              <a:solidFill>
                <a:schemeClr val="accent4">
                  <a:lumMod val="50000"/>
                </a:schemeClr>
              </a:solidFill>
            </a:endParaRPr>
          </a:p>
          <a:p>
            <a:endParaRPr lang="tr-TR" sz="32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67179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485191" y="699796"/>
            <a:ext cx="974116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dirty="0" smtClean="0">
                <a:solidFill>
                  <a:schemeClr val="accent4">
                    <a:lumMod val="50000"/>
                  </a:schemeClr>
                </a:solidFill>
              </a:rPr>
              <a:t>MADDİ ANAYASA</a:t>
            </a:r>
          </a:p>
          <a:p>
            <a:endParaRPr lang="tr-TR" sz="3200" dirty="0">
              <a:solidFill>
                <a:schemeClr val="accent4">
                  <a:lumMod val="50000"/>
                </a:schemeClr>
              </a:solidFill>
            </a:endParaRPr>
          </a:p>
          <a:p>
            <a:endParaRPr lang="tr-TR" sz="3200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tr-TR" sz="2800" dirty="0" smtClean="0"/>
              <a:t>Anayasanın hangi başlık altında bulunduğuna değil onun </a:t>
            </a:r>
            <a:r>
              <a:rPr lang="tr-TR" sz="2800" dirty="0" err="1" smtClean="0"/>
              <a:t>içeriğine,özüne</a:t>
            </a:r>
            <a:r>
              <a:rPr lang="tr-TR" sz="2800" dirty="0" smtClean="0"/>
              <a:t> </a:t>
            </a:r>
            <a:r>
              <a:rPr lang="tr-TR" sz="2800" dirty="0" err="1" smtClean="0"/>
              <a:t>bakılır.Temel</a:t>
            </a:r>
            <a:r>
              <a:rPr lang="tr-TR" sz="2800" dirty="0" smtClean="0"/>
              <a:t> olarak anayasal niteliğin var olup olmadığının anlaşılmasında siyasi iktidarın gücünün sınırlandırılıp sınırlandırılmadığı bilgisi </a:t>
            </a:r>
            <a:r>
              <a:rPr lang="tr-TR" sz="2800" dirty="0" err="1" smtClean="0"/>
              <a:t>kullanılır.Bir</a:t>
            </a:r>
            <a:r>
              <a:rPr lang="tr-TR" sz="2800" dirty="0" smtClean="0"/>
              <a:t> hukuk kuralı anayasa metninin içine dahil olmasa dahi sınırlandırmanın varlığı durumunda hukuk kuralının anayasal niteliği kabul edilir.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4105871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485192" y="615821"/>
            <a:ext cx="9731828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dirty="0" smtClean="0">
                <a:solidFill>
                  <a:schemeClr val="accent4">
                    <a:lumMod val="50000"/>
                  </a:schemeClr>
                </a:solidFill>
              </a:rPr>
              <a:t>ŞEKLİ ANAYASA</a:t>
            </a:r>
          </a:p>
          <a:p>
            <a:endParaRPr lang="tr-TR" sz="3200" dirty="0">
              <a:solidFill>
                <a:schemeClr val="accent4">
                  <a:lumMod val="50000"/>
                </a:schemeClr>
              </a:solidFill>
            </a:endParaRPr>
          </a:p>
          <a:p>
            <a:endParaRPr lang="tr-TR" sz="3200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tr-TR" sz="2800" dirty="0" smtClean="0"/>
              <a:t>Hukuk kuralının içeriğine değil onun hangi başlık altında bulunduğuna göre anayasa kuralı olup olmadığına karar verilir.</a:t>
            </a:r>
            <a:r>
              <a:rPr lang="tr-TR" sz="2800" dirty="0"/>
              <a:t> Bu anlamda bir kuralın anayasa kuralı olup olmadığına, onun içeriğine bakılmaksızın, o kuralın bulunduğu yere ve yapılış veya değiştiriliş şekline bakılarak karar verilir. Eğer bu kural normlar hiyerarşisinde en üst basamakta yer alıyorsa ve kanunlardan daha zor bir usulle değiştirilebiliyorsa o kural, içerik olarak neye ilişkin olursa olsun bir anayasa kuralıdır.</a:t>
            </a:r>
            <a:endParaRPr lang="tr-TR" sz="2800" dirty="0" smtClean="0"/>
          </a:p>
        </p:txBody>
      </p:sp>
    </p:spTree>
    <p:extLst>
      <p:ext uri="{BB962C8B-B14F-4D97-AF65-F5344CB8AC3E}">
        <p14:creationId xmlns:p14="http://schemas.microsoft.com/office/powerpoint/2010/main" val="3495876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345231" y="643813"/>
            <a:ext cx="10030409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dirty="0" smtClean="0">
                <a:solidFill>
                  <a:schemeClr val="accent4">
                    <a:lumMod val="50000"/>
                  </a:schemeClr>
                </a:solidFill>
              </a:rPr>
              <a:t>KAZUİSTİK ANAYASA</a:t>
            </a:r>
          </a:p>
          <a:p>
            <a:endParaRPr lang="tr-TR" sz="3200" dirty="0">
              <a:solidFill>
                <a:schemeClr val="accent4">
                  <a:lumMod val="50000"/>
                </a:schemeClr>
              </a:solidFill>
            </a:endParaRPr>
          </a:p>
          <a:p>
            <a:endParaRPr lang="tr-TR" sz="3200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tr-TR" sz="2800" dirty="0" smtClean="0"/>
              <a:t>Açıklamalı ve ayrıntılı maddelere yer </a:t>
            </a:r>
            <a:r>
              <a:rPr lang="tr-TR" sz="2800" dirty="0" err="1" smtClean="0"/>
              <a:t>verilir.Her</a:t>
            </a:r>
            <a:r>
              <a:rPr lang="tr-TR" sz="2800" dirty="0" smtClean="0"/>
              <a:t> durumun kuralla çözülmesi esasını kabul </a:t>
            </a:r>
            <a:r>
              <a:rPr lang="tr-TR" sz="2800" dirty="0" err="1" smtClean="0"/>
              <a:t>eder.Detaylar</a:t>
            </a:r>
            <a:r>
              <a:rPr lang="tr-TR" sz="2800" dirty="0" smtClean="0"/>
              <a:t> kanunlara </a:t>
            </a:r>
            <a:r>
              <a:rPr lang="tr-TR" sz="2800" dirty="0" err="1" smtClean="0"/>
              <a:t>bırakılmaz.Kanunlarda</a:t>
            </a:r>
            <a:r>
              <a:rPr lang="tr-TR" sz="2800" dirty="0" smtClean="0"/>
              <a:t> düzenlenmesi gereken hususları da düzenler.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5401206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447870" y="606489"/>
            <a:ext cx="9862457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dirty="0" smtClean="0">
                <a:solidFill>
                  <a:schemeClr val="accent4">
                    <a:lumMod val="50000"/>
                  </a:schemeClr>
                </a:solidFill>
              </a:rPr>
              <a:t>ÇERÇEVE ANAYASA</a:t>
            </a:r>
          </a:p>
          <a:p>
            <a:endParaRPr lang="tr-TR" sz="3200" dirty="0">
              <a:solidFill>
                <a:schemeClr val="accent4">
                  <a:lumMod val="50000"/>
                </a:schemeClr>
              </a:solidFill>
            </a:endParaRPr>
          </a:p>
          <a:p>
            <a:endParaRPr lang="tr-TR" sz="3200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tr-TR" sz="2800" dirty="0" smtClean="0"/>
              <a:t>Devlet organlarının hukuki statüsünü ana hatlarıyla belirleyip ayrıntıları diğer kanun ve hukuki normlara bırakan anayasalardır.</a:t>
            </a:r>
          </a:p>
          <a:p>
            <a:endParaRPr lang="tr-TR" sz="3200" dirty="0">
              <a:solidFill>
                <a:schemeClr val="accent4">
                  <a:lumMod val="50000"/>
                </a:schemeClr>
              </a:solidFill>
            </a:endParaRPr>
          </a:p>
          <a:p>
            <a:endParaRPr lang="tr-TR" sz="32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0933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391885" y="625151"/>
            <a:ext cx="10002416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dirty="0" smtClean="0">
                <a:solidFill>
                  <a:schemeClr val="accent4">
                    <a:lumMod val="50000"/>
                  </a:schemeClr>
                </a:solidFill>
              </a:rPr>
              <a:t>KATI ANAYASA</a:t>
            </a:r>
          </a:p>
          <a:p>
            <a:endParaRPr lang="tr-TR" sz="3200" dirty="0">
              <a:solidFill>
                <a:schemeClr val="accent4">
                  <a:lumMod val="50000"/>
                </a:schemeClr>
              </a:solidFill>
            </a:endParaRPr>
          </a:p>
          <a:p>
            <a:endParaRPr lang="tr-TR" sz="3200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tr-TR" sz="2800" dirty="0" smtClean="0"/>
              <a:t>Anayasanın yapılış ve değiştirilme süreçleriyle </a:t>
            </a:r>
            <a:r>
              <a:rPr lang="tr-TR" sz="2800" dirty="0" err="1" smtClean="0"/>
              <a:t>ilgilidir.Eğer</a:t>
            </a:r>
            <a:r>
              <a:rPr lang="tr-TR" sz="2800" dirty="0" smtClean="0"/>
              <a:t> bir anayasa kuralı alelade bir kanun gibi değiştirilemiyorsa katı anayasadan söz </a:t>
            </a:r>
            <a:r>
              <a:rPr lang="tr-TR" sz="2800" dirty="0" err="1" smtClean="0"/>
              <a:t>edilebilir.Değiştirmeyle</a:t>
            </a:r>
            <a:r>
              <a:rPr lang="tr-TR" sz="2800" dirty="0" smtClean="0"/>
              <a:t> ilgili sınırlar teklif yeter </a:t>
            </a:r>
            <a:r>
              <a:rPr lang="tr-TR" sz="2800" dirty="0" err="1" smtClean="0"/>
              <a:t>sayısı,karar</a:t>
            </a:r>
            <a:r>
              <a:rPr lang="tr-TR" sz="2800" dirty="0" smtClean="0"/>
              <a:t> yeter sayısı vb. ile oluşturulabilir.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4166051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382555" y="634482"/>
            <a:ext cx="985312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dirty="0" smtClean="0">
                <a:solidFill>
                  <a:schemeClr val="accent4">
                    <a:lumMod val="50000"/>
                  </a:schemeClr>
                </a:solidFill>
              </a:rPr>
              <a:t>YUMUŞAK ANAYASA</a:t>
            </a:r>
          </a:p>
          <a:p>
            <a:endParaRPr lang="tr-TR" sz="3200" dirty="0">
              <a:solidFill>
                <a:schemeClr val="accent4">
                  <a:lumMod val="50000"/>
                </a:schemeClr>
              </a:solidFill>
            </a:endParaRPr>
          </a:p>
          <a:p>
            <a:endParaRPr lang="tr-TR" sz="3200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tr-TR" sz="2800" dirty="0" smtClean="0"/>
              <a:t>Bu tür anayasalar alelade bir kanun gibi </a:t>
            </a:r>
            <a:r>
              <a:rPr lang="tr-TR" sz="2800" dirty="0" err="1" smtClean="0"/>
              <a:t>değiştirilebilir.Değiştirme</a:t>
            </a:r>
            <a:r>
              <a:rPr lang="tr-TR" sz="2800" dirty="0" smtClean="0"/>
              <a:t> için sınırlar </a:t>
            </a:r>
            <a:r>
              <a:rPr lang="tr-TR" sz="2800" dirty="0" err="1" smtClean="0"/>
              <a:t>yoktur.Yazısız</a:t>
            </a:r>
            <a:r>
              <a:rPr lang="tr-TR" sz="2800" dirty="0" smtClean="0"/>
              <a:t> anayasalar bu türün içerisine girer.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113911045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90</TotalTime>
  <Words>231</Words>
  <Application>Microsoft Office PowerPoint</Application>
  <PresentationFormat>Geniş ekran</PresentationFormat>
  <Paragraphs>35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Trebuchet MS</vt:lpstr>
      <vt:lpstr>Berlin</vt:lpstr>
      <vt:lpstr>ANAYASA ÇEŞİTLERİ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Türkiye Cumhuriyeti Anayasası(1982 Anayasası) yazılı, şekli, kazuistik ve katı bir anayasadır. </vt:lpstr>
    </vt:vector>
  </TitlesOfParts>
  <Company>NouS/TncTR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ANAYASA ÇEŞİTLERİ</dc:title>
  <dc:creator>LENOVO</dc:creator>
  <cp:lastModifiedBy>LENOVO</cp:lastModifiedBy>
  <cp:revision>10</cp:revision>
  <dcterms:created xsi:type="dcterms:W3CDTF">2025-02-10T07:34:12Z</dcterms:created>
  <dcterms:modified xsi:type="dcterms:W3CDTF">2025-02-10T09:04:18Z</dcterms:modified>
</cp:coreProperties>
</file>