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6" r:id="rId8"/>
    <p:sldId id="262" r:id="rId9"/>
    <p:sldId id="264" r:id="rId10"/>
    <p:sldId id="265" r:id="rId11"/>
    <p:sldId id="263" r:id="rId12"/>
    <p:sldId id="267" r:id="rId13"/>
    <p:sldId id="268" r:id="rId14"/>
    <p:sldId id="269" r:id="rId15"/>
    <p:sldId id="270" r:id="rId16"/>
    <p:sldId id="27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029FB-E86B-4C6B-89A2-379650904A3B}" v="491" dt="2021-12-04T12:42:07.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5375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39638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0196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7915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60837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2586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78511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000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3855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7555229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2867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3597001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5587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1826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51627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3836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75818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0785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766739" y="2902619"/>
            <a:ext cx="6815669" cy="1515533"/>
          </a:xfrm>
        </p:spPr>
        <p:txBody>
          <a:bodyPr/>
          <a:lstStyle/>
          <a:p>
            <a:r>
              <a:rPr lang="tr-TR" dirty="0"/>
              <a:t>Türkiye 'de İslamiyet Tarihi</a:t>
            </a:r>
          </a:p>
          <a:p>
            <a:endParaRPr lang="tr-TR" dirty="0">
              <a:cs typeface="Calibri Light"/>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6744258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FFFD76-5AEF-45D0-A946-803E5C5CA2A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C2399C7-4192-46BB-96B4-7A2FF897780B}"/>
              </a:ext>
            </a:extLst>
          </p:cNvPr>
          <p:cNvSpPr>
            <a:spLocks noGrp="1"/>
          </p:cNvSpPr>
          <p:nvPr>
            <p:ph idx="1"/>
          </p:nvPr>
        </p:nvSpPr>
        <p:spPr/>
        <p:txBody>
          <a:bodyPr>
            <a:normAutofit/>
          </a:bodyPr>
          <a:lstStyle/>
          <a:p>
            <a:pPr marL="342900" indent="-342900"/>
            <a:r>
              <a:rPr lang="tr-TR" dirty="0">
                <a:ea typeface="+mn-lt"/>
                <a:cs typeface="+mn-lt"/>
              </a:rPr>
              <a:t>Bunlardan Nasır bin </a:t>
            </a:r>
            <a:r>
              <a:rPr lang="tr-TR" dirty="0" err="1">
                <a:ea typeface="+mn-lt"/>
                <a:cs typeface="+mn-lt"/>
              </a:rPr>
              <a:t>Ahmed</a:t>
            </a:r>
            <a:r>
              <a:rPr lang="tr-TR" dirty="0">
                <a:ea typeface="+mn-lt"/>
                <a:cs typeface="+mn-lt"/>
              </a:rPr>
              <a:t>, </a:t>
            </a:r>
            <a:r>
              <a:rPr lang="tr-TR" dirty="0" err="1">
                <a:ea typeface="+mn-lt"/>
                <a:cs typeface="+mn-lt"/>
              </a:rPr>
              <a:t>Oğulcak</a:t>
            </a:r>
            <a:r>
              <a:rPr lang="tr-TR" dirty="0">
                <a:ea typeface="+mn-lt"/>
                <a:cs typeface="+mn-lt"/>
              </a:rPr>
              <a:t> </a:t>
            </a:r>
            <a:r>
              <a:rPr lang="tr-TR" dirty="0" err="1">
                <a:ea typeface="+mn-lt"/>
                <a:cs typeface="+mn-lt"/>
              </a:rPr>
              <a:t>Kadır</a:t>
            </a:r>
            <a:r>
              <a:rPr lang="tr-TR" dirty="0">
                <a:ea typeface="+mn-lt"/>
                <a:cs typeface="+mn-lt"/>
              </a:rPr>
              <a:t> Han'ın ülkesine sığındı. Ona iyi muamele edip </a:t>
            </a:r>
            <a:r>
              <a:rPr lang="tr-TR" dirty="0" err="1">
                <a:ea typeface="+mn-lt"/>
                <a:cs typeface="+mn-lt"/>
              </a:rPr>
              <a:t>Artuç</a:t>
            </a:r>
            <a:r>
              <a:rPr lang="tr-TR" dirty="0">
                <a:ea typeface="+mn-lt"/>
                <a:cs typeface="+mn-lt"/>
              </a:rPr>
              <a:t> nahiyesinin idaresini verdi. </a:t>
            </a:r>
            <a:r>
              <a:rPr lang="tr-TR" dirty="0" err="1">
                <a:ea typeface="+mn-lt"/>
                <a:cs typeface="+mn-lt"/>
              </a:rPr>
              <a:t>Artuç</a:t>
            </a:r>
            <a:r>
              <a:rPr lang="tr-TR" dirty="0">
                <a:ea typeface="+mn-lt"/>
                <a:cs typeface="+mn-lt"/>
              </a:rPr>
              <a:t> Nasır bin </a:t>
            </a:r>
            <a:r>
              <a:rPr lang="tr-TR" dirty="0" err="1">
                <a:ea typeface="+mn-lt"/>
                <a:cs typeface="+mn-lt"/>
              </a:rPr>
              <a:t>Ahmed'in</a:t>
            </a:r>
            <a:r>
              <a:rPr lang="tr-TR" dirty="0">
                <a:ea typeface="+mn-lt"/>
                <a:cs typeface="+mn-lt"/>
              </a:rPr>
              <a:t> gayretleri ve gelip giden Müslüman tüccarlar sayesinde bir ticaret merkezi oldu. </a:t>
            </a:r>
            <a:r>
              <a:rPr lang="tr-TR" dirty="0" err="1">
                <a:ea typeface="+mn-lt"/>
                <a:cs typeface="+mn-lt"/>
              </a:rPr>
              <a:t>Satuk</a:t>
            </a:r>
            <a:r>
              <a:rPr lang="tr-TR" dirty="0">
                <a:ea typeface="+mn-lt"/>
                <a:cs typeface="+mn-lt"/>
              </a:rPr>
              <a:t> Buğra da </a:t>
            </a:r>
            <a:r>
              <a:rPr lang="tr-TR" dirty="0" err="1">
                <a:ea typeface="+mn-lt"/>
                <a:cs typeface="+mn-lt"/>
              </a:rPr>
              <a:t>Artuç'un</a:t>
            </a:r>
            <a:r>
              <a:rPr lang="tr-TR" dirty="0">
                <a:ea typeface="+mn-lt"/>
                <a:cs typeface="+mn-lt"/>
              </a:rPr>
              <a:t> ziyaretçileri arasındaydı. Nasır bin </a:t>
            </a:r>
            <a:r>
              <a:rPr lang="tr-TR" dirty="0" err="1">
                <a:ea typeface="+mn-lt"/>
                <a:cs typeface="+mn-lt"/>
              </a:rPr>
              <a:t>Ahmed'le</a:t>
            </a:r>
            <a:r>
              <a:rPr lang="tr-TR" dirty="0">
                <a:ea typeface="+mn-lt"/>
                <a:cs typeface="+mn-lt"/>
              </a:rPr>
              <a:t> tanışıp ondan </a:t>
            </a:r>
            <a:r>
              <a:rPr lang="tr-TR" dirty="0" err="1">
                <a:ea typeface="+mn-lt"/>
                <a:cs typeface="+mn-lt"/>
              </a:rPr>
              <a:t>İslamiyeti</a:t>
            </a:r>
            <a:r>
              <a:rPr lang="tr-TR" dirty="0">
                <a:ea typeface="+mn-lt"/>
                <a:cs typeface="+mn-lt"/>
              </a:rPr>
              <a:t> öğrenerek Türkistan'da İslâm Peygamberi Muhammed bin Abdullah'ın ölümünden 333 yıl sonra </a:t>
            </a:r>
            <a:r>
              <a:rPr lang="tr-TR" dirty="0" err="1">
                <a:ea typeface="+mn-lt"/>
                <a:cs typeface="+mn-lt"/>
              </a:rPr>
              <a:t>Satuk</a:t>
            </a:r>
            <a:r>
              <a:rPr lang="tr-TR" dirty="0">
                <a:ea typeface="+mn-lt"/>
                <a:cs typeface="+mn-lt"/>
              </a:rPr>
              <a:t> 12 yaşında iken Müslüman oldu. Müslüman olduktan sonra Abdülkerim ismini almıştır ve tam ismi Abdülkerim </a:t>
            </a:r>
            <a:r>
              <a:rPr lang="tr-TR" dirty="0" err="1">
                <a:ea typeface="+mn-lt"/>
                <a:cs typeface="+mn-lt"/>
              </a:rPr>
              <a:t>Satuk</a:t>
            </a:r>
            <a:r>
              <a:rPr lang="tr-TR" dirty="0">
                <a:ea typeface="+mn-lt"/>
                <a:cs typeface="+mn-lt"/>
              </a:rPr>
              <a:t> Buğra Han olmuştur.</a:t>
            </a:r>
          </a:p>
          <a:p>
            <a:pPr>
              <a:buSzPct val="114999"/>
            </a:pPr>
            <a:endParaRPr lang="tr-TR" dirty="0"/>
          </a:p>
        </p:txBody>
      </p:sp>
    </p:spTree>
    <p:extLst>
      <p:ext uri="{BB962C8B-B14F-4D97-AF65-F5344CB8AC3E}">
        <p14:creationId xmlns:p14="http://schemas.microsoft.com/office/powerpoint/2010/main" val="27105482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9580D6-F307-4BE7-9509-07356BDBE7F9}"/>
              </a:ext>
            </a:extLst>
          </p:cNvPr>
          <p:cNvSpPr>
            <a:spLocks noGrp="1"/>
          </p:cNvSpPr>
          <p:nvPr>
            <p:ph type="title"/>
          </p:nvPr>
        </p:nvSpPr>
        <p:spPr/>
        <p:txBody>
          <a:bodyPr/>
          <a:lstStyle/>
          <a:p>
            <a:r>
              <a:rPr lang="tr-TR" dirty="0" err="1"/>
              <a:t>Satuk</a:t>
            </a:r>
            <a:r>
              <a:rPr lang="tr-TR" dirty="0"/>
              <a:t> Buğra Han Türbesi</a:t>
            </a:r>
          </a:p>
        </p:txBody>
      </p:sp>
      <p:pic>
        <p:nvPicPr>
          <p:cNvPr id="5" name="Resim 5" descr="ağaç, açık hava, bina, uzun içeren bir resim&#10;&#10;Açıklama otomatik olarak oluşturuldu">
            <a:extLst>
              <a:ext uri="{FF2B5EF4-FFF2-40B4-BE49-F238E27FC236}">
                <a16:creationId xmlns:a16="http://schemas.microsoft.com/office/drawing/2014/main" id="{9C669550-E42D-4E70-87A6-B917222ACE8E}"/>
              </a:ext>
            </a:extLst>
          </p:cNvPr>
          <p:cNvPicPr>
            <a:picLocks noChangeAspect="1"/>
          </p:cNvPicPr>
          <p:nvPr/>
        </p:nvPicPr>
        <p:blipFill>
          <a:blip r:embed="rId2"/>
          <a:stretch>
            <a:fillRect/>
          </a:stretch>
        </p:blipFill>
        <p:spPr>
          <a:xfrm>
            <a:off x="3525644" y="2531612"/>
            <a:ext cx="5438077" cy="3597556"/>
          </a:xfrm>
          <a:prstGeom prst="rect">
            <a:avLst/>
          </a:prstGeom>
        </p:spPr>
      </p:pic>
    </p:spTree>
    <p:extLst>
      <p:ext uri="{BB962C8B-B14F-4D97-AF65-F5344CB8AC3E}">
        <p14:creationId xmlns:p14="http://schemas.microsoft.com/office/powerpoint/2010/main" val="42586165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9FF71C-AD11-4185-87EB-1DC18BC9EFAA}"/>
              </a:ext>
            </a:extLst>
          </p:cNvPr>
          <p:cNvSpPr>
            <a:spLocks noGrp="1"/>
          </p:cNvSpPr>
          <p:nvPr>
            <p:ph type="title"/>
          </p:nvPr>
        </p:nvSpPr>
        <p:spPr/>
        <p:txBody>
          <a:bodyPr>
            <a:normAutofit fontScale="90000"/>
          </a:bodyPr>
          <a:lstStyle/>
          <a:p>
            <a:r>
              <a:rPr lang="tr-TR" dirty="0"/>
              <a:t>Türkleri İslâm Dinini Kabule Sevk Eden Sebepler</a:t>
            </a:r>
          </a:p>
          <a:p>
            <a:endParaRPr lang="tr-TR" dirty="0"/>
          </a:p>
        </p:txBody>
      </p:sp>
      <p:sp>
        <p:nvSpPr>
          <p:cNvPr id="3" name="İçerik Yer Tutucusu 2">
            <a:extLst>
              <a:ext uri="{FF2B5EF4-FFF2-40B4-BE49-F238E27FC236}">
                <a16:creationId xmlns:a16="http://schemas.microsoft.com/office/drawing/2014/main" id="{F495C103-0C90-4502-AECA-9747D155166C}"/>
              </a:ext>
            </a:extLst>
          </p:cNvPr>
          <p:cNvSpPr>
            <a:spLocks noGrp="1"/>
          </p:cNvSpPr>
          <p:nvPr>
            <p:ph idx="1"/>
          </p:nvPr>
        </p:nvSpPr>
        <p:spPr/>
        <p:txBody>
          <a:bodyPr>
            <a:normAutofit fontScale="92500" lnSpcReduction="10000"/>
          </a:bodyPr>
          <a:lstStyle/>
          <a:p>
            <a:r>
              <a:rPr lang="tr-TR" dirty="0">
                <a:ea typeface="+mn-lt"/>
                <a:cs typeface="+mn-lt"/>
              </a:rPr>
              <a:t>İslâm dini Müslümanların fethettiği topraklarda cebir ve tehdit yoluyla değil gönül hoşluğuyla yayılmıştır. Zaten insanlara baskı yaparak İslâmiyet’i kabul ettirmek bizâtihi </a:t>
            </a:r>
            <a:r>
              <a:rPr lang="tr-TR" dirty="0" err="1">
                <a:ea typeface="+mn-lt"/>
                <a:cs typeface="+mn-lt"/>
              </a:rPr>
              <a:t>Kur’ân</a:t>
            </a:r>
            <a:r>
              <a:rPr lang="tr-TR" dirty="0">
                <a:ea typeface="+mn-lt"/>
                <a:cs typeface="+mn-lt"/>
              </a:rPr>
              <a:t>-ı Kerîm’in ruhuna aykırıdır. “Dinde zorlama yoktur” (Bakara,2/256) ayeti bu hususu açıkça ifade etmektedir.</a:t>
            </a:r>
          </a:p>
          <a:p>
            <a:pPr marL="0" indent="0">
              <a:buSzPct val="114999"/>
            </a:pPr>
            <a:r>
              <a:rPr lang="tr-TR" dirty="0" err="1">
                <a:ea typeface="+mn-lt"/>
                <a:cs typeface="+mn-lt"/>
              </a:rPr>
              <a:t>Kâinâtın</a:t>
            </a:r>
            <a:r>
              <a:rPr lang="tr-TR" dirty="0">
                <a:ea typeface="+mn-lt"/>
                <a:cs typeface="+mn-lt"/>
              </a:rPr>
              <a:t> ezelî ve ebedî Gök-Tanrı tarafından idare edildiğine inanan Türkler zamandan ve mekandan münezzeh her türlü yorum ve tasavvurdan uzak ilah fikrini İslâm’ın Allah inancında buldukları için Müslümanlığı benimsemekte zorlanmadılar.</a:t>
            </a:r>
            <a:endParaRPr lang="tr-TR" dirty="0"/>
          </a:p>
          <a:p>
            <a:pPr>
              <a:buSzPct val="114999"/>
            </a:pPr>
            <a:br>
              <a:rPr lang="en-US" dirty="0"/>
            </a:br>
            <a:endParaRPr lang="en-US" dirty="0"/>
          </a:p>
        </p:txBody>
      </p:sp>
      <p:sp>
        <p:nvSpPr>
          <p:cNvPr id="4" name="Ok: Sağ 3">
            <a:extLst>
              <a:ext uri="{FF2B5EF4-FFF2-40B4-BE49-F238E27FC236}">
                <a16:creationId xmlns:a16="http://schemas.microsoft.com/office/drawing/2014/main" id="{8CF50CAA-D6B7-4DDB-87D7-71D55EE270D6}"/>
              </a:ext>
            </a:extLst>
          </p:cNvPr>
          <p:cNvSpPr/>
          <p:nvPr/>
        </p:nvSpPr>
        <p:spPr>
          <a:xfrm>
            <a:off x="9927893" y="5426219"/>
            <a:ext cx="975731" cy="418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521754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45C21D-2EBE-409D-923A-FC99966CB9AC}"/>
              </a:ext>
            </a:extLst>
          </p:cNvPr>
          <p:cNvSpPr>
            <a:spLocks noGrp="1"/>
          </p:cNvSpPr>
          <p:nvPr>
            <p:ph idx="1"/>
          </p:nvPr>
        </p:nvSpPr>
        <p:spPr/>
        <p:txBody>
          <a:bodyPr/>
          <a:lstStyle/>
          <a:p>
            <a:r>
              <a:rPr lang="tr-TR" dirty="0">
                <a:ea typeface="+mn-lt"/>
                <a:cs typeface="+mn-lt"/>
              </a:rPr>
              <a:t>Allah’ın sıfatları, </a:t>
            </a:r>
            <a:r>
              <a:rPr lang="tr-TR" dirty="0" err="1">
                <a:ea typeface="+mn-lt"/>
                <a:cs typeface="+mn-lt"/>
              </a:rPr>
              <a:t>âhiret</a:t>
            </a:r>
            <a:r>
              <a:rPr lang="tr-TR" dirty="0">
                <a:ea typeface="+mn-lt"/>
                <a:cs typeface="+mn-lt"/>
              </a:rPr>
              <a:t> hayatı, ruhun ebedîliği, kıyamet hayatı, kadere </a:t>
            </a:r>
            <a:r>
              <a:rPr lang="tr-TR" dirty="0" err="1">
                <a:ea typeface="+mn-lt"/>
                <a:cs typeface="+mn-lt"/>
              </a:rPr>
              <a:t>imân</a:t>
            </a:r>
            <a:r>
              <a:rPr lang="tr-TR" dirty="0">
                <a:ea typeface="+mn-lt"/>
                <a:cs typeface="+mn-lt"/>
              </a:rPr>
              <a:t>, ahlâk anlayışı, sevap-günah, cennet, cehennem, şehitlik, aile hayatı, fetih felsefesi, </a:t>
            </a:r>
            <a:r>
              <a:rPr lang="tr-TR" dirty="0" err="1">
                <a:ea typeface="+mn-lt"/>
                <a:cs typeface="+mn-lt"/>
              </a:rPr>
              <a:t>cihâd</a:t>
            </a:r>
            <a:r>
              <a:rPr lang="tr-TR" dirty="0">
                <a:ea typeface="+mn-lt"/>
                <a:cs typeface="+mn-lt"/>
              </a:rPr>
              <a:t>, adalet, hâkimiyet, vatan sevgisi, istiklal aşkı ve şûra gibi çeşitli konularda İslâm dininin ortaya koyduğu prensip ve esaslarla Türklerin benimsemiş olduğu inanç sistemi ve Türk gelenekleri arasında büyük bir uyum olması onların İslâm’a bakış açılarını etkilemiş ve diğer dinlere tepki göstermelerine rağmen İslâmiyet’e karşı çıkmak şöyle dursun kendi istek ve iradeleriyle </a:t>
            </a:r>
            <a:r>
              <a:rPr lang="tr-TR" dirty="0" err="1">
                <a:ea typeface="+mn-lt"/>
                <a:cs typeface="+mn-lt"/>
              </a:rPr>
              <a:t>İslâmı</a:t>
            </a:r>
            <a:r>
              <a:rPr lang="tr-TR" dirty="0">
                <a:ea typeface="+mn-lt"/>
                <a:cs typeface="+mn-lt"/>
              </a:rPr>
              <a:t> rahatlıkla benimseyip kabul etmişlerdir.</a:t>
            </a:r>
            <a:endParaRPr lang="tr-TR" dirty="0"/>
          </a:p>
        </p:txBody>
      </p:sp>
      <p:sp>
        <p:nvSpPr>
          <p:cNvPr id="4" name="Ok: Sağ 3">
            <a:extLst>
              <a:ext uri="{FF2B5EF4-FFF2-40B4-BE49-F238E27FC236}">
                <a16:creationId xmlns:a16="http://schemas.microsoft.com/office/drawing/2014/main" id="{8FBA9340-C1F4-4951-A2CF-1F10AE9FC219}"/>
              </a:ext>
            </a:extLst>
          </p:cNvPr>
          <p:cNvSpPr/>
          <p:nvPr/>
        </p:nvSpPr>
        <p:spPr>
          <a:xfrm>
            <a:off x="10169502" y="5500561"/>
            <a:ext cx="975731" cy="48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166876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7A27B2-E8A7-4440-B9B1-2DA73FA5796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7679AD2-C00D-4DA3-8B5C-B4DFD1F5B15D}"/>
              </a:ext>
            </a:extLst>
          </p:cNvPr>
          <p:cNvSpPr>
            <a:spLocks noGrp="1"/>
          </p:cNvSpPr>
          <p:nvPr>
            <p:ph idx="1"/>
          </p:nvPr>
        </p:nvSpPr>
        <p:spPr/>
        <p:txBody>
          <a:bodyPr/>
          <a:lstStyle/>
          <a:p>
            <a:r>
              <a:rPr lang="tr-TR" dirty="0">
                <a:ea typeface="+mn-lt"/>
                <a:cs typeface="+mn-lt"/>
              </a:rPr>
              <a:t>Ayrıca savaşçılığıyla temayüz etmiş olan Türk milleti İslâm’ın </a:t>
            </a:r>
            <a:r>
              <a:rPr lang="tr-TR" dirty="0" err="1">
                <a:ea typeface="+mn-lt"/>
                <a:cs typeface="+mn-lt"/>
              </a:rPr>
              <a:t>cihâd</a:t>
            </a:r>
            <a:r>
              <a:rPr lang="tr-TR" dirty="0">
                <a:ea typeface="+mn-lt"/>
                <a:cs typeface="+mn-lt"/>
              </a:rPr>
              <a:t> anlayışını ve şehitlik fikrini kendi töre ve ideallerine uygun bulduğu için bu hususta onların İslâmiyet’i seçmelerinde bir teşvik unsuru olmuştur.</a:t>
            </a:r>
            <a:endParaRPr lang="tr-TR" dirty="0"/>
          </a:p>
        </p:txBody>
      </p:sp>
    </p:spTree>
    <p:extLst>
      <p:ext uri="{BB962C8B-B14F-4D97-AF65-F5344CB8AC3E}">
        <p14:creationId xmlns:p14="http://schemas.microsoft.com/office/powerpoint/2010/main" val="22161504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5754B6-16E4-4127-9FA4-6EA5FFE4B395}"/>
              </a:ext>
            </a:extLst>
          </p:cNvPr>
          <p:cNvSpPr>
            <a:spLocks noGrp="1"/>
          </p:cNvSpPr>
          <p:nvPr>
            <p:ph type="title"/>
          </p:nvPr>
        </p:nvSpPr>
        <p:spPr/>
        <p:txBody>
          <a:bodyPr/>
          <a:lstStyle/>
          <a:p>
            <a:r>
              <a:rPr lang="tr-TR" dirty="0"/>
              <a:t>Türklerin İslam Dinine Katkıları</a:t>
            </a:r>
          </a:p>
        </p:txBody>
      </p:sp>
      <p:sp>
        <p:nvSpPr>
          <p:cNvPr id="3" name="İçerik Yer Tutucusu 2">
            <a:extLst>
              <a:ext uri="{FF2B5EF4-FFF2-40B4-BE49-F238E27FC236}">
                <a16:creationId xmlns:a16="http://schemas.microsoft.com/office/drawing/2014/main" id="{2AD8D678-8D88-4CBA-AB7B-4B1EDD09550F}"/>
              </a:ext>
            </a:extLst>
          </p:cNvPr>
          <p:cNvSpPr>
            <a:spLocks noGrp="1"/>
          </p:cNvSpPr>
          <p:nvPr>
            <p:ph idx="1"/>
          </p:nvPr>
        </p:nvSpPr>
        <p:spPr/>
        <p:txBody>
          <a:bodyPr/>
          <a:lstStyle/>
          <a:p>
            <a:r>
              <a:rPr lang="tr-TR" dirty="0"/>
              <a:t>Yapılan fetihler sonrası İslam dini oldukça geniş alana yayıldı</a:t>
            </a:r>
          </a:p>
          <a:p>
            <a:pPr>
              <a:buSzPct val="114999"/>
            </a:pPr>
            <a:r>
              <a:rPr lang="tr-TR" dirty="0"/>
              <a:t>İslam dinin ve topluluğunun koruyuculuğunu üstlenme fırsatı bulmuştur</a:t>
            </a:r>
          </a:p>
          <a:p>
            <a:pPr>
              <a:buSzPct val="114999"/>
            </a:pPr>
            <a:r>
              <a:rPr lang="tr-TR" dirty="0"/>
              <a:t>İslami eserler ile </a:t>
            </a:r>
            <a:r>
              <a:rPr lang="tr-TR" dirty="0" err="1"/>
              <a:t>islam</a:t>
            </a:r>
            <a:r>
              <a:rPr lang="tr-TR" dirty="0"/>
              <a:t> dininin gelişmesine katkı sağlamışlardır</a:t>
            </a:r>
          </a:p>
        </p:txBody>
      </p:sp>
    </p:spTree>
    <p:extLst>
      <p:ext uri="{BB962C8B-B14F-4D97-AF65-F5344CB8AC3E}">
        <p14:creationId xmlns:p14="http://schemas.microsoft.com/office/powerpoint/2010/main" val="4500219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8" name="Picture 7">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1" name="Picture 10">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3" name="Straight Connector 12">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2"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4"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Başlık 1">
            <a:extLst>
              <a:ext uri="{FF2B5EF4-FFF2-40B4-BE49-F238E27FC236}">
                <a16:creationId xmlns:a16="http://schemas.microsoft.com/office/drawing/2014/main" id="{A3F7603A-E90F-4E10-965D-CD9962F37F1F}"/>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a:solidFill>
                  <a:schemeClr val="bg1"/>
                </a:solidFill>
              </a:rPr>
              <a:t>Vaktinizi ayırdığınız için teşekkürler</a:t>
            </a:r>
          </a:p>
        </p:txBody>
      </p:sp>
      <p:cxnSp>
        <p:nvCxnSpPr>
          <p:cNvPr id="27" name="Straight Connector 26">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27991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D57372-E2DF-42B8-BFA0-3962E271ABA4}"/>
              </a:ext>
            </a:extLst>
          </p:cNvPr>
          <p:cNvSpPr>
            <a:spLocks noGrp="1"/>
          </p:cNvSpPr>
          <p:nvPr>
            <p:ph type="title"/>
          </p:nvPr>
        </p:nvSpPr>
        <p:spPr/>
        <p:txBody>
          <a:bodyPr/>
          <a:lstStyle/>
          <a:p>
            <a:r>
              <a:rPr lang="tr-TR" dirty="0"/>
              <a:t>İslamiyet Doğduğunda Türkler</a:t>
            </a:r>
          </a:p>
        </p:txBody>
      </p:sp>
      <p:sp>
        <p:nvSpPr>
          <p:cNvPr id="3" name="İçerik Yer Tutucusu 2">
            <a:extLst>
              <a:ext uri="{FF2B5EF4-FFF2-40B4-BE49-F238E27FC236}">
                <a16:creationId xmlns:a16="http://schemas.microsoft.com/office/drawing/2014/main" id="{6C78DD32-B44E-4F96-A244-BD96E08D2E09}"/>
              </a:ext>
            </a:extLst>
          </p:cNvPr>
          <p:cNvSpPr>
            <a:spLocks noGrp="1"/>
          </p:cNvSpPr>
          <p:nvPr>
            <p:ph idx="1"/>
          </p:nvPr>
        </p:nvSpPr>
        <p:spPr/>
        <p:txBody>
          <a:bodyPr/>
          <a:lstStyle/>
          <a:p>
            <a:r>
              <a:rPr lang="tr-TR" dirty="0">
                <a:ea typeface="+mn-lt"/>
                <a:cs typeface="+mn-lt"/>
              </a:rPr>
              <a:t>İslâmiyet’in doğduğu dönemde Türkler Orta Doğu’nun kuzey ufuklarında gözükmekteydiler. Göktürkler Kuzey Asya’dan güneye doğru </a:t>
            </a:r>
            <a:r>
              <a:rPr lang="tr-TR" dirty="0" err="1">
                <a:ea typeface="+mn-lt"/>
                <a:cs typeface="+mn-lt"/>
              </a:rPr>
              <a:t>Sind</a:t>
            </a:r>
            <a:r>
              <a:rPr lang="tr-TR" dirty="0">
                <a:ea typeface="+mn-lt"/>
                <a:cs typeface="+mn-lt"/>
              </a:rPr>
              <a:t> Irmağı’na, doğuda Çin sınırından batıda Karadeniz’in kuzeyine kadar uzanıyordu. Kafkasya’da Dağıstan ile Karadeniz’in kuzey kıyıları Hazar Türklerinin idaresindeydi. Hazar Denizi’nin güney doğusunda </a:t>
            </a:r>
            <a:r>
              <a:rPr lang="tr-TR" dirty="0" err="1">
                <a:ea typeface="+mn-lt"/>
                <a:cs typeface="+mn-lt"/>
              </a:rPr>
              <a:t>Sûl</a:t>
            </a:r>
            <a:r>
              <a:rPr lang="tr-TR" dirty="0">
                <a:ea typeface="+mn-lt"/>
                <a:cs typeface="+mn-lt"/>
              </a:rPr>
              <a:t> </a:t>
            </a:r>
            <a:r>
              <a:rPr lang="tr-TR" dirty="0" err="1">
                <a:ea typeface="+mn-lt"/>
                <a:cs typeface="+mn-lt"/>
              </a:rPr>
              <a:t>Türkleri’nin</a:t>
            </a:r>
            <a:r>
              <a:rPr lang="tr-TR" dirty="0">
                <a:ea typeface="+mn-lt"/>
                <a:cs typeface="+mn-lt"/>
              </a:rPr>
              <a:t> kurdukları bir beylik hüküm sürüyordu. </a:t>
            </a:r>
            <a:r>
              <a:rPr lang="tr-TR" dirty="0" err="1">
                <a:ea typeface="+mn-lt"/>
                <a:cs typeface="+mn-lt"/>
              </a:rPr>
              <a:t>Sâsânî</a:t>
            </a:r>
            <a:r>
              <a:rPr lang="tr-TR" dirty="0">
                <a:ea typeface="+mn-lt"/>
                <a:cs typeface="+mn-lt"/>
              </a:rPr>
              <a:t> ve Bizans İmparatorlukları </a:t>
            </a:r>
            <a:r>
              <a:rPr lang="tr-TR" dirty="0" err="1">
                <a:ea typeface="+mn-lt"/>
                <a:cs typeface="+mn-lt"/>
              </a:rPr>
              <a:t>Türkler’le</a:t>
            </a:r>
            <a:r>
              <a:rPr lang="tr-TR" dirty="0">
                <a:ea typeface="+mn-lt"/>
                <a:cs typeface="+mn-lt"/>
              </a:rPr>
              <a:t> bazen ittifak bazen de savaş halindeydi.</a:t>
            </a:r>
            <a:endParaRPr lang="tr-TR" dirty="0"/>
          </a:p>
        </p:txBody>
      </p:sp>
    </p:spTree>
    <p:extLst>
      <p:ext uri="{BB962C8B-B14F-4D97-AF65-F5344CB8AC3E}">
        <p14:creationId xmlns:p14="http://schemas.microsoft.com/office/powerpoint/2010/main" val="34629659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descr="harita içeren bir resim&#10;&#10;Açıklama otomatik olarak oluşturuldu">
            <a:extLst>
              <a:ext uri="{FF2B5EF4-FFF2-40B4-BE49-F238E27FC236}">
                <a16:creationId xmlns:a16="http://schemas.microsoft.com/office/drawing/2014/main" id="{BCB3981E-B63E-4821-95D1-CF31B54DD2C2}"/>
              </a:ext>
            </a:extLst>
          </p:cNvPr>
          <p:cNvPicPr>
            <a:picLocks noChangeAspect="1"/>
          </p:cNvPicPr>
          <p:nvPr/>
        </p:nvPicPr>
        <p:blipFill>
          <a:blip r:embed="rId2"/>
          <a:stretch>
            <a:fillRect/>
          </a:stretch>
        </p:blipFill>
        <p:spPr>
          <a:xfrm>
            <a:off x="1471962" y="656051"/>
            <a:ext cx="8709101" cy="5545899"/>
          </a:xfrm>
          <a:prstGeom prst="rect">
            <a:avLst/>
          </a:prstGeom>
        </p:spPr>
      </p:pic>
    </p:spTree>
    <p:extLst>
      <p:ext uri="{BB962C8B-B14F-4D97-AF65-F5344CB8AC3E}">
        <p14:creationId xmlns:p14="http://schemas.microsoft.com/office/powerpoint/2010/main" val="4042831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D0DA49-EDFA-44DB-9AAA-A8FB43915D3F}"/>
              </a:ext>
            </a:extLst>
          </p:cNvPr>
          <p:cNvSpPr>
            <a:spLocks noGrp="1"/>
          </p:cNvSpPr>
          <p:nvPr>
            <p:ph type="title"/>
          </p:nvPr>
        </p:nvSpPr>
        <p:spPr/>
        <p:txBody>
          <a:bodyPr/>
          <a:lstStyle/>
          <a:p>
            <a:r>
              <a:rPr lang="tr-TR" dirty="0"/>
              <a:t>İslamiyet Kabulü Öncesi </a:t>
            </a:r>
          </a:p>
        </p:txBody>
      </p:sp>
      <p:sp>
        <p:nvSpPr>
          <p:cNvPr id="3" name="İçerik Yer Tutucusu 2">
            <a:extLst>
              <a:ext uri="{FF2B5EF4-FFF2-40B4-BE49-F238E27FC236}">
                <a16:creationId xmlns:a16="http://schemas.microsoft.com/office/drawing/2014/main" id="{7968CB1E-0815-41D6-BFC5-F09F5D2995AE}"/>
              </a:ext>
            </a:extLst>
          </p:cNvPr>
          <p:cNvSpPr>
            <a:spLocks noGrp="1"/>
          </p:cNvSpPr>
          <p:nvPr>
            <p:ph idx="1"/>
          </p:nvPr>
        </p:nvSpPr>
        <p:spPr/>
        <p:txBody>
          <a:bodyPr>
            <a:normAutofit lnSpcReduction="10000"/>
          </a:bodyPr>
          <a:lstStyle/>
          <a:p>
            <a:r>
              <a:rPr lang="tr-TR" dirty="0">
                <a:ea typeface="+mn-lt"/>
                <a:cs typeface="+mn-lt"/>
              </a:rPr>
              <a:t>Yeni bir dinin kabulü milletlerin hayatını olumlu ya da olumsuz yönde etkileyen önemli faktörlerden biri kabul edilmektedir. Milletler kabul ettikleri bu yeni din sayesinde ya varlıklarına güç katarak dünyanın sayılı milletlerinden biri olma vasfını kazanmakta ya da millî benliklerini kaybetmektedirler. Bunun en belirgin örneğini Türk milletinin tarihinde bulmaktayız. Türkler tarih boyunca milli dinlerini terk ederek Budizm, </a:t>
            </a:r>
            <a:r>
              <a:rPr lang="tr-TR" dirty="0" err="1">
                <a:ea typeface="+mn-lt"/>
                <a:cs typeface="+mn-lt"/>
              </a:rPr>
              <a:t>Maniheizm</a:t>
            </a:r>
            <a:r>
              <a:rPr lang="tr-TR" dirty="0">
                <a:ea typeface="+mn-lt"/>
                <a:cs typeface="+mn-lt"/>
              </a:rPr>
              <a:t>, Yahudilik ve Hıristiyanlık gibi dinleri benimsemişlerdir. Ancak bu dinlerin yapısı Türklerin milli bünyesine ve karakterine uymadığı için onların benliklerini ve Türklüklerini kaybetmesine sebep olmuştur.</a:t>
            </a:r>
            <a:endParaRPr lang="tr-TR" dirty="0"/>
          </a:p>
        </p:txBody>
      </p:sp>
    </p:spTree>
    <p:extLst>
      <p:ext uri="{BB962C8B-B14F-4D97-AF65-F5344CB8AC3E}">
        <p14:creationId xmlns:p14="http://schemas.microsoft.com/office/powerpoint/2010/main" val="3148445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BFD036-60EA-49E5-B490-0A2E65BF4D7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4600AB7-27AA-4870-94F6-5E07B79A155C}"/>
              </a:ext>
            </a:extLst>
          </p:cNvPr>
          <p:cNvSpPr>
            <a:spLocks noGrp="1"/>
          </p:cNvSpPr>
          <p:nvPr>
            <p:ph idx="1"/>
          </p:nvPr>
        </p:nvSpPr>
        <p:spPr/>
        <p:txBody>
          <a:bodyPr>
            <a:normAutofit lnSpcReduction="10000"/>
          </a:bodyPr>
          <a:lstStyle/>
          <a:p>
            <a:r>
              <a:rPr lang="tr-TR" dirty="0">
                <a:ea typeface="+mn-lt"/>
                <a:cs typeface="+mn-lt"/>
              </a:rPr>
              <a:t> Göktürk hakanı Bilge </a:t>
            </a:r>
            <a:r>
              <a:rPr lang="tr-TR" dirty="0" err="1">
                <a:ea typeface="+mn-lt"/>
                <a:cs typeface="+mn-lt"/>
              </a:rPr>
              <a:t>Kagan</a:t>
            </a:r>
            <a:r>
              <a:rPr lang="tr-TR" dirty="0">
                <a:ea typeface="+mn-lt"/>
                <a:cs typeface="+mn-lt"/>
              </a:rPr>
              <a:t>, veziri </a:t>
            </a:r>
            <a:r>
              <a:rPr lang="tr-TR" dirty="0" err="1">
                <a:ea typeface="+mn-lt"/>
                <a:cs typeface="+mn-lt"/>
              </a:rPr>
              <a:t>Tonyukuk’tan</a:t>
            </a:r>
            <a:r>
              <a:rPr lang="tr-TR" dirty="0">
                <a:ea typeface="+mn-lt"/>
                <a:cs typeface="+mn-lt"/>
              </a:rPr>
              <a:t> bir Budist mabedi yaptırmasını isteyince </a:t>
            </a:r>
            <a:r>
              <a:rPr lang="tr-TR" dirty="0" err="1">
                <a:ea typeface="+mn-lt"/>
                <a:cs typeface="+mn-lt"/>
              </a:rPr>
              <a:t>Tonyukuk’un</a:t>
            </a:r>
            <a:r>
              <a:rPr lang="tr-TR" dirty="0">
                <a:ea typeface="+mn-lt"/>
                <a:cs typeface="+mn-lt"/>
              </a:rPr>
              <a:t> “Savaşmayı ve hayvan kesmeyi yasaklayan, miskinlik telkin eden bir dinin kabulü Türkler için bir felaket olur” cevabını vermesi adeta bir kehanet olarak ortaya çıkmıştır.</a:t>
            </a:r>
          </a:p>
          <a:p>
            <a:pPr>
              <a:buSzPct val="114999"/>
            </a:pPr>
            <a:r>
              <a:rPr lang="tr-TR" dirty="0">
                <a:ea typeface="+mn-lt"/>
                <a:cs typeface="+mn-lt"/>
              </a:rPr>
              <a:t>Buna karşılık Türklerin millî bünyesine, ruh ve karakterine uyan İslâm dinini kabul etmeleri onlara yeni bir atılım gücü kazandırdığı gibi millî varlıklarını muhafaza etmelerinde de önemli rol oynamıştır. Türkler bu yeni ruh sayesinde Asya steplerinden Avrupa içlerine kadar çok geniş bir alanda hâkimiyet kurmayı başarmışlardır</a:t>
            </a:r>
            <a:endParaRPr lang="tr-TR" dirty="0"/>
          </a:p>
        </p:txBody>
      </p:sp>
    </p:spTree>
    <p:extLst>
      <p:ext uri="{BB962C8B-B14F-4D97-AF65-F5344CB8AC3E}">
        <p14:creationId xmlns:p14="http://schemas.microsoft.com/office/powerpoint/2010/main" val="12464231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C9743A-5632-4CD4-A451-B82323D362AB}"/>
              </a:ext>
            </a:extLst>
          </p:cNvPr>
          <p:cNvSpPr>
            <a:spLocks noGrp="1"/>
          </p:cNvSpPr>
          <p:nvPr>
            <p:ph idx="1"/>
          </p:nvPr>
        </p:nvSpPr>
        <p:spPr>
          <a:xfrm>
            <a:off x="988742" y="856371"/>
            <a:ext cx="9601196" cy="3318936"/>
          </a:xfrm>
        </p:spPr>
        <p:txBody>
          <a:bodyPr/>
          <a:lstStyle/>
          <a:p>
            <a:pPr>
              <a:buSzPct val="114999"/>
            </a:pPr>
            <a:r>
              <a:rPr lang="tr-TR" dirty="0">
                <a:ea typeface="+mn-lt"/>
                <a:cs typeface="+mn-lt"/>
              </a:rPr>
              <a:t>Bazı kötü  niyetli kaynakların belirttiğinin aksine Türk milleti ,hiçbir zaman Arapların siyasî hâkimiyeti altında kaldıkları, baskı ve zulüm gördükleri için yani kılıç zoruyla değil kendi istek ve iradeleriyle adeta tabii bir geçiş süreci içinde </a:t>
            </a:r>
            <a:r>
              <a:rPr lang="tr-TR" dirty="0" err="1">
                <a:ea typeface="+mn-lt"/>
                <a:cs typeface="+mn-lt"/>
              </a:rPr>
              <a:t>İslâmiyeti</a:t>
            </a:r>
            <a:r>
              <a:rPr lang="tr-TR" dirty="0">
                <a:ea typeface="+mn-lt"/>
                <a:cs typeface="+mn-lt"/>
              </a:rPr>
              <a:t> kabul etmişlerdir.</a:t>
            </a:r>
          </a:p>
        </p:txBody>
      </p:sp>
    </p:spTree>
    <p:extLst>
      <p:ext uri="{BB962C8B-B14F-4D97-AF65-F5344CB8AC3E}">
        <p14:creationId xmlns:p14="http://schemas.microsoft.com/office/powerpoint/2010/main" val="4533109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Resim 4" descr="harita içeren bir resim&#10;&#10;Açıklama otomatik olarak oluşturuldu">
            <a:extLst>
              <a:ext uri="{FF2B5EF4-FFF2-40B4-BE49-F238E27FC236}">
                <a16:creationId xmlns:a16="http://schemas.microsoft.com/office/drawing/2014/main" id="{FBDE5348-5FA4-439D-9F20-46DF1D54570F}"/>
              </a:ext>
            </a:extLst>
          </p:cNvPr>
          <p:cNvPicPr>
            <a:picLocks noChangeAspect="1"/>
          </p:cNvPicPr>
          <p:nvPr/>
        </p:nvPicPr>
        <p:blipFill rotWithShape="1">
          <a:blip r:embed="rId3">
            <a:alphaModFix amt="25000"/>
          </a:blip>
          <a:srcRect t="1130" r="1" b="1"/>
          <a:stretch/>
        </p:blipFill>
        <p:spPr>
          <a:xfrm>
            <a:off x="486138" y="486568"/>
            <a:ext cx="11227442" cy="5883295"/>
          </a:xfrm>
          <a:prstGeom prst="rect">
            <a:avLst/>
          </a:prstGeom>
        </p:spPr>
      </p:pic>
      <p:sp>
        <p:nvSpPr>
          <p:cNvPr id="13" name="Rectangle 12">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F8DE4C86-104E-4543-9AA3-AA995E59AC77}"/>
              </a:ext>
            </a:extLst>
          </p:cNvPr>
          <p:cNvSpPr>
            <a:spLocks noGrp="1"/>
          </p:cNvSpPr>
          <p:nvPr>
            <p:ph type="title"/>
          </p:nvPr>
        </p:nvSpPr>
        <p:spPr>
          <a:xfrm>
            <a:off x="1295402" y="982132"/>
            <a:ext cx="9601196" cy="1303867"/>
          </a:xfrm>
        </p:spPr>
        <p:txBody>
          <a:bodyPr>
            <a:normAutofit/>
          </a:bodyPr>
          <a:lstStyle/>
          <a:p>
            <a:r>
              <a:rPr lang="tr-TR">
                <a:solidFill>
                  <a:schemeClr val="tx1"/>
                </a:solidFill>
              </a:rPr>
              <a:t>Talas Savaşı</a:t>
            </a:r>
          </a:p>
        </p:txBody>
      </p:sp>
      <p:cxnSp>
        <p:nvCxnSpPr>
          <p:cNvPr id="15" name="Straight Connector 14">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18"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İçerik Yer Tutucusu 2">
            <a:extLst>
              <a:ext uri="{FF2B5EF4-FFF2-40B4-BE49-F238E27FC236}">
                <a16:creationId xmlns:a16="http://schemas.microsoft.com/office/drawing/2014/main" id="{4FDB5F93-1A0E-4508-8E2D-817FC332629C}"/>
              </a:ext>
            </a:extLst>
          </p:cNvPr>
          <p:cNvSpPr>
            <a:spLocks noGrp="1"/>
          </p:cNvSpPr>
          <p:nvPr>
            <p:ph idx="1"/>
          </p:nvPr>
        </p:nvSpPr>
        <p:spPr>
          <a:xfrm>
            <a:off x="1295401" y="2556932"/>
            <a:ext cx="9601196" cy="3318936"/>
          </a:xfrm>
        </p:spPr>
        <p:txBody>
          <a:bodyPr>
            <a:normAutofit/>
          </a:bodyPr>
          <a:lstStyle/>
          <a:p>
            <a:r>
              <a:rPr lang="tr-TR" b="1">
                <a:solidFill>
                  <a:schemeClr val="tx1"/>
                </a:solidFill>
                <a:ea typeface="+mn-lt"/>
                <a:cs typeface="+mn-lt"/>
              </a:rPr>
              <a:t>Talas Savaşı</a:t>
            </a:r>
            <a:r>
              <a:rPr lang="tr-TR">
                <a:solidFill>
                  <a:schemeClr val="tx1"/>
                </a:solidFill>
                <a:ea typeface="+mn-lt"/>
                <a:cs typeface="+mn-lt"/>
              </a:rPr>
              <a:t>, 751 yılında bugünkü Kırgızistan sınırları içindeki Talas Nehri civarında, Abbâsîler ve ortağı olan Karluklar ile Çinliler arasında yapılan ve 5 gün süren muharebe. Çin ordusunun yenilgisi ile sonuçlanan muharebe gerek Çin, gerekse Türk ve İslam tarihi açısından önemlidir.</a:t>
            </a:r>
            <a:endParaRPr lang="tr-TR">
              <a:solidFill>
                <a:schemeClr val="tx1"/>
              </a:solidFill>
            </a:endParaRPr>
          </a:p>
        </p:txBody>
      </p:sp>
    </p:spTree>
    <p:extLst>
      <p:ext uri="{BB962C8B-B14F-4D97-AF65-F5344CB8AC3E}">
        <p14:creationId xmlns:p14="http://schemas.microsoft.com/office/powerpoint/2010/main" val="33917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2B4409-3211-4FBF-9881-3C480F027513}"/>
              </a:ext>
            </a:extLst>
          </p:cNvPr>
          <p:cNvSpPr>
            <a:spLocks noGrp="1"/>
          </p:cNvSpPr>
          <p:nvPr>
            <p:ph type="title"/>
          </p:nvPr>
        </p:nvSpPr>
        <p:spPr/>
        <p:txBody>
          <a:bodyPr/>
          <a:lstStyle/>
          <a:p>
            <a:r>
              <a:rPr lang="tr-TR" dirty="0"/>
              <a:t>Türklerin </a:t>
            </a:r>
            <a:r>
              <a:rPr lang="tr-TR" dirty="0" err="1"/>
              <a:t>İslamiyeti</a:t>
            </a:r>
            <a:r>
              <a:rPr lang="tr-TR" dirty="0"/>
              <a:t> Kabulü</a:t>
            </a:r>
          </a:p>
        </p:txBody>
      </p:sp>
      <p:sp>
        <p:nvSpPr>
          <p:cNvPr id="3" name="İçerik Yer Tutucusu 2">
            <a:extLst>
              <a:ext uri="{FF2B5EF4-FFF2-40B4-BE49-F238E27FC236}">
                <a16:creationId xmlns:a16="http://schemas.microsoft.com/office/drawing/2014/main" id="{5ABF3067-C99D-4279-8D00-C329B47E1BC5}"/>
              </a:ext>
            </a:extLst>
          </p:cNvPr>
          <p:cNvSpPr>
            <a:spLocks noGrp="1"/>
          </p:cNvSpPr>
          <p:nvPr>
            <p:ph idx="1"/>
          </p:nvPr>
        </p:nvSpPr>
        <p:spPr>
          <a:xfrm>
            <a:off x="1295401" y="2556932"/>
            <a:ext cx="9601196" cy="1850693"/>
          </a:xfrm>
        </p:spPr>
        <p:txBody>
          <a:bodyPr>
            <a:normAutofit fontScale="85000" lnSpcReduction="20000"/>
          </a:bodyPr>
          <a:lstStyle/>
          <a:p>
            <a:pPr marL="0" indent="0"/>
            <a:r>
              <a:rPr lang="tr-TR" dirty="0">
                <a:ea typeface="+mn-lt"/>
                <a:cs typeface="+mn-lt"/>
              </a:rPr>
              <a:t>İslâmiyet’i devlet dini olarak kabul eden ilk büyük Türk devleti </a:t>
            </a:r>
            <a:r>
              <a:rPr lang="tr-TR" dirty="0" err="1">
                <a:ea typeface="+mn-lt"/>
                <a:cs typeface="+mn-lt"/>
              </a:rPr>
              <a:t>Karahanlılardır</a:t>
            </a:r>
            <a:r>
              <a:rPr lang="tr-TR" dirty="0">
                <a:ea typeface="+mn-lt"/>
                <a:cs typeface="+mn-lt"/>
              </a:rPr>
              <a:t>. İlk büyük Müslüman Türk devleti olarak kabul edilen </a:t>
            </a:r>
            <a:r>
              <a:rPr lang="tr-TR" dirty="0" err="1">
                <a:ea typeface="+mn-lt"/>
                <a:cs typeface="+mn-lt"/>
              </a:rPr>
              <a:t>Karahanlılar</a:t>
            </a:r>
            <a:r>
              <a:rPr lang="tr-TR" dirty="0">
                <a:ea typeface="+mn-lt"/>
                <a:cs typeface="+mn-lt"/>
              </a:rPr>
              <a:t> 893 yılında Samaniler karşısında mağlup olarak merkezleri olan Talas (Taraz) şehrini onlara terk etmek ve Batı Türkistan ile Doğu Türkistan arasındaki bir geçide hâkim olan </a:t>
            </a:r>
            <a:r>
              <a:rPr lang="tr-TR" dirty="0" err="1">
                <a:ea typeface="+mn-lt"/>
                <a:cs typeface="+mn-lt"/>
              </a:rPr>
              <a:t>Kaşgar’a</a:t>
            </a:r>
            <a:r>
              <a:rPr lang="tr-TR" dirty="0">
                <a:ea typeface="+mn-lt"/>
                <a:cs typeface="+mn-lt"/>
              </a:rPr>
              <a:t> çekilmek zorunda kalmışlardı.</a:t>
            </a:r>
            <a:endParaRPr lang="tr-TR" dirty="0"/>
          </a:p>
          <a:p>
            <a:pPr>
              <a:buSzPct val="114999"/>
            </a:pPr>
            <a:br>
              <a:rPr lang="en-US" dirty="0"/>
            </a:br>
            <a:endParaRPr lang="en-US" dirty="0"/>
          </a:p>
        </p:txBody>
      </p:sp>
      <p:sp>
        <p:nvSpPr>
          <p:cNvPr id="6" name="Metin kutusu 5">
            <a:extLst>
              <a:ext uri="{FF2B5EF4-FFF2-40B4-BE49-F238E27FC236}">
                <a16:creationId xmlns:a16="http://schemas.microsoft.com/office/drawing/2014/main" id="{8825D798-AA17-4EC2-8CEE-9E6761B49CD9}"/>
              </a:ext>
            </a:extLst>
          </p:cNvPr>
          <p:cNvSpPr txBox="1"/>
          <p:nvPr/>
        </p:nvSpPr>
        <p:spPr>
          <a:xfrm>
            <a:off x="1255906" y="4443296"/>
            <a:ext cx="993573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err="1"/>
              <a:t>Not:</a:t>
            </a:r>
            <a:r>
              <a:rPr lang="tr-TR" dirty="0" err="1">
                <a:ea typeface="+mn-lt"/>
                <a:cs typeface="+mn-lt"/>
              </a:rPr>
              <a:t>İslam'ı</a:t>
            </a:r>
            <a:r>
              <a:rPr lang="tr-TR" dirty="0">
                <a:ea typeface="+mn-lt"/>
                <a:cs typeface="+mn-lt"/>
              </a:rPr>
              <a:t> kabul eden ilk Türk devleti olarak, Hazarlar da gösterilir. 723 yılında Hazar Türkleri, Müslüman Arapları yenilgiye uğratınca büyük bir ordu ile Hazarların üzerine yürüyen </a:t>
            </a:r>
            <a:r>
              <a:rPr lang="tr-TR" dirty="0" err="1">
                <a:ea typeface="+mn-lt"/>
                <a:cs typeface="+mn-lt"/>
              </a:rPr>
              <a:t>Emeviler</a:t>
            </a:r>
            <a:r>
              <a:rPr lang="tr-TR" dirty="0">
                <a:ea typeface="+mn-lt"/>
                <a:cs typeface="+mn-lt"/>
              </a:rPr>
              <a:t>, Halife </a:t>
            </a:r>
            <a:r>
              <a:rPr lang="tr-TR" dirty="0" err="1">
                <a:ea typeface="+mn-lt"/>
                <a:cs typeface="+mn-lt"/>
              </a:rPr>
              <a:t>Hişam</a:t>
            </a:r>
            <a:r>
              <a:rPr lang="tr-TR" dirty="0">
                <a:ea typeface="+mn-lt"/>
                <a:cs typeface="+mn-lt"/>
              </a:rPr>
              <a:t> Bin Abdülmelik döneminde (724-743) Hazarları Kafkasların ötesine kadar atmayı başardılar.</a:t>
            </a:r>
          </a:p>
          <a:p>
            <a:r>
              <a:rPr lang="tr-TR" dirty="0" err="1">
                <a:ea typeface="+mn-lt"/>
                <a:cs typeface="+mn-lt"/>
              </a:rPr>
              <a:t>Mervân</a:t>
            </a:r>
            <a:r>
              <a:rPr lang="tr-TR" dirty="0">
                <a:ea typeface="+mn-lt"/>
                <a:cs typeface="+mn-lt"/>
              </a:rPr>
              <a:t> b. Muhammed idaresindeki İslâm kuvvetlerine yenilen Hazar Hakanı zor durumda kalınca İslâmiyet’i kabul ettiğini söylemiştir (737). Ancak sonradan eski dinine geri dönmüştür.</a:t>
            </a:r>
            <a:endParaRPr lang="tr-TR" dirty="0"/>
          </a:p>
        </p:txBody>
      </p:sp>
    </p:spTree>
    <p:extLst>
      <p:ext uri="{BB962C8B-B14F-4D97-AF65-F5344CB8AC3E}">
        <p14:creationId xmlns:p14="http://schemas.microsoft.com/office/powerpoint/2010/main" val="1858579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Başlık 1">
            <a:extLst>
              <a:ext uri="{FF2B5EF4-FFF2-40B4-BE49-F238E27FC236}">
                <a16:creationId xmlns:a16="http://schemas.microsoft.com/office/drawing/2014/main" id="{361711B7-1A0E-49E6-A32B-00ACBD738D59}"/>
              </a:ext>
            </a:extLst>
          </p:cNvPr>
          <p:cNvSpPr>
            <a:spLocks noGrp="1"/>
          </p:cNvSpPr>
          <p:nvPr>
            <p:ph type="title"/>
          </p:nvPr>
        </p:nvSpPr>
        <p:spPr>
          <a:xfrm>
            <a:off x="4626508" y="982132"/>
            <a:ext cx="6270090" cy="1303867"/>
          </a:xfrm>
        </p:spPr>
        <p:txBody>
          <a:bodyPr>
            <a:normAutofit/>
          </a:bodyPr>
          <a:lstStyle/>
          <a:p>
            <a:r>
              <a:rPr lang="tr-TR" dirty="0" err="1"/>
              <a:t>Satuk</a:t>
            </a:r>
            <a:r>
              <a:rPr lang="tr-TR" dirty="0"/>
              <a:t> Buğra Han</a:t>
            </a:r>
          </a:p>
        </p:txBody>
      </p:sp>
      <p:sp>
        <p:nvSpPr>
          <p:cNvPr id="17" name="Rectangle 1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metin içeren bir resim&#10;&#10;Açıklama otomatik olarak oluşturuldu">
            <a:extLst>
              <a:ext uri="{FF2B5EF4-FFF2-40B4-BE49-F238E27FC236}">
                <a16:creationId xmlns:a16="http://schemas.microsoft.com/office/drawing/2014/main" id="{4433CCA6-23F4-4302-8FD1-3C627E58FD3D}"/>
              </a:ext>
            </a:extLst>
          </p:cNvPr>
          <p:cNvPicPr>
            <a:picLocks noChangeAspect="1"/>
          </p:cNvPicPr>
          <p:nvPr/>
        </p:nvPicPr>
        <p:blipFill rotWithShape="1">
          <a:blip r:embed="rId5"/>
          <a:srcRect l="34630" r="2301" b="3"/>
          <a:stretch/>
        </p:blipFill>
        <p:spPr>
          <a:xfrm>
            <a:off x="1412683" y="1410208"/>
            <a:ext cx="2433793" cy="3858780"/>
          </a:xfrm>
          <a:prstGeom prst="rect">
            <a:avLst/>
          </a:prstGeom>
        </p:spPr>
      </p:pic>
      <p:cxnSp>
        <p:nvCxnSpPr>
          <p:cNvPr id="19" name="Straight Connector 1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çerik Yer Tutucusu 2">
            <a:extLst>
              <a:ext uri="{FF2B5EF4-FFF2-40B4-BE49-F238E27FC236}">
                <a16:creationId xmlns:a16="http://schemas.microsoft.com/office/drawing/2014/main" id="{885E639C-4D8C-4AFA-83DC-570DDF9B96C9}"/>
              </a:ext>
            </a:extLst>
          </p:cNvPr>
          <p:cNvSpPr>
            <a:spLocks noGrp="1"/>
          </p:cNvSpPr>
          <p:nvPr>
            <p:ph idx="1"/>
          </p:nvPr>
        </p:nvSpPr>
        <p:spPr>
          <a:xfrm>
            <a:off x="4636482" y="2556932"/>
            <a:ext cx="6260114" cy="3318936"/>
          </a:xfrm>
        </p:spPr>
        <p:txBody>
          <a:bodyPr>
            <a:normAutofit/>
          </a:bodyPr>
          <a:lstStyle/>
          <a:p>
            <a:pPr>
              <a:lnSpc>
                <a:spcPct val="90000"/>
              </a:lnSpc>
            </a:pPr>
            <a:r>
              <a:rPr lang="tr-TR" sz="2000" err="1">
                <a:ea typeface="+mn-lt"/>
                <a:cs typeface="+mn-lt"/>
              </a:rPr>
              <a:t>Karahanlıların</a:t>
            </a:r>
            <a:r>
              <a:rPr lang="tr-TR" sz="2000">
                <a:ea typeface="+mn-lt"/>
                <a:cs typeface="+mn-lt"/>
              </a:rPr>
              <a:t> 920-958 yılları arasındaki hükümdarı, 932 yılında İslam'ı kabul ederek, tarihteki ilk Müslüman Türk Hakanı olmuş, Türk topluluğunun toplu halde İslam'a geçmesine yol açmıştır. Bu yüzden Türk tarihi için önemlidir ve hakkında </a:t>
            </a:r>
            <a:r>
              <a:rPr lang="tr-TR" sz="2000" err="1">
                <a:ea typeface="+mn-lt"/>
                <a:cs typeface="+mn-lt"/>
              </a:rPr>
              <a:t>Satuk</a:t>
            </a:r>
            <a:r>
              <a:rPr lang="tr-TR" sz="2000">
                <a:ea typeface="+mn-lt"/>
                <a:cs typeface="+mn-lt"/>
              </a:rPr>
              <a:t> Buğra Han destanı anlatılır. Babası </a:t>
            </a:r>
            <a:r>
              <a:rPr lang="tr-TR" sz="2000" err="1">
                <a:ea typeface="+mn-lt"/>
                <a:cs typeface="+mn-lt"/>
              </a:rPr>
              <a:t>Karahanlı</a:t>
            </a:r>
            <a:r>
              <a:rPr lang="tr-TR" sz="2000">
                <a:ea typeface="+mn-lt"/>
                <a:cs typeface="+mn-lt"/>
              </a:rPr>
              <a:t> hükümdar ailesinden Bezir Han idi. Babasının ölümü üzerine amcası ve üvey babası </a:t>
            </a:r>
            <a:r>
              <a:rPr lang="tr-TR" sz="2000" err="1">
                <a:ea typeface="+mn-lt"/>
                <a:cs typeface="+mn-lt"/>
              </a:rPr>
              <a:t>Oğulcak</a:t>
            </a:r>
            <a:r>
              <a:rPr lang="tr-TR" sz="2000">
                <a:ea typeface="+mn-lt"/>
                <a:cs typeface="+mn-lt"/>
              </a:rPr>
              <a:t> </a:t>
            </a:r>
            <a:r>
              <a:rPr lang="tr-TR" sz="2000" err="1">
                <a:ea typeface="+mn-lt"/>
                <a:cs typeface="+mn-lt"/>
              </a:rPr>
              <a:t>Kadır</a:t>
            </a:r>
            <a:r>
              <a:rPr lang="tr-TR" sz="2000">
                <a:ea typeface="+mn-lt"/>
                <a:cs typeface="+mn-lt"/>
              </a:rPr>
              <a:t> Han'ın himayesinde büyüdü. </a:t>
            </a:r>
            <a:r>
              <a:rPr lang="tr-TR" sz="2000" err="1">
                <a:ea typeface="+mn-lt"/>
                <a:cs typeface="+mn-lt"/>
              </a:rPr>
              <a:t>Satuk</a:t>
            </a:r>
            <a:r>
              <a:rPr lang="tr-TR" sz="2000">
                <a:ea typeface="+mn-lt"/>
                <a:cs typeface="+mn-lt"/>
              </a:rPr>
              <a:t> Buğra on iki yaşlarında iken </a:t>
            </a:r>
            <a:r>
              <a:rPr lang="tr-TR" sz="2000" err="1">
                <a:ea typeface="+mn-lt"/>
                <a:cs typeface="+mn-lt"/>
              </a:rPr>
              <a:t>Maveraünnehir</a:t>
            </a:r>
            <a:r>
              <a:rPr lang="tr-TR" sz="2000">
                <a:ea typeface="+mn-lt"/>
                <a:cs typeface="+mn-lt"/>
              </a:rPr>
              <a:t> ve Horasan bölgesine hakim olan Müslüman Samani Devleti şehzadeleri arasında anlaşmazlık çıktı. </a:t>
            </a:r>
            <a:endParaRPr lang="tr-TR" sz="2000"/>
          </a:p>
        </p:txBody>
      </p:sp>
    </p:spTree>
    <p:extLst>
      <p:ext uri="{BB962C8B-B14F-4D97-AF65-F5344CB8AC3E}">
        <p14:creationId xmlns:p14="http://schemas.microsoft.com/office/powerpoint/2010/main" val="3957631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Organic</vt:lpstr>
      <vt:lpstr>Türkiye 'de İslamiyet Tarihi </vt:lpstr>
      <vt:lpstr>İslamiyet Doğduğunda Türkler</vt:lpstr>
      <vt:lpstr>PowerPoint Sunusu</vt:lpstr>
      <vt:lpstr>İslamiyet Kabulü Öncesi </vt:lpstr>
      <vt:lpstr>PowerPoint Sunusu</vt:lpstr>
      <vt:lpstr>PowerPoint Sunusu</vt:lpstr>
      <vt:lpstr>Talas Savaşı</vt:lpstr>
      <vt:lpstr>Türklerin İslamiyeti Kabulü</vt:lpstr>
      <vt:lpstr>Satuk Buğra Han</vt:lpstr>
      <vt:lpstr>PowerPoint Sunusu</vt:lpstr>
      <vt:lpstr>Satuk Buğra Han Türbesi</vt:lpstr>
      <vt:lpstr>Türkleri İslâm Dinini Kabule Sevk Eden Sebepler </vt:lpstr>
      <vt:lpstr>PowerPoint Sunusu</vt:lpstr>
      <vt:lpstr>PowerPoint Sunusu</vt:lpstr>
      <vt:lpstr>Türklerin İslam Dinine Katkıları</vt:lpstr>
      <vt:lpstr>Vaktinizi ayırdığınız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196</cp:revision>
  <dcterms:created xsi:type="dcterms:W3CDTF">2021-12-04T11:29:04Z</dcterms:created>
  <dcterms:modified xsi:type="dcterms:W3CDTF">2021-12-04T12:49:20Z</dcterms:modified>
</cp:coreProperties>
</file>