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59672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3668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93485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565372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78112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933090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10325789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00661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43156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79102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1120023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78253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07862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87176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2A54C80-263E-416B-A8E0-580EDEADCBDC}" type="datetimeFigureOut">
              <a:rPr lang="en-US" smtClean="0"/>
              <a:t>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317194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34648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11/1/2024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3537484"/>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mevzuat.gov.t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02867" y="1258455"/>
            <a:ext cx="10501745" cy="2262781"/>
          </a:xfrm>
        </p:spPr>
        <p:txBody>
          <a:bodyPr>
            <a:normAutofit/>
          </a:bodyPr>
          <a:lstStyle/>
          <a:p>
            <a:r>
              <a:rPr lang="tr-TR" sz="4800" b="1" dirty="0" smtClean="0">
                <a:latin typeface="Times New Roman" panose="02020603050405020304" pitchFamily="18" charset="0"/>
                <a:cs typeface="Times New Roman" panose="02020603050405020304" pitchFamily="18" charset="0"/>
              </a:rPr>
              <a:t>Mesafeli Sözleşmeler ve Cayma Hakkı </a:t>
            </a:r>
            <a:endParaRPr lang="tr-TR" sz="4800" b="1"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5166159" y="4312079"/>
            <a:ext cx="5391006" cy="1126283"/>
          </a:xfrm>
        </p:spPr>
        <p:txBody>
          <a:bodyPr>
            <a:noAutofit/>
          </a:bodyPr>
          <a:lstStyle/>
          <a:p>
            <a:r>
              <a:rPr lang="tr-TR" sz="2400" i="1" dirty="0" smtClean="0"/>
              <a:t>Gülseren Gülşen</a:t>
            </a:r>
          </a:p>
          <a:p>
            <a:r>
              <a:rPr lang="tr-TR" sz="2400" i="1" dirty="0" smtClean="0"/>
              <a:t>Ankara Sosyal Bilimler Üniversitesi </a:t>
            </a:r>
          </a:p>
          <a:p>
            <a:r>
              <a:rPr lang="tr-TR" sz="2400" i="1" dirty="0" smtClean="0"/>
              <a:t>Hukuk Fakültesi </a:t>
            </a:r>
          </a:p>
          <a:p>
            <a:r>
              <a:rPr lang="tr-TR" sz="2400" i="1" dirty="0" smtClean="0"/>
              <a:t>4. Sınıf </a:t>
            </a:r>
            <a:endParaRPr lang="tr-TR" sz="2400" i="1" dirty="0"/>
          </a:p>
        </p:txBody>
      </p:sp>
      <p:pic>
        <p:nvPicPr>
          <p:cNvPr id="4" name="Picture 2" descr="Konev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3232" y="633866"/>
            <a:ext cx="3812060" cy="14852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7456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smtClean="0"/>
              <a:t>Kaynakça </a:t>
            </a:r>
            <a:endParaRPr lang="tr-TR" sz="4000" b="1" dirty="0"/>
          </a:p>
        </p:txBody>
      </p:sp>
      <p:sp>
        <p:nvSpPr>
          <p:cNvPr id="3" name="İçerik Yer Tutucusu 2"/>
          <p:cNvSpPr>
            <a:spLocks noGrp="1"/>
          </p:cNvSpPr>
          <p:nvPr>
            <p:ph idx="1"/>
          </p:nvPr>
        </p:nvSpPr>
        <p:spPr>
          <a:xfrm>
            <a:off x="1791855" y="2133600"/>
            <a:ext cx="9712757" cy="3777622"/>
          </a:xfrm>
        </p:spPr>
        <p:txBody>
          <a:bodyPr>
            <a:normAutofit/>
          </a:bodyPr>
          <a:lstStyle/>
          <a:p>
            <a:r>
              <a:rPr lang="tr-TR" sz="3200" dirty="0" smtClean="0">
                <a:latin typeface="Times New Roman" panose="02020603050405020304" pitchFamily="18" charset="0"/>
                <a:cs typeface="Times New Roman" panose="02020603050405020304" pitchFamily="18" charset="0"/>
              </a:rPr>
              <a:t>Zevkliler/ </a:t>
            </a:r>
            <a:r>
              <a:rPr lang="tr-TR" sz="3200" dirty="0" err="1" smtClean="0">
                <a:latin typeface="Times New Roman" panose="02020603050405020304" pitchFamily="18" charset="0"/>
                <a:cs typeface="Times New Roman" panose="02020603050405020304" pitchFamily="18" charset="0"/>
              </a:rPr>
              <a:t>Gökyayla</a:t>
            </a:r>
            <a:r>
              <a:rPr lang="tr-TR" sz="3200" dirty="0" smtClean="0">
                <a:latin typeface="Times New Roman" panose="02020603050405020304" pitchFamily="18" charset="0"/>
                <a:cs typeface="Times New Roman" panose="02020603050405020304" pitchFamily="18" charset="0"/>
              </a:rPr>
              <a:t> (2021), Özel Borç İlişkileri, İstanbul.</a:t>
            </a:r>
            <a:endParaRPr lang="tr-TR" sz="3200" dirty="0">
              <a:latin typeface="Times New Roman" panose="02020603050405020304" pitchFamily="18" charset="0"/>
              <a:cs typeface="Times New Roman" panose="02020603050405020304" pitchFamily="18" charset="0"/>
            </a:endParaRPr>
          </a:p>
          <a:p>
            <a:r>
              <a:rPr lang="tr-TR" sz="3200" dirty="0" smtClean="0">
                <a:latin typeface="Times New Roman" panose="02020603050405020304" pitchFamily="18" charset="0"/>
                <a:cs typeface="Times New Roman" panose="02020603050405020304" pitchFamily="18" charset="0"/>
              </a:rPr>
              <a:t>Demir M. (2004), Mesafeli Sözleşmelerin İnternet Üzerinden Kurulması, Ankara.</a:t>
            </a:r>
            <a:endParaRPr lang="tr-TR" sz="3200" dirty="0">
              <a:latin typeface="Times New Roman" panose="02020603050405020304" pitchFamily="18" charset="0"/>
              <a:cs typeface="Times New Roman" panose="02020603050405020304" pitchFamily="18" charset="0"/>
            </a:endParaRPr>
          </a:p>
          <a:p>
            <a:r>
              <a:rPr lang="tr-TR" sz="3200" dirty="0">
                <a:latin typeface="Times New Roman" panose="02020603050405020304" pitchFamily="18" charset="0"/>
                <a:cs typeface="Times New Roman" panose="02020603050405020304" pitchFamily="18" charset="0"/>
                <a:hlinkClick r:id="rId2"/>
              </a:rPr>
              <a:t>https://www.mevzuat.gov.tr</a:t>
            </a:r>
            <a:r>
              <a:rPr lang="tr-TR" sz="3200" dirty="0" smtClean="0">
                <a:latin typeface="Times New Roman" panose="02020603050405020304" pitchFamily="18" charset="0"/>
                <a:cs typeface="Times New Roman" panose="02020603050405020304" pitchFamily="18" charset="0"/>
                <a:hlinkClick r:id="rId2"/>
              </a:rPr>
              <a:t>/</a:t>
            </a:r>
            <a:r>
              <a:rPr lang="tr-TR" sz="3200" dirty="0" smtClean="0">
                <a:latin typeface="Times New Roman" panose="02020603050405020304" pitchFamily="18" charset="0"/>
                <a:cs typeface="Times New Roman" panose="02020603050405020304" pitchFamily="18" charset="0"/>
              </a:rPr>
              <a:t> </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7529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01798" y="504037"/>
            <a:ext cx="8911687" cy="1280890"/>
          </a:xfrm>
        </p:spPr>
        <p:txBody>
          <a:bodyPr>
            <a:normAutofit/>
          </a:bodyPr>
          <a:lstStyle/>
          <a:p>
            <a:r>
              <a:rPr lang="tr-TR" sz="5400" b="1" dirty="0" smtClean="0"/>
              <a:t>İçerik</a:t>
            </a:r>
            <a:endParaRPr lang="tr-TR" sz="5400" b="1" dirty="0"/>
          </a:p>
        </p:txBody>
      </p:sp>
      <p:sp>
        <p:nvSpPr>
          <p:cNvPr id="3" name="İçerik Yer Tutucusu 2"/>
          <p:cNvSpPr>
            <a:spLocks noGrp="1"/>
          </p:cNvSpPr>
          <p:nvPr>
            <p:ph idx="1"/>
          </p:nvPr>
        </p:nvSpPr>
        <p:spPr>
          <a:xfrm>
            <a:off x="2284412" y="2318328"/>
            <a:ext cx="8915400" cy="3777622"/>
          </a:xfrm>
        </p:spPr>
        <p:txBody>
          <a:bodyPr>
            <a:normAutofit/>
          </a:bodyPr>
          <a:lstStyle/>
          <a:p>
            <a:r>
              <a:rPr lang="tr-TR" sz="2800" dirty="0" smtClean="0"/>
              <a:t>Mesafeli Satış Sözleşmesi Nedir?</a:t>
            </a:r>
          </a:p>
          <a:p>
            <a:r>
              <a:rPr lang="tr-TR" sz="2800" dirty="0" smtClean="0"/>
              <a:t>Sözleşmenin Unsurları</a:t>
            </a:r>
          </a:p>
          <a:p>
            <a:r>
              <a:rPr lang="tr-TR" sz="2800" dirty="0"/>
              <a:t>Mesafeli Satışlarda Cayma Hakkı </a:t>
            </a:r>
          </a:p>
          <a:p>
            <a:r>
              <a:rPr lang="tr-TR" sz="2800" dirty="0"/>
              <a:t>Cayma Hakkının Kullanılmasının Sonuçları</a:t>
            </a:r>
          </a:p>
          <a:p>
            <a:r>
              <a:rPr lang="tr-TR" sz="2800" dirty="0" smtClean="0"/>
              <a:t>Kaynakça </a:t>
            </a:r>
            <a:endParaRPr lang="tr-TR" sz="2800" dirty="0"/>
          </a:p>
        </p:txBody>
      </p:sp>
    </p:spTree>
    <p:extLst>
      <p:ext uri="{BB962C8B-B14F-4D97-AF65-F5344CB8AC3E}">
        <p14:creationId xmlns:p14="http://schemas.microsoft.com/office/powerpoint/2010/main" val="4162726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Mesafeli Satış Sözleşmesi Nedir?</a:t>
            </a:r>
            <a:endParaRPr lang="tr-TR" b="1" dirty="0"/>
          </a:p>
        </p:txBody>
      </p:sp>
      <p:sp>
        <p:nvSpPr>
          <p:cNvPr id="3" name="İçerik Yer Tutucusu 2"/>
          <p:cNvSpPr>
            <a:spLocks noGrp="1"/>
          </p:cNvSpPr>
          <p:nvPr>
            <p:ph idx="1"/>
          </p:nvPr>
        </p:nvSpPr>
        <p:spPr>
          <a:xfrm>
            <a:off x="2228994" y="1985818"/>
            <a:ext cx="8915400" cy="3777622"/>
          </a:xfrm>
        </p:spPr>
        <p:txBody>
          <a:bodyPr>
            <a:normAutofit lnSpcReduction="10000"/>
          </a:bodyPr>
          <a:lstStyle/>
          <a:p>
            <a:r>
              <a:rPr lang="tr-TR" sz="3000" dirty="0" smtClean="0">
                <a:latin typeface="Times New Roman" panose="02020603050405020304" pitchFamily="18" charset="0"/>
                <a:cs typeface="Times New Roman" panose="02020603050405020304" pitchFamily="18" charset="0"/>
              </a:rPr>
              <a:t>Tüketici Korunması Hakkındaki Kanun Madde 48/1</a:t>
            </a:r>
          </a:p>
          <a:p>
            <a:pPr marL="0" indent="0">
              <a:buNone/>
            </a:pPr>
            <a:r>
              <a:rPr lang="tr-TR" sz="3000" dirty="0" smtClean="0">
                <a:latin typeface="Times New Roman" panose="02020603050405020304" pitchFamily="18" charset="0"/>
                <a:cs typeface="Times New Roman" panose="02020603050405020304" pitchFamily="18" charset="0"/>
              </a:rPr>
              <a:t>‘Mesafeli </a:t>
            </a:r>
            <a:r>
              <a:rPr lang="tr-TR" sz="3000" dirty="0">
                <a:latin typeface="Times New Roman" panose="02020603050405020304" pitchFamily="18" charset="0"/>
                <a:cs typeface="Times New Roman" panose="02020603050405020304" pitchFamily="18" charset="0"/>
              </a:rPr>
              <a:t>sözleşme, satıcı veya sağlayıcı ile tüketicinin eş zamanlı fiziksel varlığı olmaksızın, mal veya hizmetlerin uzaktan pazarlanmasına yönelik olarak oluşturulmuş bir sistem çerçevesinde, taraflar arasında sözleşmenin kurulduğu ana kadar ve kurulduğu an da dâhil olmak üzere uzaktan iletişim araçlarının kullanılması suretiyle kurulan </a:t>
            </a:r>
            <a:r>
              <a:rPr lang="tr-TR" sz="3000" dirty="0" smtClean="0">
                <a:latin typeface="Times New Roman" panose="02020603050405020304" pitchFamily="18" charset="0"/>
                <a:cs typeface="Times New Roman" panose="02020603050405020304" pitchFamily="18" charset="0"/>
              </a:rPr>
              <a:t>sözleşmelerdir.’</a:t>
            </a:r>
            <a:endParaRPr lang="tr-TR" sz="3000" dirty="0">
              <a:latin typeface="Times New Roman" panose="02020603050405020304" pitchFamily="18" charset="0"/>
              <a:cs typeface="Times New Roman" panose="02020603050405020304" pitchFamily="18" charset="0"/>
            </a:endParaRPr>
          </a:p>
          <a:p>
            <a:pPr marL="0" indent="0">
              <a:buNone/>
            </a:pPr>
            <a:endParaRPr lang="tr-TR" dirty="0" smtClean="0"/>
          </a:p>
          <a:p>
            <a:endParaRPr lang="tr-TR" dirty="0"/>
          </a:p>
        </p:txBody>
      </p:sp>
    </p:spTree>
    <p:extLst>
      <p:ext uri="{BB962C8B-B14F-4D97-AF65-F5344CB8AC3E}">
        <p14:creationId xmlns:p14="http://schemas.microsoft.com/office/powerpoint/2010/main" val="474301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41943" y="633346"/>
            <a:ext cx="8911687" cy="1280890"/>
          </a:xfrm>
        </p:spPr>
        <p:txBody>
          <a:bodyPr>
            <a:normAutofit/>
          </a:bodyPr>
          <a:lstStyle/>
          <a:p>
            <a:r>
              <a:rPr lang="tr-TR" sz="4800" b="1" dirty="0" smtClean="0"/>
              <a:t>Sözleşmenin Unsurları </a:t>
            </a:r>
            <a:endParaRPr lang="tr-TR" sz="4800" b="1" dirty="0"/>
          </a:p>
        </p:txBody>
      </p:sp>
      <p:sp>
        <p:nvSpPr>
          <p:cNvPr id="3" name="İçerik Yer Tutucusu 2"/>
          <p:cNvSpPr>
            <a:spLocks noGrp="1"/>
          </p:cNvSpPr>
          <p:nvPr>
            <p:ph idx="1"/>
          </p:nvPr>
        </p:nvSpPr>
        <p:spPr>
          <a:xfrm>
            <a:off x="2081553" y="2189018"/>
            <a:ext cx="9934430" cy="3777622"/>
          </a:xfrm>
        </p:spPr>
        <p:txBody>
          <a:bodyPr>
            <a:normAutofit/>
          </a:bodyPr>
          <a:lstStyle/>
          <a:p>
            <a:pPr lvl="0"/>
            <a:r>
              <a:rPr lang="tr-TR" sz="4000" dirty="0" smtClean="0">
                <a:latin typeface="Times New Roman" panose="02020603050405020304" pitchFamily="18" charset="0"/>
                <a:cs typeface="Times New Roman" panose="02020603050405020304" pitchFamily="18" charset="0"/>
              </a:rPr>
              <a:t>Mesafeli satış sözleşmesinin 2 unsuru vardır:</a:t>
            </a:r>
          </a:p>
          <a:p>
            <a:pPr marL="0" lvl="0" indent="0">
              <a:buNone/>
            </a:pPr>
            <a:r>
              <a:rPr lang="tr-TR" sz="4000" dirty="0" smtClean="0">
                <a:latin typeface="Times New Roman" panose="02020603050405020304" pitchFamily="18" charset="0"/>
                <a:cs typeface="Times New Roman" panose="02020603050405020304" pitchFamily="18" charset="0"/>
              </a:rPr>
              <a:t>1) İletişim </a:t>
            </a:r>
            <a:r>
              <a:rPr lang="tr-TR" sz="4000" dirty="0">
                <a:latin typeface="Times New Roman" panose="02020603050405020304" pitchFamily="18" charset="0"/>
                <a:cs typeface="Times New Roman" panose="02020603050405020304" pitchFamily="18" charset="0"/>
              </a:rPr>
              <a:t>araçlarının kullanılması </a:t>
            </a:r>
          </a:p>
          <a:p>
            <a:pPr marL="0" lvl="0" indent="0">
              <a:buNone/>
            </a:pPr>
            <a:r>
              <a:rPr lang="tr-TR" sz="4000" dirty="0" smtClean="0">
                <a:latin typeface="Times New Roman" panose="02020603050405020304" pitchFamily="18" charset="0"/>
                <a:cs typeface="Times New Roman" panose="02020603050405020304" pitchFamily="18" charset="0"/>
              </a:rPr>
              <a:t>2) Tüketiciyle </a:t>
            </a:r>
            <a:r>
              <a:rPr lang="tr-TR" sz="4000" dirty="0">
                <a:latin typeface="Times New Roman" panose="02020603050405020304" pitchFamily="18" charset="0"/>
                <a:cs typeface="Times New Roman" panose="02020603050405020304" pitchFamily="18" charset="0"/>
              </a:rPr>
              <a:t>karşı karşıya gelmeme </a:t>
            </a:r>
          </a:p>
        </p:txBody>
      </p:sp>
      <p:sp>
        <p:nvSpPr>
          <p:cNvPr id="4" name="Dikdörtgen 3"/>
          <p:cNvSpPr/>
          <p:nvPr/>
        </p:nvSpPr>
        <p:spPr>
          <a:xfrm>
            <a:off x="1964853" y="4963572"/>
            <a:ext cx="9007948" cy="1277850"/>
          </a:xfrm>
          <a:prstGeom prst="rect">
            <a:avLst/>
          </a:prstGeom>
        </p:spPr>
        <p:txBody>
          <a:bodyPr wrap="square">
            <a:spAutoFit/>
          </a:bodyPr>
          <a:lstStyle/>
          <a:p>
            <a:pPr>
              <a:lnSpc>
                <a:spcPct val="107000"/>
              </a:lnSpc>
              <a:spcAft>
                <a:spcPts val="800"/>
              </a:spcAft>
            </a:pPr>
            <a:r>
              <a:rPr lang="tr-TR" sz="2400" dirty="0">
                <a:latin typeface="Times New Roman" panose="02020603050405020304" pitchFamily="18" charset="0"/>
                <a:ea typeface="Calibri" panose="020F0502020204030204" pitchFamily="34" charset="0"/>
                <a:cs typeface="Times New Roman" panose="02020603050405020304" pitchFamily="18" charset="0"/>
              </a:rPr>
              <a:t>İletişim araçları derken mutlaka elektronik ortamdan yararlanılarak yapılması zorunlu değil katalog ilan mektup üzerinden de yapılabilir. Önemli olan tüketiciyle karşı karşıya gelmeksizin yapılmasıdır. </a:t>
            </a:r>
            <a:endParaRPr lang="tr-TR"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4074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492571" y="596401"/>
            <a:ext cx="8911687" cy="1280890"/>
          </a:xfrm>
        </p:spPr>
        <p:txBody>
          <a:bodyPr/>
          <a:lstStyle/>
          <a:p>
            <a:r>
              <a:rPr lang="tr-TR" b="1" dirty="0" smtClean="0"/>
              <a:t>Cayma Hakkı </a:t>
            </a:r>
            <a:endParaRPr lang="tr-TR" b="1" dirty="0"/>
          </a:p>
        </p:txBody>
      </p:sp>
      <p:sp>
        <p:nvSpPr>
          <p:cNvPr id="3" name="İçerik Yer Tutucusu 2"/>
          <p:cNvSpPr>
            <a:spLocks noGrp="1"/>
          </p:cNvSpPr>
          <p:nvPr>
            <p:ph idx="1"/>
          </p:nvPr>
        </p:nvSpPr>
        <p:spPr>
          <a:xfrm>
            <a:off x="2392218" y="2133600"/>
            <a:ext cx="9112394" cy="3777622"/>
          </a:xfrm>
        </p:spPr>
        <p:txBody>
          <a:bodyPr/>
          <a:lstStyle/>
          <a:p>
            <a:r>
              <a:rPr lang="tr-TR" sz="3200" dirty="0">
                <a:latin typeface="Times New Roman" panose="02020603050405020304" pitchFamily="18" charset="0"/>
                <a:cs typeface="Times New Roman" panose="02020603050405020304" pitchFamily="18" charset="0"/>
              </a:rPr>
              <a:t>Tüketici Korunması Hakkındaki Kanun Madde </a:t>
            </a:r>
            <a:r>
              <a:rPr lang="tr-TR" sz="3200" dirty="0" smtClean="0">
                <a:latin typeface="Times New Roman" panose="02020603050405020304" pitchFamily="18" charset="0"/>
                <a:cs typeface="Times New Roman" panose="02020603050405020304" pitchFamily="18" charset="0"/>
              </a:rPr>
              <a:t>48/4</a:t>
            </a:r>
          </a:p>
          <a:p>
            <a:pPr marL="0" indent="0">
              <a:buNone/>
            </a:pPr>
            <a:r>
              <a:rPr lang="tr-TR" sz="3200" dirty="0" smtClean="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Tüketici, on dört gün içinde herhangi bir gerekçe göstermeksizin ve cezai şart ödemeksizin sözleşmeden cayma hakkına sahiptir. Cayma hakkının kullanıldığına dair bildirimin bu süre içinde satıcı veya sağlayıcıya yöneltilmiş olması </a:t>
            </a:r>
            <a:r>
              <a:rPr lang="tr-TR" sz="3200" dirty="0" smtClean="0">
                <a:latin typeface="Times New Roman" panose="02020603050405020304" pitchFamily="18" charset="0"/>
                <a:cs typeface="Times New Roman" panose="02020603050405020304" pitchFamily="18" charset="0"/>
              </a:rPr>
              <a:t>yeterlidir.’</a:t>
            </a:r>
            <a:endParaRPr lang="tr-TR" sz="3200"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335137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Cayma Hakkı </a:t>
            </a:r>
            <a:endParaRPr lang="tr-TR" b="1" dirty="0"/>
          </a:p>
        </p:txBody>
      </p:sp>
      <p:sp>
        <p:nvSpPr>
          <p:cNvPr id="3" name="İçerik Yer Tutucusu 2"/>
          <p:cNvSpPr>
            <a:spLocks noGrp="1"/>
          </p:cNvSpPr>
          <p:nvPr>
            <p:ph idx="1"/>
          </p:nvPr>
        </p:nvSpPr>
        <p:spPr>
          <a:xfrm>
            <a:off x="2198255" y="2133600"/>
            <a:ext cx="9306357" cy="3777622"/>
          </a:xfrm>
        </p:spPr>
        <p:txBody>
          <a:bodyPr>
            <a:normAutofit lnSpcReduction="10000"/>
          </a:bodyPr>
          <a:lstStyle/>
          <a:p>
            <a:r>
              <a:rPr lang="tr-TR" dirty="0"/>
              <a:t> </a:t>
            </a:r>
            <a:r>
              <a:rPr lang="tr-TR" sz="2800" dirty="0">
                <a:latin typeface="Times New Roman" panose="02020603050405020304" pitchFamily="18" charset="0"/>
                <a:cs typeface="Times New Roman" panose="02020603050405020304" pitchFamily="18" charset="0"/>
              </a:rPr>
              <a:t>Tüketici Korunması Hakkındaki Kanun Madde </a:t>
            </a:r>
            <a:r>
              <a:rPr lang="tr-TR" sz="2800" dirty="0" smtClean="0">
                <a:latin typeface="Times New Roman" panose="02020603050405020304" pitchFamily="18" charset="0"/>
                <a:cs typeface="Times New Roman" panose="02020603050405020304" pitchFamily="18" charset="0"/>
              </a:rPr>
              <a:t>48/4</a:t>
            </a:r>
          </a:p>
          <a:p>
            <a:pPr marL="0" indent="0">
              <a:buNone/>
            </a:pPr>
            <a:r>
              <a:rPr lang="tr-TR" sz="2800" dirty="0" smtClean="0">
                <a:latin typeface="Times New Roman" panose="02020603050405020304" pitchFamily="18" charset="0"/>
                <a:cs typeface="Times New Roman" panose="02020603050405020304" pitchFamily="18" charset="0"/>
              </a:rPr>
              <a:t>‘Satıcı </a:t>
            </a:r>
            <a:r>
              <a:rPr lang="tr-TR" sz="2800" dirty="0">
                <a:latin typeface="Times New Roman" panose="02020603050405020304" pitchFamily="18" charset="0"/>
                <a:cs typeface="Times New Roman" panose="02020603050405020304" pitchFamily="18" charset="0"/>
              </a:rPr>
              <a:t>veya sağlayıcı, cayma hakkı konusunda tüketicinin bilgilendirildiğini ispat etmekle yükümlüdür. Tüketici, cayma hakkı konusunda gerektiği şekilde bilgilendirilmezse, cayma hakkını kullanmak için on dört günlük süreyle bağlı değildir. Her hâlükârda bu süre cayma süresinin bittiği tarihten itibaren bir yıl sonra sona erer. Tüketici, cayma hakkı süresi içinde malın mutat kullanımı sebebiyle meydana gelen değişiklik ve bozulmalardan sorumlu değildir</a:t>
            </a:r>
            <a:r>
              <a:rPr lang="tr-TR" sz="2800" dirty="0" smtClean="0">
                <a:latin typeface="Times New Roman" panose="02020603050405020304" pitchFamily="18" charset="0"/>
                <a:cs typeface="Times New Roman" panose="02020603050405020304" pitchFamily="18" charset="0"/>
              </a:rPr>
              <a:t>.’</a:t>
            </a: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8904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97362" y="614874"/>
            <a:ext cx="8911687" cy="1280890"/>
          </a:xfrm>
        </p:spPr>
        <p:txBody>
          <a:bodyPr/>
          <a:lstStyle/>
          <a:p>
            <a:r>
              <a:rPr lang="tr-TR" b="1" dirty="0" smtClean="0"/>
              <a:t>Cayma Hakkını Kullanmanın Sonuçları</a:t>
            </a:r>
            <a:endParaRPr lang="tr-TR" b="1" dirty="0"/>
          </a:p>
        </p:txBody>
      </p:sp>
      <p:sp>
        <p:nvSpPr>
          <p:cNvPr id="3" name="İçerik Yer Tutucusu 2"/>
          <p:cNvSpPr>
            <a:spLocks noGrp="1"/>
          </p:cNvSpPr>
          <p:nvPr>
            <p:ph idx="1"/>
          </p:nvPr>
        </p:nvSpPr>
        <p:spPr>
          <a:xfrm>
            <a:off x="2078182" y="2133600"/>
            <a:ext cx="9426430" cy="3777622"/>
          </a:xfrm>
        </p:spPr>
        <p:txBody>
          <a:bodyPr>
            <a:normAutofit/>
          </a:bodyPr>
          <a:lstStyle/>
          <a:p>
            <a:r>
              <a:rPr lang="tr-TR" sz="2800" dirty="0">
                <a:latin typeface="Times New Roman" panose="02020603050405020304" pitchFamily="18" charset="0"/>
                <a:cs typeface="Times New Roman" panose="02020603050405020304" pitchFamily="18" charset="0"/>
              </a:rPr>
              <a:t>Yönetmelik madde 13 kapsamında cayma hakkı ve iade sürecinin nasıl olması gerektiği düzenlenmiştir. Cayma hakkı satıcıya bildirildikten sonra satıcı herhangi bir yerden alacağını belirtmezse bu durumda tüketici malı 14 günlük süre içinde teslim etmek ve iade masrafları teslim masraflarının üzerinde olmamak üzere bunu karşılamak zorundadır. Ancak iade edilen mal ayıplı ise tüketici sorumlu tutulamaz.</a:t>
            </a:r>
          </a:p>
        </p:txBody>
      </p:sp>
    </p:spTree>
    <p:extLst>
      <p:ext uri="{BB962C8B-B14F-4D97-AF65-F5344CB8AC3E}">
        <p14:creationId xmlns:p14="http://schemas.microsoft.com/office/powerpoint/2010/main" val="342827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Cayma Hakkını Kullanmanın Sonuçları</a:t>
            </a:r>
            <a:endParaRPr lang="tr-TR" b="1" dirty="0"/>
          </a:p>
        </p:txBody>
      </p:sp>
      <p:sp>
        <p:nvSpPr>
          <p:cNvPr id="3" name="İçerik Yer Tutucusu 2"/>
          <p:cNvSpPr>
            <a:spLocks noGrp="1"/>
          </p:cNvSpPr>
          <p:nvPr>
            <p:ph idx="1"/>
          </p:nvPr>
        </p:nvSpPr>
        <p:spPr>
          <a:xfrm>
            <a:off x="1773382" y="2133600"/>
            <a:ext cx="9731230" cy="3777622"/>
          </a:xfrm>
        </p:spPr>
        <p:txBody>
          <a:bodyPr>
            <a:noAutofit/>
          </a:bodyPr>
          <a:lstStyle/>
          <a:p>
            <a:r>
              <a:rPr lang="tr-TR" sz="3200" dirty="0">
                <a:latin typeface="Times New Roman" panose="02020603050405020304" pitchFamily="18" charset="0"/>
                <a:cs typeface="Times New Roman" panose="02020603050405020304" pitchFamily="18" charset="0"/>
              </a:rPr>
              <a:t>Y</a:t>
            </a:r>
            <a:r>
              <a:rPr lang="tr-TR" sz="3200" dirty="0" smtClean="0">
                <a:latin typeface="Times New Roman" panose="02020603050405020304" pitchFamily="18" charset="0"/>
                <a:cs typeface="Times New Roman" panose="02020603050405020304" pitchFamily="18" charset="0"/>
              </a:rPr>
              <a:t>önetmelik </a:t>
            </a:r>
            <a:r>
              <a:rPr lang="tr-TR" sz="3200" dirty="0">
                <a:latin typeface="Times New Roman" panose="02020603050405020304" pitchFamily="18" charset="0"/>
                <a:cs typeface="Times New Roman" panose="02020603050405020304" pitchFamily="18" charset="0"/>
              </a:rPr>
              <a:t>madde 12 uyarınca eğer satıcı ve tüketici arasında kararlaştırılan bir taşıyıcı ile iade yapılırsa satıcının masrafı teslim etmesi süresi mal elinde ulaştığında başlar. Ama aralarında kararlaştırılan taşıyıcı ile gönderildiğinde tüketici taşıyıcıya teslim ettiğinde satıcının masrafı ve ödenen bedelleri geri ödemesi için 14 günlük süresi başlar.</a:t>
            </a:r>
          </a:p>
        </p:txBody>
      </p:sp>
    </p:spTree>
    <p:extLst>
      <p:ext uri="{BB962C8B-B14F-4D97-AF65-F5344CB8AC3E}">
        <p14:creationId xmlns:p14="http://schemas.microsoft.com/office/powerpoint/2010/main" val="3855981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955637" y="2697018"/>
            <a:ext cx="10590212" cy="3777622"/>
          </a:xfrm>
        </p:spPr>
        <p:txBody>
          <a:bodyPr>
            <a:normAutofit/>
          </a:bodyPr>
          <a:lstStyle/>
          <a:p>
            <a:pPr marL="0" indent="0">
              <a:buNone/>
            </a:pPr>
            <a:r>
              <a:rPr lang="tr-TR" sz="7200" b="1" i="1" dirty="0" smtClean="0"/>
              <a:t>TEŞEKKÜRLER</a:t>
            </a:r>
            <a:endParaRPr lang="tr-TR" sz="7200" b="1" i="1" dirty="0"/>
          </a:p>
        </p:txBody>
      </p:sp>
    </p:spTree>
    <p:extLst>
      <p:ext uri="{BB962C8B-B14F-4D97-AF65-F5344CB8AC3E}">
        <p14:creationId xmlns:p14="http://schemas.microsoft.com/office/powerpoint/2010/main" val="290475378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TM02892315[[fn=Duman]]</Template>
  <TotalTime>24</TotalTime>
  <Words>401</Words>
  <Application>Microsoft Office PowerPoint</Application>
  <PresentationFormat>Geniş ekran</PresentationFormat>
  <Paragraphs>34</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Calibri</vt:lpstr>
      <vt:lpstr>Century Gothic</vt:lpstr>
      <vt:lpstr>Times New Roman</vt:lpstr>
      <vt:lpstr>Wingdings 3</vt:lpstr>
      <vt:lpstr>Duman</vt:lpstr>
      <vt:lpstr>Mesafeli Sözleşmeler ve Cayma Hakkı </vt:lpstr>
      <vt:lpstr>İçerik</vt:lpstr>
      <vt:lpstr>Mesafeli Satış Sözleşmesi Nedir?</vt:lpstr>
      <vt:lpstr>Sözleşmenin Unsurları </vt:lpstr>
      <vt:lpstr>Cayma Hakkı </vt:lpstr>
      <vt:lpstr>Cayma Hakkı </vt:lpstr>
      <vt:lpstr>Cayma Hakkını Kullanmanın Sonuçları</vt:lpstr>
      <vt:lpstr>Cayma Hakkını Kullanmanın Sonuçları</vt:lpstr>
      <vt:lpstr>PowerPoint Sunusu</vt:lpstr>
      <vt:lpstr>Kaynakça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Mesafeli Sözleşmeler ve Cayma Hakkı</dc:title>
  <dc:creator>Microsoft hesabı</dc:creator>
  <cp:lastModifiedBy>Microsoft hesabı</cp:lastModifiedBy>
  <cp:revision>3</cp:revision>
  <dcterms:created xsi:type="dcterms:W3CDTF">2024-11-01T07:30:20Z</dcterms:created>
  <dcterms:modified xsi:type="dcterms:W3CDTF">2024-11-01T07:54:39Z</dcterms:modified>
</cp:coreProperties>
</file>