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6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60E0D-8345-4C43-8A22-2FFD8B709022}" type="datetimeFigureOut">
              <a:rPr lang="tr-TR" smtClean="0"/>
              <a:t>17.11.2023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CFEB6-5186-41EC-B89C-0388DD7488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686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80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93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1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11/17/2023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2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845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5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91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98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72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53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4" r:id="rId6"/>
    <p:sldLayoutId id="2147483790" r:id="rId7"/>
    <p:sldLayoutId id="2147483791" r:id="rId8"/>
    <p:sldLayoutId id="2147483792" r:id="rId9"/>
    <p:sldLayoutId id="2147483793" r:id="rId10"/>
    <p:sldLayoutId id="2147483795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430127AE-B29E-4FDF-99D2-A2F1E7003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0" name="Rectangle 219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F29F266E-3045-906A-4191-B2482CCEC441}"/>
              </a:ext>
            </a:extLst>
          </p:cNvPr>
          <p:cNvSpPr txBox="1"/>
          <p:nvPr/>
        </p:nvSpPr>
        <p:spPr>
          <a:xfrm>
            <a:off x="992518" y="442913"/>
            <a:ext cx="5183986" cy="1639888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spc="15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BOZKURT – LOTUS DAVASI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F7D8240-DECE-83EA-02A7-6CD5546D0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519" y="2312988"/>
            <a:ext cx="5183986" cy="3651250"/>
          </a:xfrm>
        </p:spPr>
        <p:txBody>
          <a:bodyPr vert="horz" lIns="109728" tIns="109728" rIns="109728" bIns="91440" rtlCol="0">
            <a:normAutofit fontScale="92500" lnSpcReduction="10000"/>
          </a:bodyPr>
          <a:lstStyle/>
          <a:p>
            <a:pPr marR="0" lvl="0" indent="-228600" fontAlgn="auto">
              <a:spcAft>
                <a:spcPts val="0"/>
              </a:spcAft>
              <a:buClrTx/>
              <a:buSzTx/>
              <a:buFont typeface="Corbel" panose="020B0503020204020204" pitchFamily="34" charset="0"/>
              <a:buChar char="•"/>
              <a:tabLst/>
              <a:defRPr/>
            </a:pPr>
            <a:r>
              <a:rPr lang="en-US" sz="18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1800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ezin Amacı</a:t>
            </a:r>
            <a:r>
              <a:rPr kumimoji="0" lang="tr-TR" sz="1800" b="0" i="0" u="none" strike="noStrike" cap="none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 Türk Hukukunun Uluslararası Hukuktaki en önemli başarısı, tarihimizin mühim olayı Bozkurt-Lotus davasını incelemek ve öğrenmek.</a:t>
            </a:r>
          </a:p>
          <a:p>
            <a:pPr marR="0" lvl="0" indent="-228600" fontAlgn="auto">
              <a:spcAft>
                <a:spcPts val="0"/>
              </a:spcAft>
              <a:buClrTx/>
              <a:buSzTx/>
              <a:buFont typeface="Corbel" panose="020B0503020204020204" pitchFamily="34" charset="0"/>
              <a:buChar char="•"/>
              <a:tabLst/>
              <a:defRPr/>
            </a:pPr>
            <a:r>
              <a:rPr kumimoji="0" lang="tr-TR" sz="1800" b="0" i="0" u="none" strike="noStrike" cap="none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Hazırlayan: İbrahim DURDU</a:t>
            </a:r>
          </a:p>
          <a:p>
            <a:pPr marR="0" lvl="0" indent="-228600" fontAlgn="auto">
              <a:spcAft>
                <a:spcPts val="0"/>
              </a:spcAft>
              <a:buClrTx/>
              <a:buSzTx/>
              <a:buFont typeface="Corbel" panose="020B0503020204020204" pitchFamily="34" charset="0"/>
              <a:buChar char="•"/>
              <a:tabLst/>
              <a:defRPr/>
            </a:pPr>
            <a:endParaRPr kumimoji="0" lang="tr-TR" sz="1800" b="0" i="0" u="none" strike="noStrike" cap="none" normalizeH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-228600" fontAlgn="auto">
              <a:spcAft>
                <a:spcPts val="0"/>
              </a:spcAft>
              <a:buClrTx/>
              <a:buSzTx/>
              <a:buFont typeface="Corbel" panose="020B0503020204020204" pitchFamily="34" charset="0"/>
              <a:buChar char="•"/>
              <a:tabLst/>
              <a:defRPr/>
            </a:pPr>
            <a:r>
              <a:rPr kumimoji="0" lang="tr-TR" sz="1800" b="0" i="0" u="none" strike="noStrike" cap="none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Ankara Yıldırım </a:t>
            </a:r>
            <a:r>
              <a:rPr kumimoji="0" lang="tr-TR" sz="1800" b="0" i="0" u="none" strike="noStrike" cap="none" normalizeH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Beyazıt</a:t>
            </a:r>
            <a:r>
              <a:rPr kumimoji="0" lang="tr-TR" sz="1800" b="0" i="0" u="none" strike="noStrike" cap="none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Üniversitesi</a:t>
            </a:r>
          </a:p>
          <a:p>
            <a:pPr marR="0" lvl="0" indent="-228600" fontAlgn="auto">
              <a:spcAft>
                <a:spcPts val="0"/>
              </a:spcAft>
              <a:buClrTx/>
              <a:buSzTx/>
              <a:buFont typeface="Corbel" panose="020B0503020204020204" pitchFamily="34" charset="0"/>
              <a:buChar char="•"/>
              <a:tabLst/>
              <a:defRPr/>
            </a:pPr>
            <a:endParaRPr kumimoji="0" lang="tr-TR" sz="1800" b="0" i="0" u="none" strike="noStrike" cap="none" normalizeH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-228600" fontAlgn="auto">
              <a:spcAft>
                <a:spcPts val="0"/>
              </a:spcAft>
              <a:buClrTx/>
              <a:buSzTx/>
              <a:buFont typeface="Corbel" panose="020B0503020204020204" pitchFamily="34" charset="0"/>
              <a:buChar char="•"/>
              <a:tabLst/>
              <a:defRPr/>
            </a:pPr>
            <a:r>
              <a:rPr kumimoji="0" lang="tr-TR" sz="1800" b="0" i="0" u="none" strike="noStrike" cap="none" normalizeH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Hukuk Fakültesi / 2. Sınıf</a:t>
            </a:r>
          </a:p>
        </p:txBody>
      </p:sp>
      <p:sp>
        <p:nvSpPr>
          <p:cNvPr id="222" name="Freeform: Shape 221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1" name="Freeform: Shape 223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32" name="Freeform: Shape 225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A6408F29-F910-01C0-690D-A9572FA12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6477" y="1812357"/>
            <a:ext cx="3634636" cy="363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59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0710E7E-B5BD-C2D6-B724-849B486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9" y="336550"/>
            <a:ext cx="5436259" cy="1639888"/>
          </a:xfrm>
        </p:spPr>
        <p:txBody>
          <a:bodyPr anchor="b">
            <a:normAutofit/>
          </a:bodyPr>
          <a:lstStyle/>
          <a:p>
            <a:r>
              <a:rPr lang="tr-TR" dirty="0"/>
              <a:t>Mahmut Esat Bozkurt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2923F0D-1D39-8A94-9CF1-E9D28407E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993530" cy="3651250"/>
          </a:xfrm>
        </p:spPr>
        <p:txBody>
          <a:bodyPr>
            <a:normAutofit/>
          </a:bodyPr>
          <a:lstStyle/>
          <a:p>
            <a:r>
              <a:rPr lang="tr-TR" dirty="0"/>
              <a:t>- Türk Hükümeti’ni Adalet Bakanı Mahmut Esat Bey, Fransa Hükümeti’ni de Paris Hukuk Fakültesi Profesörlerinden Mösyö </a:t>
            </a:r>
            <a:r>
              <a:rPr lang="tr-TR" dirty="0" err="1"/>
              <a:t>Besdevant</a:t>
            </a:r>
            <a:r>
              <a:rPr lang="tr-TR" dirty="0"/>
              <a:t> temsil etmiştir.</a:t>
            </a:r>
          </a:p>
          <a:p>
            <a:r>
              <a:rPr lang="tr-TR" dirty="0"/>
              <a:t>- Dipnot: 1934 Soyadı Kanunu </a:t>
            </a:r>
          </a:p>
          <a:p>
            <a:r>
              <a:rPr lang="tr-TR" dirty="0"/>
              <a:t>- Mahmut Esat Bey soyadını bu davadan dolayı almıştır.</a:t>
            </a:r>
          </a:p>
        </p:txBody>
      </p:sp>
      <p:sp>
        <p:nvSpPr>
          <p:cNvPr id="4105" name="Freeform: Shape 4104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07" name="Freeform: Shape 410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109" name="Freeform: Shape 4108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098" name="Picture 2" descr="Mahmut Esat Bozkurt - Vikisöz">
            <a:extLst>
              <a:ext uri="{FF2B5EF4-FFF2-40B4-BE49-F238E27FC236}">
                <a16:creationId xmlns:a16="http://schemas.microsoft.com/office/drawing/2014/main" id="{EC6C2906-0B11-DACF-191E-0F5B0FB1A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7484" y="1519267"/>
            <a:ext cx="3307244" cy="381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520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C2D82F-34F7-FF42-9379-E3AEECC7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Divan Yargılaması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8F4C47-6E0F-9568-3FC5-AC70C4750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824364"/>
          </a:xfrm>
        </p:spPr>
        <p:txBody>
          <a:bodyPr>
            <a:normAutofit lnSpcReduction="10000"/>
          </a:bodyPr>
          <a:lstStyle/>
          <a:p>
            <a:r>
              <a:rPr lang="tr-TR" dirty="0"/>
              <a:t>- Türkiye divana muhtıra vermiştir.</a:t>
            </a:r>
          </a:p>
          <a:p>
            <a:endParaRPr lang="tr-TR" dirty="0"/>
          </a:p>
          <a:p>
            <a:r>
              <a:rPr lang="tr-TR" dirty="0"/>
              <a:t>- Muhtıra da 3 husus üzerine durulmuştur</a:t>
            </a:r>
          </a:p>
          <a:p>
            <a:endParaRPr lang="tr-TR" dirty="0"/>
          </a:p>
          <a:p>
            <a:r>
              <a:rPr lang="tr-TR" dirty="0"/>
              <a:t>- Fransız hükümeti de divana muhtıralarını sunmuştur.</a:t>
            </a:r>
          </a:p>
          <a:p>
            <a:endParaRPr lang="tr-TR" dirty="0"/>
          </a:p>
          <a:p>
            <a:r>
              <a:rPr lang="tr-TR" dirty="0"/>
              <a:t>- Her iki ülkenin temsilcileri de divan önünde savunmalarını yapmıştır.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1280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18ED4B-32F8-2768-A6DF-5862FC058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Divan Yargılaması Sonucu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E2339B-B996-DE58-94FA-5EE727306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</a:t>
            </a:r>
            <a:r>
              <a:rPr lang="tr-TR" dirty="0" err="1"/>
              <a:t>Basdevant</a:t>
            </a:r>
            <a:r>
              <a:rPr lang="tr-TR" dirty="0"/>
              <a:t> savunmasında Türkiye’nin yaptığı yargılamanın hangi uluslararası prensibine dayandırıldığını Türk tarafından kanıtlanması istenmiştir.</a:t>
            </a:r>
          </a:p>
          <a:p>
            <a:r>
              <a:rPr lang="tr-TR" dirty="0"/>
              <a:t>- Mahmut Esat ise Fransız temsilcisinin iddiasını ispatlamasını istedi.</a:t>
            </a:r>
          </a:p>
          <a:p>
            <a:r>
              <a:rPr lang="tr-TR" dirty="0"/>
              <a:t>- Lahey Adalet Divanı 7 Eylül 1927 tarihinde verdiği kararda Türkiye’nin yargılama yetkisi olduğuna karar verdi.</a:t>
            </a:r>
          </a:p>
        </p:txBody>
      </p:sp>
    </p:spTree>
    <p:extLst>
      <p:ext uri="{BB962C8B-B14F-4D97-AF65-F5344CB8AC3E}">
        <p14:creationId xmlns:p14="http://schemas.microsoft.com/office/powerpoint/2010/main" val="4149244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959352-FDE4-4B77-7E76-C256D8A7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Bozkurt-Lotus Davasının Önemi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41E3F8-1FC4-76E7-4BC8-4D39BA5A2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- Çıkan kararın önemini anlamak için 1927 yılının şartlarıyla değerlendirmek gerekmektedir.</a:t>
            </a:r>
          </a:p>
          <a:p>
            <a:r>
              <a:rPr lang="tr-TR" dirty="0"/>
              <a:t>- Dava sonucu o dönem gazetelerinde manşet oldu.</a:t>
            </a:r>
          </a:p>
          <a:p>
            <a:r>
              <a:rPr lang="tr-TR" dirty="0"/>
              <a:t>- Bu kararla birlikte Fransa’nın kapitülasyon hayali yok olmuştur.</a:t>
            </a:r>
          </a:p>
          <a:p>
            <a:r>
              <a:rPr lang="tr-TR" dirty="0"/>
              <a:t>- Bu kararın önemini dönemin Cumhuriyet Gazetesi yazarı ‘Cemal Hüsnü’ çok iyi anlatmış.</a:t>
            </a:r>
          </a:p>
        </p:txBody>
      </p:sp>
    </p:spTree>
    <p:extLst>
      <p:ext uri="{BB962C8B-B14F-4D97-AF65-F5344CB8AC3E}">
        <p14:creationId xmlns:p14="http://schemas.microsoft.com/office/powerpoint/2010/main" val="2441582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30BA12-1E1A-002E-AD69-42288C4D2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241B15-8519-68D6-C63B-F14EAF08F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720" y="2312276"/>
            <a:ext cx="8994091" cy="4103504"/>
          </a:xfrm>
        </p:spPr>
        <p:txBody>
          <a:bodyPr>
            <a:normAutofit/>
          </a:bodyPr>
          <a:lstStyle/>
          <a:p>
            <a:r>
              <a:rPr lang="tr-TR" dirty="0"/>
              <a:t>Başbakanlık Cumhuriyet Arşivi (BCA), 30-18-1-1 / 21-60-17. Bozkurt-Lotus vapurlarının çarpışması sonucu Fransa ile doğan ihtilafın halli için Adliye Vekili Mahmud Esad Bey’e yetki verilmesi. (22.09.1926).</a:t>
            </a:r>
          </a:p>
          <a:p>
            <a:r>
              <a:rPr lang="tr-TR" dirty="0"/>
              <a:t>KİŞİ, Şule Sevinç, BOZKURT-LOTUS DENİZ KAZASI, BOZKURT LOTUS DAVASI VE ADLİYE VEKİLİ MAHMUT ESAT (BOZKURT) BEY’İN ULUSLARARASI HUKUKTAKİ BÜYÜK ZAFERİ.</a:t>
            </a:r>
          </a:p>
          <a:p>
            <a:r>
              <a:rPr lang="tr-TR" dirty="0"/>
              <a:t>ERSAYDI, Alper, </a:t>
            </a:r>
            <a:r>
              <a:rPr lang="fr-FR" dirty="0"/>
              <a:t>BOZKURT-LOTUS DAVASI VE GENÇ TÜRKİYE’NİN</a:t>
            </a:r>
            <a:r>
              <a:rPr lang="tr-TR" dirty="0"/>
              <a:t> HUKUKSAL YETKİNLİĞİ, S:6, s.33-43.</a:t>
            </a:r>
            <a:r>
              <a:rPr lang="fr-FR" dirty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343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154C92-9D5D-55A5-9CC5-8E69724E7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240" y="452052"/>
            <a:ext cx="9202993" cy="1345269"/>
          </a:xfrm>
        </p:spPr>
        <p:txBody>
          <a:bodyPr>
            <a:noAutofit/>
          </a:bodyPr>
          <a:lstStyle/>
          <a:p>
            <a:r>
              <a:rPr lang="fi-FI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Bozkurt – Lotus Hadisesinin Tarihsel Arka Planı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D8F2F4-F89C-4C17-1C4E-1BDF4772E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434196"/>
            <a:ext cx="8770571" cy="3651504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- 1. Cihan Harbi 28 Temmuz 1914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Kargaşadan yararlanmak isteyen Osmanlı, 1 Ekim 1914 tarihinde kapitülasyonları kaldırdı.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Osmanlı 11 Kasım 1914’te İttifak Devletleri safında savaşa girdi.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Ancak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Birinci</a:t>
            </a:r>
            <a:r>
              <a:rPr lang="en-GB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Cihan</a:t>
            </a:r>
            <a:r>
              <a:rPr lang="en-GB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Harbi,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İttifak</a:t>
            </a:r>
            <a:r>
              <a:rPr lang="en-GB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Devletleri’nin</a:t>
            </a:r>
            <a:r>
              <a:rPr lang="en-GB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yenilgisi</a:t>
            </a:r>
            <a:r>
              <a:rPr lang="en-GB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ile</a:t>
            </a:r>
            <a:r>
              <a:rPr lang="en-GB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sonuçlandı. </a:t>
            </a:r>
          </a:p>
          <a:p>
            <a:endParaRPr lang="tr-TR" sz="1800" dirty="0">
              <a:solidFill>
                <a:srgbClr val="212529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3206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6D40E6-1047-DC78-C549-6C9C0133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Bozkurt – Lotus Hadisesinin Tarihsel Arka Planı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27C62B-6F1C-1E62-157F-C994C8449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30 Ekim 1918 Mondros Ateşkes Antlaşması.</a:t>
            </a:r>
          </a:p>
          <a:p>
            <a:r>
              <a:rPr lang="tr-TR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b="0" i="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İtilaf Devletleri ile Osmanlı 10 Ağustos 1920’de Sevr Barış Antlaşması.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Sevr Antlaşması 421. Madde ile kapitülasyonlar geri geldi.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Lozan Antlaşması 24 Temmuz 1924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Nihayet Milli Mücadele kahramanlarının gayretiyle yeniden kapitülasyonların kaldırılması.</a:t>
            </a:r>
          </a:p>
        </p:txBody>
      </p:sp>
    </p:spTree>
    <p:extLst>
      <p:ext uri="{BB962C8B-B14F-4D97-AF65-F5344CB8AC3E}">
        <p14:creationId xmlns:p14="http://schemas.microsoft.com/office/powerpoint/2010/main" val="422414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1" name="Rectangle 1062">
            <a:extLst>
              <a:ext uri="{FF2B5EF4-FFF2-40B4-BE49-F238E27FC236}">
                <a16:creationId xmlns:a16="http://schemas.microsoft.com/office/drawing/2014/main" id="{3D5FBB81-B61B-416A-8F5D-A8DDF625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72" name="Freeform: Shape 1064">
            <a:extLst>
              <a:ext uri="{FF2B5EF4-FFF2-40B4-BE49-F238E27FC236}">
                <a16:creationId xmlns:a16="http://schemas.microsoft.com/office/drawing/2014/main" id="{40C0D7D4-D83D-4C58-87D1-955F0A91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73" name="Freeform: Shape 1066">
            <a:extLst>
              <a:ext uri="{FF2B5EF4-FFF2-40B4-BE49-F238E27FC236}">
                <a16:creationId xmlns:a16="http://schemas.microsoft.com/office/drawing/2014/main" id="{15F9A324-404E-4C5D-AFF0-C5D0D841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820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74" name="Freeform: Shape 1068">
            <a:extLst>
              <a:ext uri="{FF2B5EF4-FFF2-40B4-BE49-F238E27FC236}">
                <a16:creationId xmlns:a16="http://schemas.microsoft.com/office/drawing/2014/main" id="{AC4CE3C4-3600-4353-9FE1-B32D06BEF0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37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8934A71-BACF-D779-E8D1-9CD3EB93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5645" cy="1639888"/>
          </a:xfrm>
        </p:spPr>
        <p:txBody>
          <a:bodyPr anchor="b"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ÇARPIŞMA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4598E5-B179-1411-CEF0-B6B43E2AD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296964" cy="3651250"/>
          </a:xfrm>
        </p:spPr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Kapitülasyonların kaldırılmasından yaklaşık 3 yıl sonra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 Ağustos 1926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-Kömür yüklü Türk Vapuru Bozkurt ile Lotus isimli Fransız ticaret gemisi çarpışıyor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-Bozkurt vapuru birkaç dakika içinde batmış ve 8 Türk gemici ölmüştür.</a:t>
            </a:r>
          </a:p>
        </p:txBody>
      </p:sp>
      <p:pic>
        <p:nvPicPr>
          <p:cNvPr id="1026" name="Picture 2" descr="Türk Deniz Hukuku Zaferi Bozkurt - Lotus Davası | Denizcilik Bilgileri">
            <a:extLst>
              <a:ext uri="{FF2B5EF4-FFF2-40B4-BE49-F238E27FC236}">
                <a16:creationId xmlns:a16="http://schemas.microsoft.com/office/drawing/2014/main" id="{82F905DC-D1CE-24BA-B3AB-DA97C6A32E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8" r="20699" b="1"/>
          <a:stretch/>
        </p:blipFill>
        <p:spPr bwMode="auto">
          <a:xfrm>
            <a:off x="8073697" y="1522018"/>
            <a:ext cx="3927921" cy="38932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202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3D5FBB81-B61B-416A-8F5D-A8DDF625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40C0D7D4-D83D-4C58-87D1-955F0A91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15F9A324-404E-4C5D-AFF0-C5D0D841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820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61" name="Freeform: Shape 2060">
            <a:extLst>
              <a:ext uri="{FF2B5EF4-FFF2-40B4-BE49-F238E27FC236}">
                <a16:creationId xmlns:a16="http://schemas.microsoft.com/office/drawing/2014/main" id="{AC4CE3C4-3600-4353-9FE1-B32D06BEF0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37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FD124F4-93C2-1476-E566-2DABA502D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5645" cy="1639888"/>
          </a:xfrm>
        </p:spPr>
        <p:txBody>
          <a:bodyPr anchor="b"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DAVA BAŞLANGICI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C77DCD-C959-7FB9-DAD4-F91D91607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296964" cy="36512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Bozkurt’un kaptanı Hasan Efendi ile Lotus gemisinin nöbetçi kaptanı Jean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Demons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tutuklandı.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Dava 26 Ağustos’ta başlamıştır.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İlerleyen celselerde bilirkişi raporu mahkemeye tevdi edilmiş.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İki kaptan da oybirliği ile hatalı kabul edilmiş.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Savcı iki kaptan hakkında da iddianame hazırlamış.</a:t>
            </a:r>
          </a:p>
          <a:p>
            <a:pPr>
              <a:lnSpc>
                <a:spcPct val="130000"/>
              </a:lnSpc>
            </a:pPr>
            <a:endParaRPr lang="tr-TR" sz="1500" dirty="0"/>
          </a:p>
        </p:txBody>
      </p:sp>
      <p:pic>
        <p:nvPicPr>
          <p:cNvPr id="2050" name="Picture 2" descr="Bozkurt-Lotus Davası, Uluslararası Sürekli Adalet Divanı Kararı, (Bozkurt- Lotus Case-1927) – ULUSLARARASI HUKUK ÇALIŞMALARI">
            <a:extLst>
              <a:ext uri="{FF2B5EF4-FFF2-40B4-BE49-F238E27FC236}">
                <a16:creationId xmlns:a16="http://schemas.microsoft.com/office/drawing/2014/main" id="{8ED5BD0E-D815-AFBF-8E2E-A2C93A347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0518" y="1950720"/>
            <a:ext cx="4258505" cy="276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245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9869F1-3D87-A46C-97A1-2F20883F8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 Mahkemesi Kararı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4EEE35-4E4D-AE37-54ED-7167DAE07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İstanbul Ağır Ceza Mahkemesi her iki kaptanın da tutuklanmasına karar vermiştir.</a:t>
            </a:r>
          </a:p>
          <a:p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Lotus Kaptanı Jean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Demons’u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iki ay yirmi gün, </a:t>
            </a:r>
            <a:r>
              <a:rPr lang="tr-TR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Bozkurt Kaptanı Hasan Kaptanı da dört aya mahkûm etmiştir.</a:t>
            </a:r>
          </a:p>
          <a:p>
            <a:r>
              <a:rPr lang="tr-TR" dirty="0"/>
              <a:t>-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 de izleyenlerin alkışları.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Her iki kaptan da kararı temyize gittiler.</a:t>
            </a:r>
          </a:p>
        </p:txBody>
      </p:sp>
    </p:spTree>
    <p:extLst>
      <p:ext uri="{BB962C8B-B14F-4D97-AF65-F5344CB8AC3E}">
        <p14:creationId xmlns:p14="http://schemas.microsoft.com/office/powerpoint/2010/main" val="2532188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A3BAC1-1121-22D9-D5AF-F76EA0E9D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Bozkurt-Lotus Sorununun Lahey Adalet Divanına Taşınması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35DA07-FACE-CC1A-DD5E-2F247C14C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Kapitülasyonların etkisindeki Fransa Türkiye’nin yargılama yetkisi olmadığını iddia etmiştir.</a:t>
            </a:r>
          </a:p>
          <a:p>
            <a:r>
              <a:rPr lang="tr-TR" dirty="0"/>
              <a:t>- Türkiye ile Fransa arasında yetki uyuşmazlığı çıkmıştır</a:t>
            </a:r>
          </a:p>
          <a:p>
            <a:r>
              <a:rPr lang="tr-TR" dirty="0"/>
              <a:t>- Türkiye konuyu Lahey </a:t>
            </a:r>
            <a:r>
              <a:rPr lang="tr-TR" dirty="0" err="1"/>
              <a:t>USAD’na</a:t>
            </a:r>
            <a:r>
              <a:rPr lang="tr-TR" dirty="0"/>
              <a:t> taşımayı teklif etmiştir.</a:t>
            </a:r>
          </a:p>
          <a:p>
            <a:r>
              <a:rPr lang="tr-TR" dirty="0"/>
              <a:t>- 12 Ekim 1926‘da Türkiye ile Fransa Cenevre’de bir </a:t>
            </a:r>
            <a:r>
              <a:rPr lang="tr-TR" dirty="0" err="1"/>
              <a:t>tahkimname</a:t>
            </a:r>
            <a:r>
              <a:rPr lang="tr-TR" dirty="0"/>
              <a:t> imzalamışlardır.</a:t>
            </a:r>
          </a:p>
          <a:p>
            <a:r>
              <a:rPr lang="tr-TR" dirty="0"/>
              <a:t>- </a:t>
            </a:r>
            <a:r>
              <a:rPr lang="tr-TR" dirty="0" err="1"/>
              <a:t>USAD’ı</a:t>
            </a:r>
            <a:r>
              <a:rPr lang="tr-TR" dirty="0"/>
              <a:t> çözüm mercii olarak kabul etmişlerdir.</a:t>
            </a:r>
          </a:p>
        </p:txBody>
      </p:sp>
    </p:spTree>
    <p:extLst>
      <p:ext uri="{BB962C8B-B14F-4D97-AF65-F5344CB8AC3E}">
        <p14:creationId xmlns:p14="http://schemas.microsoft.com/office/powerpoint/2010/main" val="909615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64E1902-9A08-9445-EA80-70F53ED6F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3986" cy="1639888"/>
          </a:xfrm>
        </p:spPr>
        <p:txBody>
          <a:bodyPr anchor="b">
            <a:normAutofit/>
          </a:bodyPr>
          <a:lstStyle/>
          <a:p>
            <a:r>
              <a:rPr lang="tr-TR" sz="300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Daimî Adalet Divanı’nın Statüsü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D1F540-B63F-7B6A-C366-D0577EEF9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8" y="2519166"/>
            <a:ext cx="6221081" cy="330549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Milletler Cemiyeti’nin bir organı değildir.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Divan’ın Statüsü, Milletler Cemiyeti Antlaşması’ndan tamamen ayrı bir antlaşma ile oluşturulmuştur. 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MC’nin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organı olmamasına rağmen </a:t>
            </a:r>
            <a:r>
              <a:rPr lang="tr-TR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ululararası</a:t>
            </a: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uyuşmazlık çözümünde önemli bir yeri vardır.</a:t>
            </a:r>
          </a:p>
          <a:p>
            <a:pPr>
              <a:lnSpc>
                <a:spcPct val="130000"/>
              </a:lnSpc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Somut olayda USAD, Türk Mahkemelerinin Fransız Kaptanını yargılama hakkına sahip olup olmadığının tespit etmekle yetkili kılınmıştır.</a:t>
            </a:r>
          </a:p>
          <a:p>
            <a:pPr>
              <a:lnSpc>
                <a:spcPct val="130000"/>
              </a:lnSpc>
            </a:pPr>
            <a:endParaRPr lang="tr-TR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085" name="Freeform: Shape 308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074" name="Picture 2" descr="Uluslararası Adalet Divanı Filistin-ABD davasını inceleyecek">
            <a:extLst>
              <a:ext uri="{FF2B5EF4-FFF2-40B4-BE49-F238E27FC236}">
                <a16:creationId xmlns:a16="http://schemas.microsoft.com/office/drawing/2014/main" id="{F560EE16-3379-5C62-1B06-C97F14C66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33049" y="2519166"/>
            <a:ext cx="3589494" cy="201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31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4268BA-088D-E66E-A80C-9264AA00D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USAD’ın</a:t>
            </a:r>
            <a:r>
              <a:rPr lang="tr-TR" dirty="0"/>
              <a:t> Değerlendirmesi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B8393D-4E67-770C-1A9E-D42BC78A6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- </a:t>
            </a:r>
            <a:r>
              <a:rPr lang="tr-TR" dirty="0" err="1"/>
              <a:t>USAD’a</a:t>
            </a:r>
            <a:r>
              <a:rPr lang="tr-TR" dirty="0"/>
              <a:t> yetkiyi veren </a:t>
            </a:r>
            <a:r>
              <a:rPr lang="tr-TR" dirty="0" err="1"/>
              <a:t>Tahkimname</a:t>
            </a:r>
            <a:r>
              <a:rPr lang="tr-TR" dirty="0"/>
              <a:t> divanın vereceği kesin karara uyacaklarını kabul etmişlerdir.</a:t>
            </a:r>
          </a:p>
          <a:p>
            <a:r>
              <a:rPr lang="tr-TR" dirty="0"/>
              <a:t>- Divan’dan Türkiye’nin Lozan’da imzalanan Teessüs ve Adli Salâhiyet Mukavelenamesin 15. maddesinden dolayı Milletlerarası Hukuk aleyhine davranıp davranmadığının </a:t>
            </a:r>
            <a:r>
              <a:rPr lang="tr-TR" dirty="0" err="1"/>
              <a:t>tesbit</a:t>
            </a:r>
            <a:r>
              <a:rPr lang="tr-TR" dirty="0"/>
              <a:t> edilmesi istenilmiştir.</a:t>
            </a:r>
          </a:p>
          <a:p>
            <a:r>
              <a:rPr lang="tr-TR" dirty="0"/>
              <a:t>- Ayrıca uluslararası hukuk ilkelerinin aleyhine davranılmışsa </a:t>
            </a:r>
            <a:r>
              <a:rPr lang="tr-TR" dirty="0" err="1"/>
              <a:t>Demons’a</a:t>
            </a:r>
            <a:r>
              <a:rPr lang="tr-TR" dirty="0"/>
              <a:t> ne kadar tazminat verilmesi gerektiğine karar verilmesi istenmiştir.</a:t>
            </a:r>
          </a:p>
        </p:txBody>
      </p:sp>
    </p:spTree>
    <p:extLst>
      <p:ext uri="{BB962C8B-B14F-4D97-AF65-F5344CB8AC3E}">
        <p14:creationId xmlns:p14="http://schemas.microsoft.com/office/powerpoint/2010/main" val="198025303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700</Words>
  <Application>Microsoft Office PowerPoint</Application>
  <PresentationFormat>Geniş ekran</PresentationFormat>
  <Paragraphs>74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Meiryo</vt:lpstr>
      <vt:lpstr>Arial</vt:lpstr>
      <vt:lpstr>Calibri</vt:lpstr>
      <vt:lpstr>Corbel</vt:lpstr>
      <vt:lpstr>Times New Roman</vt:lpstr>
      <vt:lpstr>SketchLinesVTI</vt:lpstr>
      <vt:lpstr>PowerPoint Sunusu</vt:lpstr>
      <vt:lpstr>Bozkurt – Lotus Hadisesinin Tarihsel Arka Planı</vt:lpstr>
      <vt:lpstr>Bozkurt – Lotus Hadisesinin Tarihsel Arka Planı</vt:lpstr>
      <vt:lpstr>ÇARPIŞMA</vt:lpstr>
      <vt:lpstr>DAVA BAŞLANGICI</vt:lpstr>
      <vt:lpstr>Türk Mahkemesi Kararı</vt:lpstr>
      <vt:lpstr>Bozkurt-Lotus Sorununun Lahey Adalet Divanına Taşınması</vt:lpstr>
      <vt:lpstr>Uluslararası Daimî Adalet Divanı’nın Statüsü </vt:lpstr>
      <vt:lpstr>USAD’ın Değerlendirmesi</vt:lpstr>
      <vt:lpstr>Mahmut Esat Bozkurt</vt:lpstr>
      <vt:lpstr>Divan Yargılaması</vt:lpstr>
      <vt:lpstr>Divan Yargılaması Sonucu</vt:lpstr>
      <vt:lpstr>Bozkurt-Lotus Davasının Önemi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ibrahim durdu</dc:creator>
  <cp:lastModifiedBy>ibrahim durdu</cp:lastModifiedBy>
  <cp:revision>4</cp:revision>
  <dcterms:created xsi:type="dcterms:W3CDTF">2023-11-09T18:02:38Z</dcterms:created>
  <dcterms:modified xsi:type="dcterms:W3CDTF">2023-11-17T22:06:07Z</dcterms:modified>
</cp:coreProperties>
</file>