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5" r:id="rId9"/>
    <p:sldId id="267" r:id="rId10"/>
    <p:sldId id="266" r:id="rId11"/>
    <p:sldId id="269" r:id="rId12"/>
    <p:sldId id="270" r:id="rId13"/>
    <p:sldId id="268" r:id="rId14"/>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31B58B-56C2-C629-5656-B21F6859E451}" name="Musa Hakanoğlu" initials="MH" userId="7a2a69c5de551e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2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d.docs.live.net/7a2a69c5de551e1a/Kit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E2AC-4B9E-9371-697BF2BE38CB}"/>
              </c:ext>
            </c:extLst>
          </c:dPt>
          <c:dPt>
            <c:idx val="1"/>
            <c:bubble3D val="0"/>
            <c:spPr>
              <a:solidFill>
                <a:srgbClr val="DAE9F8"/>
              </a:solidFill>
              <a:ln w="19050">
                <a:solidFill>
                  <a:schemeClr val="lt1"/>
                </a:solidFill>
              </a:ln>
              <a:effectLst/>
            </c:spPr>
            <c:extLst xmlns:c16r2="http://schemas.microsoft.com/office/drawing/2015/06/chart">
              <c:ext xmlns:c16="http://schemas.microsoft.com/office/drawing/2014/chart" uri="{C3380CC4-5D6E-409C-BE32-E72D297353CC}">
                <c16:uniqueId val="{00000003-E2AC-4B9E-9371-697BF2BE38CB}"/>
              </c:ext>
            </c:extLst>
          </c:dPt>
          <c:dPt>
            <c:idx val="2"/>
            <c:bubble3D val="0"/>
            <c:spPr>
              <a:solidFill>
                <a:srgbClr val="186C24"/>
              </a:solidFill>
              <a:ln w="19050">
                <a:solidFill>
                  <a:schemeClr val="lt1"/>
                </a:solidFill>
              </a:ln>
              <a:effectLst/>
            </c:spPr>
            <c:extLst xmlns:c16r2="http://schemas.microsoft.com/office/drawing/2015/06/chart">
              <c:ext xmlns:c16="http://schemas.microsoft.com/office/drawing/2014/chart" uri="{C3380CC4-5D6E-409C-BE32-E72D297353CC}">
                <c16:uniqueId val="{00000005-E2AC-4B9E-9371-697BF2BE38CB}"/>
              </c:ext>
            </c:extLst>
          </c:dPt>
          <c:dPt>
            <c:idx val="3"/>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7-E2AC-4B9E-9371-697BF2BE38CB}"/>
              </c:ext>
            </c:extLst>
          </c:dPt>
          <c:dPt>
            <c:idx val="4"/>
            <c:bubble3D val="0"/>
            <c:spPr>
              <a:solidFill>
                <a:srgbClr val="D86DCD"/>
              </a:solidFill>
              <a:ln w="19050">
                <a:solidFill>
                  <a:schemeClr val="lt1"/>
                </a:solidFill>
              </a:ln>
              <a:effectLst/>
            </c:spPr>
            <c:extLst xmlns:c16r2="http://schemas.microsoft.com/office/drawing/2015/06/chart">
              <c:ext xmlns:c16="http://schemas.microsoft.com/office/drawing/2014/chart" uri="{C3380CC4-5D6E-409C-BE32-E72D297353CC}">
                <c16:uniqueId val="{00000009-E2AC-4B9E-9371-697BF2BE38CB}"/>
              </c:ext>
            </c:extLst>
          </c:dPt>
          <c:dPt>
            <c:idx val="5"/>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B-E2AC-4B9E-9371-697BF2BE38CB}"/>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D-E2AC-4B9E-9371-697BF2BE38CB}"/>
              </c:ext>
            </c:extLst>
          </c:dPt>
          <c:dPt>
            <c:idx val="7"/>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F-E2AC-4B9E-9371-697BF2BE38CB}"/>
              </c:ext>
            </c:extLst>
          </c:dPt>
          <c:cat>
            <c:strRef>
              <c:f>'https://d.docs.live.net/7a2a69c5de551e1a/[Kitap.xlsx]Sayfa1'!$A$1:$A$8</c:f>
              <c:strCache>
                <c:ptCount val="8"/>
                <c:pt idx="0">
                  <c:v>Faturalar ​</c:v>
                </c:pt>
                <c:pt idx="1">
                  <c:v>Kitap ve okul malzemeleri​</c:v>
                </c:pt>
                <c:pt idx="2">
                  <c:v>Ulaşım masrafları​</c:v>
                </c:pt>
                <c:pt idx="3">
                  <c:v>Yemek masrafları​</c:v>
                </c:pt>
                <c:pt idx="4">
                  <c:v>Eğlence ​</c:v>
                </c:pt>
                <c:pt idx="5">
                  <c:v>Kıyafet alışverişi​</c:v>
                </c:pt>
                <c:pt idx="6">
                  <c:v>Acil durum harcamaları</c:v>
                </c:pt>
                <c:pt idx="7">
                  <c:v>Kira​</c:v>
                </c:pt>
              </c:strCache>
            </c:strRef>
          </c:cat>
          <c:val>
            <c:numRef>
              <c:f>'https://d.docs.live.net/7a2a69c5de551e1a/[Kitap.xlsx]Sayfa1'!$B$1:$B$8</c:f>
              <c:numCache>
                <c:formatCode>General</c:formatCode>
                <c:ptCount val="8"/>
                <c:pt idx="0">
                  <c:v>2000</c:v>
                </c:pt>
                <c:pt idx="1">
                  <c:v>1000</c:v>
                </c:pt>
                <c:pt idx="2">
                  <c:v>400</c:v>
                </c:pt>
                <c:pt idx="3">
                  <c:v>2600</c:v>
                </c:pt>
                <c:pt idx="4">
                  <c:v>1000</c:v>
                </c:pt>
                <c:pt idx="5">
                  <c:v>2000</c:v>
                </c:pt>
                <c:pt idx="6">
                  <c:v>1000</c:v>
                </c:pt>
                <c:pt idx="7">
                  <c:v>4000</c:v>
                </c:pt>
              </c:numCache>
            </c:numRef>
          </c:val>
          <c:extLst xmlns:c16r2="http://schemas.microsoft.com/office/drawing/2015/06/chart">
            <c:ext xmlns:c16="http://schemas.microsoft.com/office/drawing/2014/chart" uri="{C3380CC4-5D6E-409C-BE32-E72D297353CC}">
              <c16:uniqueId val="{00000010-E2AC-4B9E-9371-697BF2BE38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66" name="Resim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Dikdörtgen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Serbest 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Serbest 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Dikdörtgen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Serbest 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Serbest 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Serbest 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Serbest 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Serbest 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Serbest 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Serbest 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Serbest 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Serbest 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Serbest 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Serbest 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Serbest 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Serbest 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Serbest 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Serbest 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Serbest 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Serbest 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Serbest 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Serbest 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Serbest 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Serbest 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Serbest 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Serbest 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Serbest 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Dikdörtgen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Serbest 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Serbest 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Serbest 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Serbest 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Serbest 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Serbest 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Serbest 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Serbest 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Serbest 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Serbest 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Serbest 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Dikdörtgen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Serbest 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Serbest 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Serbest 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Serbest 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Serbest 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Serbest 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Serbest 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Serbest 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Serbest 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Serbest 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Serbest 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Serbest 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Serbest 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Başlık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tr"/>
              <a:t>Asıl başlık stilini düzenlemek için tıklayın</a:t>
            </a:r>
            <a:endParaRPr lang="en-US"/>
          </a:p>
        </p:txBody>
      </p:sp>
      <p:sp>
        <p:nvSpPr>
          <p:cNvPr id="3" name="Alt Başlık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
              <a:t>Asıl alt başlık stilini düzenlemek için tıklatın</a:t>
            </a:r>
            <a:endParaRPr lang="en-US"/>
          </a:p>
        </p:txBody>
      </p:sp>
      <p:sp>
        <p:nvSpPr>
          <p:cNvPr id="4" name="Tarih Yer Tutucusu 3"/>
          <p:cNvSpPr>
            <a:spLocks noGrp="1"/>
          </p:cNvSpPr>
          <p:nvPr>
            <p:ph type="dt" sz="half" idx="10"/>
          </p:nvPr>
        </p:nvSpPr>
        <p:spPr>
          <a:xfrm>
            <a:off x="7077511" y="5410201"/>
            <a:ext cx="2743200" cy="365125"/>
          </a:xfrm>
        </p:spPr>
        <p:txBody>
          <a:bodyPr rtlCol="0"/>
          <a:lstStyle/>
          <a:p>
            <a:pPr rtl="0"/>
            <a:fld id="{48A87A34-81AB-432B-8DAE-1953F412C126}" type="datetimeFigureOut">
              <a:rPr lang="en-US" dirty="0"/>
              <a:t>2/14/2025</a:t>
            </a:fld>
            <a:endParaRPr lang="en-US"/>
          </a:p>
        </p:txBody>
      </p:sp>
      <p:sp>
        <p:nvSpPr>
          <p:cNvPr id="5" name="Alt Bilgi Yer Tutucusu 4"/>
          <p:cNvSpPr>
            <a:spLocks noGrp="1"/>
          </p:cNvSpPr>
          <p:nvPr>
            <p:ph type="ftr" sz="quarter" idx="11"/>
          </p:nvPr>
        </p:nvSpPr>
        <p:spPr>
          <a:xfrm>
            <a:off x="1876424" y="5410201"/>
            <a:ext cx="5124886" cy="365125"/>
          </a:xfrm>
        </p:spPr>
        <p:txBody>
          <a:bodyPr rtlCol="0"/>
          <a:lstStyle/>
          <a:p>
            <a:pPr rtl="0"/>
            <a:endParaRPr lang="en-US"/>
          </a:p>
        </p:txBody>
      </p:sp>
      <p:sp>
        <p:nvSpPr>
          <p:cNvPr id="6" name="Slayt Numarası Yer Tutucusu 5"/>
          <p:cNvSpPr>
            <a:spLocks noGrp="1"/>
          </p:cNvSpPr>
          <p:nvPr>
            <p:ph type="sldNum" sz="quarter" idx="12"/>
          </p:nvPr>
        </p:nvSpPr>
        <p:spPr>
          <a:xfrm>
            <a:off x="9896911" y="5410199"/>
            <a:ext cx="771089" cy="365125"/>
          </a:xfrm>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sp>
        <p:nvSpPr>
          <p:cNvPr id="2" name="Başlık 1"/>
          <p:cNvSpPr>
            <a:spLocks noGrp="1"/>
          </p:cNvSpPr>
          <p:nvPr>
            <p:ph type="title"/>
          </p:nvPr>
        </p:nvSpPr>
        <p:spPr>
          <a:xfrm>
            <a:off x="1141410" y="4304664"/>
            <a:ext cx="9912355" cy="819355"/>
          </a:xfrm>
        </p:spPr>
        <p:txBody>
          <a:bodyPr rtlCol="0" anchor="b">
            <a:normAutofit/>
          </a:bodyPr>
          <a:lstStyle>
            <a:lvl1pPr>
              <a:defRPr sz="3200"/>
            </a:lvl1pPr>
          </a:lstStyle>
          <a:p>
            <a:pPr rtl="0"/>
            <a:r>
              <a:rPr lang="tr"/>
              <a:t>Asıl başlık stilini düzenlemek için tıklayın</a:t>
            </a:r>
            <a:endParaRPr lang="en-US"/>
          </a:p>
        </p:txBody>
      </p:sp>
      <p:sp>
        <p:nvSpPr>
          <p:cNvPr id="3" name="Resim Yer Tutucusu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tr"/>
              <a:t>Resim eklemek için simgeye tıklayın</a:t>
            </a:r>
            <a:endParaRPr lang="en-US"/>
          </a:p>
        </p:txBody>
      </p:sp>
      <p:sp>
        <p:nvSpPr>
          <p:cNvPr id="4" name="Metin Yer Tutucusu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Başlık 1"/>
          <p:cNvSpPr>
            <a:spLocks noGrp="1"/>
          </p:cNvSpPr>
          <p:nvPr>
            <p:ph type="title"/>
          </p:nvPr>
        </p:nvSpPr>
        <p:spPr>
          <a:xfrm>
            <a:off x="1141456" y="609600"/>
            <a:ext cx="9905955" cy="3429000"/>
          </a:xfrm>
        </p:spPr>
        <p:txBody>
          <a:bodyPr rtlCol="0" anchor="ctr">
            <a:normAutofit/>
          </a:bodyPr>
          <a:lstStyle>
            <a:lvl1pPr>
              <a:defRPr sz="3600"/>
            </a:lvl1pPr>
          </a:lstStyle>
          <a:p>
            <a:pPr rtl="0"/>
            <a:r>
              <a:rPr lang="tr"/>
              <a:t>Asıl başlık stilini düzenlemek için tıklayın</a:t>
            </a:r>
            <a:endParaRPr lang="en-US"/>
          </a:p>
        </p:txBody>
      </p:sp>
      <p:sp>
        <p:nvSpPr>
          <p:cNvPr id="4" name="Metin Yer Tutucusu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Başlık 1"/>
          <p:cNvSpPr>
            <a:spLocks noGrp="1"/>
          </p:cNvSpPr>
          <p:nvPr>
            <p:ph type="title"/>
          </p:nvPr>
        </p:nvSpPr>
        <p:spPr>
          <a:xfrm>
            <a:off x="1446212" y="609599"/>
            <a:ext cx="9302752" cy="2748429"/>
          </a:xfrm>
        </p:spPr>
        <p:txBody>
          <a:bodyPr rtlCol="0" anchor="ctr">
            <a:normAutofit/>
          </a:bodyPr>
          <a:lstStyle>
            <a:lvl1pPr>
              <a:defRPr sz="3600"/>
            </a:lvl1pPr>
          </a:lstStyle>
          <a:p>
            <a:pPr rtl="0"/>
            <a:r>
              <a:rPr lang="tr"/>
              <a:t>Asıl başlık stilini düzenlemek için tıklayın</a:t>
            </a:r>
            <a:endParaRPr lang="en-US"/>
          </a:p>
        </p:txBody>
      </p:sp>
      <p:sp>
        <p:nvSpPr>
          <p:cNvPr id="12" name="Metin Yer Tutucusu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4" name="Metin Yer Tutucusu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
        <p:nvSpPr>
          <p:cNvPr id="60" name="Metin Kutusu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 sz="8000">
                <a:solidFill>
                  <a:schemeClr val="tx1"/>
                </a:solidFill>
                <a:effectLst/>
              </a:rPr>
              <a:t>“</a:t>
            </a:r>
          </a:p>
        </p:txBody>
      </p:sp>
      <p:sp>
        <p:nvSpPr>
          <p:cNvPr id="61" name="Metin Kutusu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sp>
        <p:nvSpPr>
          <p:cNvPr id="2" name="Başlık 1"/>
          <p:cNvSpPr>
            <a:spLocks noGrp="1"/>
          </p:cNvSpPr>
          <p:nvPr>
            <p:ph type="title"/>
          </p:nvPr>
        </p:nvSpPr>
        <p:spPr>
          <a:xfrm>
            <a:off x="1141410" y="2134041"/>
            <a:ext cx="9906001" cy="2511835"/>
          </a:xfrm>
        </p:spPr>
        <p:txBody>
          <a:bodyPr rtlCol="0" anchor="b">
            <a:normAutofit/>
          </a:bodyPr>
          <a:lstStyle>
            <a:lvl1pPr>
              <a:defRPr sz="3600"/>
            </a:lvl1pPr>
          </a:lstStyle>
          <a:p>
            <a:pPr rtl="0"/>
            <a:r>
              <a:rPr lang="tr"/>
              <a:t>Asıl başlık stilini düzenlemek için tıklayın</a:t>
            </a:r>
            <a:endParaRPr lang="en-US"/>
          </a:p>
        </p:txBody>
      </p:sp>
      <p:sp>
        <p:nvSpPr>
          <p:cNvPr id="4" name="Metin Yer Tutucusu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Başlık 1"/>
          <p:cNvSpPr>
            <a:spLocks noGrp="1"/>
          </p:cNvSpPr>
          <p:nvPr>
            <p:ph type="title"/>
          </p:nvPr>
        </p:nvSpPr>
        <p:spPr>
          <a:xfrm>
            <a:off x="1141413" y="609600"/>
            <a:ext cx="9905998" cy="1905000"/>
          </a:xfrm>
        </p:spPr>
        <p:txBody>
          <a:bodyPr rtlCol="0"/>
          <a:lstStyle/>
          <a:p>
            <a:pPr rtl="0"/>
            <a:r>
              <a:rPr lang="tr"/>
              <a:t>Asıl başlık stilini düzenlemek için tıklayın</a:t>
            </a:r>
            <a:endParaRPr lang="en-US"/>
          </a:p>
        </p:txBody>
      </p:sp>
      <p:sp>
        <p:nvSpPr>
          <p:cNvPr id="7" name="Metin Yer Tutucusu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8" name="Metin Yer Tutucusu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9" name="Metin Yer Tutucusu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0" name="Metin Yer Tutucusu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11" name="Metin Yer Tutucusu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2" name="Metin Yer Tutucusu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4" name="Alt Bilgi Yer Tutucusu 3"/>
          <p:cNvSpPr>
            <a:spLocks noGrp="1"/>
          </p:cNvSpPr>
          <p:nvPr>
            <p:ph type="ftr" sz="quarter" idx="11"/>
          </p:nvPr>
        </p:nvSpPr>
        <p:spPr/>
        <p:txBody>
          <a:bodyPr rtlCol="0"/>
          <a:lstStyle/>
          <a:p>
            <a:pPr rtl="0"/>
            <a:endParaRPr lang="en-US"/>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Başlık 1"/>
          <p:cNvSpPr>
            <a:spLocks noGrp="1"/>
          </p:cNvSpPr>
          <p:nvPr>
            <p:ph type="title"/>
          </p:nvPr>
        </p:nvSpPr>
        <p:spPr>
          <a:xfrm>
            <a:off x="1141411" y="609600"/>
            <a:ext cx="9905999" cy="1905000"/>
          </a:xfrm>
        </p:spPr>
        <p:txBody>
          <a:bodyPr rtlCol="0"/>
          <a:lstStyle/>
          <a:p>
            <a:pPr rtl="0"/>
            <a:r>
              <a:rPr lang="tr"/>
              <a:t>Asıl başlık stilini düzenlemek için tıklayın</a:t>
            </a:r>
            <a:endParaRPr lang="en-US"/>
          </a:p>
        </p:txBody>
      </p:sp>
      <p:sp>
        <p:nvSpPr>
          <p:cNvPr id="19" name="Metin Yer Tutucusu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0" name="Resim Yer Tutucusu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tr"/>
              <a:t>Resim eklemek için simgeye tıklayın</a:t>
            </a:r>
            <a:endParaRPr lang="en-US"/>
          </a:p>
        </p:txBody>
      </p:sp>
      <p:sp>
        <p:nvSpPr>
          <p:cNvPr id="21" name="Metin Yer Tutucusu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22" name="Metin Yer Tutucusu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3" name="Resim Yer Tutucusu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tr"/>
              <a:t>Resim eklemek için simgeye tıklayın</a:t>
            </a:r>
            <a:endParaRPr lang="en-US"/>
          </a:p>
        </p:txBody>
      </p:sp>
      <p:sp>
        <p:nvSpPr>
          <p:cNvPr id="24" name="Metin Yer Tutucusu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25" name="Metin Yer Tutucusu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6" name="Resim Yer Tutucusu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tr"/>
              <a:t>Resim eklemek için simgeye tıklayın</a:t>
            </a:r>
            <a:endParaRPr lang="en-US"/>
          </a:p>
        </p:txBody>
      </p:sp>
      <p:sp>
        <p:nvSpPr>
          <p:cNvPr id="27" name="Metin Yer Tutucusu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4" name="Alt Bilgi Yer Tutucusu 3"/>
          <p:cNvSpPr>
            <a:spLocks noGrp="1"/>
          </p:cNvSpPr>
          <p:nvPr>
            <p:ph type="ftr" sz="quarter" idx="11"/>
          </p:nvPr>
        </p:nvSpPr>
        <p:spPr/>
        <p:txBody>
          <a:bodyPr rtlCol="0"/>
          <a:lstStyle/>
          <a:p>
            <a:pPr rtl="0"/>
            <a:endParaRPr lang="en-US"/>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Dikey Metin Yer Tutucusu 2"/>
          <p:cNvSpPr>
            <a:spLocks noGrp="1"/>
          </p:cNvSpPr>
          <p:nvPr>
            <p:ph type="body" orient="vert" idx="1"/>
          </p:nvPr>
        </p:nvSpPr>
        <p:spPr/>
        <p:txBody>
          <a:bodyPr vert="eaVert" rtlCol="0" anchor="t"/>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42400" y="609599"/>
            <a:ext cx="2005011" cy="5181601"/>
          </a:xfrm>
        </p:spPr>
        <p:txBody>
          <a:bodyPr vert="eaVert" rtlCol="0"/>
          <a:lstStyle/>
          <a:p>
            <a:pPr rtl="0"/>
            <a:r>
              <a:rPr lang="tr"/>
              <a:t>Asıl başlık stilini düzenlemek için tıklayın</a:t>
            </a:r>
            <a:endParaRPr lang="en-US"/>
          </a:p>
        </p:txBody>
      </p:sp>
      <p:sp>
        <p:nvSpPr>
          <p:cNvPr id="3" name="Dikey Metin Yer Tutucusu 2"/>
          <p:cNvSpPr>
            <a:spLocks noGrp="1"/>
          </p:cNvSpPr>
          <p:nvPr>
            <p:ph type="body" orient="vert" idx="1"/>
          </p:nvPr>
        </p:nvSpPr>
        <p:spPr>
          <a:xfrm>
            <a:off x="1141410" y="609599"/>
            <a:ext cx="7748590" cy="5181601"/>
          </a:xfrm>
        </p:spPr>
        <p:txBody>
          <a:bodyPr vert="eaVert"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İçerik Yer Tutucusu 2"/>
          <p:cNvSpPr>
            <a:spLocks noGrp="1"/>
          </p:cNvSpPr>
          <p:nvPr>
            <p:ph idx="1"/>
          </p:nvPr>
        </p:nvSpPr>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141411" y="1419226"/>
            <a:ext cx="9906000" cy="2852737"/>
          </a:xfrm>
        </p:spPr>
        <p:txBody>
          <a:bodyPr rtlCol="0" anchor="b">
            <a:normAutofit/>
          </a:bodyPr>
          <a:lstStyle>
            <a:lvl1pPr>
              <a:defRPr sz="3600"/>
            </a:lvl1pPr>
          </a:lstStyle>
          <a:p>
            <a:pPr rtl="0"/>
            <a:r>
              <a:rPr lang="tr"/>
              <a:t>Asıl başlık stilini düzenlemek için tıklayın</a:t>
            </a:r>
            <a:endParaRPr lang="en-US"/>
          </a:p>
        </p:txBody>
      </p:sp>
      <p:sp>
        <p:nvSpPr>
          <p:cNvPr id="3" name="Metin Yer Tutucusu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
              <a:t>Asıl metin stillerini düzenlemek için tıklayın</a:t>
            </a:r>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İçerik Yer Tutucusu 2"/>
          <p:cNvSpPr>
            <a:spLocks noGrp="1"/>
          </p:cNvSpPr>
          <p:nvPr>
            <p:ph sz="half" idx="1"/>
          </p:nvPr>
        </p:nvSpPr>
        <p:spPr>
          <a:xfrm>
            <a:off x="1141410" y="2249486"/>
            <a:ext cx="4878389" cy="3541714"/>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İçerik Yer Tutucusu 3"/>
          <p:cNvSpPr>
            <a:spLocks noGrp="1"/>
          </p:cNvSpPr>
          <p:nvPr>
            <p:ph sz="half" idx="2"/>
          </p:nvPr>
        </p:nvSpPr>
        <p:spPr>
          <a:xfrm>
            <a:off x="6172200" y="2249486"/>
            <a:ext cx="4875211" cy="3541714"/>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141411" y="619126"/>
            <a:ext cx="9906000" cy="1477961"/>
          </a:xfrm>
        </p:spPr>
        <p:txBody>
          <a:bodyPr rtlCol="0"/>
          <a:lstStyle/>
          <a:p>
            <a:pPr rtl="0"/>
            <a:r>
              <a:rPr lang="tr"/>
              <a:t>Asıl başlık stilini düzenlemek için tıklayın</a:t>
            </a:r>
            <a:endParaRPr lang="en-US"/>
          </a:p>
        </p:txBody>
      </p:sp>
      <p:sp>
        <p:nvSpPr>
          <p:cNvPr id="3" name="Metin Yer Tutucusu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4" name="İçerik Yer Tutucusu 3"/>
          <p:cNvSpPr>
            <a:spLocks noGrp="1"/>
          </p:cNvSpPr>
          <p:nvPr>
            <p:ph sz="half" idx="2"/>
          </p:nvPr>
        </p:nvSpPr>
        <p:spPr>
          <a:xfrm>
            <a:off x="1141410" y="3073397"/>
            <a:ext cx="4878391" cy="2717801"/>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5" name="Metin Yer Tutucusu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6" name="İçerik Yer Tutucusu 5"/>
          <p:cNvSpPr>
            <a:spLocks noGrp="1"/>
          </p:cNvSpPr>
          <p:nvPr>
            <p:ph sz="quarter" idx="4"/>
          </p:nvPr>
        </p:nvSpPr>
        <p:spPr>
          <a:xfrm>
            <a:off x="6172200" y="3073397"/>
            <a:ext cx="4875210" cy="2717801"/>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7" name="Tarih Yer Tutucusu 6"/>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8" name="Alt Bilgi Yer Tutucusu 7"/>
          <p:cNvSpPr>
            <a:spLocks noGrp="1"/>
          </p:cNvSpPr>
          <p:nvPr>
            <p:ph type="ftr" sz="quarter" idx="11"/>
          </p:nvPr>
        </p:nvSpPr>
        <p:spPr/>
        <p:txBody>
          <a:bodyPr rtlCol="0"/>
          <a:lstStyle/>
          <a:p>
            <a:pPr rtl="0"/>
            <a:endParaRPr lang="en-US"/>
          </a:p>
        </p:txBody>
      </p:sp>
      <p:sp>
        <p:nvSpPr>
          <p:cNvPr id="9" name="Slayt Numarası Yer Tutucusu 8"/>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4" name="Alt Bilgi Yer Tutucusu 3"/>
          <p:cNvSpPr>
            <a:spLocks noGrp="1"/>
          </p:cNvSpPr>
          <p:nvPr>
            <p:ph type="ftr" sz="quarter" idx="11"/>
          </p:nvPr>
        </p:nvSpPr>
        <p:spPr/>
        <p:txBody>
          <a:bodyPr rtlCol="0"/>
          <a:lstStyle/>
          <a:p>
            <a:pPr rtl="0"/>
            <a:endParaRPr lang="en-US"/>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3" name="Alt Bilgi Yer Tutucusu 2"/>
          <p:cNvSpPr>
            <a:spLocks noGrp="1"/>
          </p:cNvSpPr>
          <p:nvPr>
            <p:ph type="ftr" sz="quarter" idx="11"/>
          </p:nvPr>
        </p:nvSpPr>
        <p:spPr/>
        <p:txBody>
          <a:bodyPr rtlCol="0"/>
          <a:lstStyle/>
          <a:p>
            <a:pPr rtl="0"/>
            <a:endParaRPr lang="en-US"/>
          </a:p>
        </p:txBody>
      </p:sp>
      <p:sp>
        <p:nvSpPr>
          <p:cNvPr id="4" name="Slayt Numarası Yer Tutucusu 3"/>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46705" y="609601"/>
            <a:ext cx="3856037" cy="1639884"/>
          </a:xfrm>
        </p:spPr>
        <p:txBody>
          <a:bodyPr rtlCol="0" anchor="b"/>
          <a:lstStyle>
            <a:lvl1pPr>
              <a:defRPr sz="3200"/>
            </a:lvl1pPr>
          </a:lstStyle>
          <a:p>
            <a:pPr rtl="0"/>
            <a:r>
              <a:rPr lang="tr"/>
              <a:t>Asıl başlık stilini düzenlemek için tıklayın</a:t>
            </a:r>
            <a:endParaRPr lang="en-US"/>
          </a:p>
        </p:txBody>
      </p:sp>
      <p:sp>
        <p:nvSpPr>
          <p:cNvPr id="3" name="İçerik Yer Tutucusu 2"/>
          <p:cNvSpPr>
            <a:spLocks noGrp="1"/>
          </p:cNvSpPr>
          <p:nvPr>
            <p:ph idx="1"/>
          </p:nvPr>
        </p:nvSpPr>
        <p:spPr>
          <a:xfrm>
            <a:off x="5156200" y="592666"/>
            <a:ext cx="5891209" cy="5198534"/>
          </a:xfrm>
        </p:spPr>
        <p:txBody>
          <a:bodyPr rtlCol="0" anchor="ct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Metin Yer Tutucusu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141413" y="609600"/>
            <a:ext cx="5934508" cy="1639886"/>
          </a:xfrm>
        </p:spPr>
        <p:txBody>
          <a:bodyPr rtlCol="0" anchor="b"/>
          <a:lstStyle>
            <a:lvl1pPr>
              <a:defRPr sz="3200"/>
            </a:lvl1pPr>
          </a:lstStyle>
          <a:p>
            <a:pPr rtl="0"/>
            <a:r>
              <a:rPr lang="tr"/>
              <a:t>Asıl başlık stilini düzenlemek için tıklayın</a:t>
            </a:r>
            <a:endParaRPr lang="en-US"/>
          </a:p>
        </p:txBody>
      </p:sp>
      <p:sp>
        <p:nvSpPr>
          <p:cNvPr id="3" name="Resim Yer Tutucusu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
              <a:t>Resim eklemek için simgeye tıklayın</a:t>
            </a:r>
            <a:endParaRPr lang="en-US"/>
          </a:p>
        </p:txBody>
      </p:sp>
      <p:sp>
        <p:nvSpPr>
          <p:cNvPr id="4" name="Metin Yer Tutucusu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2/14/2025</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 name="Resim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 7"/>
          <p:cNvGrpSpPr/>
          <p:nvPr/>
        </p:nvGrpSpPr>
        <p:grpSpPr>
          <a:xfrm>
            <a:off x="-14288" y="0"/>
            <a:ext cx="12053888" cy="6858001"/>
            <a:chOff x="-14288" y="0"/>
            <a:chExt cx="12053888" cy="6858001"/>
          </a:xfrm>
        </p:grpSpPr>
        <p:grpSp>
          <p:nvGrpSpPr>
            <p:cNvPr id="9" name="Gr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Dikdörtgen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Serbest 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Serbest 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Serbest 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Serbest 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Serbest 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Serbest 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Serbest 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Serbest 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Serbest 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Serbest 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Satır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Serbest 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Serbest 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Serbest 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Serbest 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Dikdörtgen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Serbest 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Serbest 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Serbest 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Serbest 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Serbest 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Serbest 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Serbest 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Serbest 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Serbest 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Serbest 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Serbest 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Serbest 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Serbest 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Serbest 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Serbest 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Serbest 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Serbest 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Serbest 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Serbest 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Dikdörtgen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Başlık Yer Tutucusu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n-US"/>
          </a:p>
        </p:txBody>
      </p:sp>
      <p:sp>
        <p:nvSpPr>
          <p:cNvPr id="3" name="Metin Yer Tutucusu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8A87A34-81AB-432B-8DAE-1953F412C126}" type="datetimeFigureOut">
              <a:rPr lang="en-US" dirty="0"/>
              <a:pPr rtl="0"/>
              <a:t>2/14/2025</a:t>
            </a:fld>
            <a:endParaRPr lang="en-US"/>
          </a:p>
        </p:txBody>
      </p:sp>
      <p:sp>
        <p:nvSpPr>
          <p:cNvPr id="5" name="Alt Bilgi Yer Tutucusu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n-US"/>
          </a:p>
        </p:txBody>
      </p:sp>
      <p:sp>
        <p:nvSpPr>
          <p:cNvPr id="6" name="Slayt Numarası Yer Tutucusu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n-US" dirty="0"/>
              <a:pPr rtl="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60155" y="620649"/>
            <a:ext cx="7676122" cy="1521217"/>
          </a:xfrm>
        </p:spPr>
        <p:txBody>
          <a:bodyPr vert="horz" lIns="91440" tIns="45720" rIns="91440" bIns="45720" rtlCol="0" anchor="b">
            <a:noAutofit/>
          </a:bodyPr>
          <a:lstStyle/>
          <a:p>
            <a:pPr algn="ctr"/>
            <a:r>
              <a:rPr lang="tr-TR" sz="6000" noProof="1">
                <a:latin typeface="Times New Roman"/>
                <a:ea typeface="Calibri"/>
                <a:cs typeface="Calibri"/>
              </a:rPr>
              <a:t>Kişisel</a:t>
            </a:r>
            <a:r>
              <a:rPr lang="en-US" sz="6000" dirty="0">
                <a:latin typeface="Times New Roman"/>
                <a:ea typeface="Calibri"/>
                <a:cs typeface="Calibri"/>
              </a:rPr>
              <a:t> </a:t>
            </a:r>
            <a:r>
              <a:rPr lang="tr-TR" sz="6000" dirty="0">
                <a:latin typeface="Times New Roman"/>
                <a:ea typeface="Calibri"/>
                <a:cs typeface="Calibri"/>
              </a:rPr>
              <a:t>finans yönetimi</a:t>
            </a:r>
            <a:endParaRPr lang="tr-TR" sz="6000"/>
          </a:p>
        </p:txBody>
      </p:sp>
      <p:sp>
        <p:nvSpPr>
          <p:cNvPr id="3" name="Alt Başlık 2"/>
          <p:cNvSpPr>
            <a:spLocks noGrp="1"/>
          </p:cNvSpPr>
          <p:nvPr>
            <p:ph type="subTitle" idx="1"/>
          </p:nvPr>
        </p:nvSpPr>
        <p:spPr>
          <a:xfrm>
            <a:off x="1705182" y="4223187"/>
            <a:ext cx="8791575" cy="1948035"/>
          </a:xfrm>
        </p:spPr>
        <p:txBody>
          <a:bodyPr vert="horz" lIns="91440" tIns="45720" rIns="91440" bIns="45720" rtlCol="0" anchor="t">
            <a:noAutofit/>
          </a:bodyPr>
          <a:lstStyle/>
          <a:p>
            <a:pPr algn="ctr"/>
            <a:r>
              <a:rPr lang="en-US" sz="2400" dirty="0">
                <a:solidFill>
                  <a:schemeClr val="tx1"/>
                </a:solidFill>
                <a:latin typeface="Times New Roman"/>
                <a:cs typeface="Times New Roman"/>
              </a:rPr>
              <a:t>Musa </a:t>
            </a:r>
            <a:r>
              <a:rPr lang="en-US" sz="2400" dirty="0" err="1">
                <a:solidFill>
                  <a:schemeClr val="tx1"/>
                </a:solidFill>
                <a:latin typeface="Times New Roman"/>
                <a:cs typeface="Times New Roman"/>
              </a:rPr>
              <a:t>hakanoğlu</a:t>
            </a:r>
            <a:r>
              <a:rPr lang="en-US" sz="2400" dirty="0">
                <a:solidFill>
                  <a:schemeClr val="tx1"/>
                </a:solidFill>
                <a:latin typeface="Times New Roman"/>
                <a:cs typeface="Times New Roman"/>
              </a:rPr>
              <a:t> </a:t>
            </a:r>
            <a:endParaRPr lang="tr-TR" sz="2400" dirty="0">
              <a:solidFill>
                <a:schemeClr val="tx1"/>
              </a:solidFill>
              <a:latin typeface="Times New Roman"/>
              <a:cs typeface="Times New Roman"/>
            </a:endParaRPr>
          </a:p>
          <a:p>
            <a:pPr algn="ctr"/>
            <a:r>
              <a:rPr lang="tr-TR" sz="2400" dirty="0">
                <a:solidFill>
                  <a:schemeClr val="tx1"/>
                </a:solidFill>
                <a:latin typeface="Times New Roman"/>
                <a:cs typeface="Times New Roman"/>
              </a:rPr>
              <a:t>Ankara </a:t>
            </a:r>
            <a:r>
              <a:rPr lang="tr-TR" sz="2400" dirty="0" err="1" smtClean="0">
                <a:solidFill>
                  <a:schemeClr val="tx1"/>
                </a:solidFill>
                <a:latin typeface="Times New Roman"/>
                <a:cs typeface="Times New Roman"/>
              </a:rPr>
              <a:t>yIldIrIm</a:t>
            </a:r>
            <a:r>
              <a:rPr lang="tr-TR" sz="2400" dirty="0" smtClean="0">
                <a:solidFill>
                  <a:schemeClr val="tx1"/>
                </a:solidFill>
                <a:latin typeface="Times New Roman"/>
                <a:cs typeface="Times New Roman"/>
              </a:rPr>
              <a:t> </a:t>
            </a:r>
            <a:r>
              <a:rPr lang="tr-TR" sz="2400" dirty="0" err="1" smtClean="0">
                <a:solidFill>
                  <a:schemeClr val="tx1"/>
                </a:solidFill>
                <a:latin typeface="Times New Roman"/>
                <a:cs typeface="Times New Roman"/>
              </a:rPr>
              <a:t>beyazIt</a:t>
            </a:r>
            <a:r>
              <a:rPr lang="tr-TR" sz="2400" dirty="0" smtClean="0">
                <a:solidFill>
                  <a:schemeClr val="tx1"/>
                </a:solidFill>
                <a:latin typeface="Times New Roman"/>
                <a:cs typeface="Times New Roman"/>
              </a:rPr>
              <a:t> </a:t>
            </a:r>
            <a:r>
              <a:rPr lang="tr-TR" sz="2400" dirty="0" err="1" smtClean="0">
                <a:solidFill>
                  <a:schemeClr val="tx1"/>
                </a:solidFill>
                <a:latin typeface="Times New Roman"/>
                <a:cs typeface="Times New Roman"/>
              </a:rPr>
              <a:t>ünİversİtesİ</a:t>
            </a:r>
            <a:endParaRPr lang="tr-TR" sz="2400" dirty="0">
              <a:solidFill>
                <a:schemeClr val="tx1"/>
              </a:solidFill>
              <a:latin typeface="Times New Roman"/>
              <a:cs typeface="Times New Roman"/>
            </a:endParaRPr>
          </a:p>
          <a:p>
            <a:pPr algn="ctr"/>
            <a:r>
              <a:rPr lang="tr-TR" sz="2400" dirty="0" err="1" smtClean="0">
                <a:solidFill>
                  <a:schemeClr val="tx1"/>
                </a:solidFill>
                <a:latin typeface="Times New Roman"/>
                <a:cs typeface="Times New Roman"/>
              </a:rPr>
              <a:t>İngİlİzce</a:t>
            </a:r>
            <a:r>
              <a:rPr lang="tr-TR" sz="2400" dirty="0" smtClean="0">
                <a:solidFill>
                  <a:schemeClr val="tx1"/>
                </a:solidFill>
                <a:latin typeface="Times New Roman"/>
                <a:cs typeface="Times New Roman"/>
              </a:rPr>
              <a:t> </a:t>
            </a:r>
            <a:r>
              <a:rPr lang="tr-TR" sz="2400" dirty="0">
                <a:solidFill>
                  <a:schemeClr val="tx1"/>
                </a:solidFill>
                <a:latin typeface="Times New Roman"/>
                <a:cs typeface="Times New Roman"/>
              </a:rPr>
              <a:t>İşletme </a:t>
            </a:r>
          </a:p>
          <a:p>
            <a:pPr algn="ctr"/>
            <a:r>
              <a:rPr lang="tr-TR" sz="2400" dirty="0">
                <a:solidFill>
                  <a:schemeClr val="tx1"/>
                </a:solidFill>
                <a:latin typeface="Times New Roman"/>
                <a:cs typeface="Times New Roman"/>
              </a:rPr>
              <a:t>2. sınıf</a:t>
            </a:r>
          </a:p>
        </p:txBody>
      </p:sp>
      <p:pic>
        <p:nvPicPr>
          <p:cNvPr id="4" name="Resim 3">
            <a:extLst>
              <a:ext uri="{FF2B5EF4-FFF2-40B4-BE49-F238E27FC236}">
                <a16:creationId xmlns="" xmlns:a16="http://schemas.microsoft.com/office/drawing/2014/main" id="{68835858-57D2-7ACE-8774-C2F60D87160C}"/>
              </a:ext>
            </a:extLst>
          </p:cNvPr>
          <p:cNvPicPr>
            <a:picLocks noChangeAspect="1"/>
          </p:cNvPicPr>
          <p:nvPr/>
        </p:nvPicPr>
        <p:blipFill>
          <a:blip r:embed="rId2"/>
          <a:stretch>
            <a:fillRect/>
          </a:stretch>
        </p:blipFill>
        <p:spPr>
          <a:xfrm>
            <a:off x="4790" y="-2771"/>
            <a:ext cx="2016691" cy="2016691"/>
          </a:xfrm>
          <a:prstGeom prst="rect">
            <a:avLst/>
          </a:prstGeom>
        </p:spPr>
      </p:pic>
      <p:pic>
        <p:nvPicPr>
          <p:cNvPr id="10" name="Resim 9" descr="logo, simge, sembol, yazı tipi, daire içeren bir resim&#10;&#10;Açıklama otomatik olarak oluşturuldu">
            <a:extLst>
              <a:ext uri="{FF2B5EF4-FFF2-40B4-BE49-F238E27FC236}">
                <a16:creationId xmlns="" xmlns:a16="http://schemas.microsoft.com/office/drawing/2014/main" id="{58BC34A4-424C-D53E-0558-4F5A4AD6418F}"/>
              </a:ext>
            </a:extLst>
          </p:cNvPr>
          <p:cNvPicPr>
            <a:picLocks noChangeAspect="1"/>
          </p:cNvPicPr>
          <p:nvPr/>
        </p:nvPicPr>
        <p:blipFill>
          <a:blip r:embed="rId3"/>
          <a:stretch>
            <a:fillRect/>
          </a:stretch>
        </p:blipFill>
        <p:spPr>
          <a:xfrm>
            <a:off x="10145986" y="-1017"/>
            <a:ext cx="2049180" cy="2028304"/>
          </a:xfrm>
          <a:prstGeom prst="rect">
            <a:avLst/>
          </a:prstGeom>
        </p:spPr>
      </p:pic>
      <p:sp>
        <p:nvSpPr>
          <p:cNvPr id="5" name="Metin kutusu 4">
            <a:extLst>
              <a:ext uri="{FF2B5EF4-FFF2-40B4-BE49-F238E27FC236}">
                <a16:creationId xmlns="" xmlns:a16="http://schemas.microsoft.com/office/drawing/2014/main" id="{4D169DA3-7926-AA3D-DFBB-4F2C51684FB3}"/>
              </a:ext>
            </a:extLst>
          </p:cNvPr>
          <p:cNvSpPr txBox="1"/>
          <p:nvPr/>
        </p:nvSpPr>
        <p:spPr>
          <a:xfrm>
            <a:off x="2639834" y="2834656"/>
            <a:ext cx="73413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dirty="0">
                <a:latin typeface="Times New Roman"/>
                <a:cs typeface="Times New Roman"/>
              </a:rPr>
              <a:t>Sunumun amacı: Dinleyicilere kişisel finanslarını yönetmeleri için farkındalık kazandırmak.</a:t>
            </a: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3">
            <a:extLst>
              <a:ext uri="{FF2B5EF4-FFF2-40B4-BE49-F238E27FC236}">
                <a16:creationId xmlns="" xmlns:a16="http://schemas.microsoft.com/office/drawing/2014/main" id="{9AE4726C-1831-4FE3-9A11-227F0DC2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15" name="Rectangle 14">
              <a:extLst>
                <a:ext uri="{FF2B5EF4-FFF2-40B4-BE49-F238E27FC236}">
                  <a16:creationId xmlns="" xmlns:a16="http://schemas.microsoft.com/office/drawing/2014/main" id="{B651D7F7-8C54-448E-A268-1CBFAD87D4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 xmlns:a16="http://schemas.microsoft.com/office/drawing/2014/main" id="{E3B56E94-40E1-489A-98B2-A3238D66A064}"/>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Resim 2" descr="araba, taşıt, araç, kara taşıtı, tekerlek içeren bir resim&#10;&#10;Açıklama otomatik olarak oluşturuldu">
            <a:extLst>
              <a:ext uri="{FF2B5EF4-FFF2-40B4-BE49-F238E27FC236}">
                <a16:creationId xmlns="" xmlns:a16="http://schemas.microsoft.com/office/drawing/2014/main" id="{9FF6ED35-41BF-E3DD-143F-A9A6BE27238A}"/>
              </a:ext>
            </a:extLst>
          </p:cNvPr>
          <p:cNvPicPr>
            <a:picLocks noChangeAspect="1"/>
          </p:cNvPicPr>
          <p:nvPr/>
        </p:nvPicPr>
        <p:blipFill>
          <a:blip r:embed="rId4"/>
          <a:srcRect l="14454" r="17952"/>
          <a:stretch/>
        </p:blipFill>
        <p:spPr>
          <a:xfrm>
            <a:off x="-5597" y="10"/>
            <a:ext cx="4635583" cy="6857990"/>
          </a:xfrm>
          <a:prstGeom prst="rect">
            <a:avLst/>
          </a:prstGeom>
        </p:spPr>
      </p:pic>
      <p:grpSp>
        <p:nvGrpSpPr>
          <p:cNvPr id="12" name="Group 17">
            <a:extLst>
              <a:ext uri="{FF2B5EF4-FFF2-40B4-BE49-F238E27FC236}">
                <a16:creationId xmlns="" xmlns:a16="http://schemas.microsoft.com/office/drawing/2014/main" id="{E916825F-759B-4F1A-BA80-AF7137691E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9" name="Rectangle 18">
              <a:extLst>
                <a:ext uri="{FF2B5EF4-FFF2-40B4-BE49-F238E27FC236}">
                  <a16:creationId xmlns="" xmlns:a16="http://schemas.microsoft.com/office/drawing/2014/main" id="{0AF64541-DE3B-4DBB-84E1-907956469E52}"/>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0" name="Freeform 6">
              <a:extLst>
                <a:ext uri="{FF2B5EF4-FFF2-40B4-BE49-F238E27FC236}">
                  <a16:creationId xmlns="" xmlns:a16="http://schemas.microsoft.com/office/drawing/2014/main" id="{9175DCC0-514A-4CA1-AD9A-1BB0FFF1B4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7">
              <a:extLst>
                <a:ext uri="{FF2B5EF4-FFF2-40B4-BE49-F238E27FC236}">
                  <a16:creationId xmlns="" xmlns:a16="http://schemas.microsoft.com/office/drawing/2014/main" id="{10371924-94D9-48AF-9D5B-6471775BE8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Rectangle 21">
              <a:extLst>
                <a:ext uri="{FF2B5EF4-FFF2-40B4-BE49-F238E27FC236}">
                  <a16:creationId xmlns="" xmlns:a16="http://schemas.microsoft.com/office/drawing/2014/main" id="{7C964FF9-A41A-438C-A22B-62690C98F1A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3" name="Freeform 9">
              <a:extLst>
                <a:ext uri="{FF2B5EF4-FFF2-40B4-BE49-F238E27FC236}">
                  <a16:creationId xmlns="" xmlns:a16="http://schemas.microsoft.com/office/drawing/2014/main" id="{61716CD6-1875-4567-B3E2-364CD0960D8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0">
              <a:extLst>
                <a:ext uri="{FF2B5EF4-FFF2-40B4-BE49-F238E27FC236}">
                  <a16:creationId xmlns="" xmlns:a16="http://schemas.microsoft.com/office/drawing/2014/main" id="{31A293D3-7189-453D-AB91-1291AAFF3D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1">
              <a:extLst>
                <a:ext uri="{FF2B5EF4-FFF2-40B4-BE49-F238E27FC236}">
                  <a16:creationId xmlns="" xmlns:a16="http://schemas.microsoft.com/office/drawing/2014/main" id="{87CB4EFE-58B3-4326-9CFB-A2AFADDFA5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2">
              <a:extLst>
                <a:ext uri="{FF2B5EF4-FFF2-40B4-BE49-F238E27FC236}">
                  <a16:creationId xmlns="" xmlns:a16="http://schemas.microsoft.com/office/drawing/2014/main" id="{249CF4D3-B5A3-4287-BC9D-E9BB8FA6EB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3">
              <a:extLst>
                <a:ext uri="{FF2B5EF4-FFF2-40B4-BE49-F238E27FC236}">
                  <a16:creationId xmlns="" xmlns:a16="http://schemas.microsoft.com/office/drawing/2014/main" id="{4D2515F2-4D11-41AF-A6B1-7D084BEA9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4">
              <a:extLst>
                <a:ext uri="{FF2B5EF4-FFF2-40B4-BE49-F238E27FC236}">
                  <a16:creationId xmlns="" xmlns:a16="http://schemas.microsoft.com/office/drawing/2014/main" id="{331BCBF4-0DC2-426E-84B3-AE38E403C9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5">
              <a:extLst>
                <a:ext uri="{FF2B5EF4-FFF2-40B4-BE49-F238E27FC236}">
                  <a16:creationId xmlns="" xmlns:a16="http://schemas.microsoft.com/office/drawing/2014/main" id="{EC8AF156-0BE9-437D-A83B-87364146D0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6">
              <a:extLst>
                <a:ext uri="{FF2B5EF4-FFF2-40B4-BE49-F238E27FC236}">
                  <a16:creationId xmlns="" xmlns:a16="http://schemas.microsoft.com/office/drawing/2014/main" id="{AC8CB256-3F62-4406-88F5-CE2421FF25E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7">
              <a:extLst>
                <a:ext uri="{FF2B5EF4-FFF2-40B4-BE49-F238E27FC236}">
                  <a16:creationId xmlns="" xmlns:a16="http://schemas.microsoft.com/office/drawing/2014/main" id="{F3E812EB-415E-4B60-B0FB-65386882CE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18">
              <a:extLst>
                <a:ext uri="{FF2B5EF4-FFF2-40B4-BE49-F238E27FC236}">
                  <a16:creationId xmlns="" xmlns:a16="http://schemas.microsoft.com/office/drawing/2014/main" id="{EB4C95D7-8E6D-45EC-8CA1-9123D718E3B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19">
              <a:extLst>
                <a:ext uri="{FF2B5EF4-FFF2-40B4-BE49-F238E27FC236}">
                  <a16:creationId xmlns="" xmlns:a16="http://schemas.microsoft.com/office/drawing/2014/main" id="{83F62FD2-2F62-4495-997C-8BD7F95AB8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0">
              <a:extLst>
                <a:ext uri="{FF2B5EF4-FFF2-40B4-BE49-F238E27FC236}">
                  <a16:creationId xmlns="" xmlns:a16="http://schemas.microsoft.com/office/drawing/2014/main" id="{B7DFE0F9-22A3-4846-8D4E-0D193BD3288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1">
              <a:extLst>
                <a:ext uri="{FF2B5EF4-FFF2-40B4-BE49-F238E27FC236}">
                  <a16:creationId xmlns="" xmlns:a16="http://schemas.microsoft.com/office/drawing/2014/main" id="{244DAF25-7415-491A-9FF6-E04BC2DC2EA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2">
              <a:extLst>
                <a:ext uri="{FF2B5EF4-FFF2-40B4-BE49-F238E27FC236}">
                  <a16:creationId xmlns="" xmlns:a16="http://schemas.microsoft.com/office/drawing/2014/main" id="{7ACA3646-863C-4D00-A58A-62C7FE71CE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23">
              <a:extLst>
                <a:ext uri="{FF2B5EF4-FFF2-40B4-BE49-F238E27FC236}">
                  <a16:creationId xmlns="" xmlns:a16="http://schemas.microsoft.com/office/drawing/2014/main" id="{0EA18B38-BD42-45ED-8458-FB205DBC76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24">
              <a:extLst>
                <a:ext uri="{FF2B5EF4-FFF2-40B4-BE49-F238E27FC236}">
                  <a16:creationId xmlns="" xmlns:a16="http://schemas.microsoft.com/office/drawing/2014/main" id="{45302917-5DBE-4CF2-B52F-478F93FDDE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5">
              <a:extLst>
                <a:ext uri="{FF2B5EF4-FFF2-40B4-BE49-F238E27FC236}">
                  <a16:creationId xmlns="" xmlns:a16="http://schemas.microsoft.com/office/drawing/2014/main" id="{8E61E6FD-D40E-479C-ABE9-2B69AE20D8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6">
              <a:extLst>
                <a:ext uri="{FF2B5EF4-FFF2-40B4-BE49-F238E27FC236}">
                  <a16:creationId xmlns="" xmlns:a16="http://schemas.microsoft.com/office/drawing/2014/main" id="{2F4DEB4F-F824-48D7-AF9B-B5D905DCD1B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7">
              <a:extLst>
                <a:ext uri="{FF2B5EF4-FFF2-40B4-BE49-F238E27FC236}">
                  <a16:creationId xmlns="" xmlns:a16="http://schemas.microsoft.com/office/drawing/2014/main" id="{F76CFA02-6090-4464-B573-BCA350C901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8">
              <a:extLst>
                <a:ext uri="{FF2B5EF4-FFF2-40B4-BE49-F238E27FC236}">
                  <a16:creationId xmlns="" xmlns:a16="http://schemas.microsoft.com/office/drawing/2014/main" id="{51BE8BEC-76C7-41FE-AB76-35194C2442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9">
              <a:extLst>
                <a:ext uri="{FF2B5EF4-FFF2-40B4-BE49-F238E27FC236}">
                  <a16:creationId xmlns="" xmlns:a16="http://schemas.microsoft.com/office/drawing/2014/main" id="{710F61D4-3B34-45A9-B9B7-CE0373AB49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0">
              <a:extLst>
                <a:ext uri="{FF2B5EF4-FFF2-40B4-BE49-F238E27FC236}">
                  <a16:creationId xmlns="" xmlns:a16="http://schemas.microsoft.com/office/drawing/2014/main" id="{451F080F-4CFB-4626-87CA-BB4CACA1C6F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1">
              <a:extLst>
                <a:ext uri="{FF2B5EF4-FFF2-40B4-BE49-F238E27FC236}">
                  <a16:creationId xmlns="" xmlns:a16="http://schemas.microsoft.com/office/drawing/2014/main" id="{667BBD71-2295-4A66-B76C-F82175C2B0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2">
              <a:extLst>
                <a:ext uri="{FF2B5EF4-FFF2-40B4-BE49-F238E27FC236}">
                  <a16:creationId xmlns="" xmlns:a16="http://schemas.microsoft.com/office/drawing/2014/main" id="{B6644DE8-5BD1-4D5F-B245-0D3A21BCE1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Rectangle 46">
              <a:extLst>
                <a:ext uri="{FF2B5EF4-FFF2-40B4-BE49-F238E27FC236}">
                  <a16:creationId xmlns="" xmlns:a16="http://schemas.microsoft.com/office/drawing/2014/main" id="{A4DE8FD0-E681-4D9C-85C2-BEA4C2B3A06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8" name="Freeform 34">
              <a:extLst>
                <a:ext uri="{FF2B5EF4-FFF2-40B4-BE49-F238E27FC236}">
                  <a16:creationId xmlns="" xmlns:a16="http://schemas.microsoft.com/office/drawing/2014/main" id="{D46033BD-1026-4388-B926-9D11E1D7C4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35">
              <a:extLst>
                <a:ext uri="{FF2B5EF4-FFF2-40B4-BE49-F238E27FC236}">
                  <a16:creationId xmlns="" xmlns:a16="http://schemas.microsoft.com/office/drawing/2014/main" id="{1FA74D4C-2E28-42C5-A7FA-3C7D6BD8B7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36">
              <a:extLst>
                <a:ext uri="{FF2B5EF4-FFF2-40B4-BE49-F238E27FC236}">
                  <a16:creationId xmlns="" xmlns:a16="http://schemas.microsoft.com/office/drawing/2014/main" id="{FADF7B3F-903C-456C-983E-C9868DDAB9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37">
              <a:extLst>
                <a:ext uri="{FF2B5EF4-FFF2-40B4-BE49-F238E27FC236}">
                  <a16:creationId xmlns="" xmlns:a16="http://schemas.microsoft.com/office/drawing/2014/main" id="{033F8698-1549-44AD-8DAD-0055D7B8077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38">
              <a:extLst>
                <a:ext uri="{FF2B5EF4-FFF2-40B4-BE49-F238E27FC236}">
                  <a16:creationId xmlns="" xmlns:a16="http://schemas.microsoft.com/office/drawing/2014/main" id="{F1BDD4B6-46FD-4048-ADF1-32EADD9E5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39">
              <a:extLst>
                <a:ext uri="{FF2B5EF4-FFF2-40B4-BE49-F238E27FC236}">
                  <a16:creationId xmlns="" xmlns:a16="http://schemas.microsoft.com/office/drawing/2014/main" id="{E7F387A7-B3BF-4B1A-BFCA-2D21AD3DFE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0">
              <a:extLst>
                <a:ext uri="{FF2B5EF4-FFF2-40B4-BE49-F238E27FC236}">
                  <a16:creationId xmlns="" xmlns:a16="http://schemas.microsoft.com/office/drawing/2014/main" id="{7A1B6BC8-EA82-459D-A0E0-4EBE394E71F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1">
              <a:extLst>
                <a:ext uri="{FF2B5EF4-FFF2-40B4-BE49-F238E27FC236}">
                  <a16:creationId xmlns="" xmlns:a16="http://schemas.microsoft.com/office/drawing/2014/main" id="{8B94E190-DDC2-4545-906F-A1699BD73D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2">
              <a:extLst>
                <a:ext uri="{FF2B5EF4-FFF2-40B4-BE49-F238E27FC236}">
                  <a16:creationId xmlns="" xmlns:a16="http://schemas.microsoft.com/office/drawing/2014/main" id="{D9807239-A5BA-4BB3-9194-BCE3B2F21C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43">
              <a:extLst>
                <a:ext uri="{FF2B5EF4-FFF2-40B4-BE49-F238E27FC236}">
                  <a16:creationId xmlns="" xmlns:a16="http://schemas.microsoft.com/office/drawing/2014/main" id="{04D300FD-DC53-4375-8981-09EA63BCF1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44">
              <a:extLst>
                <a:ext uri="{FF2B5EF4-FFF2-40B4-BE49-F238E27FC236}">
                  <a16:creationId xmlns="" xmlns:a16="http://schemas.microsoft.com/office/drawing/2014/main" id="{1DF83FFD-4C16-41FD-928F-6E88AFC451C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Rectangle 58">
              <a:extLst>
                <a:ext uri="{FF2B5EF4-FFF2-40B4-BE49-F238E27FC236}">
                  <a16:creationId xmlns="" xmlns:a16="http://schemas.microsoft.com/office/drawing/2014/main" id="{A5B4BC2F-B667-462B-99D8-0C433124ABD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0" name="Freeform 46">
              <a:extLst>
                <a:ext uri="{FF2B5EF4-FFF2-40B4-BE49-F238E27FC236}">
                  <a16:creationId xmlns="" xmlns:a16="http://schemas.microsoft.com/office/drawing/2014/main" id="{0CBD9EFB-AC61-4674-B75A-56449003CC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47">
              <a:extLst>
                <a:ext uri="{FF2B5EF4-FFF2-40B4-BE49-F238E27FC236}">
                  <a16:creationId xmlns="" xmlns:a16="http://schemas.microsoft.com/office/drawing/2014/main" id="{1AD4BBB0-F6A7-451F-BE09-DF619F38EB7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48">
              <a:extLst>
                <a:ext uri="{FF2B5EF4-FFF2-40B4-BE49-F238E27FC236}">
                  <a16:creationId xmlns="" xmlns:a16="http://schemas.microsoft.com/office/drawing/2014/main" id="{A258B285-AE5E-473A-AA72-3C95E1D833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49">
              <a:extLst>
                <a:ext uri="{FF2B5EF4-FFF2-40B4-BE49-F238E27FC236}">
                  <a16:creationId xmlns="" xmlns:a16="http://schemas.microsoft.com/office/drawing/2014/main" id="{7BEEDDE5-CB8A-4DF9-858F-4D9462D955A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0">
              <a:extLst>
                <a:ext uri="{FF2B5EF4-FFF2-40B4-BE49-F238E27FC236}">
                  <a16:creationId xmlns="" xmlns:a16="http://schemas.microsoft.com/office/drawing/2014/main" id="{DA1C731B-9B66-4D65-BF47-04B118107B0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1">
              <a:extLst>
                <a:ext uri="{FF2B5EF4-FFF2-40B4-BE49-F238E27FC236}">
                  <a16:creationId xmlns="" xmlns:a16="http://schemas.microsoft.com/office/drawing/2014/main" id="{58DBFEC6-C6DC-4B7A-934F-5A79EC3280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6" name="Freeform 52">
              <a:extLst>
                <a:ext uri="{FF2B5EF4-FFF2-40B4-BE49-F238E27FC236}">
                  <a16:creationId xmlns="" xmlns:a16="http://schemas.microsoft.com/office/drawing/2014/main" id="{9948D8CB-2DBE-4E48-98EA-DF9E2666A2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7" name="Freeform 53">
              <a:extLst>
                <a:ext uri="{FF2B5EF4-FFF2-40B4-BE49-F238E27FC236}">
                  <a16:creationId xmlns="" xmlns:a16="http://schemas.microsoft.com/office/drawing/2014/main" id="{56AB69F6-9F0B-4AB6-BCA8-AA2FD69E998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8" name="Freeform 54">
              <a:extLst>
                <a:ext uri="{FF2B5EF4-FFF2-40B4-BE49-F238E27FC236}">
                  <a16:creationId xmlns="" xmlns:a16="http://schemas.microsoft.com/office/drawing/2014/main" id="{0E7FB426-288D-4B0B-B73B-10CCC0EF41E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55">
              <a:extLst>
                <a:ext uri="{FF2B5EF4-FFF2-40B4-BE49-F238E27FC236}">
                  <a16:creationId xmlns="" xmlns:a16="http://schemas.microsoft.com/office/drawing/2014/main" id="{A5C59C6B-46C9-48C9-9F57-2EE738B53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Freeform 56">
              <a:extLst>
                <a:ext uri="{FF2B5EF4-FFF2-40B4-BE49-F238E27FC236}">
                  <a16:creationId xmlns="" xmlns:a16="http://schemas.microsoft.com/office/drawing/2014/main" id="{7CE85F33-17DC-4273-B06F-D171094449D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1" name="Freeform 57">
              <a:extLst>
                <a:ext uri="{FF2B5EF4-FFF2-40B4-BE49-F238E27FC236}">
                  <a16:creationId xmlns="" xmlns:a16="http://schemas.microsoft.com/office/drawing/2014/main" id="{5CD001CF-F2C4-4810-A8D9-679F9F89E5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58">
              <a:extLst>
                <a:ext uri="{FF2B5EF4-FFF2-40B4-BE49-F238E27FC236}">
                  <a16:creationId xmlns="" xmlns:a16="http://schemas.microsoft.com/office/drawing/2014/main" id="{69F4BCDD-D153-40D2-8DD1-2509EE0CE4C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pic>
        <p:nvPicPr>
          <p:cNvPr id="7" name="İçerik Yer Tutucusu 6" descr="metin, kol saati, madeni para, iç mekan içeren bir resim&#10;&#10;Açıklama otomatik olarak oluşturuldu" hidden="1">
            <a:extLst>
              <a:ext uri="{FF2B5EF4-FFF2-40B4-BE49-F238E27FC236}">
                <a16:creationId xmlns="" xmlns:a16="http://schemas.microsoft.com/office/drawing/2014/main" id="{AD935F61-4F25-672C-5FAD-59897F43AFCF}"/>
              </a:ext>
            </a:extLst>
          </p:cNvPr>
          <p:cNvPicPr>
            <a:picLocks noGrp="1" noChangeAspect="1"/>
          </p:cNvPicPr>
          <p:nvPr>
            <p:ph idx="1"/>
          </p:nvPr>
        </p:nvPicPr>
        <p:blipFill>
          <a:blip r:embed="rId5"/>
          <a:srcRect t="-97987" r="-134615" b="251"/>
          <a:stretch/>
        </p:blipFill>
        <p:spPr>
          <a:xfrm>
            <a:off x="5326" y="5305"/>
            <a:ext cx="6637094" cy="3201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Başlık 4">
            <a:extLst>
              <a:ext uri="{FF2B5EF4-FFF2-40B4-BE49-F238E27FC236}">
                <a16:creationId xmlns="" xmlns:a16="http://schemas.microsoft.com/office/drawing/2014/main" id="{CF2C7406-564C-936E-6A65-D4BAD0B971C7}"/>
              </a:ext>
            </a:extLst>
          </p:cNvPr>
          <p:cNvSpPr>
            <a:spLocks noGrp="1"/>
          </p:cNvSpPr>
          <p:nvPr>
            <p:ph type="title"/>
          </p:nvPr>
        </p:nvSpPr>
        <p:spPr>
          <a:xfrm>
            <a:off x="5240780" y="242340"/>
            <a:ext cx="6009188" cy="1478570"/>
          </a:xfrm>
        </p:spPr>
        <p:txBody>
          <a:bodyPr/>
          <a:lstStyle/>
          <a:p>
            <a:pPr algn="ctr"/>
            <a:r>
              <a:rPr lang="tr-TR" dirty="0">
                <a:latin typeface="Times New Roman"/>
                <a:cs typeface="Times New Roman"/>
              </a:rPr>
              <a:t>Mali hedefler </a:t>
            </a:r>
            <a:endParaRPr lang="tr-TR" dirty="0"/>
          </a:p>
        </p:txBody>
      </p:sp>
      <p:sp>
        <p:nvSpPr>
          <p:cNvPr id="6" name="Metin kutusu 5">
            <a:extLst>
              <a:ext uri="{FF2B5EF4-FFF2-40B4-BE49-F238E27FC236}">
                <a16:creationId xmlns="" xmlns:a16="http://schemas.microsoft.com/office/drawing/2014/main" id="{836D140B-50F8-2208-197C-189DFEDD9332}"/>
              </a:ext>
            </a:extLst>
          </p:cNvPr>
          <p:cNvSpPr txBox="1"/>
          <p:nvPr/>
        </p:nvSpPr>
        <p:spPr>
          <a:xfrm>
            <a:off x="5400450" y="1434495"/>
            <a:ext cx="622016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400" dirty="0">
                <a:latin typeface="Times New Roman"/>
                <a:ea typeface="+mn-lt"/>
                <a:cs typeface="+mn-lt"/>
              </a:rPr>
              <a:t>Mali hedefler, finansal güvenliğinizi sağlamak ve gelecekteki isteklerinize ulaşmak için planlanmalıdır. Kısa vadeli hedefler, anlık ihtiyaçlarınızı karşılamayı amaçlarken (örneğin, yeni bir elektronik cihaz almak), orta vadeli hedefler daha büyük alımları (örneğin, araba satın almak) içerebilir. Uzun vadeli hedefler ise emeklilik birikimi veya ev sahibi olma gibi daha büyük finansal planları kapsar. Hedeflerinizi belirlerken, düzenli tasarruf ve yatırım yaparak bu hedeflere ulaşmak mümkündür. Bu süreçte, mali durumu sürekli gözden geçirmek ve gerektiğinde stratejileri güncellemek önemlidir.</a:t>
            </a:r>
            <a:endParaRPr lang="tr-TR" sz="2400" dirty="0">
              <a:latin typeface="Times New Roman"/>
              <a:cs typeface="Times New Roman"/>
            </a:endParaRPr>
          </a:p>
        </p:txBody>
      </p:sp>
    </p:spTree>
    <p:extLst>
      <p:ext uri="{BB962C8B-B14F-4D97-AF65-F5344CB8AC3E}">
        <p14:creationId xmlns:p14="http://schemas.microsoft.com/office/powerpoint/2010/main" val="21978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tx1"/>
            </a:gs>
            <a:gs pos="42000">
              <a:schemeClr val="tx2"/>
            </a:gs>
            <a:gs pos="0">
              <a:schemeClr val="bg2">
                <a:lumMod val="96000"/>
                <a:lumOff val="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79820" y="1988820"/>
            <a:ext cx="4570411" cy="4213861"/>
          </a:xfrm>
        </p:spPr>
        <p:txBody>
          <a:bodyPr>
            <a:normAutofit/>
          </a:bodyPr>
          <a:lstStyle/>
          <a:p>
            <a:pPr marL="0" indent="0">
              <a:buNone/>
            </a:pPr>
            <a:r>
              <a:rPr lang="tr-TR" sz="2800" dirty="0">
                <a:solidFill>
                  <a:schemeClr val="bg1"/>
                </a:solidFill>
              </a:rPr>
              <a:t>https://tr.khanacademy.org/college-careers-more/financial-literacy</a:t>
            </a:r>
          </a:p>
          <a:p>
            <a:pPr marL="0" indent="0">
              <a:buNone/>
            </a:pPr>
            <a:r>
              <a:rPr lang="tr-TR" sz="2800" dirty="0" smtClean="0">
                <a:solidFill>
                  <a:schemeClr val="bg1"/>
                </a:solidFill>
                <a:latin typeface="Times New Roman" pitchFamily="18" charset="0"/>
                <a:cs typeface="Times New Roman" pitchFamily="18" charset="0"/>
              </a:rPr>
              <a:t>Daha detaylı ve </a:t>
            </a:r>
            <a:r>
              <a:rPr lang="tr-TR" sz="2800" dirty="0">
                <a:solidFill>
                  <a:schemeClr val="bg1"/>
                </a:solidFill>
                <a:latin typeface="Times New Roman" pitchFamily="18" charset="0"/>
                <a:cs typeface="Times New Roman" pitchFamily="18" charset="0"/>
              </a:rPr>
              <a:t>doğrudan bilgiye erişmek </a:t>
            </a:r>
            <a:r>
              <a:rPr lang="tr-TR" sz="2800" dirty="0" smtClean="0">
                <a:solidFill>
                  <a:schemeClr val="bg1"/>
                </a:solidFill>
                <a:latin typeface="Times New Roman" pitchFamily="18" charset="0"/>
                <a:cs typeface="Times New Roman" pitchFamily="18" charset="0"/>
              </a:rPr>
              <a:t>için web sayfasına göz atabilirsiniz.</a:t>
            </a:r>
            <a:endParaRPr lang="tr-TR" sz="2800" dirty="0">
              <a:solidFill>
                <a:schemeClr val="bg1"/>
              </a:solidFill>
              <a:latin typeface="Times New Roman" pitchFamily="18" charset="0"/>
              <a:cs typeface="Times New Roman" pitchFamily="18" charset="0"/>
            </a:endParaRPr>
          </a:p>
        </p:txBody>
      </p:sp>
      <p:pic>
        <p:nvPicPr>
          <p:cNvPr id="1027" name="Picture 3" descr="C:\Users\acer\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08" y="320358"/>
            <a:ext cx="3142932" cy="3142932"/>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4">
            <a:extLst>
              <a:ext uri="{FF2B5EF4-FFF2-40B4-BE49-F238E27FC236}">
                <a16:creationId xmlns="" xmlns:a16="http://schemas.microsoft.com/office/drawing/2014/main" id="{CF2C7406-564C-936E-6A65-D4BAD0B971C7}"/>
              </a:ext>
            </a:extLst>
          </p:cNvPr>
          <p:cNvSpPr>
            <a:spLocks noGrp="1"/>
          </p:cNvSpPr>
          <p:nvPr>
            <p:ph type="title"/>
          </p:nvPr>
        </p:nvSpPr>
        <p:spPr>
          <a:xfrm>
            <a:off x="5217920" y="242340"/>
            <a:ext cx="6009188" cy="1478570"/>
          </a:xfrm>
        </p:spPr>
        <p:txBody>
          <a:bodyPr/>
          <a:lstStyle/>
          <a:p>
            <a:pPr algn="ctr"/>
            <a:r>
              <a:rPr lang="tr-TR" dirty="0" smtClean="0">
                <a:solidFill>
                  <a:schemeClr val="bg1"/>
                </a:solidFill>
                <a:latin typeface="Times New Roman"/>
                <a:cs typeface="Times New Roman"/>
              </a:rPr>
              <a:t>KAYNAKÇA</a:t>
            </a:r>
            <a:endParaRPr lang="tr-TR" dirty="0">
              <a:solidFill>
                <a:schemeClr val="bg1"/>
              </a:solidFill>
            </a:endParaRPr>
          </a:p>
        </p:txBody>
      </p:sp>
      <p:pic>
        <p:nvPicPr>
          <p:cNvPr id="1028" name="Picture 4" descr="C:\Users\acer\Desktop\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405" y="3463290"/>
            <a:ext cx="3061335" cy="306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Film ve kitap </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9600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B448F0-DA06-4165-AB5F-4330A20E06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 xmlns:a16="http://schemas.microsoft.com/office/drawing/2014/main" id="{92D83638-A467-411A-9C31-FE9A111CD88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 xmlns:a16="http://schemas.microsoft.com/office/drawing/2014/main" id="{2576BCDF-119F-4EB5-83D7-ED823C93EBB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 xmlns:a16="http://schemas.microsoft.com/office/drawing/2014/main" id="{43D63E8F-FD8A-4CE3-B7C9-3E9E2B66B5F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 xmlns:a16="http://schemas.microsoft.com/office/drawing/2014/main" id="{D107D890-1831-46D8-90FB-F2FC0B2884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7">
              <a:extLst>
                <a:ext uri="{FF2B5EF4-FFF2-40B4-BE49-F238E27FC236}">
                  <a16:creationId xmlns="" xmlns:a16="http://schemas.microsoft.com/office/drawing/2014/main" id="{02440904-A4EC-4F72-8E22-AAF4D9DB5C1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8">
              <a:extLst>
                <a:ext uri="{FF2B5EF4-FFF2-40B4-BE49-F238E27FC236}">
                  <a16:creationId xmlns="" xmlns:a16="http://schemas.microsoft.com/office/drawing/2014/main" id="{625E9C1F-1569-416B-A85C-FA14348722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9">
              <a:extLst>
                <a:ext uri="{FF2B5EF4-FFF2-40B4-BE49-F238E27FC236}">
                  <a16:creationId xmlns="" xmlns:a16="http://schemas.microsoft.com/office/drawing/2014/main" id="{3A186C77-43BF-4B1B-8170-48944F30575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0">
              <a:extLst>
                <a:ext uri="{FF2B5EF4-FFF2-40B4-BE49-F238E27FC236}">
                  <a16:creationId xmlns="" xmlns:a16="http://schemas.microsoft.com/office/drawing/2014/main" id="{FA8D72C1-8526-44B4-9333-5E0057ECCA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1">
              <a:extLst>
                <a:ext uri="{FF2B5EF4-FFF2-40B4-BE49-F238E27FC236}">
                  <a16:creationId xmlns="" xmlns:a16="http://schemas.microsoft.com/office/drawing/2014/main" id="{790E4BA0-9C47-48B6-AA4A-8FC22DA954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2">
              <a:extLst>
                <a:ext uri="{FF2B5EF4-FFF2-40B4-BE49-F238E27FC236}">
                  <a16:creationId xmlns="" xmlns:a16="http://schemas.microsoft.com/office/drawing/2014/main" id="{FD051475-431F-4B9D-94C6-7B49A69582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3">
              <a:extLst>
                <a:ext uri="{FF2B5EF4-FFF2-40B4-BE49-F238E27FC236}">
                  <a16:creationId xmlns="" xmlns:a16="http://schemas.microsoft.com/office/drawing/2014/main" id="{82255D2F-85A1-4A19-8BC4-EB2715F36CC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4">
              <a:extLst>
                <a:ext uri="{FF2B5EF4-FFF2-40B4-BE49-F238E27FC236}">
                  <a16:creationId xmlns="" xmlns:a16="http://schemas.microsoft.com/office/drawing/2014/main" id="{EBC3A004-9794-4EFA-83F0-989248797C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5">
              <a:extLst>
                <a:ext uri="{FF2B5EF4-FFF2-40B4-BE49-F238E27FC236}">
                  <a16:creationId xmlns="" xmlns:a16="http://schemas.microsoft.com/office/drawing/2014/main" id="{6EFD9FC3-E11A-44E3-BCAC-A07F3C601F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Line 16">
              <a:extLst>
                <a:ext uri="{FF2B5EF4-FFF2-40B4-BE49-F238E27FC236}">
                  <a16:creationId xmlns="" xmlns:a16="http://schemas.microsoft.com/office/drawing/2014/main" id="{AB6AB6F7-6592-4028-B349-1C0E53A29CDC}"/>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 xmlns:a16="http://schemas.microsoft.com/office/drawing/2014/main" id="{6C2415E6-F914-4C11-B48B-4910AA6CA6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8">
              <a:extLst>
                <a:ext uri="{FF2B5EF4-FFF2-40B4-BE49-F238E27FC236}">
                  <a16:creationId xmlns="" xmlns:a16="http://schemas.microsoft.com/office/drawing/2014/main" id="{2412013C-072A-489E-851A-CFEF91A9A6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9">
              <a:extLst>
                <a:ext uri="{FF2B5EF4-FFF2-40B4-BE49-F238E27FC236}">
                  <a16:creationId xmlns="" xmlns:a16="http://schemas.microsoft.com/office/drawing/2014/main" id="{DE93DF9F-296F-4DE4-8813-D8C04DE4CF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0">
              <a:extLst>
                <a:ext uri="{FF2B5EF4-FFF2-40B4-BE49-F238E27FC236}">
                  <a16:creationId xmlns="" xmlns:a16="http://schemas.microsoft.com/office/drawing/2014/main" id="{F440D966-5030-460C-9916-BF9B9154218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Rectangle 21">
              <a:extLst>
                <a:ext uri="{FF2B5EF4-FFF2-40B4-BE49-F238E27FC236}">
                  <a16:creationId xmlns="" xmlns:a16="http://schemas.microsoft.com/office/drawing/2014/main" id="{1EFE245D-BA05-4F4D-A6E8-40739F48E76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 xmlns:a16="http://schemas.microsoft.com/office/drawing/2014/main" id="{ED67811C-F735-441C-98A6-2517EC099A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3">
              <a:extLst>
                <a:ext uri="{FF2B5EF4-FFF2-40B4-BE49-F238E27FC236}">
                  <a16:creationId xmlns="" xmlns:a16="http://schemas.microsoft.com/office/drawing/2014/main" id="{3070FC44-32F9-470F-A131-868F3F1DB72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4">
              <a:extLst>
                <a:ext uri="{FF2B5EF4-FFF2-40B4-BE49-F238E27FC236}">
                  <a16:creationId xmlns="" xmlns:a16="http://schemas.microsoft.com/office/drawing/2014/main" id="{95FB52C7-C779-4E3F-978C-4595FEF868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5">
              <a:extLst>
                <a:ext uri="{FF2B5EF4-FFF2-40B4-BE49-F238E27FC236}">
                  <a16:creationId xmlns="" xmlns:a16="http://schemas.microsoft.com/office/drawing/2014/main" id="{D4EB1759-62AC-4B24-9DC6-E4F8737E898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6">
              <a:extLst>
                <a:ext uri="{FF2B5EF4-FFF2-40B4-BE49-F238E27FC236}">
                  <a16:creationId xmlns="" xmlns:a16="http://schemas.microsoft.com/office/drawing/2014/main" id="{7BF6FB39-864B-4F58-86E8-790E16FB3C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7">
              <a:extLst>
                <a:ext uri="{FF2B5EF4-FFF2-40B4-BE49-F238E27FC236}">
                  <a16:creationId xmlns="" xmlns:a16="http://schemas.microsoft.com/office/drawing/2014/main" id="{5FE4FA46-B51C-43DA-87FC-2644ED117A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8">
              <a:extLst>
                <a:ext uri="{FF2B5EF4-FFF2-40B4-BE49-F238E27FC236}">
                  <a16:creationId xmlns="" xmlns:a16="http://schemas.microsoft.com/office/drawing/2014/main" id="{25DD1322-2D3A-4E7B-B23B-B4F96E02C29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29">
              <a:extLst>
                <a:ext uri="{FF2B5EF4-FFF2-40B4-BE49-F238E27FC236}">
                  <a16:creationId xmlns="" xmlns:a16="http://schemas.microsoft.com/office/drawing/2014/main" id="{6E4FFBEB-52BB-494D-AD99-A0F072AB6F3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0">
              <a:extLst>
                <a:ext uri="{FF2B5EF4-FFF2-40B4-BE49-F238E27FC236}">
                  <a16:creationId xmlns="" xmlns:a16="http://schemas.microsoft.com/office/drawing/2014/main" id="{7DE92406-3F65-4333-BAAA-A9A7B5AEE9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1">
              <a:extLst>
                <a:ext uri="{FF2B5EF4-FFF2-40B4-BE49-F238E27FC236}">
                  <a16:creationId xmlns="" xmlns:a16="http://schemas.microsoft.com/office/drawing/2014/main" id="{B8B0FFC4-D1BB-4BB9-A224-BB78BFD3380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Başlık 1">
            <a:extLst>
              <a:ext uri="{FF2B5EF4-FFF2-40B4-BE49-F238E27FC236}">
                <a16:creationId xmlns="" xmlns:a16="http://schemas.microsoft.com/office/drawing/2014/main" id="{190F8FB6-5C00-9E0A-C894-72E4E42AEA82}"/>
              </a:ext>
            </a:extLst>
          </p:cNvPr>
          <p:cNvSpPr>
            <a:spLocks noGrp="1"/>
          </p:cNvSpPr>
          <p:nvPr>
            <p:ph type="title"/>
          </p:nvPr>
        </p:nvSpPr>
        <p:spPr>
          <a:xfrm>
            <a:off x="836474" y="2277063"/>
            <a:ext cx="10523316" cy="3277680"/>
          </a:xfrm>
        </p:spPr>
        <p:txBody>
          <a:bodyPr>
            <a:normAutofit/>
          </a:bodyPr>
          <a:lstStyle/>
          <a:p>
            <a:pPr algn="ctr"/>
            <a:r>
              <a:rPr lang="tr-TR" sz="4000" dirty="0" err="1" smtClean="0">
                <a:latin typeface="Times New Roman"/>
                <a:cs typeface="Times New Roman"/>
              </a:rPr>
              <a:t>BEnİ</a:t>
            </a:r>
            <a:r>
              <a:rPr lang="tr-TR" sz="4000" dirty="0" smtClean="0">
                <a:latin typeface="Times New Roman"/>
                <a:cs typeface="Times New Roman"/>
              </a:rPr>
              <a:t> </a:t>
            </a:r>
            <a:r>
              <a:rPr lang="tr-TR" sz="4000" dirty="0" err="1" smtClean="0">
                <a:latin typeface="Times New Roman"/>
                <a:cs typeface="Times New Roman"/>
              </a:rPr>
              <a:t>dİnledİğİnİz</a:t>
            </a:r>
            <a:r>
              <a:rPr lang="tr-TR" sz="4000" dirty="0" smtClean="0">
                <a:latin typeface="Times New Roman"/>
                <a:cs typeface="Times New Roman"/>
              </a:rPr>
              <a:t> </a:t>
            </a:r>
            <a:r>
              <a:rPr lang="tr-TR" sz="4000" dirty="0" err="1" smtClean="0">
                <a:latin typeface="Times New Roman"/>
                <a:cs typeface="Times New Roman"/>
              </a:rPr>
              <a:t>İçİn</a:t>
            </a:r>
            <a:r>
              <a:rPr lang="tr-TR" sz="4000" dirty="0" smtClean="0">
                <a:latin typeface="Times New Roman"/>
                <a:cs typeface="Times New Roman"/>
              </a:rPr>
              <a:t> </a:t>
            </a:r>
            <a:r>
              <a:rPr lang="tr-TR" sz="4000" dirty="0">
                <a:latin typeface="Times New Roman"/>
                <a:cs typeface="Times New Roman"/>
              </a:rPr>
              <a:t>teşekkür </a:t>
            </a:r>
            <a:r>
              <a:rPr lang="tr-TR" sz="4000" dirty="0" err="1" smtClean="0">
                <a:latin typeface="Times New Roman"/>
                <a:cs typeface="Times New Roman"/>
              </a:rPr>
              <a:t>ederİm</a:t>
            </a:r>
            <a:endParaRPr lang="tr-TR" sz="4000" dirty="0">
              <a:latin typeface="Times New Roman"/>
              <a:cs typeface="Times New Roman"/>
            </a:endParaRPr>
          </a:p>
        </p:txBody>
      </p:sp>
      <p:grpSp>
        <p:nvGrpSpPr>
          <p:cNvPr id="41" name="Group 40">
            <a:extLst>
              <a:ext uri="{FF2B5EF4-FFF2-40B4-BE49-F238E27FC236}">
                <a16:creationId xmlns="" xmlns:a16="http://schemas.microsoft.com/office/drawing/2014/main" id="{8DB4BB99-C854-45F9-BED1-63D15E3A24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 xmlns:a16="http://schemas.microsoft.com/office/drawing/2014/main" id="{5D1CCC4C-284C-4BF6-97D9-D974674634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3">
              <a:extLst>
                <a:ext uri="{FF2B5EF4-FFF2-40B4-BE49-F238E27FC236}">
                  <a16:creationId xmlns="" xmlns:a16="http://schemas.microsoft.com/office/drawing/2014/main" id="{35D82D1B-EB09-4028-9107-D60B547C7B4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4">
              <a:extLst>
                <a:ext uri="{FF2B5EF4-FFF2-40B4-BE49-F238E27FC236}">
                  <a16:creationId xmlns="" xmlns:a16="http://schemas.microsoft.com/office/drawing/2014/main" id="{1389EE93-8059-437E-8507-7557AD68FB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5">
              <a:extLst>
                <a:ext uri="{FF2B5EF4-FFF2-40B4-BE49-F238E27FC236}">
                  <a16:creationId xmlns="" xmlns:a16="http://schemas.microsoft.com/office/drawing/2014/main" id="{377C05DC-75FF-4426-A34F-DBF0C7E7BE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6">
              <a:extLst>
                <a:ext uri="{FF2B5EF4-FFF2-40B4-BE49-F238E27FC236}">
                  <a16:creationId xmlns="" xmlns:a16="http://schemas.microsoft.com/office/drawing/2014/main" id="{03D385C8-866D-437D-91B1-2E3ECDD88E5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7">
              <a:extLst>
                <a:ext uri="{FF2B5EF4-FFF2-40B4-BE49-F238E27FC236}">
                  <a16:creationId xmlns="" xmlns:a16="http://schemas.microsoft.com/office/drawing/2014/main" id="{3F649CBB-748F-4C79-A14F-C531C40B08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38">
              <a:extLst>
                <a:ext uri="{FF2B5EF4-FFF2-40B4-BE49-F238E27FC236}">
                  <a16:creationId xmlns="" xmlns:a16="http://schemas.microsoft.com/office/drawing/2014/main" id="{7F4622C0-84AF-41F1-9128-FE73CADD36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39">
              <a:extLst>
                <a:ext uri="{FF2B5EF4-FFF2-40B4-BE49-F238E27FC236}">
                  <a16:creationId xmlns="" xmlns:a16="http://schemas.microsoft.com/office/drawing/2014/main" id="{CC6F29C1-A471-4CDE-8C21-E4B15C5EF4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0">
              <a:extLst>
                <a:ext uri="{FF2B5EF4-FFF2-40B4-BE49-F238E27FC236}">
                  <a16:creationId xmlns="" xmlns:a16="http://schemas.microsoft.com/office/drawing/2014/main" id="{67F5B7DA-86C7-4AE0-96B6-D7F5AA51E21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Rectangle 41">
              <a:extLst>
                <a:ext uri="{FF2B5EF4-FFF2-40B4-BE49-F238E27FC236}">
                  <a16:creationId xmlns="" xmlns:a16="http://schemas.microsoft.com/office/drawing/2014/main" id="{0FA481E3-0439-484A-AC9B-19D58B98E49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pic>
        <p:nvPicPr>
          <p:cNvPr id="5" name="Resim 4" descr="metin, logo, yazı tipi, daire içeren bir resim&#10;&#10;Açıklama otomatik olarak oluşturuldu">
            <a:extLst>
              <a:ext uri="{FF2B5EF4-FFF2-40B4-BE49-F238E27FC236}">
                <a16:creationId xmlns="" xmlns:a16="http://schemas.microsoft.com/office/drawing/2014/main" id="{F4AA152B-E16F-386C-B892-E4EBBAB09434}"/>
              </a:ext>
            </a:extLst>
          </p:cNvPr>
          <p:cNvPicPr>
            <a:picLocks noChangeAspect="1"/>
          </p:cNvPicPr>
          <p:nvPr/>
        </p:nvPicPr>
        <p:blipFill>
          <a:blip r:embed="rId3"/>
          <a:stretch>
            <a:fillRect/>
          </a:stretch>
        </p:blipFill>
        <p:spPr>
          <a:xfrm>
            <a:off x="4790" y="-2771"/>
            <a:ext cx="2016691" cy="2016691"/>
          </a:xfrm>
          <a:prstGeom prst="rect">
            <a:avLst/>
          </a:prstGeom>
        </p:spPr>
      </p:pic>
      <p:pic>
        <p:nvPicPr>
          <p:cNvPr id="7" name="Resim 6" descr="logo, simge, sembol, yazı tipi, daire içeren bir resim&#10;&#10;Açıklama otomatik olarak oluşturuldu">
            <a:extLst>
              <a:ext uri="{FF2B5EF4-FFF2-40B4-BE49-F238E27FC236}">
                <a16:creationId xmlns="" xmlns:a16="http://schemas.microsoft.com/office/drawing/2014/main" id="{F783F85A-9524-5653-D8C7-B34297A6502A}"/>
              </a:ext>
            </a:extLst>
          </p:cNvPr>
          <p:cNvPicPr>
            <a:picLocks noChangeAspect="1"/>
          </p:cNvPicPr>
          <p:nvPr/>
        </p:nvPicPr>
        <p:blipFill>
          <a:blip r:embed="rId4"/>
          <a:stretch>
            <a:fillRect/>
          </a:stretch>
        </p:blipFill>
        <p:spPr>
          <a:xfrm>
            <a:off x="10145986" y="-1017"/>
            <a:ext cx="2049180" cy="2028304"/>
          </a:xfrm>
          <a:prstGeom prst="rect">
            <a:avLst/>
          </a:prstGeom>
        </p:spPr>
      </p:pic>
    </p:spTree>
    <p:extLst>
      <p:ext uri="{BB962C8B-B14F-4D97-AF65-F5344CB8AC3E}">
        <p14:creationId xmlns:p14="http://schemas.microsoft.com/office/powerpoint/2010/main" val="234055366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2F640C1-36DD-F6F1-D842-CFF520293B7D}"/>
              </a:ext>
            </a:extLst>
          </p:cNvPr>
          <p:cNvSpPr>
            <a:spLocks noGrp="1"/>
          </p:cNvSpPr>
          <p:nvPr>
            <p:ph type="title"/>
          </p:nvPr>
        </p:nvSpPr>
        <p:spPr>
          <a:xfrm>
            <a:off x="1141413" y="404070"/>
            <a:ext cx="9905998" cy="1478570"/>
          </a:xfrm>
        </p:spPr>
        <p:txBody>
          <a:bodyPr>
            <a:normAutofit/>
          </a:bodyPr>
          <a:lstStyle/>
          <a:p>
            <a:pPr algn="ctr"/>
            <a:r>
              <a:rPr lang="tr-TR" sz="4400" dirty="0"/>
              <a:t>İçindekiler</a:t>
            </a:r>
          </a:p>
        </p:txBody>
      </p:sp>
      <p:sp>
        <p:nvSpPr>
          <p:cNvPr id="3" name="İçerik Yer Tutucusu 2">
            <a:extLst>
              <a:ext uri="{FF2B5EF4-FFF2-40B4-BE49-F238E27FC236}">
                <a16:creationId xmlns="" xmlns:a16="http://schemas.microsoft.com/office/drawing/2014/main" id="{E969610D-14B6-F272-B1B4-A930855D8554}"/>
              </a:ext>
            </a:extLst>
          </p:cNvPr>
          <p:cNvSpPr>
            <a:spLocks noGrp="1"/>
          </p:cNvSpPr>
          <p:nvPr>
            <p:ph idx="1"/>
          </p:nvPr>
        </p:nvSpPr>
        <p:spPr>
          <a:xfrm>
            <a:off x="678425" y="2114450"/>
            <a:ext cx="10513668" cy="4072219"/>
          </a:xfrm>
        </p:spPr>
        <p:txBody>
          <a:bodyPr vert="horz" lIns="91440" tIns="45720" rIns="91440" bIns="45720" rtlCol="0" anchor="t">
            <a:normAutofit/>
          </a:bodyPr>
          <a:lstStyle/>
          <a:p>
            <a:pPr algn="ctr"/>
            <a:r>
              <a:rPr lang="tr-TR" dirty="0">
                <a:latin typeface="Times New Roman"/>
                <a:cs typeface="Times New Roman"/>
              </a:rPr>
              <a:t>KİŞİSEL FİNANS NEDİR?</a:t>
            </a:r>
          </a:p>
          <a:p>
            <a:pPr algn="ctr"/>
            <a:r>
              <a:rPr lang="tr-TR" dirty="0">
                <a:latin typeface="Times New Roman"/>
                <a:cs typeface="Times New Roman"/>
              </a:rPr>
              <a:t>BÜTÇE OLUŞTURMA</a:t>
            </a:r>
          </a:p>
          <a:p>
            <a:pPr algn="ctr"/>
            <a:r>
              <a:rPr lang="tr-TR" dirty="0">
                <a:latin typeface="Times New Roman"/>
                <a:cs typeface="Times New Roman"/>
              </a:rPr>
              <a:t>GİDERLERİ BELİRLEME</a:t>
            </a:r>
          </a:p>
          <a:p>
            <a:pPr algn="ctr"/>
            <a:r>
              <a:rPr lang="tr-TR" dirty="0">
                <a:latin typeface="Times New Roman"/>
                <a:cs typeface="Times New Roman"/>
              </a:rPr>
              <a:t>EKSTRA HARCAMALARI AZALTMA</a:t>
            </a:r>
          </a:p>
          <a:p>
            <a:pPr algn="ctr"/>
            <a:r>
              <a:rPr lang="tr-TR" dirty="0">
                <a:latin typeface="Times New Roman"/>
                <a:cs typeface="Times New Roman"/>
              </a:rPr>
              <a:t>YATIRIM YAPMAK</a:t>
            </a:r>
          </a:p>
          <a:p>
            <a:pPr algn="ctr"/>
            <a:r>
              <a:rPr lang="tr-TR" dirty="0">
                <a:latin typeface="Times New Roman"/>
                <a:cs typeface="Times New Roman"/>
              </a:rPr>
              <a:t>MALİ HEDEFLER</a:t>
            </a:r>
          </a:p>
        </p:txBody>
      </p:sp>
    </p:spTree>
    <p:extLst>
      <p:ext uri="{BB962C8B-B14F-4D97-AF65-F5344CB8AC3E}">
        <p14:creationId xmlns:p14="http://schemas.microsoft.com/office/powerpoint/2010/main" val="263578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 xmlns:a16="http://schemas.microsoft.com/office/drawing/2014/main" id="{A0B38558-5389-4817-936F-FD62560CAC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 xmlns:a16="http://schemas.microsoft.com/office/drawing/2014/main" id="{CCB252B9-42EF-4414-AA22-2A95C1819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 xmlns:a16="http://schemas.microsoft.com/office/drawing/2014/main" id="{F9C2C800-C3E3-4317-A3CC-1558D71F14BC}"/>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Hesap makinesi, kalem, pusula, para ve üzerinde grafik yazılı kağıt">
            <a:extLst>
              <a:ext uri="{FF2B5EF4-FFF2-40B4-BE49-F238E27FC236}">
                <a16:creationId xmlns="" xmlns:a16="http://schemas.microsoft.com/office/drawing/2014/main" id="{2DFB73E7-2327-584B-3A30-AE73A6BB421A}"/>
              </a:ext>
            </a:extLst>
          </p:cNvPr>
          <p:cNvPicPr>
            <a:picLocks noChangeAspect="1"/>
          </p:cNvPicPr>
          <p:nvPr/>
        </p:nvPicPr>
        <p:blipFill>
          <a:blip r:embed="rId3">
            <a:alphaModFix/>
          </a:blip>
          <a:srcRect b="6612"/>
          <a:stretch/>
        </p:blipFill>
        <p:spPr>
          <a:xfrm>
            <a:off x="3611" y="10"/>
            <a:ext cx="12188389" cy="6857990"/>
          </a:xfrm>
          <a:prstGeom prst="rect">
            <a:avLst/>
          </a:prstGeom>
        </p:spPr>
      </p:pic>
      <p:grpSp>
        <p:nvGrpSpPr>
          <p:cNvPr id="76" name="Group 75">
            <a:extLst>
              <a:ext uri="{FF2B5EF4-FFF2-40B4-BE49-F238E27FC236}">
                <a16:creationId xmlns="" xmlns:a16="http://schemas.microsoft.com/office/drawing/2014/main" id="{15502586-682B-4EDF-9515-674BB4E1CD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72533" y="0"/>
            <a:ext cx="11455400" cy="6848476"/>
            <a:chOff x="372533" y="0"/>
            <a:chExt cx="11455400" cy="6848476"/>
          </a:xfrm>
        </p:grpSpPr>
        <p:sp>
          <p:nvSpPr>
            <p:cNvPr id="77" name="Round Diagonal Corner Rectangle 7">
              <a:extLst>
                <a:ext uri="{FF2B5EF4-FFF2-40B4-BE49-F238E27FC236}">
                  <a16:creationId xmlns="" xmlns:a16="http://schemas.microsoft.com/office/drawing/2014/main" id="{C4491F87-B86B-413A-ACCD-56525E5330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 xmlns:a16="http://schemas.microsoft.com/office/drawing/2014/main" id="{04A25545-7FDA-465A-8546-9D927F8286FD}"/>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085512" y="0"/>
              <a:ext cx="650875" cy="1730375"/>
              <a:chOff x="11347978" y="0"/>
              <a:chExt cx="650875" cy="1730375"/>
            </a:xfrm>
          </p:grpSpPr>
          <p:sp>
            <p:nvSpPr>
              <p:cNvPr id="98" name="Freeform 32">
                <a:extLst>
                  <a:ext uri="{FF2B5EF4-FFF2-40B4-BE49-F238E27FC236}">
                    <a16:creationId xmlns="" xmlns:a16="http://schemas.microsoft.com/office/drawing/2014/main" id="{0AC67F09-E0D9-410A-A4DE-72D31697EB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 xmlns:a16="http://schemas.microsoft.com/office/drawing/2014/main" id="{B78F2FDE-85C9-4650-919F-C35464007D7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 xmlns:a16="http://schemas.microsoft.com/office/drawing/2014/main" id="{57DD2F8B-5242-455C-B03F-E2F6B6732EF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 xmlns:a16="http://schemas.microsoft.com/office/drawing/2014/main" id="{B8CE3E90-8A76-4CD5-B28C-D71FF37185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79" name="Group 78">
              <a:extLst>
                <a:ext uri="{FF2B5EF4-FFF2-40B4-BE49-F238E27FC236}">
                  <a16:creationId xmlns="" xmlns:a16="http://schemas.microsoft.com/office/drawing/2014/main" id="{4C374541-D033-4B72-A232-5461EEAD4DF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11229445" y="4867275"/>
              <a:ext cx="598488" cy="1981201"/>
              <a:chOff x="11424178" y="4867275"/>
              <a:chExt cx="598488" cy="1981201"/>
            </a:xfrm>
          </p:grpSpPr>
          <p:sp>
            <p:nvSpPr>
              <p:cNvPr id="92" name="Freeform 35">
                <a:extLst>
                  <a:ext uri="{FF2B5EF4-FFF2-40B4-BE49-F238E27FC236}">
                    <a16:creationId xmlns="" xmlns:a16="http://schemas.microsoft.com/office/drawing/2014/main" id="{94766BAB-FE6E-4247-886B-736F831FEB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93" name="Freeform 36">
                <a:extLst>
                  <a:ext uri="{FF2B5EF4-FFF2-40B4-BE49-F238E27FC236}">
                    <a16:creationId xmlns="" xmlns:a16="http://schemas.microsoft.com/office/drawing/2014/main" id="{3C954FB2-C7A0-468C-8AD2-C278DCA642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94" name="Freeform 38">
                <a:extLst>
                  <a:ext uri="{FF2B5EF4-FFF2-40B4-BE49-F238E27FC236}">
                    <a16:creationId xmlns="" xmlns:a16="http://schemas.microsoft.com/office/drawing/2014/main" id="{F52FBFD5-A528-4DB8-A802-814A7E421D6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9">
                <a:extLst>
                  <a:ext uri="{FF2B5EF4-FFF2-40B4-BE49-F238E27FC236}">
                    <a16:creationId xmlns="" xmlns:a16="http://schemas.microsoft.com/office/drawing/2014/main" id="{E57CCB6D-72AF-4D41-8C6C-9750D43DC6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96" name="Freeform 40">
                <a:extLst>
                  <a:ext uri="{FF2B5EF4-FFF2-40B4-BE49-F238E27FC236}">
                    <a16:creationId xmlns="" xmlns:a16="http://schemas.microsoft.com/office/drawing/2014/main" id="{19D203AA-CF94-405B-800C-0C79855218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7" name="Rectangle 41">
                <a:extLst>
                  <a:ext uri="{FF2B5EF4-FFF2-40B4-BE49-F238E27FC236}">
                    <a16:creationId xmlns="" xmlns:a16="http://schemas.microsoft.com/office/drawing/2014/main" id="{7D053665-E810-419F-9D63-2A54CB47738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80" name="Group 79">
              <a:extLst>
                <a:ext uri="{FF2B5EF4-FFF2-40B4-BE49-F238E27FC236}">
                  <a16:creationId xmlns="" xmlns:a16="http://schemas.microsoft.com/office/drawing/2014/main" id="{DEAF6153-6BF6-448C-81C1-2817B0F7800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440267" y="5118101"/>
              <a:ext cx="650875" cy="1730375"/>
              <a:chOff x="118533" y="5118101"/>
              <a:chExt cx="650875" cy="1730375"/>
            </a:xfrm>
          </p:grpSpPr>
          <p:sp>
            <p:nvSpPr>
              <p:cNvPr id="88" name="Freeform 32">
                <a:extLst>
                  <a:ext uri="{FF2B5EF4-FFF2-40B4-BE49-F238E27FC236}">
                    <a16:creationId xmlns="" xmlns:a16="http://schemas.microsoft.com/office/drawing/2014/main" id="{A7E0D3C0-552C-4741-AFBE-E665CEA068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89" name="Freeform 33">
                <a:extLst>
                  <a:ext uri="{FF2B5EF4-FFF2-40B4-BE49-F238E27FC236}">
                    <a16:creationId xmlns="" xmlns:a16="http://schemas.microsoft.com/office/drawing/2014/main" id="{CAF96EBF-4E74-4F88-BD05-A4AE1694A4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0" name="Freeform 34">
                <a:extLst>
                  <a:ext uri="{FF2B5EF4-FFF2-40B4-BE49-F238E27FC236}">
                    <a16:creationId xmlns="" xmlns:a16="http://schemas.microsoft.com/office/drawing/2014/main" id="{D49C51B9-E4E4-410D-8AAB-7E308A1D45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1" name="Freeform 37">
                <a:extLst>
                  <a:ext uri="{FF2B5EF4-FFF2-40B4-BE49-F238E27FC236}">
                    <a16:creationId xmlns="" xmlns:a16="http://schemas.microsoft.com/office/drawing/2014/main" id="{354F0627-1BD6-4455-967A-32DB31C82C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81" name="Group 80">
              <a:extLst>
                <a:ext uri="{FF2B5EF4-FFF2-40B4-BE49-F238E27FC236}">
                  <a16:creationId xmlns="" xmlns:a16="http://schemas.microsoft.com/office/drawing/2014/main" id="{BC21AED9-0CB5-426C-A1C4-6EEB548050D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72533" y="0"/>
              <a:ext cx="598488" cy="1981201"/>
              <a:chOff x="194733" y="0"/>
              <a:chExt cx="598488" cy="1981201"/>
            </a:xfrm>
          </p:grpSpPr>
          <p:sp>
            <p:nvSpPr>
              <p:cNvPr id="82" name="Freeform 35">
                <a:extLst>
                  <a:ext uri="{FF2B5EF4-FFF2-40B4-BE49-F238E27FC236}">
                    <a16:creationId xmlns="" xmlns:a16="http://schemas.microsoft.com/office/drawing/2014/main" id="{8D8A778B-9916-47AC-A28A-07F01A83F4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3" name="Freeform 36">
                <a:extLst>
                  <a:ext uri="{FF2B5EF4-FFF2-40B4-BE49-F238E27FC236}">
                    <a16:creationId xmlns="" xmlns:a16="http://schemas.microsoft.com/office/drawing/2014/main" id="{65323B96-DF0E-463C-B290-C22D3C55324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4" name="Freeform 38">
                <a:extLst>
                  <a:ext uri="{FF2B5EF4-FFF2-40B4-BE49-F238E27FC236}">
                    <a16:creationId xmlns="" xmlns:a16="http://schemas.microsoft.com/office/drawing/2014/main" id="{65A0E255-1142-422E-A62A-5044177C5AE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5" name="Freeform 39">
                <a:extLst>
                  <a:ext uri="{FF2B5EF4-FFF2-40B4-BE49-F238E27FC236}">
                    <a16:creationId xmlns="" xmlns:a16="http://schemas.microsoft.com/office/drawing/2014/main" id="{233A955D-DB0D-42F8-B490-E01FB9C45C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6" name="Freeform 40">
                <a:extLst>
                  <a:ext uri="{FF2B5EF4-FFF2-40B4-BE49-F238E27FC236}">
                    <a16:creationId xmlns="" xmlns:a16="http://schemas.microsoft.com/office/drawing/2014/main" id="{F0F0C29B-EB52-470C-AF64-FC54F5C250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Rectangle 41">
                <a:extLst>
                  <a:ext uri="{FF2B5EF4-FFF2-40B4-BE49-F238E27FC236}">
                    <a16:creationId xmlns="" xmlns:a16="http://schemas.microsoft.com/office/drawing/2014/main" id="{A6C0E942-454D-483D-84FB-89308C8F15B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Başlık 1">
            <a:extLst>
              <a:ext uri="{FF2B5EF4-FFF2-40B4-BE49-F238E27FC236}">
                <a16:creationId xmlns="" xmlns:a16="http://schemas.microsoft.com/office/drawing/2014/main" id="{C9EC2928-31FC-CA5D-792D-10DEB8AE8CDF}"/>
              </a:ext>
            </a:extLst>
          </p:cNvPr>
          <p:cNvSpPr>
            <a:spLocks noGrp="1"/>
          </p:cNvSpPr>
          <p:nvPr>
            <p:ph type="title"/>
          </p:nvPr>
        </p:nvSpPr>
        <p:spPr>
          <a:xfrm>
            <a:off x="1143001" y="1007533"/>
            <a:ext cx="9905998" cy="1092200"/>
          </a:xfrm>
        </p:spPr>
        <p:txBody>
          <a:bodyPr>
            <a:normAutofit/>
          </a:bodyPr>
          <a:lstStyle/>
          <a:p>
            <a:pPr algn="ctr"/>
            <a:r>
              <a:rPr lang="tr-TR" sz="4400" dirty="0" err="1" smtClean="0">
                <a:latin typeface="Times New Roman"/>
                <a:cs typeface="Times New Roman"/>
              </a:rPr>
              <a:t>Kİşİsel</a:t>
            </a:r>
            <a:r>
              <a:rPr lang="tr-TR" sz="4400" dirty="0" smtClean="0">
                <a:latin typeface="Times New Roman"/>
                <a:cs typeface="Times New Roman"/>
              </a:rPr>
              <a:t> </a:t>
            </a:r>
            <a:r>
              <a:rPr lang="tr-TR" sz="4400" dirty="0" err="1" smtClean="0">
                <a:latin typeface="Times New Roman"/>
                <a:cs typeface="Times New Roman"/>
              </a:rPr>
              <a:t>fİnans</a:t>
            </a:r>
            <a:r>
              <a:rPr lang="tr-TR" sz="4400" dirty="0" smtClean="0">
                <a:latin typeface="Times New Roman"/>
                <a:cs typeface="Times New Roman"/>
              </a:rPr>
              <a:t> </a:t>
            </a:r>
            <a:r>
              <a:rPr lang="tr-TR" sz="4400" dirty="0" err="1" smtClean="0">
                <a:latin typeface="Times New Roman"/>
                <a:cs typeface="Times New Roman"/>
              </a:rPr>
              <a:t>nedİr</a:t>
            </a:r>
            <a:r>
              <a:rPr lang="tr-TR" sz="4400" dirty="0">
                <a:latin typeface="Times New Roman"/>
                <a:cs typeface="Times New Roman"/>
              </a:rPr>
              <a:t>?</a:t>
            </a:r>
            <a:endParaRPr lang="tr-TR" sz="4400" dirty="0"/>
          </a:p>
        </p:txBody>
      </p:sp>
      <p:sp>
        <p:nvSpPr>
          <p:cNvPr id="3" name="İçerik Yer Tutucusu 2">
            <a:extLst>
              <a:ext uri="{FF2B5EF4-FFF2-40B4-BE49-F238E27FC236}">
                <a16:creationId xmlns="" xmlns:a16="http://schemas.microsoft.com/office/drawing/2014/main" id="{F0CE8B32-06CD-47A3-AB4C-933BFF6A66C4}"/>
              </a:ext>
            </a:extLst>
          </p:cNvPr>
          <p:cNvSpPr>
            <a:spLocks noGrp="1"/>
          </p:cNvSpPr>
          <p:nvPr>
            <p:ph idx="1"/>
          </p:nvPr>
        </p:nvSpPr>
        <p:spPr>
          <a:xfrm>
            <a:off x="1143001" y="2252134"/>
            <a:ext cx="9905999" cy="3454399"/>
          </a:xfrm>
        </p:spPr>
        <p:txBody>
          <a:bodyPr vert="horz" lIns="91440" tIns="45720" rIns="91440" bIns="45720" rtlCol="0" anchor="ctr">
            <a:normAutofit/>
          </a:bodyPr>
          <a:lstStyle/>
          <a:p>
            <a:pPr marL="0" indent="0">
              <a:buNone/>
            </a:pPr>
            <a:endParaRPr lang="tr-TR" sz="2000">
              <a:latin typeface="Times New Roman"/>
              <a:cs typeface="Times New Roman"/>
            </a:endParaRPr>
          </a:p>
          <a:p>
            <a:pPr marL="0" indent="0">
              <a:buNone/>
            </a:pPr>
            <a:r>
              <a:rPr lang="tr-TR">
                <a:latin typeface="Times New Roman"/>
                <a:ea typeface="+mn-lt"/>
                <a:cs typeface="+mn-lt"/>
              </a:rPr>
              <a:t>Kişisel finans, bireylerin mali durumlarını yönetmek ve finansal hedeflerine ulaşmak amacıyla aldıkları kararlar ve yaptıkları faaliyetler bütünüdür. Bu yönetim süreci, gelir elde etme, harcama, tasarruf, yatırım, borçlanma ve bütçe planlaması gibi alanları kapsar. Kişisel finans, bireyin finansal sağlığını korumasına ve gelecekteki mali hedeflerine ulaşmasına yardımcı olmak için bilinçli ve stratejik kararlar almayı içerir.</a:t>
            </a:r>
            <a:endParaRPr lang="tr-TR">
              <a:latin typeface="Times New Roman"/>
              <a:cs typeface="Times New Roman"/>
            </a:endParaRPr>
          </a:p>
          <a:p>
            <a:pPr marL="0" indent="0">
              <a:buNone/>
            </a:pPr>
            <a:endParaRPr lang="tr-TR" sz="2000">
              <a:latin typeface="Times New Roman"/>
              <a:cs typeface="Times New Roman"/>
            </a:endParaRPr>
          </a:p>
        </p:txBody>
      </p:sp>
    </p:spTree>
    <p:extLst>
      <p:ext uri="{BB962C8B-B14F-4D97-AF65-F5344CB8AC3E}">
        <p14:creationId xmlns:p14="http://schemas.microsoft.com/office/powerpoint/2010/main" val="34953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a:extLst>
              <a:ext uri="{FF2B5EF4-FFF2-40B4-BE49-F238E27FC236}">
                <a16:creationId xmlns="" xmlns:a16="http://schemas.microsoft.com/office/drawing/2014/main" id="{A0B38558-5389-4817-936F-FD62560CAC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174" name="Rectangle 173">
              <a:extLst>
                <a:ext uri="{FF2B5EF4-FFF2-40B4-BE49-F238E27FC236}">
                  <a16:creationId xmlns="" xmlns:a16="http://schemas.microsoft.com/office/drawing/2014/main" id="{CCB252B9-42EF-4414-AA22-2A95C1819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2">
              <a:extLst>
                <a:ext uri="{FF2B5EF4-FFF2-40B4-BE49-F238E27FC236}">
                  <a16:creationId xmlns="" xmlns:a16="http://schemas.microsoft.com/office/drawing/2014/main" id="{F9C2C800-C3E3-4317-A3CC-1558D71F14BC}"/>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çerik Yer Tutucusu 3" descr="metin, nakit, para, Banknot içeren bir resim&#10;&#10;Açıklama otomatik olarak oluşturuldu">
            <a:extLst>
              <a:ext uri="{FF2B5EF4-FFF2-40B4-BE49-F238E27FC236}">
                <a16:creationId xmlns="" xmlns:a16="http://schemas.microsoft.com/office/drawing/2014/main" id="{105AA32D-1378-63DF-3285-54526C332E08}"/>
              </a:ext>
            </a:extLst>
          </p:cNvPr>
          <p:cNvPicPr>
            <a:picLocks noChangeAspect="1"/>
          </p:cNvPicPr>
          <p:nvPr/>
        </p:nvPicPr>
        <p:blipFill>
          <a:blip r:embed="rId3">
            <a:alphaModFix/>
          </a:blip>
          <a:srcRect t="15705"/>
          <a:stretch/>
        </p:blipFill>
        <p:spPr>
          <a:xfrm>
            <a:off x="3611" y="10"/>
            <a:ext cx="12188389" cy="6857990"/>
          </a:xfrm>
          <a:prstGeom prst="rect">
            <a:avLst/>
          </a:prstGeom>
        </p:spPr>
      </p:pic>
      <p:grpSp>
        <p:nvGrpSpPr>
          <p:cNvPr id="177" name="Group 176">
            <a:extLst>
              <a:ext uri="{FF2B5EF4-FFF2-40B4-BE49-F238E27FC236}">
                <a16:creationId xmlns="" xmlns:a16="http://schemas.microsoft.com/office/drawing/2014/main" id="{15502586-682B-4EDF-9515-674BB4E1CD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72533" y="0"/>
            <a:ext cx="11455400" cy="6848476"/>
            <a:chOff x="372533" y="0"/>
            <a:chExt cx="11455400" cy="6848476"/>
          </a:xfrm>
        </p:grpSpPr>
        <p:sp>
          <p:nvSpPr>
            <p:cNvPr id="178" name="Round Diagonal Corner Rectangle 7">
              <a:extLst>
                <a:ext uri="{FF2B5EF4-FFF2-40B4-BE49-F238E27FC236}">
                  <a16:creationId xmlns="" xmlns:a16="http://schemas.microsoft.com/office/drawing/2014/main" id="{C4491F87-B86B-413A-ACCD-56525E5330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 xmlns:a16="http://schemas.microsoft.com/office/drawing/2014/main" id="{04A25545-7FDA-465A-8546-9D927F8286FD}"/>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085512" y="0"/>
              <a:ext cx="650875" cy="1730375"/>
              <a:chOff x="11347978" y="0"/>
              <a:chExt cx="650875" cy="1730375"/>
            </a:xfrm>
          </p:grpSpPr>
          <p:sp>
            <p:nvSpPr>
              <p:cNvPr id="199" name="Freeform 32">
                <a:extLst>
                  <a:ext uri="{FF2B5EF4-FFF2-40B4-BE49-F238E27FC236}">
                    <a16:creationId xmlns="" xmlns:a16="http://schemas.microsoft.com/office/drawing/2014/main" id="{0AC67F09-E0D9-410A-A4DE-72D31697EB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0" name="Freeform 33">
                <a:extLst>
                  <a:ext uri="{FF2B5EF4-FFF2-40B4-BE49-F238E27FC236}">
                    <a16:creationId xmlns="" xmlns:a16="http://schemas.microsoft.com/office/drawing/2014/main" id="{B78F2FDE-85C9-4650-919F-C35464007D7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01" name="Freeform 34">
                <a:extLst>
                  <a:ext uri="{FF2B5EF4-FFF2-40B4-BE49-F238E27FC236}">
                    <a16:creationId xmlns="" xmlns:a16="http://schemas.microsoft.com/office/drawing/2014/main" id="{57DD2F8B-5242-455C-B03F-E2F6B6732EF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02" name="Freeform 37">
                <a:extLst>
                  <a:ext uri="{FF2B5EF4-FFF2-40B4-BE49-F238E27FC236}">
                    <a16:creationId xmlns="" xmlns:a16="http://schemas.microsoft.com/office/drawing/2014/main" id="{B8CE3E90-8A76-4CD5-B28C-D71FF37185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80" name="Group 179">
              <a:extLst>
                <a:ext uri="{FF2B5EF4-FFF2-40B4-BE49-F238E27FC236}">
                  <a16:creationId xmlns="" xmlns:a16="http://schemas.microsoft.com/office/drawing/2014/main" id="{4C374541-D033-4B72-A232-5461EEAD4DF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11229445" y="4867275"/>
              <a:ext cx="598488" cy="1981201"/>
              <a:chOff x="11424178" y="4867275"/>
              <a:chExt cx="598488" cy="1981201"/>
            </a:xfrm>
          </p:grpSpPr>
          <p:sp>
            <p:nvSpPr>
              <p:cNvPr id="193" name="Freeform 35">
                <a:extLst>
                  <a:ext uri="{FF2B5EF4-FFF2-40B4-BE49-F238E27FC236}">
                    <a16:creationId xmlns="" xmlns:a16="http://schemas.microsoft.com/office/drawing/2014/main" id="{94766BAB-FE6E-4247-886B-736F831FEB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94" name="Freeform 36">
                <a:extLst>
                  <a:ext uri="{FF2B5EF4-FFF2-40B4-BE49-F238E27FC236}">
                    <a16:creationId xmlns="" xmlns:a16="http://schemas.microsoft.com/office/drawing/2014/main" id="{3C954FB2-C7A0-468C-8AD2-C278DCA642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95" name="Freeform 38">
                <a:extLst>
                  <a:ext uri="{FF2B5EF4-FFF2-40B4-BE49-F238E27FC236}">
                    <a16:creationId xmlns="" xmlns:a16="http://schemas.microsoft.com/office/drawing/2014/main" id="{F52FBFD5-A528-4DB8-A802-814A7E421D6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96" name="Freeform 39">
                <a:extLst>
                  <a:ext uri="{FF2B5EF4-FFF2-40B4-BE49-F238E27FC236}">
                    <a16:creationId xmlns="" xmlns:a16="http://schemas.microsoft.com/office/drawing/2014/main" id="{E57CCB6D-72AF-4D41-8C6C-9750D43DC6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97" name="Freeform 40">
                <a:extLst>
                  <a:ext uri="{FF2B5EF4-FFF2-40B4-BE49-F238E27FC236}">
                    <a16:creationId xmlns="" xmlns:a16="http://schemas.microsoft.com/office/drawing/2014/main" id="{19D203AA-CF94-405B-800C-0C79855218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98" name="Rectangle 41">
                <a:extLst>
                  <a:ext uri="{FF2B5EF4-FFF2-40B4-BE49-F238E27FC236}">
                    <a16:creationId xmlns="" xmlns:a16="http://schemas.microsoft.com/office/drawing/2014/main" id="{7D053665-E810-419F-9D63-2A54CB47738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181" name="Group 180">
              <a:extLst>
                <a:ext uri="{FF2B5EF4-FFF2-40B4-BE49-F238E27FC236}">
                  <a16:creationId xmlns="" xmlns:a16="http://schemas.microsoft.com/office/drawing/2014/main" id="{DEAF6153-6BF6-448C-81C1-2817B0F7800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440267" y="5118101"/>
              <a:ext cx="650875" cy="1730375"/>
              <a:chOff x="118533" y="5118101"/>
              <a:chExt cx="650875" cy="1730375"/>
            </a:xfrm>
          </p:grpSpPr>
          <p:sp>
            <p:nvSpPr>
              <p:cNvPr id="189" name="Freeform 32">
                <a:extLst>
                  <a:ext uri="{FF2B5EF4-FFF2-40B4-BE49-F238E27FC236}">
                    <a16:creationId xmlns="" xmlns:a16="http://schemas.microsoft.com/office/drawing/2014/main" id="{A7E0D3C0-552C-4741-AFBE-E665CEA068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90" name="Freeform 33">
                <a:extLst>
                  <a:ext uri="{FF2B5EF4-FFF2-40B4-BE49-F238E27FC236}">
                    <a16:creationId xmlns="" xmlns:a16="http://schemas.microsoft.com/office/drawing/2014/main" id="{CAF96EBF-4E74-4F88-BD05-A4AE1694A4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91" name="Freeform 34">
                <a:extLst>
                  <a:ext uri="{FF2B5EF4-FFF2-40B4-BE49-F238E27FC236}">
                    <a16:creationId xmlns="" xmlns:a16="http://schemas.microsoft.com/office/drawing/2014/main" id="{D49C51B9-E4E4-410D-8AAB-7E308A1D45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92" name="Freeform 37">
                <a:extLst>
                  <a:ext uri="{FF2B5EF4-FFF2-40B4-BE49-F238E27FC236}">
                    <a16:creationId xmlns="" xmlns:a16="http://schemas.microsoft.com/office/drawing/2014/main" id="{354F0627-1BD6-4455-967A-32DB31C82C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82" name="Group 181">
              <a:extLst>
                <a:ext uri="{FF2B5EF4-FFF2-40B4-BE49-F238E27FC236}">
                  <a16:creationId xmlns="" xmlns:a16="http://schemas.microsoft.com/office/drawing/2014/main" id="{BC21AED9-0CB5-426C-A1C4-6EEB548050D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72533" y="0"/>
              <a:ext cx="598488" cy="1981201"/>
              <a:chOff x="194733" y="0"/>
              <a:chExt cx="598488" cy="1981201"/>
            </a:xfrm>
          </p:grpSpPr>
          <p:sp>
            <p:nvSpPr>
              <p:cNvPr id="183" name="Freeform 35">
                <a:extLst>
                  <a:ext uri="{FF2B5EF4-FFF2-40B4-BE49-F238E27FC236}">
                    <a16:creationId xmlns="" xmlns:a16="http://schemas.microsoft.com/office/drawing/2014/main" id="{8D8A778B-9916-47AC-A28A-07F01A83F4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84" name="Freeform 36">
                <a:extLst>
                  <a:ext uri="{FF2B5EF4-FFF2-40B4-BE49-F238E27FC236}">
                    <a16:creationId xmlns="" xmlns:a16="http://schemas.microsoft.com/office/drawing/2014/main" id="{65323B96-DF0E-463C-B290-C22D3C55324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85" name="Freeform 38">
                <a:extLst>
                  <a:ext uri="{FF2B5EF4-FFF2-40B4-BE49-F238E27FC236}">
                    <a16:creationId xmlns="" xmlns:a16="http://schemas.microsoft.com/office/drawing/2014/main" id="{65A0E255-1142-422E-A62A-5044177C5AE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86" name="Freeform 39">
                <a:extLst>
                  <a:ext uri="{FF2B5EF4-FFF2-40B4-BE49-F238E27FC236}">
                    <a16:creationId xmlns="" xmlns:a16="http://schemas.microsoft.com/office/drawing/2014/main" id="{233A955D-DB0D-42F8-B490-E01FB9C45C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87" name="Freeform 40">
                <a:extLst>
                  <a:ext uri="{FF2B5EF4-FFF2-40B4-BE49-F238E27FC236}">
                    <a16:creationId xmlns="" xmlns:a16="http://schemas.microsoft.com/office/drawing/2014/main" id="{F0F0C29B-EB52-470C-AF64-FC54F5C250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88" name="Rectangle 41">
                <a:extLst>
                  <a:ext uri="{FF2B5EF4-FFF2-40B4-BE49-F238E27FC236}">
                    <a16:creationId xmlns="" xmlns:a16="http://schemas.microsoft.com/office/drawing/2014/main" id="{A6C0E942-454D-483D-84FB-89308C8F15B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Başlık 1">
            <a:extLst>
              <a:ext uri="{FF2B5EF4-FFF2-40B4-BE49-F238E27FC236}">
                <a16:creationId xmlns="" xmlns:a16="http://schemas.microsoft.com/office/drawing/2014/main" id="{8CDCF9C9-84F8-F208-918F-45D1B66EC83C}"/>
              </a:ext>
            </a:extLst>
          </p:cNvPr>
          <p:cNvSpPr>
            <a:spLocks noGrp="1"/>
          </p:cNvSpPr>
          <p:nvPr>
            <p:ph type="title"/>
          </p:nvPr>
        </p:nvSpPr>
        <p:spPr>
          <a:xfrm>
            <a:off x="1152647" y="727811"/>
            <a:ext cx="9905998" cy="1092200"/>
          </a:xfrm>
        </p:spPr>
        <p:txBody>
          <a:bodyPr>
            <a:normAutofit/>
          </a:bodyPr>
          <a:lstStyle/>
          <a:p>
            <a:pPr algn="ctr"/>
            <a:r>
              <a:rPr lang="tr-TR" sz="4400" dirty="0">
                <a:latin typeface="Times New Roman"/>
                <a:cs typeface="Times New Roman"/>
              </a:rPr>
              <a:t>Bütçe oluşturma</a:t>
            </a:r>
            <a:endParaRPr lang="tr-TR" sz="4400" dirty="0"/>
          </a:p>
        </p:txBody>
      </p:sp>
      <p:sp>
        <p:nvSpPr>
          <p:cNvPr id="105" name="Content Placeholder 42">
            <a:extLst>
              <a:ext uri="{FF2B5EF4-FFF2-40B4-BE49-F238E27FC236}">
                <a16:creationId xmlns="" xmlns:a16="http://schemas.microsoft.com/office/drawing/2014/main" id="{B9CFB83C-D8EC-CBCB-865C-AD92147198CF}"/>
              </a:ext>
            </a:extLst>
          </p:cNvPr>
          <p:cNvSpPr>
            <a:spLocks noGrp="1"/>
          </p:cNvSpPr>
          <p:nvPr>
            <p:ph idx="1"/>
          </p:nvPr>
        </p:nvSpPr>
        <p:spPr>
          <a:xfrm>
            <a:off x="1294161" y="1984263"/>
            <a:ext cx="9905999" cy="3454399"/>
          </a:xfrm>
        </p:spPr>
        <p:txBody>
          <a:bodyPr vert="horz" lIns="91440" tIns="45720" rIns="91440" bIns="45720" rtlCol="0" anchor="ctr">
            <a:noAutofit/>
          </a:bodyPr>
          <a:lstStyle/>
          <a:p>
            <a:pPr marL="0" indent="0">
              <a:buNone/>
            </a:pPr>
            <a:r>
              <a:rPr lang="tr-TR" dirty="0">
                <a:latin typeface="Times New Roman"/>
                <a:ea typeface="+mn-lt"/>
                <a:cs typeface="+mn-lt"/>
              </a:rPr>
              <a:t>Bütçe oluşturma, dönem boyunca harcamalarınıza sınırlar koyarak borçlanmayı veya ay sonunda gelir kaynaklarınızı tüketmeyi önlemeye yardımcı olur.</a:t>
            </a:r>
          </a:p>
          <a:p>
            <a:pPr marL="285750" indent="-285750">
              <a:buFont typeface="Arial"/>
              <a:buChar char="•"/>
            </a:pPr>
            <a:r>
              <a:rPr lang="tr-TR" dirty="0">
                <a:latin typeface="Times New Roman"/>
                <a:ea typeface="+mn-lt"/>
                <a:cs typeface="+mn-lt"/>
              </a:rPr>
              <a:t>Aileden alınan harçlık</a:t>
            </a:r>
            <a:endParaRPr lang="tr-TR" dirty="0">
              <a:latin typeface="Times New Roman"/>
              <a:cs typeface="Times New Roman"/>
            </a:endParaRPr>
          </a:p>
          <a:p>
            <a:pPr marL="285750" indent="-285750">
              <a:buFont typeface="Arial"/>
              <a:buChar char="•"/>
            </a:pPr>
            <a:r>
              <a:rPr lang="tr-TR" dirty="0" err="1">
                <a:latin typeface="Times New Roman"/>
                <a:ea typeface="+mn-lt"/>
                <a:cs typeface="+mn-lt"/>
              </a:rPr>
              <a:t>Part</a:t>
            </a:r>
            <a:r>
              <a:rPr lang="tr-TR" dirty="0">
                <a:latin typeface="Times New Roman"/>
                <a:ea typeface="+mn-lt"/>
                <a:cs typeface="+mn-lt"/>
              </a:rPr>
              <a:t>-time işten elde edilen gelir</a:t>
            </a:r>
            <a:endParaRPr lang="tr-TR" dirty="0">
              <a:latin typeface="Times New Roman"/>
              <a:cs typeface="Times New Roman"/>
            </a:endParaRPr>
          </a:p>
          <a:p>
            <a:pPr marL="285750" indent="-285750">
              <a:buFont typeface="Arial"/>
              <a:buChar char="•"/>
            </a:pPr>
            <a:r>
              <a:rPr lang="tr-TR" dirty="0">
                <a:latin typeface="Times New Roman"/>
                <a:ea typeface="+mn-lt"/>
                <a:cs typeface="+mn-lt"/>
              </a:rPr>
              <a:t>Burs ve krediler</a:t>
            </a:r>
            <a:endParaRPr lang="tr-TR" dirty="0">
              <a:latin typeface="Times New Roman"/>
              <a:cs typeface="Times New Roman"/>
            </a:endParaRPr>
          </a:p>
          <a:p>
            <a:pPr marL="285750" indent="-285750">
              <a:buFont typeface="Arial"/>
              <a:buChar char="•"/>
            </a:pPr>
            <a:r>
              <a:rPr lang="tr-TR" dirty="0">
                <a:latin typeface="Times New Roman"/>
                <a:ea typeface="+mn-lt"/>
                <a:cs typeface="+mn-lt"/>
              </a:rPr>
              <a:t>Diğer kaynaklardan gelen gelirler vb.</a:t>
            </a:r>
            <a:endParaRPr lang="tr-TR" dirty="0">
              <a:latin typeface="Times New Roman"/>
              <a:cs typeface="Times New Roman"/>
            </a:endParaRPr>
          </a:p>
          <a:p>
            <a:pPr marL="0" indent="0">
              <a:buNone/>
            </a:pPr>
            <a:endParaRPr lang="tr-TR" sz="2000"/>
          </a:p>
        </p:txBody>
      </p:sp>
    </p:spTree>
    <p:extLst>
      <p:ext uri="{BB962C8B-B14F-4D97-AF65-F5344CB8AC3E}">
        <p14:creationId xmlns:p14="http://schemas.microsoft.com/office/powerpoint/2010/main" val="80305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7304074-F2EE-CC89-291A-E7F20EC39281}"/>
              </a:ext>
            </a:extLst>
          </p:cNvPr>
          <p:cNvSpPr>
            <a:spLocks noGrp="1"/>
          </p:cNvSpPr>
          <p:nvPr>
            <p:ph type="title"/>
          </p:nvPr>
        </p:nvSpPr>
        <p:spPr>
          <a:xfrm>
            <a:off x="1411489" y="1202"/>
            <a:ext cx="9905998" cy="1478570"/>
          </a:xfrm>
        </p:spPr>
        <p:txBody>
          <a:bodyPr>
            <a:normAutofit/>
          </a:bodyPr>
          <a:lstStyle/>
          <a:p>
            <a:pPr algn="ctr"/>
            <a:r>
              <a:rPr lang="tr-TR" sz="4400" dirty="0" err="1" smtClean="0">
                <a:latin typeface="Times New Roman"/>
                <a:cs typeface="Times New Roman"/>
              </a:rPr>
              <a:t>Gİderlerİ</a:t>
            </a:r>
            <a:r>
              <a:rPr lang="tr-TR" sz="4400" dirty="0" smtClean="0">
                <a:latin typeface="Times New Roman"/>
                <a:cs typeface="Times New Roman"/>
              </a:rPr>
              <a:t> </a:t>
            </a:r>
            <a:r>
              <a:rPr lang="tr-TR" sz="4400" dirty="0" err="1" smtClean="0">
                <a:latin typeface="Times New Roman"/>
                <a:cs typeface="Times New Roman"/>
              </a:rPr>
              <a:t>belİrleme</a:t>
            </a:r>
            <a:endParaRPr lang="tr-TR" sz="4400" dirty="0"/>
          </a:p>
        </p:txBody>
      </p:sp>
      <p:sp>
        <p:nvSpPr>
          <p:cNvPr id="3" name="İçerik Yer Tutucusu 2">
            <a:extLst>
              <a:ext uri="{FF2B5EF4-FFF2-40B4-BE49-F238E27FC236}">
                <a16:creationId xmlns="" xmlns:a16="http://schemas.microsoft.com/office/drawing/2014/main" id="{0E8E4FB5-2EBE-935C-C6C0-2B549919FD36}"/>
              </a:ext>
            </a:extLst>
          </p:cNvPr>
          <p:cNvSpPr>
            <a:spLocks noGrp="1"/>
          </p:cNvSpPr>
          <p:nvPr>
            <p:ph idx="1"/>
          </p:nvPr>
        </p:nvSpPr>
        <p:spPr/>
        <p:txBody>
          <a:bodyPr vert="horz" lIns="91440" tIns="45720" rIns="91440" bIns="45720" rtlCol="0" anchor="t">
            <a:normAutofit/>
          </a:bodyPr>
          <a:lstStyle/>
          <a:p>
            <a:pPr marL="0" indent="0"/>
            <a:endParaRPr lang="tr-TR"/>
          </a:p>
          <a:p>
            <a:endParaRPr lang="tr-TR"/>
          </a:p>
          <a:p>
            <a:endParaRPr lang="tr-TR"/>
          </a:p>
        </p:txBody>
      </p:sp>
      <p:graphicFrame>
        <p:nvGraphicFramePr>
          <p:cNvPr id="4" name="Çizelge 5">
            <a:extLst>
              <a:ext uri="{FF2B5EF4-FFF2-40B4-BE49-F238E27FC236}">
                <a16:creationId xmlns="" xmlns:a16="http://schemas.microsoft.com/office/drawing/2014/main" id="{AD27E615-80E8-5405-E792-8A8AF88A7E22}"/>
              </a:ext>
              <a:ext uri="{147F2762-F138-4A5C-976F-8EAC2B608ADB}">
                <a16:predDERef xmlns="" xmlns:a16="http://schemas.microsoft.com/office/drawing/2014/main" pred="{43AAAC63-95DC-B3BE-5CEC-0FBF99D84FCA}"/>
              </a:ext>
            </a:extLst>
          </p:cNvPr>
          <p:cNvGraphicFramePr>
            <a:graphicFrameLocks/>
          </p:cNvGraphicFramePr>
          <p:nvPr/>
        </p:nvGraphicFramePr>
        <p:xfrm>
          <a:off x="-1174296" y="1160689"/>
          <a:ext cx="7391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8">
            <a:extLst>
              <a:ext uri="{FF2B5EF4-FFF2-40B4-BE49-F238E27FC236}">
                <a16:creationId xmlns="" xmlns:a16="http://schemas.microsoft.com/office/drawing/2014/main" id="{26776C87-BD60-19AB-1CE5-334160A662A7}"/>
              </a:ext>
            </a:extLst>
          </p:cNvPr>
          <p:cNvSpPr txBox="1"/>
          <p:nvPr/>
        </p:nvSpPr>
        <p:spPr>
          <a:xfrm>
            <a:off x="457820" y="2514564"/>
            <a:ext cx="190772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800">
                <a:solidFill>
                  <a:schemeClr val="bg1">
                    <a:lumMod val="95000"/>
                    <a:lumOff val="5000"/>
                  </a:schemeClr>
                </a:solidFill>
                <a:latin typeface="Times New Roman"/>
                <a:cs typeface="Times New Roman"/>
              </a:rPr>
              <a:t>KİRA </a:t>
            </a:r>
          </a:p>
        </p:txBody>
      </p:sp>
      <p:sp>
        <p:nvSpPr>
          <p:cNvPr id="6" name="Metin kutusu 9">
            <a:extLst>
              <a:ext uri="{FF2B5EF4-FFF2-40B4-BE49-F238E27FC236}">
                <a16:creationId xmlns="" xmlns:a16="http://schemas.microsoft.com/office/drawing/2014/main" id="{9C84BB48-3D75-B774-B4E6-342938C26DE5}"/>
              </a:ext>
            </a:extLst>
          </p:cNvPr>
          <p:cNvSpPr txBox="1"/>
          <p:nvPr/>
        </p:nvSpPr>
        <p:spPr>
          <a:xfrm>
            <a:off x="2533823" y="1928732"/>
            <a:ext cx="15599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a:solidFill>
                  <a:schemeClr val="bg1">
                    <a:lumMod val="95000"/>
                    <a:lumOff val="5000"/>
                  </a:schemeClr>
                </a:solidFill>
                <a:latin typeface="Times New Roman"/>
                <a:cs typeface="Times New Roman"/>
              </a:rPr>
              <a:t>FATURALAR </a:t>
            </a:r>
          </a:p>
        </p:txBody>
      </p:sp>
      <p:sp>
        <p:nvSpPr>
          <p:cNvPr id="7" name="Metin kutusu 10">
            <a:extLst>
              <a:ext uri="{FF2B5EF4-FFF2-40B4-BE49-F238E27FC236}">
                <a16:creationId xmlns="" xmlns:a16="http://schemas.microsoft.com/office/drawing/2014/main" id="{96870A2E-6718-C43D-6075-26490083D64C}"/>
              </a:ext>
            </a:extLst>
          </p:cNvPr>
          <p:cNvSpPr txBox="1"/>
          <p:nvPr/>
        </p:nvSpPr>
        <p:spPr>
          <a:xfrm rot="-1200000">
            <a:off x="3377699" y="2713696"/>
            <a:ext cx="132600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a:solidFill>
                  <a:schemeClr val="bg1">
                    <a:lumMod val="95000"/>
                    <a:lumOff val="5000"/>
                  </a:schemeClr>
                </a:solidFill>
              </a:rPr>
              <a:t>ULAŞIM </a:t>
            </a:r>
          </a:p>
        </p:txBody>
      </p:sp>
      <p:sp>
        <p:nvSpPr>
          <p:cNvPr id="8" name="Metin kutusu 11">
            <a:extLst>
              <a:ext uri="{FF2B5EF4-FFF2-40B4-BE49-F238E27FC236}">
                <a16:creationId xmlns="" xmlns:a16="http://schemas.microsoft.com/office/drawing/2014/main" id="{9CA47B8A-AB9B-B69C-6B59-6170E19D6AA6}"/>
              </a:ext>
            </a:extLst>
          </p:cNvPr>
          <p:cNvSpPr txBox="1"/>
          <p:nvPr/>
        </p:nvSpPr>
        <p:spPr>
          <a:xfrm rot="21120000">
            <a:off x="3457187" y="3194423"/>
            <a:ext cx="181794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a:solidFill>
                  <a:schemeClr val="bg1">
                    <a:lumMod val="95000"/>
                    <a:lumOff val="5000"/>
                  </a:schemeClr>
                </a:solidFill>
              </a:rPr>
              <a:t>KIRTASIYE </a:t>
            </a:r>
          </a:p>
        </p:txBody>
      </p:sp>
      <p:sp>
        <p:nvSpPr>
          <p:cNvPr id="9" name="Metin kutusu 12">
            <a:extLst>
              <a:ext uri="{FF2B5EF4-FFF2-40B4-BE49-F238E27FC236}">
                <a16:creationId xmlns="" xmlns:a16="http://schemas.microsoft.com/office/drawing/2014/main" id="{7B012A7B-1EDD-97E7-F4DF-1CA1B5ACC03A}"/>
              </a:ext>
            </a:extLst>
          </p:cNvPr>
          <p:cNvSpPr txBox="1"/>
          <p:nvPr/>
        </p:nvSpPr>
        <p:spPr>
          <a:xfrm>
            <a:off x="2946162" y="3876783"/>
            <a:ext cx="177690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sz="2400">
                <a:solidFill>
                  <a:schemeClr val="bg1">
                    <a:lumMod val="95000"/>
                    <a:lumOff val="5000"/>
                  </a:schemeClr>
                </a:solidFill>
              </a:rPr>
              <a:t>YEMEK MASRAFLARI    </a:t>
            </a:r>
            <a:endParaRPr lang="tr-TR"/>
          </a:p>
        </p:txBody>
      </p:sp>
      <p:sp>
        <p:nvSpPr>
          <p:cNvPr id="10" name="Metin kutusu 14">
            <a:extLst>
              <a:ext uri="{FF2B5EF4-FFF2-40B4-BE49-F238E27FC236}">
                <a16:creationId xmlns="" xmlns:a16="http://schemas.microsoft.com/office/drawing/2014/main" id="{1D24837D-7635-5FE3-A73C-141D5F66E7F2}"/>
              </a:ext>
            </a:extLst>
          </p:cNvPr>
          <p:cNvSpPr txBox="1"/>
          <p:nvPr/>
        </p:nvSpPr>
        <p:spPr>
          <a:xfrm rot="2160000">
            <a:off x="2314411" y="5342683"/>
            <a:ext cx="170957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a:solidFill>
                  <a:schemeClr val="bg1">
                    <a:lumMod val="95000"/>
                    <a:lumOff val="5000"/>
                  </a:schemeClr>
                </a:solidFill>
                <a:latin typeface="Times New Roman"/>
                <a:cs typeface="Times New Roman"/>
              </a:rPr>
              <a:t>EĞLENCE</a:t>
            </a:r>
          </a:p>
        </p:txBody>
      </p:sp>
      <p:sp>
        <p:nvSpPr>
          <p:cNvPr id="11" name="Metin kutusu 15">
            <a:extLst>
              <a:ext uri="{FF2B5EF4-FFF2-40B4-BE49-F238E27FC236}">
                <a16:creationId xmlns="" xmlns:a16="http://schemas.microsoft.com/office/drawing/2014/main" id="{60298199-BE33-3D20-87CD-E261D11983B2}"/>
              </a:ext>
            </a:extLst>
          </p:cNvPr>
          <p:cNvSpPr txBox="1"/>
          <p:nvPr/>
        </p:nvSpPr>
        <p:spPr>
          <a:xfrm>
            <a:off x="1137718" y="4884617"/>
            <a:ext cx="270461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a:solidFill>
                  <a:schemeClr val="bg1">
                    <a:lumMod val="95000"/>
                    <a:lumOff val="5000"/>
                  </a:schemeClr>
                </a:solidFill>
                <a:latin typeface="Times New Roman"/>
                <a:cs typeface="Times New Roman"/>
              </a:rPr>
              <a:t>KIYAFET</a:t>
            </a:r>
          </a:p>
        </p:txBody>
      </p:sp>
      <p:sp>
        <p:nvSpPr>
          <p:cNvPr id="12" name="Metin kutusu 16">
            <a:extLst>
              <a:ext uri="{FF2B5EF4-FFF2-40B4-BE49-F238E27FC236}">
                <a16:creationId xmlns="" xmlns:a16="http://schemas.microsoft.com/office/drawing/2014/main" id="{CBBEF0D4-9F9E-B83A-56C7-39416718F37D}"/>
              </a:ext>
            </a:extLst>
          </p:cNvPr>
          <p:cNvSpPr txBox="1"/>
          <p:nvPr/>
        </p:nvSpPr>
        <p:spPr>
          <a:xfrm rot="-1260000">
            <a:off x="284415" y="3973134"/>
            <a:ext cx="172151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a:solidFill>
                  <a:schemeClr val="bg1">
                    <a:lumMod val="95000"/>
                    <a:lumOff val="5000"/>
                  </a:schemeClr>
                </a:solidFill>
              </a:rPr>
              <a:t>ACİL DURUM MASRAFLARI</a:t>
            </a:r>
          </a:p>
        </p:txBody>
      </p:sp>
      <p:sp>
        <p:nvSpPr>
          <p:cNvPr id="13" name="Metin kutusu 12">
            <a:extLst>
              <a:ext uri="{FF2B5EF4-FFF2-40B4-BE49-F238E27FC236}">
                <a16:creationId xmlns="" xmlns:a16="http://schemas.microsoft.com/office/drawing/2014/main" id="{F7E00060-7E76-284E-3372-2FC2576CCED8}"/>
              </a:ext>
            </a:extLst>
          </p:cNvPr>
          <p:cNvSpPr txBox="1"/>
          <p:nvPr/>
        </p:nvSpPr>
        <p:spPr>
          <a:xfrm>
            <a:off x="5120577" y="1272862"/>
            <a:ext cx="666387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800" dirty="0">
                <a:ea typeface="+mn-lt"/>
                <a:cs typeface="+mn-lt"/>
              </a:rPr>
              <a:t>Giderleri belirlemek, kişisel finans yönetiminde önemli bir adımdır. İlk olarak, düzenli ve düzensiz tüm gelir kaynaklarınızı belirleyin. Daha sonra sabit giderlerinizi (kira, fatura vb.), değişken giderlerinizi (market alışverişi, yakıt vb.), tasarruf ve yatırımlarınızı, isteğe bağlı harcamalarınızı (hobiler, seyahat vb.) ve borç ödemelerinizi (kredi kartı borcu, öğrenci kredisi vb.) listeleyin. Bu sınıflandırma, bütçenizi daha etkin yönetmenizi ve mali hedeflerinize ulaşmanıza yardımcı olur.</a:t>
            </a:r>
            <a:endParaRPr lang="tr-TR" dirty="0">
              <a:ea typeface="+mn-lt"/>
              <a:cs typeface="+mn-lt"/>
            </a:endParaRPr>
          </a:p>
          <a:p>
            <a:pPr algn="ctr"/>
            <a:endParaRPr lang="tr-TR" sz="2800" dirty="0">
              <a:solidFill>
                <a:srgbClr val="FFFFFF"/>
              </a:solidFill>
              <a:latin typeface="Times New Roman"/>
              <a:cs typeface="Times New Roman"/>
            </a:endParaRPr>
          </a:p>
        </p:txBody>
      </p:sp>
    </p:spTree>
    <p:extLst>
      <p:ext uri="{BB962C8B-B14F-4D97-AF65-F5344CB8AC3E}">
        <p14:creationId xmlns:p14="http://schemas.microsoft.com/office/powerpoint/2010/main" val="33743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6BFC9644-673A-459F-B3C5-9310A4E50E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4ADB9295-9645-4BF2-ADFD-75800B7FAD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4" name="Rectangle 5">
              <a:extLst>
                <a:ext uri="{FF2B5EF4-FFF2-40B4-BE49-F238E27FC236}">
                  <a16:creationId xmlns="" xmlns:a16="http://schemas.microsoft.com/office/drawing/2014/main" id="{95B061E9-E435-4E1B-B160-96584A11669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 xmlns:a16="http://schemas.microsoft.com/office/drawing/2014/main" id="{3CD7972E-7D38-40EE-A80B-E2A848811ED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7">
              <a:extLst>
                <a:ext uri="{FF2B5EF4-FFF2-40B4-BE49-F238E27FC236}">
                  <a16:creationId xmlns="" xmlns:a16="http://schemas.microsoft.com/office/drawing/2014/main" id="{524A3B55-746F-419F-8CFF-5F3A4BE1434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8">
              <a:extLst>
                <a:ext uri="{FF2B5EF4-FFF2-40B4-BE49-F238E27FC236}">
                  <a16:creationId xmlns="" xmlns:a16="http://schemas.microsoft.com/office/drawing/2014/main" id="{9C63219B-AD72-4494-935E-F5C70DB549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9">
              <a:extLst>
                <a:ext uri="{FF2B5EF4-FFF2-40B4-BE49-F238E27FC236}">
                  <a16:creationId xmlns="" xmlns:a16="http://schemas.microsoft.com/office/drawing/2014/main" id="{15B41FD2-05E2-44E7-8760-09E65D1C60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0">
              <a:extLst>
                <a:ext uri="{FF2B5EF4-FFF2-40B4-BE49-F238E27FC236}">
                  <a16:creationId xmlns="" xmlns:a16="http://schemas.microsoft.com/office/drawing/2014/main" id="{FE6D63D0-3347-4EE2-8F65-F1C32168FA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1">
              <a:extLst>
                <a:ext uri="{FF2B5EF4-FFF2-40B4-BE49-F238E27FC236}">
                  <a16:creationId xmlns="" xmlns:a16="http://schemas.microsoft.com/office/drawing/2014/main" id="{538A46A3-DB16-45D5-B636-03EFE39FE9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2">
              <a:extLst>
                <a:ext uri="{FF2B5EF4-FFF2-40B4-BE49-F238E27FC236}">
                  <a16:creationId xmlns="" xmlns:a16="http://schemas.microsoft.com/office/drawing/2014/main" id="{0B8A2B0E-823F-4BE8-9359-45143BB1248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3">
              <a:extLst>
                <a:ext uri="{FF2B5EF4-FFF2-40B4-BE49-F238E27FC236}">
                  <a16:creationId xmlns="" xmlns:a16="http://schemas.microsoft.com/office/drawing/2014/main" id="{44516B3C-A8BE-46FC-B643-3DFEB7F283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4">
              <a:extLst>
                <a:ext uri="{FF2B5EF4-FFF2-40B4-BE49-F238E27FC236}">
                  <a16:creationId xmlns="" xmlns:a16="http://schemas.microsoft.com/office/drawing/2014/main" id="{59FD699C-3920-4E57-BE27-165A3F036C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5">
              <a:extLst>
                <a:ext uri="{FF2B5EF4-FFF2-40B4-BE49-F238E27FC236}">
                  <a16:creationId xmlns="" xmlns:a16="http://schemas.microsoft.com/office/drawing/2014/main" id="{0FB0C02E-3F53-4889-8ADF-80DBC43F693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Line 16">
              <a:extLst>
                <a:ext uri="{FF2B5EF4-FFF2-40B4-BE49-F238E27FC236}">
                  <a16:creationId xmlns="" xmlns:a16="http://schemas.microsoft.com/office/drawing/2014/main" id="{F8A0C89C-946F-4BCD-8A27-BB73E37FE525}"/>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 xmlns:a16="http://schemas.microsoft.com/office/drawing/2014/main" id="{70C83EAF-4E92-4849-A240-B257871DC0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8">
              <a:extLst>
                <a:ext uri="{FF2B5EF4-FFF2-40B4-BE49-F238E27FC236}">
                  <a16:creationId xmlns="" xmlns:a16="http://schemas.microsoft.com/office/drawing/2014/main" id="{320FD164-4D7A-469C-B3F4-B926BFACF5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9">
              <a:extLst>
                <a:ext uri="{FF2B5EF4-FFF2-40B4-BE49-F238E27FC236}">
                  <a16:creationId xmlns="" xmlns:a16="http://schemas.microsoft.com/office/drawing/2014/main" id="{F6E14D9A-4E63-48FF-95C5-9E8DDFF86C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0">
              <a:extLst>
                <a:ext uri="{FF2B5EF4-FFF2-40B4-BE49-F238E27FC236}">
                  <a16:creationId xmlns="" xmlns:a16="http://schemas.microsoft.com/office/drawing/2014/main" id="{F3DCD24F-3CA8-4404-B22C-E4C928995F3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Rectangle 21">
              <a:extLst>
                <a:ext uri="{FF2B5EF4-FFF2-40B4-BE49-F238E27FC236}">
                  <a16:creationId xmlns="" xmlns:a16="http://schemas.microsoft.com/office/drawing/2014/main" id="{8AD2E827-32A3-4BE4-9CC6-8315629177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 xmlns:a16="http://schemas.microsoft.com/office/drawing/2014/main" id="{47FB2CCC-1230-494F-B2D1-F05E5B8EDF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3">
              <a:extLst>
                <a:ext uri="{FF2B5EF4-FFF2-40B4-BE49-F238E27FC236}">
                  <a16:creationId xmlns="" xmlns:a16="http://schemas.microsoft.com/office/drawing/2014/main" id="{A5F44514-9274-47E3-9243-CA9356C166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4">
              <a:extLst>
                <a:ext uri="{FF2B5EF4-FFF2-40B4-BE49-F238E27FC236}">
                  <a16:creationId xmlns="" xmlns:a16="http://schemas.microsoft.com/office/drawing/2014/main" id="{D06192CD-AD86-4DCA-8B53-4ACCA46583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5">
              <a:extLst>
                <a:ext uri="{FF2B5EF4-FFF2-40B4-BE49-F238E27FC236}">
                  <a16:creationId xmlns="" xmlns:a16="http://schemas.microsoft.com/office/drawing/2014/main" id="{99E9203A-21E4-46D8-981A-4B28CA320A6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6">
              <a:extLst>
                <a:ext uri="{FF2B5EF4-FFF2-40B4-BE49-F238E27FC236}">
                  <a16:creationId xmlns="" xmlns:a16="http://schemas.microsoft.com/office/drawing/2014/main" id="{32FCE9B6-FB52-4045-8DCC-E5959B9A40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7">
              <a:extLst>
                <a:ext uri="{FF2B5EF4-FFF2-40B4-BE49-F238E27FC236}">
                  <a16:creationId xmlns="" xmlns:a16="http://schemas.microsoft.com/office/drawing/2014/main" id="{E4A7025C-CDE8-429A-BBB9-E7380C9623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28">
              <a:extLst>
                <a:ext uri="{FF2B5EF4-FFF2-40B4-BE49-F238E27FC236}">
                  <a16:creationId xmlns="" xmlns:a16="http://schemas.microsoft.com/office/drawing/2014/main" id="{A4EA0256-5DF5-437A-98A7-B79F3E6BB89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29">
              <a:extLst>
                <a:ext uri="{FF2B5EF4-FFF2-40B4-BE49-F238E27FC236}">
                  <a16:creationId xmlns="" xmlns:a16="http://schemas.microsoft.com/office/drawing/2014/main" id="{90C9433D-9E1C-493B-BEBD-C3081FFA328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0">
              <a:extLst>
                <a:ext uri="{FF2B5EF4-FFF2-40B4-BE49-F238E27FC236}">
                  <a16:creationId xmlns="" xmlns:a16="http://schemas.microsoft.com/office/drawing/2014/main" id="{352B39BB-F298-4285-A709-1FBA0CB72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1">
              <a:extLst>
                <a:ext uri="{FF2B5EF4-FFF2-40B4-BE49-F238E27FC236}">
                  <a16:creationId xmlns="" xmlns:a16="http://schemas.microsoft.com/office/drawing/2014/main" id="{31CAF2A0-CBA0-4E86-AA87-8750EC1AFB2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Başlık 1">
            <a:extLst>
              <a:ext uri="{FF2B5EF4-FFF2-40B4-BE49-F238E27FC236}">
                <a16:creationId xmlns="" xmlns:a16="http://schemas.microsoft.com/office/drawing/2014/main" id="{5633D5F9-D0F7-6B09-6FED-1334C1F168DE}"/>
              </a:ext>
            </a:extLst>
          </p:cNvPr>
          <p:cNvSpPr>
            <a:spLocks noGrp="1"/>
          </p:cNvSpPr>
          <p:nvPr>
            <p:ph type="title"/>
          </p:nvPr>
        </p:nvSpPr>
        <p:spPr>
          <a:xfrm>
            <a:off x="478864" y="1074496"/>
            <a:ext cx="3600120" cy="4697413"/>
          </a:xfrm>
        </p:spPr>
        <p:txBody>
          <a:bodyPr>
            <a:normAutofit/>
          </a:bodyPr>
          <a:lstStyle/>
          <a:p>
            <a:r>
              <a:rPr lang="tr-TR" dirty="0">
                <a:latin typeface="Times New Roman"/>
                <a:cs typeface="Times New Roman"/>
              </a:rPr>
              <a:t>Ekstra </a:t>
            </a:r>
            <a:r>
              <a:rPr lang="tr-TR" dirty="0" err="1" smtClean="0">
                <a:latin typeface="Times New Roman"/>
                <a:cs typeface="Times New Roman"/>
              </a:rPr>
              <a:t>harcamalarI</a:t>
            </a:r>
            <a:r>
              <a:rPr lang="tr-TR" dirty="0" smtClean="0">
                <a:latin typeface="Times New Roman"/>
                <a:cs typeface="Times New Roman"/>
              </a:rPr>
              <a:t> </a:t>
            </a:r>
            <a:r>
              <a:rPr lang="tr-TR" dirty="0">
                <a:latin typeface="Times New Roman"/>
                <a:cs typeface="Times New Roman"/>
              </a:rPr>
              <a:t>azaltmak</a:t>
            </a:r>
            <a:endParaRPr lang="tr-TR" dirty="0"/>
          </a:p>
        </p:txBody>
      </p:sp>
      <p:sp useBgFill="1">
        <p:nvSpPr>
          <p:cNvPr id="42" name="Round Diagonal Corner Rectangle 7">
            <a:extLst>
              <a:ext uri="{FF2B5EF4-FFF2-40B4-BE49-F238E27FC236}">
                <a16:creationId xmlns="" xmlns:a16="http://schemas.microsoft.com/office/drawing/2014/main" id="{7D1C411D-0818-4640-8657-2AF78250C8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çerik Yer Tutucusu 11">
            <a:extLst>
              <a:ext uri="{FF2B5EF4-FFF2-40B4-BE49-F238E27FC236}">
                <a16:creationId xmlns="" xmlns:a16="http://schemas.microsoft.com/office/drawing/2014/main" id="{CE6FBAB9-C59F-5930-ABEE-6FFDA6FEB860}"/>
              </a:ext>
            </a:extLst>
          </p:cNvPr>
          <p:cNvSpPr>
            <a:spLocks noGrp="1"/>
          </p:cNvSpPr>
          <p:nvPr>
            <p:ph idx="1"/>
          </p:nvPr>
        </p:nvSpPr>
        <p:spPr>
          <a:xfrm>
            <a:off x="4797082" y="513285"/>
            <a:ext cx="8150506" cy="6068853"/>
          </a:xfrm>
        </p:spPr>
        <p:txBody>
          <a:bodyPr vert="horz" lIns="91440" tIns="45720" rIns="91440" bIns="45720" rtlCol="0" anchor="t">
            <a:noAutofit/>
          </a:bodyPr>
          <a:lstStyle/>
          <a:p>
            <a:pPr marL="0" indent="0">
              <a:buNone/>
            </a:pPr>
            <a:endParaRPr lang="tr-TR" sz="2800" dirty="0">
              <a:latin typeface="Times New Roman"/>
              <a:cs typeface="Times New Roman"/>
            </a:endParaRPr>
          </a:p>
          <a:p>
            <a:pPr marL="0" indent="0"/>
            <a:r>
              <a:rPr lang="tr-TR" sz="2800" dirty="0">
                <a:latin typeface="Times New Roman"/>
                <a:ea typeface="+mn-lt"/>
                <a:cs typeface="+mn-lt"/>
              </a:rPr>
              <a:t>Harcamalarınızı İzleyin</a:t>
            </a:r>
            <a:endParaRPr lang="tr-TR" sz="2800" dirty="0">
              <a:latin typeface="Times New Roman"/>
              <a:cs typeface="Times New Roman"/>
            </a:endParaRPr>
          </a:p>
          <a:p>
            <a:r>
              <a:rPr lang="tr-TR" sz="2800" dirty="0">
                <a:latin typeface="Times New Roman"/>
                <a:ea typeface="+mn-lt"/>
                <a:cs typeface="+mn-lt"/>
              </a:rPr>
              <a:t>Bütçe Oluşturun ve Buna Sadık Kalın</a:t>
            </a:r>
            <a:endParaRPr lang="tr-TR" sz="2800" dirty="0">
              <a:latin typeface="Times New Roman"/>
              <a:cs typeface="Times New Roman"/>
            </a:endParaRPr>
          </a:p>
          <a:p>
            <a:r>
              <a:rPr lang="tr-TR" sz="2800" dirty="0">
                <a:latin typeface="Times New Roman"/>
                <a:ea typeface="+mn-lt"/>
                <a:cs typeface="+mn-lt"/>
              </a:rPr>
              <a:t>İhtiyaç ve İsteklerinizi Ayırt Edin</a:t>
            </a:r>
            <a:endParaRPr lang="tr-TR" sz="2800" dirty="0">
              <a:latin typeface="Times New Roman"/>
              <a:cs typeface="Times New Roman"/>
            </a:endParaRPr>
          </a:p>
          <a:p>
            <a:r>
              <a:rPr lang="tr-TR" sz="2800" dirty="0">
                <a:latin typeface="Times New Roman"/>
                <a:ea typeface="+mn-lt"/>
                <a:cs typeface="+mn-lt"/>
              </a:rPr>
              <a:t>Alışveriş Listesi Hazırlayın</a:t>
            </a:r>
            <a:endParaRPr lang="tr-TR" sz="2800" dirty="0">
              <a:latin typeface="Times New Roman"/>
              <a:cs typeface="Times New Roman"/>
            </a:endParaRPr>
          </a:p>
          <a:p>
            <a:r>
              <a:rPr lang="tr-TR" sz="2800" dirty="0">
                <a:latin typeface="Times New Roman"/>
                <a:ea typeface="+mn-lt"/>
                <a:cs typeface="+mn-lt"/>
              </a:rPr>
              <a:t>Kredi Kartı Kullanımını Öğrenin</a:t>
            </a:r>
            <a:endParaRPr lang="tr-TR" sz="2800" dirty="0">
              <a:latin typeface="Times New Roman"/>
              <a:cs typeface="Times New Roman"/>
            </a:endParaRPr>
          </a:p>
          <a:p>
            <a:r>
              <a:rPr lang="tr-TR" sz="2800" dirty="0">
                <a:latin typeface="Times New Roman"/>
                <a:ea typeface="+mn-lt"/>
                <a:cs typeface="+mn-lt"/>
              </a:rPr>
              <a:t>Abonelik ve Üyelikleri Gözden Geçirin</a:t>
            </a:r>
            <a:endParaRPr lang="tr-TR" sz="2800" dirty="0">
              <a:latin typeface="Times New Roman"/>
              <a:cs typeface="Times New Roman"/>
            </a:endParaRPr>
          </a:p>
          <a:p>
            <a:r>
              <a:rPr lang="tr-TR" sz="2800" dirty="0">
                <a:latin typeface="Times New Roman"/>
                <a:ea typeface="+mn-lt"/>
                <a:cs typeface="+mn-lt"/>
              </a:rPr>
              <a:t>İndirim ve Kampanyaları Takip Edin</a:t>
            </a:r>
            <a:endParaRPr lang="tr-TR" sz="2800" dirty="0">
              <a:latin typeface="Times New Roman"/>
              <a:cs typeface="Times New Roman"/>
            </a:endParaRPr>
          </a:p>
          <a:p>
            <a:endParaRPr lang="tr-TR">
              <a:latin typeface="Times New Roman"/>
              <a:cs typeface="Times New Roman"/>
            </a:endParaRPr>
          </a:p>
        </p:txBody>
      </p:sp>
    </p:spTree>
    <p:extLst>
      <p:ext uri="{BB962C8B-B14F-4D97-AF65-F5344CB8AC3E}">
        <p14:creationId xmlns:p14="http://schemas.microsoft.com/office/powerpoint/2010/main" val="47270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357B3E5-C567-DF40-1E8F-102FA27A6332}"/>
              </a:ext>
            </a:extLst>
          </p:cNvPr>
          <p:cNvSpPr>
            <a:spLocks noGrp="1"/>
          </p:cNvSpPr>
          <p:nvPr>
            <p:ph type="title"/>
          </p:nvPr>
        </p:nvSpPr>
        <p:spPr/>
        <p:txBody>
          <a:bodyPr>
            <a:normAutofit/>
          </a:bodyPr>
          <a:lstStyle/>
          <a:p>
            <a:pPr algn="ctr"/>
            <a:r>
              <a:rPr lang="tr-TR" sz="4000" dirty="0">
                <a:latin typeface="Times New Roman"/>
                <a:cs typeface="Times New Roman"/>
              </a:rPr>
              <a:t>Ekstra </a:t>
            </a:r>
            <a:r>
              <a:rPr lang="tr-TR" sz="4000" dirty="0" err="1" smtClean="0">
                <a:latin typeface="Times New Roman"/>
                <a:cs typeface="Times New Roman"/>
              </a:rPr>
              <a:t>harcamalarI</a:t>
            </a:r>
            <a:r>
              <a:rPr lang="tr-TR" sz="4000" dirty="0" smtClean="0">
                <a:latin typeface="Times New Roman"/>
                <a:cs typeface="Times New Roman"/>
              </a:rPr>
              <a:t> </a:t>
            </a:r>
            <a:r>
              <a:rPr lang="tr-TR" sz="4000" dirty="0">
                <a:latin typeface="Times New Roman"/>
                <a:cs typeface="Times New Roman"/>
              </a:rPr>
              <a:t>azaltmak</a:t>
            </a:r>
          </a:p>
        </p:txBody>
      </p:sp>
      <p:sp>
        <p:nvSpPr>
          <p:cNvPr id="3" name="İçerik Yer Tutucusu 2">
            <a:extLst>
              <a:ext uri="{FF2B5EF4-FFF2-40B4-BE49-F238E27FC236}">
                <a16:creationId xmlns="" xmlns:a16="http://schemas.microsoft.com/office/drawing/2014/main" id="{23D62637-5DC4-E488-98D4-7F680788C8B6}"/>
              </a:ext>
            </a:extLst>
          </p:cNvPr>
          <p:cNvSpPr>
            <a:spLocks noGrp="1"/>
          </p:cNvSpPr>
          <p:nvPr>
            <p:ph sz="half" idx="1"/>
          </p:nvPr>
        </p:nvSpPr>
        <p:spPr>
          <a:xfrm>
            <a:off x="688068" y="2249486"/>
            <a:ext cx="4878389" cy="3541714"/>
          </a:xfrm>
        </p:spPr>
        <p:txBody>
          <a:bodyPr anchor="t">
            <a:normAutofit fontScale="85000" lnSpcReduction="10000"/>
          </a:bodyPr>
          <a:lstStyle/>
          <a:p>
            <a:pPr marL="0" indent="0" algn="ctr">
              <a:buNone/>
            </a:pPr>
            <a:r>
              <a:rPr lang="tr-TR" b="1">
                <a:latin typeface="Times New Roman"/>
                <a:cs typeface="Times New Roman"/>
              </a:rPr>
              <a:t>Harcamalarınızı izleyin</a:t>
            </a:r>
            <a:endParaRPr lang="tr-TR"/>
          </a:p>
          <a:p>
            <a:pPr marL="0" indent="0">
              <a:buNone/>
            </a:pPr>
            <a:endParaRPr lang="tr-TR">
              <a:latin typeface="Times New Roman"/>
              <a:ea typeface="+mn-lt"/>
              <a:cs typeface="+mn-lt"/>
            </a:endParaRPr>
          </a:p>
          <a:p>
            <a:pPr marL="0" indent="0" algn="ctr">
              <a:buNone/>
            </a:pPr>
            <a:r>
              <a:rPr lang="tr-TR">
                <a:latin typeface="Times New Roman"/>
                <a:ea typeface="+mn-lt"/>
                <a:cs typeface="+mn-lt"/>
              </a:rPr>
              <a:t>Günlük harcamalarınızı kaydedin ve nereye para harcadığınızı görmek için aylık analiz yapın. Bu, gereksiz harcamaları fark etmenizi sağlar.</a:t>
            </a:r>
          </a:p>
          <a:p>
            <a:pPr marL="0" indent="0" algn="ctr">
              <a:buNone/>
            </a:pPr>
            <a:r>
              <a:rPr lang="tr-TR">
                <a:latin typeface="Times New Roman"/>
                <a:cs typeface="Times New Roman"/>
              </a:rPr>
              <a:t>(Google Tablolar/</a:t>
            </a:r>
            <a:r>
              <a:rPr lang="tr-TR" err="1">
                <a:latin typeface="Times New Roman"/>
                <a:cs typeface="Times New Roman"/>
              </a:rPr>
              <a:t>AylıkBütçe</a:t>
            </a:r>
            <a:r>
              <a:rPr lang="tr-TR">
                <a:latin typeface="Times New Roman"/>
                <a:cs typeface="Times New Roman"/>
              </a:rPr>
              <a:t>)</a:t>
            </a:r>
          </a:p>
          <a:p>
            <a:pPr marL="0" indent="0" algn="ctr">
              <a:buNone/>
            </a:pPr>
            <a:endParaRPr lang="tr-TR">
              <a:latin typeface="Times New Roman"/>
              <a:cs typeface="Times New Roman"/>
            </a:endParaRPr>
          </a:p>
        </p:txBody>
      </p:sp>
      <p:sp>
        <p:nvSpPr>
          <p:cNvPr id="4" name="İçerik Yer Tutucusu 3">
            <a:extLst>
              <a:ext uri="{FF2B5EF4-FFF2-40B4-BE49-F238E27FC236}">
                <a16:creationId xmlns="" xmlns:a16="http://schemas.microsoft.com/office/drawing/2014/main" id="{BC8B3D12-A4C7-02BB-8855-2F59FAA19CCC}"/>
              </a:ext>
            </a:extLst>
          </p:cNvPr>
          <p:cNvSpPr>
            <a:spLocks noGrp="1"/>
          </p:cNvSpPr>
          <p:nvPr>
            <p:ph sz="half" idx="2"/>
          </p:nvPr>
        </p:nvSpPr>
        <p:spPr>
          <a:xfrm>
            <a:off x="6095036" y="2027638"/>
            <a:ext cx="4933084" cy="3985410"/>
          </a:xfrm>
        </p:spPr>
        <p:txBody>
          <a:bodyPr vert="horz" lIns="91440" tIns="45720" rIns="91440" bIns="45720" rtlCol="0" anchor="ctr">
            <a:normAutofit fontScale="85000" lnSpcReduction="10000"/>
          </a:bodyPr>
          <a:lstStyle/>
          <a:p>
            <a:pPr marL="0" indent="0" algn="ctr">
              <a:buNone/>
            </a:pPr>
            <a:endParaRPr lang="tr-TR" b="1">
              <a:latin typeface="Times New Roman"/>
              <a:cs typeface="Times New Roman"/>
            </a:endParaRPr>
          </a:p>
          <a:p>
            <a:pPr marL="0" indent="0" algn="ctr">
              <a:buNone/>
            </a:pPr>
            <a:r>
              <a:rPr lang="tr-TR" b="1">
                <a:latin typeface="Times New Roman"/>
                <a:cs typeface="Times New Roman"/>
              </a:rPr>
              <a:t>İhtiyaç ve İsteklerinizi Ayırt Edin</a:t>
            </a:r>
            <a:endParaRPr lang="tr-TR"/>
          </a:p>
          <a:p>
            <a:pPr marL="0" indent="0">
              <a:buNone/>
            </a:pPr>
            <a:r>
              <a:rPr lang="tr-TR">
                <a:latin typeface="Times New Roman"/>
                <a:cs typeface="Times New Roman"/>
              </a:rPr>
              <a:t>Harcama</a:t>
            </a:r>
            <a:r>
              <a:rPr lang="tr-TR">
                <a:latin typeface="Times New Roman"/>
                <a:ea typeface="+mn-lt"/>
                <a:cs typeface="+mn-lt"/>
              </a:rPr>
              <a:t> yapmadan önce, satın almayı düşündüğünüz şeyin gerçekten bir ihtiyaç mı yoksa sadece bir istek mi olduğunu değerlendirin. İhtiyaçlarınıza öncelik verin.</a:t>
            </a:r>
            <a:endParaRPr lang="tr-TR">
              <a:latin typeface="Times New Roman"/>
              <a:cs typeface="Times New Roman"/>
            </a:endParaRPr>
          </a:p>
          <a:p>
            <a:pPr marL="0" indent="0" algn="ctr">
              <a:buNone/>
            </a:pPr>
            <a:r>
              <a:rPr lang="tr-TR" b="1">
                <a:latin typeface="Times New Roman"/>
                <a:cs typeface="Times New Roman"/>
              </a:rPr>
              <a:t>Alışveriş Listesi Hazırlayın</a:t>
            </a:r>
            <a:endParaRPr lang="tr-TR" b="1"/>
          </a:p>
          <a:p>
            <a:pPr marL="0" indent="0">
              <a:buNone/>
            </a:pPr>
            <a:r>
              <a:rPr lang="tr-TR">
                <a:latin typeface="Times New Roman"/>
                <a:ea typeface="+mn-lt"/>
                <a:cs typeface="+mn-lt"/>
              </a:rPr>
              <a:t>Market veya alışverişe gitmeden önce bir liste hazırlayın ve sadece listedeki ürünleri satın alın. Bu, planlanmamış harcamaları azaltır.</a:t>
            </a:r>
            <a:endParaRPr lang="tr-TR">
              <a:latin typeface="Times New Roman"/>
              <a:cs typeface="Times New Roman"/>
            </a:endParaRPr>
          </a:p>
          <a:p>
            <a:endParaRPr lang="tr-TR"/>
          </a:p>
        </p:txBody>
      </p:sp>
    </p:spTree>
    <p:extLst>
      <p:ext uri="{BB962C8B-B14F-4D97-AF65-F5344CB8AC3E}">
        <p14:creationId xmlns:p14="http://schemas.microsoft.com/office/powerpoint/2010/main" val="28436291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357B3E5-C567-DF40-1E8F-102FA27A6332}"/>
              </a:ext>
            </a:extLst>
          </p:cNvPr>
          <p:cNvSpPr>
            <a:spLocks noGrp="1"/>
          </p:cNvSpPr>
          <p:nvPr>
            <p:ph type="title"/>
          </p:nvPr>
        </p:nvSpPr>
        <p:spPr/>
        <p:txBody>
          <a:bodyPr>
            <a:normAutofit/>
          </a:bodyPr>
          <a:lstStyle/>
          <a:p>
            <a:pPr algn="ctr"/>
            <a:r>
              <a:rPr lang="tr-TR" sz="4000" dirty="0">
                <a:latin typeface="Times New Roman"/>
                <a:cs typeface="Times New Roman"/>
              </a:rPr>
              <a:t>Ekstra </a:t>
            </a:r>
            <a:r>
              <a:rPr lang="tr-TR" sz="4000" dirty="0" err="1" smtClean="0">
                <a:latin typeface="Times New Roman"/>
                <a:cs typeface="Times New Roman"/>
              </a:rPr>
              <a:t>harcamalarI</a:t>
            </a:r>
            <a:r>
              <a:rPr lang="tr-TR" sz="4000" dirty="0" smtClean="0">
                <a:latin typeface="Times New Roman"/>
                <a:cs typeface="Times New Roman"/>
              </a:rPr>
              <a:t> </a:t>
            </a:r>
            <a:r>
              <a:rPr lang="tr-TR" sz="4000" dirty="0">
                <a:latin typeface="Times New Roman"/>
                <a:cs typeface="Times New Roman"/>
              </a:rPr>
              <a:t>azaltmak</a:t>
            </a:r>
            <a:endParaRPr lang="tr-TR" dirty="0"/>
          </a:p>
        </p:txBody>
      </p:sp>
      <p:sp>
        <p:nvSpPr>
          <p:cNvPr id="3" name="İçerik Yer Tutucusu 2">
            <a:extLst>
              <a:ext uri="{FF2B5EF4-FFF2-40B4-BE49-F238E27FC236}">
                <a16:creationId xmlns="" xmlns:a16="http://schemas.microsoft.com/office/drawing/2014/main" id="{23D62637-5DC4-E488-98D4-7F680788C8B6}"/>
              </a:ext>
            </a:extLst>
          </p:cNvPr>
          <p:cNvSpPr>
            <a:spLocks noGrp="1"/>
          </p:cNvSpPr>
          <p:nvPr>
            <p:ph sz="half" idx="1"/>
          </p:nvPr>
        </p:nvSpPr>
        <p:spPr>
          <a:xfrm>
            <a:off x="688068" y="2249486"/>
            <a:ext cx="5204960" cy="3683228"/>
          </a:xfrm>
        </p:spPr>
        <p:txBody>
          <a:bodyPr anchor="t">
            <a:normAutofit fontScale="92500"/>
          </a:bodyPr>
          <a:lstStyle/>
          <a:p>
            <a:pPr marL="0" indent="0" algn="ctr">
              <a:buNone/>
            </a:pPr>
            <a:r>
              <a:rPr lang="tr-TR" b="1" dirty="0">
                <a:latin typeface="Times New Roman"/>
                <a:cs typeface="Times New Roman"/>
              </a:rPr>
              <a:t>Kredi Kartı Kullanımını Öğrenin</a:t>
            </a:r>
            <a:endParaRPr lang="tr-TR" b="1" dirty="0"/>
          </a:p>
          <a:p>
            <a:pPr marL="0" indent="0" algn="ctr">
              <a:buNone/>
            </a:pPr>
            <a:r>
              <a:rPr lang="tr-TR" dirty="0">
                <a:latin typeface="Times New Roman" pitchFamily="18" charset="0"/>
                <a:cs typeface="Times New Roman" pitchFamily="18" charset="0"/>
              </a:rPr>
              <a:t>Kredi kartı, kullanıcılarına hem faizli hem de faizsiz alışveriş imkanı sunar. Faizsiz taksit seçenekleri ve promosyonlar, aylık bütçenizin daha esnek olmasını </a:t>
            </a:r>
            <a:r>
              <a:rPr lang="tr-TR" dirty="0" smtClean="0">
                <a:latin typeface="Times New Roman" pitchFamily="18" charset="0"/>
                <a:cs typeface="Times New Roman" pitchFamily="18" charset="0"/>
              </a:rPr>
              <a:t>sağlar</a:t>
            </a:r>
            <a:r>
              <a:rPr lang="tr-TR" dirty="0">
                <a:latin typeface="Times New Roman" pitchFamily="18" charset="0"/>
                <a:cs typeface="Times New Roman" pitchFamily="18" charset="0"/>
              </a:rPr>
              <a:t>. Düzenli ödeme yaparak faizlerden kaçınabilir ve kredi kartı ödül puanlarından faydalanabilirsiniz.</a:t>
            </a:r>
          </a:p>
        </p:txBody>
      </p:sp>
      <p:sp>
        <p:nvSpPr>
          <p:cNvPr id="4" name="İçerik Yer Tutucusu 3">
            <a:extLst>
              <a:ext uri="{FF2B5EF4-FFF2-40B4-BE49-F238E27FC236}">
                <a16:creationId xmlns="" xmlns:a16="http://schemas.microsoft.com/office/drawing/2014/main" id="{BC8B3D12-A4C7-02BB-8855-2F59FAA19CCC}"/>
              </a:ext>
            </a:extLst>
          </p:cNvPr>
          <p:cNvSpPr>
            <a:spLocks noGrp="1"/>
          </p:cNvSpPr>
          <p:nvPr>
            <p:ph sz="half" idx="2"/>
          </p:nvPr>
        </p:nvSpPr>
        <p:spPr>
          <a:xfrm>
            <a:off x="6001161" y="2249486"/>
            <a:ext cx="5881318" cy="4003819"/>
          </a:xfrm>
        </p:spPr>
        <p:txBody>
          <a:bodyPr vert="horz" lIns="91440" tIns="45720" rIns="91440" bIns="45720" rtlCol="0" anchor="t">
            <a:noAutofit/>
          </a:bodyPr>
          <a:lstStyle/>
          <a:p>
            <a:pPr marL="0" indent="0" algn="ctr">
              <a:buNone/>
            </a:pPr>
            <a:r>
              <a:rPr lang="tr-TR" b="1" dirty="0">
                <a:latin typeface="Times New Roman"/>
                <a:ea typeface="+mn-lt"/>
                <a:cs typeface="Times New Roman"/>
              </a:rPr>
              <a:t>İndirim ve Kampanyaları Takip Edin</a:t>
            </a:r>
            <a:endParaRPr lang="tr-TR" b="1" dirty="0">
              <a:latin typeface="Times New Roman"/>
              <a:cs typeface="Times New Roman"/>
            </a:endParaRPr>
          </a:p>
          <a:p>
            <a:pPr marL="0" indent="0" algn="ctr">
              <a:buNone/>
            </a:pPr>
            <a:r>
              <a:rPr lang="tr-TR" sz="1800" dirty="0">
                <a:latin typeface="Times New Roman"/>
                <a:ea typeface="+mn-lt"/>
                <a:cs typeface="+mn-lt"/>
              </a:rPr>
              <a:t>İ</a:t>
            </a:r>
            <a:r>
              <a:rPr lang="tr-TR" sz="2000" dirty="0">
                <a:latin typeface="Times New Roman"/>
                <a:ea typeface="+mn-lt"/>
                <a:cs typeface="+mn-lt"/>
              </a:rPr>
              <a:t>ndirimleri takip etmek, aynı zamanda almayı düşündüğünüz ürünün gerçekten ihtiyaç olup olmadığını değerlendirmek için de kullanışlıdır. Çeşitli uygulamalardan veya online pazarlardan ihtiyacınız olan ürünleri takip ederek fiyatının düşmesini bekleyebilirsiniz. Hatta bu yöntemle, online pazar firmalarının size indirim kuponu göndermesini sağlayabilirsiniz. Böylece, hem gereksiz harcamalardan kaçınır hem de maliyetlerinizi azaltabilirsiniz</a:t>
            </a:r>
            <a:r>
              <a:rPr lang="tr-TR" sz="1800" dirty="0">
                <a:latin typeface="Times New Roman"/>
                <a:ea typeface="+mn-lt"/>
                <a:cs typeface="+mn-lt"/>
              </a:rPr>
              <a:t>.</a:t>
            </a:r>
            <a:endParaRPr lang="tr-TR" sz="1800" dirty="0">
              <a:latin typeface="Times New Roman"/>
              <a:cs typeface="Times New Roman"/>
            </a:endParaRPr>
          </a:p>
        </p:txBody>
      </p:sp>
    </p:spTree>
    <p:extLst>
      <p:ext uri="{BB962C8B-B14F-4D97-AF65-F5344CB8AC3E}">
        <p14:creationId xmlns:p14="http://schemas.microsoft.com/office/powerpoint/2010/main" val="17625943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 xmlns:a16="http://schemas.microsoft.com/office/drawing/2014/main" id="{9AE4726C-1831-4FE3-9A11-227F0DC2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46" name="Rectangle 45">
              <a:extLst>
                <a:ext uri="{FF2B5EF4-FFF2-40B4-BE49-F238E27FC236}">
                  <a16:creationId xmlns="" xmlns:a16="http://schemas.microsoft.com/office/drawing/2014/main" id="{B651D7F7-8C54-448E-A268-1CBFAD87D4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a:extLst>
                <a:ext uri="{FF2B5EF4-FFF2-40B4-BE49-F238E27FC236}">
                  <a16:creationId xmlns="" xmlns:a16="http://schemas.microsoft.com/office/drawing/2014/main" id="{E3B56E94-40E1-489A-98B2-A3238D66A064}"/>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2">
              <a:alphaModFix amt="30000"/>
              <a:duotone>
                <a:prstClr val="black"/>
                <a:schemeClr val="tx2">
                  <a:tint val="45000"/>
                  <a:satMod val="400000"/>
                </a:schemeClr>
              </a:duotone>
              <a:extLst>
                <a:ext uri="{BEBA8EAE-BF5A-486C-A8C5-ECC9F3942E4B}">
                  <a14:imgProps xmlns:a14="http://schemas.microsoft.com/office/drawing/2010/main">
                    <a14:imgLayer r:embed="rId3">
                      <a14:imgEffect>
                        <a14:sharpenSoften amount="2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çerik Yer Tutucusu 3" descr="bina, çizgi film, giyim, sanat içeren bir resim&#10;&#10;Açıklama otomatik olarak oluşturuldu">
            <a:extLst>
              <a:ext uri="{FF2B5EF4-FFF2-40B4-BE49-F238E27FC236}">
                <a16:creationId xmlns="" xmlns:a16="http://schemas.microsoft.com/office/drawing/2014/main" id="{CA48B6A3-13E1-E308-2A7D-EF04F25B5F42}"/>
              </a:ext>
            </a:extLst>
          </p:cNvPr>
          <p:cNvPicPr>
            <a:picLocks noChangeAspect="1"/>
          </p:cNvPicPr>
          <p:nvPr/>
        </p:nvPicPr>
        <p:blipFill>
          <a:blip r:embed="rId4"/>
          <a:srcRect l="17876" r="14530"/>
          <a:stretch/>
        </p:blipFill>
        <p:spPr>
          <a:xfrm>
            <a:off x="-5597" y="10"/>
            <a:ext cx="4635583" cy="6857990"/>
          </a:xfrm>
          <a:prstGeom prst="rect">
            <a:avLst/>
          </a:prstGeom>
        </p:spPr>
      </p:pic>
      <p:grpSp>
        <p:nvGrpSpPr>
          <p:cNvPr id="49" name="Group 48">
            <a:extLst>
              <a:ext uri="{FF2B5EF4-FFF2-40B4-BE49-F238E27FC236}">
                <a16:creationId xmlns="" xmlns:a16="http://schemas.microsoft.com/office/drawing/2014/main" id="{E916825F-759B-4F1A-BA80-AF7137691E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0" name="Rectangle 49">
              <a:extLst>
                <a:ext uri="{FF2B5EF4-FFF2-40B4-BE49-F238E27FC236}">
                  <a16:creationId xmlns="" xmlns:a16="http://schemas.microsoft.com/office/drawing/2014/main" id="{0AF64541-DE3B-4DBB-84E1-907956469E52}"/>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 name="Freeform 6">
              <a:extLst>
                <a:ext uri="{FF2B5EF4-FFF2-40B4-BE49-F238E27FC236}">
                  <a16:creationId xmlns="" xmlns:a16="http://schemas.microsoft.com/office/drawing/2014/main" id="{9175DCC0-514A-4CA1-AD9A-1BB0FFF1B4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7">
              <a:extLst>
                <a:ext uri="{FF2B5EF4-FFF2-40B4-BE49-F238E27FC236}">
                  <a16:creationId xmlns="" xmlns:a16="http://schemas.microsoft.com/office/drawing/2014/main" id="{10371924-94D9-48AF-9D5B-6471775BE8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Rectangle 52">
              <a:extLst>
                <a:ext uri="{FF2B5EF4-FFF2-40B4-BE49-F238E27FC236}">
                  <a16:creationId xmlns="" xmlns:a16="http://schemas.microsoft.com/office/drawing/2014/main" id="{7C964FF9-A41A-438C-A22B-62690C98F1A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4" name="Freeform 9">
              <a:extLst>
                <a:ext uri="{FF2B5EF4-FFF2-40B4-BE49-F238E27FC236}">
                  <a16:creationId xmlns="" xmlns:a16="http://schemas.microsoft.com/office/drawing/2014/main" id="{61716CD6-1875-4567-B3E2-364CD0960D8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10">
              <a:extLst>
                <a:ext uri="{FF2B5EF4-FFF2-40B4-BE49-F238E27FC236}">
                  <a16:creationId xmlns="" xmlns:a16="http://schemas.microsoft.com/office/drawing/2014/main" id="{31A293D3-7189-453D-AB91-1291AAFF3D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11">
              <a:extLst>
                <a:ext uri="{FF2B5EF4-FFF2-40B4-BE49-F238E27FC236}">
                  <a16:creationId xmlns="" xmlns:a16="http://schemas.microsoft.com/office/drawing/2014/main" id="{87CB4EFE-58B3-4326-9CFB-A2AFADDFA5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12">
              <a:extLst>
                <a:ext uri="{FF2B5EF4-FFF2-40B4-BE49-F238E27FC236}">
                  <a16:creationId xmlns="" xmlns:a16="http://schemas.microsoft.com/office/drawing/2014/main" id="{249CF4D3-B5A3-4287-BC9D-E9BB8FA6EB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13">
              <a:extLst>
                <a:ext uri="{FF2B5EF4-FFF2-40B4-BE49-F238E27FC236}">
                  <a16:creationId xmlns="" xmlns:a16="http://schemas.microsoft.com/office/drawing/2014/main" id="{4D2515F2-4D11-41AF-A6B1-7D084BEA9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14">
              <a:extLst>
                <a:ext uri="{FF2B5EF4-FFF2-40B4-BE49-F238E27FC236}">
                  <a16:creationId xmlns="" xmlns:a16="http://schemas.microsoft.com/office/drawing/2014/main" id="{331BCBF4-0DC2-426E-84B3-AE38E403C9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15">
              <a:extLst>
                <a:ext uri="{FF2B5EF4-FFF2-40B4-BE49-F238E27FC236}">
                  <a16:creationId xmlns="" xmlns:a16="http://schemas.microsoft.com/office/drawing/2014/main" id="{EC8AF156-0BE9-437D-A83B-87364146D0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16">
              <a:extLst>
                <a:ext uri="{FF2B5EF4-FFF2-40B4-BE49-F238E27FC236}">
                  <a16:creationId xmlns="" xmlns:a16="http://schemas.microsoft.com/office/drawing/2014/main" id="{AC8CB256-3F62-4406-88F5-CE2421FF25E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17">
              <a:extLst>
                <a:ext uri="{FF2B5EF4-FFF2-40B4-BE49-F238E27FC236}">
                  <a16:creationId xmlns="" xmlns:a16="http://schemas.microsoft.com/office/drawing/2014/main" id="{F3E812EB-415E-4B60-B0FB-65386882CE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18">
              <a:extLst>
                <a:ext uri="{FF2B5EF4-FFF2-40B4-BE49-F238E27FC236}">
                  <a16:creationId xmlns="" xmlns:a16="http://schemas.microsoft.com/office/drawing/2014/main" id="{EB4C95D7-8E6D-45EC-8CA1-9123D718E3B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19">
              <a:extLst>
                <a:ext uri="{FF2B5EF4-FFF2-40B4-BE49-F238E27FC236}">
                  <a16:creationId xmlns="" xmlns:a16="http://schemas.microsoft.com/office/drawing/2014/main" id="{83F62FD2-2F62-4495-997C-8BD7F95AB8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20">
              <a:extLst>
                <a:ext uri="{FF2B5EF4-FFF2-40B4-BE49-F238E27FC236}">
                  <a16:creationId xmlns="" xmlns:a16="http://schemas.microsoft.com/office/drawing/2014/main" id="{B7DFE0F9-22A3-4846-8D4E-0D193BD3288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6" name="Freeform 21">
              <a:extLst>
                <a:ext uri="{FF2B5EF4-FFF2-40B4-BE49-F238E27FC236}">
                  <a16:creationId xmlns="" xmlns:a16="http://schemas.microsoft.com/office/drawing/2014/main" id="{244DAF25-7415-491A-9FF6-E04BC2DC2EA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7" name="Freeform 22">
              <a:extLst>
                <a:ext uri="{FF2B5EF4-FFF2-40B4-BE49-F238E27FC236}">
                  <a16:creationId xmlns="" xmlns:a16="http://schemas.microsoft.com/office/drawing/2014/main" id="{7ACA3646-863C-4D00-A58A-62C7FE71CE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8" name="Freeform 23">
              <a:extLst>
                <a:ext uri="{FF2B5EF4-FFF2-40B4-BE49-F238E27FC236}">
                  <a16:creationId xmlns="" xmlns:a16="http://schemas.microsoft.com/office/drawing/2014/main" id="{0EA18B38-BD42-45ED-8458-FB205DBC76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24">
              <a:extLst>
                <a:ext uri="{FF2B5EF4-FFF2-40B4-BE49-F238E27FC236}">
                  <a16:creationId xmlns="" xmlns:a16="http://schemas.microsoft.com/office/drawing/2014/main" id="{45302917-5DBE-4CF2-B52F-478F93FDDE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Freeform 25">
              <a:extLst>
                <a:ext uri="{FF2B5EF4-FFF2-40B4-BE49-F238E27FC236}">
                  <a16:creationId xmlns="" xmlns:a16="http://schemas.microsoft.com/office/drawing/2014/main" id="{8E61E6FD-D40E-479C-ABE9-2B69AE20D8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1" name="Freeform 26">
              <a:extLst>
                <a:ext uri="{FF2B5EF4-FFF2-40B4-BE49-F238E27FC236}">
                  <a16:creationId xmlns="" xmlns:a16="http://schemas.microsoft.com/office/drawing/2014/main" id="{2F4DEB4F-F824-48D7-AF9B-B5D905DCD1B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27">
              <a:extLst>
                <a:ext uri="{FF2B5EF4-FFF2-40B4-BE49-F238E27FC236}">
                  <a16:creationId xmlns="" xmlns:a16="http://schemas.microsoft.com/office/drawing/2014/main" id="{F76CFA02-6090-4464-B573-BCA350C901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28">
              <a:extLst>
                <a:ext uri="{FF2B5EF4-FFF2-40B4-BE49-F238E27FC236}">
                  <a16:creationId xmlns="" xmlns:a16="http://schemas.microsoft.com/office/drawing/2014/main" id="{51BE8BEC-76C7-41FE-AB76-35194C2442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29">
              <a:extLst>
                <a:ext uri="{FF2B5EF4-FFF2-40B4-BE49-F238E27FC236}">
                  <a16:creationId xmlns="" xmlns:a16="http://schemas.microsoft.com/office/drawing/2014/main" id="{710F61D4-3B34-45A9-B9B7-CE0373AB49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30">
              <a:extLst>
                <a:ext uri="{FF2B5EF4-FFF2-40B4-BE49-F238E27FC236}">
                  <a16:creationId xmlns="" xmlns:a16="http://schemas.microsoft.com/office/drawing/2014/main" id="{451F080F-4CFB-4626-87CA-BB4CACA1C6F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31">
              <a:extLst>
                <a:ext uri="{FF2B5EF4-FFF2-40B4-BE49-F238E27FC236}">
                  <a16:creationId xmlns="" xmlns:a16="http://schemas.microsoft.com/office/drawing/2014/main" id="{667BBD71-2295-4A66-B76C-F82175C2B0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32">
              <a:extLst>
                <a:ext uri="{FF2B5EF4-FFF2-40B4-BE49-F238E27FC236}">
                  <a16:creationId xmlns="" xmlns:a16="http://schemas.microsoft.com/office/drawing/2014/main" id="{B6644DE8-5BD1-4D5F-B245-0D3A21BCE1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Rectangle 77">
              <a:extLst>
                <a:ext uri="{FF2B5EF4-FFF2-40B4-BE49-F238E27FC236}">
                  <a16:creationId xmlns="" xmlns:a16="http://schemas.microsoft.com/office/drawing/2014/main" id="{A4DE8FD0-E681-4D9C-85C2-BEA4C2B3A06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9" name="Freeform 34">
              <a:extLst>
                <a:ext uri="{FF2B5EF4-FFF2-40B4-BE49-F238E27FC236}">
                  <a16:creationId xmlns="" xmlns:a16="http://schemas.microsoft.com/office/drawing/2014/main" id="{D46033BD-1026-4388-B926-9D11E1D7C4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35">
              <a:extLst>
                <a:ext uri="{FF2B5EF4-FFF2-40B4-BE49-F238E27FC236}">
                  <a16:creationId xmlns="" xmlns:a16="http://schemas.microsoft.com/office/drawing/2014/main" id="{1FA74D4C-2E28-42C5-A7FA-3C7D6BD8B7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36">
              <a:extLst>
                <a:ext uri="{FF2B5EF4-FFF2-40B4-BE49-F238E27FC236}">
                  <a16:creationId xmlns="" xmlns:a16="http://schemas.microsoft.com/office/drawing/2014/main" id="{FADF7B3F-903C-456C-983E-C9868DDAB9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37">
              <a:extLst>
                <a:ext uri="{FF2B5EF4-FFF2-40B4-BE49-F238E27FC236}">
                  <a16:creationId xmlns="" xmlns:a16="http://schemas.microsoft.com/office/drawing/2014/main" id="{033F8698-1549-44AD-8DAD-0055D7B8077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38">
              <a:extLst>
                <a:ext uri="{FF2B5EF4-FFF2-40B4-BE49-F238E27FC236}">
                  <a16:creationId xmlns="" xmlns:a16="http://schemas.microsoft.com/office/drawing/2014/main" id="{F1BDD4B6-46FD-4048-ADF1-32EADD9E5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39">
              <a:extLst>
                <a:ext uri="{FF2B5EF4-FFF2-40B4-BE49-F238E27FC236}">
                  <a16:creationId xmlns="" xmlns:a16="http://schemas.microsoft.com/office/drawing/2014/main" id="{E7F387A7-B3BF-4B1A-BFCA-2D21AD3DFE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40">
              <a:extLst>
                <a:ext uri="{FF2B5EF4-FFF2-40B4-BE49-F238E27FC236}">
                  <a16:creationId xmlns="" xmlns:a16="http://schemas.microsoft.com/office/drawing/2014/main" id="{7A1B6BC8-EA82-459D-A0E0-4EBE394E71F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41">
              <a:extLst>
                <a:ext uri="{FF2B5EF4-FFF2-40B4-BE49-F238E27FC236}">
                  <a16:creationId xmlns="" xmlns:a16="http://schemas.microsoft.com/office/drawing/2014/main" id="{8B94E190-DDC2-4545-906F-A1699BD73D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42">
              <a:extLst>
                <a:ext uri="{FF2B5EF4-FFF2-40B4-BE49-F238E27FC236}">
                  <a16:creationId xmlns="" xmlns:a16="http://schemas.microsoft.com/office/drawing/2014/main" id="{D9807239-A5BA-4BB3-9194-BCE3B2F21C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43">
              <a:extLst>
                <a:ext uri="{FF2B5EF4-FFF2-40B4-BE49-F238E27FC236}">
                  <a16:creationId xmlns="" xmlns:a16="http://schemas.microsoft.com/office/drawing/2014/main" id="{04D300FD-DC53-4375-8981-09EA63BCF1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44">
              <a:extLst>
                <a:ext uri="{FF2B5EF4-FFF2-40B4-BE49-F238E27FC236}">
                  <a16:creationId xmlns="" xmlns:a16="http://schemas.microsoft.com/office/drawing/2014/main" id="{1DF83FFD-4C16-41FD-928F-6E88AFC451C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Rectangle 89">
              <a:extLst>
                <a:ext uri="{FF2B5EF4-FFF2-40B4-BE49-F238E27FC236}">
                  <a16:creationId xmlns="" xmlns:a16="http://schemas.microsoft.com/office/drawing/2014/main" id="{A5B4BC2F-B667-462B-99D8-0C433124ABD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1" name="Freeform 46">
              <a:extLst>
                <a:ext uri="{FF2B5EF4-FFF2-40B4-BE49-F238E27FC236}">
                  <a16:creationId xmlns="" xmlns:a16="http://schemas.microsoft.com/office/drawing/2014/main" id="{0CBD9EFB-AC61-4674-B75A-56449003CC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47">
              <a:extLst>
                <a:ext uri="{FF2B5EF4-FFF2-40B4-BE49-F238E27FC236}">
                  <a16:creationId xmlns="" xmlns:a16="http://schemas.microsoft.com/office/drawing/2014/main" id="{1AD4BBB0-F6A7-451F-BE09-DF619F38EB7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48">
              <a:extLst>
                <a:ext uri="{FF2B5EF4-FFF2-40B4-BE49-F238E27FC236}">
                  <a16:creationId xmlns="" xmlns:a16="http://schemas.microsoft.com/office/drawing/2014/main" id="{A258B285-AE5E-473A-AA72-3C95E1D833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49">
              <a:extLst>
                <a:ext uri="{FF2B5EF4-FFF2-40B4-BE49-F238E27FC236}">
                  <a16:creationId xmlns="" xmlns:a16="http://schemas.microsoft.com/office/drawing/2014/main" id="{7BEEDDE5-CB8A-4DF9-858F-4D9462D955A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Freeform 50">
              <a:extLst>
                <a:ext uri="{FF2B5EF4-FFF2-40B4-BE49-F238E27FC236}">
                  <a16:creationId xmlns="" xmlns:a16="http://schemas.microsoft.com/office/drawing/2014/main" id="{DA1C731B-9B66-4D65-BF47-04B118107B0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6" name="Freeform 51">
              <a:extLst>
                <a:ext uri="{FF2B5EF4-FFF2-40B4-BE49-F238E27FC236}">
                  <a16:creationId xmlns="" xmlns:a16="http://schemas.microsoft.com/office/drawing/2014/main" id="{58DBFEC6-C6DC-4B7A-934F-5A79EC3280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52">
              <a:extLst>
                <a:ext uri="{FF2B5EF4-FFF2-40B4-BE49-F238E27FC236}">
                  <a16:creationId xmlns="" xmlns:a16="http://schemas.microsoft.com/office/drawing/2014/main" id="{9948D8CB-2DBE-4E48-98EA-DF9E2666A2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53">
              <a:extLst>
                <a:ext uri="{FF2B5EF4-FFF2-40B4-BE49-F238E27FC236}">
                  <a16:creationId xmlns="" xmlns:a16="http://schemas.microsoft.com/office/drawing/2014/main" id="{56AB69F6-9F0B-4AB6-BCA8-AA2FD69E998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54">
              <a:extLst>
                <a:ext uri="{FF2B5EF4-FFF2-40B4-BE49-F238E27FC236}">
                  <a16:creationId xmlns="" xmlns:a16="http://schemas.microsoft.com/office/drawing/2014/main" id="{0E7FB426-288D-4B0B-B73B-10CCC0EF41E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55">
              <a:extLst>
                <a:ext uri="{FF2B5EF4-FFF2-40B4-BE49-F238E27FC236}">
                  <a16:creationId xmlns="" xmlns:a16="http://schemas.microsoft.com/office/drawing/2014/main" id="{A5C59C6B-46C9-48C9-9F57-2EE738B53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56">
              <a:extLst>
                <a:ext uri="{FF2B5EF4-FFF2-40B4-BE49-F238E27FC236}">
                  <a16:creationId xmlns="" xmlns:a16="http://schemas.microsoft.com/office/drawing/2014/main" id="{7CE85F33-17DC-4273-B06F-D171094449D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57">
              <a:extLst>
                <a:ext uri="{FF2B5EF4-FFF2-40B4-BE49-F238E27FC236}">
                  <a16:creationId xmlns="" xmlns:a16="http://schemas.microsoft.com/office/drawing/2014/main" id="{5CD001CF-F2C4-4810-A8D9-679F9F89E5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58">
              <a:extLst>
                <a:ext uri="{FF2B5EF4-FFF2-40B4-BE49-F238E27FC236}">
                  <a16:creationId xmlns="" xmlns:a16="http://schemas.microsoft.com/office/drawing/2014/main" id="{69F4BCDD-D153-40D2-8DD1-2509EE0CE4C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5" name="Başlık 1">
            <a:extLst>
              <a:ext uri="{FF2B5EF4-FFF2-40B4-BE49-F238E27FC236}">
                <a16:creationId xmlns="" xmlns:a16="http://schemas.microsoft.com/office/drawing/2014/main" id="{8AFB4F59-D295-91C7-D8FD-9B264725495D}"/>
              </a:ext>
            </a:extLst>
          </p:cNvPr>
          <p:cNvSpPr>
            <a:spLocks noGrp="1"/>
          </p:cNvSpPr>
          <p:nvPr/>
        </p:nvSpPr>
        <p:spPr>
          <a:xfrm>
            <a:off x="5189608" y="329151"/>
            <a:ext cx="6050713"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tr-TR" sz="4400" dirty="0">
                <a:latin typeface="Times New Roman"/>
                <a:cs typeface="Times New Roman"/>
              </a:rPr>
              <a:t>Yatırım yapmak</a:t>
            </a:r>
          </a:p>
        </p:txBody>
      </p:sp>
      <p:sp>
        <p:nvSpPr>
          <p:cNvPr id="10" name="Metin kutusu 8">
            <a:extLst>
              <a:ext uri="{FF2B5EF4-FFF2-40B4-BE49-F238E27FC236}">
                <a16:creationId xmlns="" xmlns:a16="http://schemas.microsoft.com/office/drawing/2014/main" id="{C46C91B0-CE66-B23C-F92B-DCDBFC87D7D2}"/>
              </a:ext>
            </a:extLst>
          </p:cNvPr>
          <p:cNvSpPr txBox="1"/>
          <p:nvPr/>
        </p:nvSpPr>
        <p:spPr>
          <a:xfrm>
            <a:off x="5306553" y="1805791"/>
            <a:ext cx="6078453" cy="4525561"/>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20000"/>
              </a:lnSpc>
              <a:spcAft>
                <a:spcPts val="600"/>
              </a:spcAft>
              <a:buSzPct val="125000"/>
            </a:pPr>
            <a:r>
              <a:rPr lang="en-US" sz="2400" dirty="0">
                <a:latin typeface="Times New Roman"/>
                <a:cs typeface="Times New Roman"/>
              </a:rPr>
              <a:t>    </a:t>
            </a:r>
            <a:r>
              <a:rPr lang="tr-TR" sz="2400" dirty="0">
                <a:latin typeface="Times New Roman"/>
                <a:cs typeface="Times New Roman"/>
              </a:rPr>
              <a:t>Günümüzde popüler olan yatırım araçları, hisse senetleri, borsa, faiz hesapları, kur korumalı hesaplar ve demirbaşlar gibi seçenekler, paranız değer katmanıza veya enflasyondan korunmanıza yardımcı olabilir. Ancak, yetersiz eğitim ve panik anında yapılan alış-satışlar çoğu zaman zarara yol açar. Bu nedenle, yatırım yapmadan önce iyi bir araştırma yapmalı, finansal okuryazarlığınızı geliştirmeli ve stratejik kararlar almalısınız.</a:t>
            </a:r>
          </a:p>
        </p:txBody>
      </p:sp>
    </p:spTree>
    <p:extLst>
      <p:ext uri="{BB962C8B-B14F-4D97-AF65-F5344CB8AC3E}">
        <p14:creationId xmlns:p14="http://schemas.microsoft.com/office/powerpoint/2010/main" val="3518490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115</TotalTime>
  <Words>645</Words>
  <Application>Microsoft Office PowerPoint</Application>
  <PresentationFormat>Özel</PresentationFormat>
  <Paragraphs>66</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Devre</vt:lpstr>
      <vt:lpstr>Kişisel finans yönetimi</vt:lpstr>
      <vt:lpstr>İçindekiler</vt:lpstr>
      <vt:lpstr>Kİşİsel fİnans nedİr?</vt:lpstr>
      <vt:lpstr>Bütçe oluşturma</vt:lpstr>
      <vt:lpstr>Gİderlerİ belİrleme</vt:lpstr>
      <vt:lpstr>Ekstra harcamalarI azaltmak</vt:lpstr>
      <vt:lpstr>Ekstra harcamalarI azaltmak</vt:lpstr>
      <vt:lpstr>Ekstra harcamalarI azaltmak</vt:lpstr>
      <vt:lpstr>PowerPoint Sunusu</vt:lpstr>
      <vt:lpstr>Mali hedefler </vt:lpstr>
      <vt:lpstr>KAYNAKÇA</vt:lpstr>
      <vt:lpstr>Film ve kitap </vt:lpstr>
      <vt:lpstr>BEnİ 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finans yönetimi</dc:title>
  <dc:creator/>
  <cp:lastModifiedBy>acer</cp:lastModifiedBy>
  <cp:revision>167</cp:revision>
  <dcterms:created xsi:type="dcterms:W3CDTF">2024-12-27T13:51:09Z</dcterms:created>
  <dcterms:modified xsi:type="dcterms:W3CDTF">2025-02-14T11:50:17Z</dcterms:modified>
</cp:coreProperties>
</file>