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2" r:id="rId7"/>
    <p:sldId id="264" r:id="rId8"/>
    <p:sldId id="263" r:id="rId9"/>
    <p:sldId id="268" r:id="rId10"/>
    <p:sldId id="269" r:id="rId11"/>
    <p:sldId id="270" r:id="rId12"/>
    <p:sldId id="265" r:id="rId13"/>
    <p:sldId id="266"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hasCustomPrompt="1"/>
          </p:nvPr>
        </p:nvSpPr>
        <p:spPr>
          <a:xfrm>
            <a:off x="1524000" y="1122363"/>
            <a:ext cx="9144000" cy="2387600"/>
          </a:xfrm>
        </p:spPr>
        <p:txBody>
          <a:bodyPr anchor="b"/>
          <a:lstStyle>
            <a:lvl1pPr algn="ctr">
              <a:defRPr sz="6000"/>
            </a:lvl1pPr>
          </a:lstStyle>
          <a:p>
            <a:r>
              <a:rPr lang="tr-TR"/>
              <a:t>Asıl başlık stilini düzenlemek için tıklayın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tr-TR"/>
          </a:p>
        </p:txBody>
      </p:sp>
      <p:sp>
        <p:nvSpPr>
          <p:cNvPr id="4" name="Veri Yer Tutucusu 3"/>
          <p:cNvSpPr>
            <a:spLocks noGrp="1"/>
          </p:cNvSpPr>
          <p:nvPr>
            <p:ph type="dt" sz="half" idx="10"/>
          </p:nvPr>
        </p:nvSpPr>
        <p:spPr/>
        <p:txBody>
          <a:bodyPr/>
          <a:lstStyle/>
          <a:p>
            <a:fld id="{A5B0A250-5CC0-1746-B209-08E8B0DAE6AF}" type="datetimeFigureOut">
              <a:rPr lang="en-US" smtClean="0"/>
            </a:fld>
            <a:endParaRPr lang="en-US" dirty="0"/>
          </a:p>
        </p:txBody>
      </p:sp>
      <p:sp>
        <p:nvSpPr>
          <p:cNvPr id="5" name="Alt 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Dikey Metin Yer Tutucusu 2"/>
          <p:cNvSpPr>
            <a:spLocks noGrp="1"/>
          </p:cNvSpPr>
          <p:nvPr>
            <p:ph type="body" orient="vert" idx="1" hasCustomPrompt="1"/>
          </p:nvPr>
        </p:nvSpPr>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A5B0A250-5CC0-1746-B209-08E8B0DAE6AF}" type="datetimeFigureOut">
              <a:rPr lang="en-US" smtClean="0"/>
            </a:fld>
            <a:endParaRPr lang="en-US" dirty="0"/>
          </a:p>
        </p:txBody>
      </p:sp>
      <p:sp>
        <p:nvSpPr>
          <p:cNvPr id="5" name="Alt 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a:t>Asıl başlık stilini düzenlemek için tıklayın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A5B0A250-5CC0-1746-B209-08E8B0DAE6AF}" type="datetimeFigureOut">
              <a:rPr lang="en-US" smtClean="0"/>
            </a:fld>
            <a:endParaRPr lang="en-US" dirty="0"/>
          </a:p>
        </p:txBody>
      </p:sp>
      <p:sp>
        <p:nvSpPr>
          <p:cNvPr id="5" name="Alt 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İçerik Yer Tutucusu 2"/>
          <p:cNvSpPr>
            <a:spLocks noGrp="1"/>
          </p:cNvSpPr>
          <p:nvPr>
            <p:ph idx="1" hasCustomPrompt="1"/>
          </p:nvPr>
        </p:nvSpPr>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10"/>
          </p:nvPr>
        </p:nvSpPr>
        <p:spPr/>
        <p:txBody>
          <a:bodyPr/>
          <a:lstStyle/>
          <a:p>
            <a:fld id="{A5B0A250-5CC0-1746-B209-08E8B0DAE6AF}" type="datetimeFigureOut">
              <a:rPr lang="en-US" smtClean="0"/>
            </a:fld>
            <a:endParaRPr lang="en-US" dirty="0"/>
          </a:p>
        </p:txBody>
      </p:sp>
      <p:sp>
        <p:nvSpPr>
          <p:cNvPr id="5" name="Alt 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831850" y="1709738"/>
            <a:ext cx="10515600" cy="2852737"/>
          </a:xfrm>
        </p:spPr>
        <p:txBody>
          <a:bodyPr anchor="b"/>
          <a:lstStyle>
            <a:lvl1pPr>
              <a:defRPr sz="6000"/>
            </a:lvl1pPr>
          </a:lstStyle>
          <a:p>
            <a:r>
              <a:rPr lang="tr-TR"/>
              <a:t>Asıl başlık stilini düzenlemek için tıklayın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endParaRPr lang="tr-TR"/>
          </a:p>
        </p:txBody>
      </p:sp>
      <p:sp>
        <p:nvSpPr>
          <p:cNvPr id="4" name="Veri Yer Tutucusu 3"/>
          <p:cNvSpPr>
            <a:spLocks noGrp="1"/>
          </p:cNvSpPr>
          <p:nvPr>
            <p:ph type="dt" sz="half" idx="10"/>
          </p:nvPr>
        </p:nvSpPr>
        <p:spPr/>
        <p:txBody>
          <a:bodyPr/>
          <a:lstStyle/>
          <a:p>
            <a:fld id="{A5B0A250-5CC0-1746-B209-08E8B0DAE6AF}" type="datetimeFigureOut">
              <a:rPr lang="en-US" smtClean="0"/>
            </a:fld>
            <a:endParaRPr lang="en-US" dirty="0"/>
          </a:p>
        </p:txBody>
      </p:sp>
      <p:sp>
        <p:nvSpPr>
          <p:cNvPr id="5" name="Alt 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Veri Yer Tutucusu 4"/>
          <p:cNvSpPr>
            <a:spLocks noGrp="1"/>
          </p:cNvSpPr>
          <p:nvPr>
            <p:ph type="dt" sz="half" idx="10"/>
          </p:nvPr>
        </p:nvSpPr>
        <p:spPr/>
        <p:txBody>
          <a:bodyPr/>
          <a:lstStyle/>
          <a:p>
            <a:fld id="{A5B0A250-5CC0-1746-B209-08E8B0DAE6AF}" type="datetimeFigureOut">
              <a:rPr lang="en-US" smtClean="0"/>
            </a:fld>
            <a:endParaRPr lang="en-US" dirty="0"/>
          </a:p>
        </p:txBody>
      </p:sp>
      <p:sp>
        <p:nvSpPr>
          <p:cNvPr id="6" name="Alt 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839788" y="365125"/>
            <a:ext cx="10515600" cy="1325563"/>
          </a:xfrm>
        </p:spPr>
        <p:txBody>
          <a:bodyPr/>
          <a:lstStyle/>
          <a:p>
            <a:r>
              <a:rPr lang="tr-TR"/>
              <a:t>Asıl başlık stilini düzenlemek için tıklayın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7" name="Veri Yer Tutucusu 6"/>
          <p:cNvSpPr>
            <a:spLocks noGrp="1"/>
          </p:cNvSpPr>
          <p:nvPr>
            <p:ph type="dt" sz="half" idx="10"/>
          </p:nvPr>
        </p:nvSpPr>
        <p:spPr/>
        <p:txBody>
          <a:bodyPr/>
          <a:lstStyle/>
          <a:p>
            <a:fld id="{A5B0A250-5CC0-1746-B209-08E8B0DAE6AF}" type="datetimeFigureOut">
              <a:rPr lang="en-US" smtClean="0"/>
            </a:fld>
            <a:endParaRPr lang="en-US" dirty="0"/>
          </a:p>
        </p:txBody>
      </p:sp>
      <p:sp>
        <p:nvSpPr>
          <p:cNvPr id="8" name="Alt 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hasCustomPrompt="1"/>
          </p:nvPr>
        </p:nvSpPr>
        <p:spPr/>
        <p:txBody>
          <a:bodyPr/>
          <a:lstStyle/>
          <a:p>
            <a:r>
              <a:rPr lang="tr-TR"/>
              <a:t>Asıl başlık stilini düzenlemek için tıklayın</a:t>
            </a:r>
            <a:endParaRPr lang="tr-TR"/>
          </a:p>
        </p:txBody>
      </p:sp>
      <p:sp>
        <p:nvSpPr>
          <p:cNvPr id="3" name="Veri Yer Tutucusu 2"/>
          <p:cNvSpPr>
            <a:spLocks noGrp="1"/>
          </p:cNvSpPr>
          <p:nvPr>
            <p:ph type="dt" sz="half" idx="10"/>
          </p:nvPr>
        </p:nvSpPr>
        <p:spPr/>
        <p:txBody>
          <a:bodyPr/>
          <a:lstStyle/>
          <a:p>
            <a:fld id="{A5B0A250-5CC0-1746-B209-08E8B0DAE6AF}" type="datetimeFigureOut">
              <a:rPr lang="en-US" smtClean="0"/>
            </a:fld>
            <a:endParaRPr lang="en-US" dirty="0"/>
          </a:p>
        </p:txBody>
      </p:sp>
      <p:sp>
        <p:nvSpPr>
          <p:cNvPr id="4" name="Alt 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B0A250-5CC0-1746-B209-08E8B0DAE6AF}" type="datetimeFigureOut">
              <a:rPr lang="en-US" smtClean="0"/>
            </a:fld>
            <a:endParaRPr lang="en-US" dirty="0"/>
          </a:p>
        </p:txBody>
      </p:sp>
      <p:sp>
        <p:nvSpPr>
          <p:cNvPr id="3" name="Alt 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839788" y="457200"/>
            <a:ext cx="3932237" cy="1600200"/>
          </a:xfrm>
        </p:spPr>
        <p:txBody>
          <a:bodyPr anchor="b"/>
          <a:lstStyle>
            <a:lvl1pPr>
              <a:defRPr sz="3200"/>
            </a:lvl1pPr>
          </a:lstStyle>
          <a:p>
            <a:r>
              <a:rPr lang="tr-TR"/>
              <a:t>Asıl başlık stilini düzenlemek için tıklayın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5" name="Veri Yer Tutucusu 4"/>
          <p:cNvSpPr>
            <a:spLocks noGrp="1"/>
          </p:cNvSpPr>
          <p:nvPr>
            <p:ph type="dt" sz="half" idx="10"/>
          </p:nvPr>
        </p:nvSpPr>
        <p:spPr/>
        <p:txBody>
          <a:bodyPr/>
          <a:lstStyle/>
          <a:p>
            <a:fld id="{A5B0A250-5CC0-1746-B209-08E8B0DAE6AF}" type="datetimeFigureOut">
              <a:rPr lang="en-US" smtClean="0"/>
            </a:fld>
            <a:endParaRPr lang="en-US" dirty="0"/>
          </a:p>
        </p:txBody>
      </p:sp>
      <p:sp>
        <p:nvSpPr>
          <p:cNvPr id="6" name="Alt 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839788" y="457200"/>
            <a:ext cx="3932237" cy="1600200"/>
          </a:xfrm>
        </p:spPr>
        <p:txBody>
          <a:bodyPr anchor="b"/>
          <a:lstStyle>
            <a:lvl1pPr>
              <a:defRPr sz="3200"/>
            </a:lvl1pPr>
          </a:lstStyle>
          <a:p>
            <a:r>
              <a:rPr lang="tr-TR"/>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endParaRPr lang="tr-TR"/>
          </a:p>
        </p:txBody>
      </p:sp>
      <p:sp>
        <p:nvSpPr>
          <p:cNvPr id="5" name="Veri Yer Tutucusu 4"/>
          <p:cNvSpPr>
            <a:spLocks noGrp="1"/>
          </p:cNvSpPr>
          <p:nvPr>
            <p:ph type="dt" sz="half" idx="10"/>
          </p:nvPr>
        </p:nvSpPr>
        <p:spPr/>
        <p:txBody>
          <a:bodyPr/>
          <a:lstStyle/>
          <a:p>
            <a:fld id="{A5B0A250-5CC0-1746-B209-08E8B0DAE6AF}" type="datetimeFigureOut">
              <a:rPr lang="en-US" smtClean="0"/>
            </a:fld>
            <a:endParaRPr lang="en-US" dirty="0"/>
          </a:p>
        </p:txBody>
      </p:sp>
      <p:sp>
        <p:nvSpPr>
          <p:cNvPr id="6" name="Alt 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9ABCAEC-7D34-E549-A96E-FCEDAADBE4B0}"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0A250-5CC0-1746-B209-08E8B0DAE6AF}" type="datetimeFigureOut">
              <a:rPr lang="en-US" smtClean="0"/>
            </a:fld>
            <a:endParaRPr lang="en-US" dirty="0"/>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BCAEC-7D34-E549-A96E-FCEDAADBE4B0}"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acibadem.com.tr/hayat/ergoterap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 name="Group 28"/>
          <p:cNvGrpSpPr>
            <a:grpSpLocks noGrp="1" noRot="1" noChangeAspect="1" noMove="1" noResize="1" noUngrp="1"/>
          </p:cNvGrpSpPr>
          <p:nvPr/>
        </p:nvGrpSpPr>
        <p:grpSpPr>
          <a:xfrm>
            <a:off x="-22275" y="-6922"/>
            <a:ext cx="12214275" cy="6888025"/>
            <a:chOff x="-22275" y="-6922"/>
            <a:chExt cx="12214275" cy="6888025"/>
          </a:xfrm>
        </p:grpSpPr>
        <p:sp>
          <p:nvSpPr>
            <p:cNvPr id="30" name="Rectangle 29"/>
            <p:cNvSpPr/>
            <p:nvPr/>
          </p:nvSpPr>
          <p:spPr>
            <a:xfrm rot="5400000">
              <a:off x="2655863" y="-2678137"/>
              <a:ext cx="6857999" cy="12214275"/>
            </a:xfrm>
            <a:prstGeom prst="rect">
              <a:avLst/>
            </a:prstGeom>
            <a:gradFill>
              <a:gsLst>
                <a:gs pos="0">
                  <a:schemeClr val="accent2"/>
                </a:gs>
                <a:gs pos="93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rot="16200000">
              <a:off x="3197276" y="-2132545"/>
              <a:ext cx="6850175" cy="11139273"/>
            </a:xfrm>
            <a:prstGeom prst="rect">
              <a:avLst/>
            </a:prstGeom>
            <a:gradFill flip="none" rotWithShape="1">
              <a:gsLst>
                <a:gs pos="0">
                  <a:schemeClr val="accent5">
                    <a:lumMod val="75000"/>
                  </a:schemeClr>
                </a:gs>
                <a:gs pos="32000">
                  <a:schemeClr val="accent5">
                    <a:alpha val="0"/>
                  </a:schemeClr>
                </a:gs>
              </a:gsLst>
              <a:lin ang="19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flipH="1">
              <a:off x="-9524" y="-6922"/>
              <a:ext cx="3836566" cy="6888025"/>
            </a:xfrm>
            <a:prstGeom prst="rect">
              <a:avLst/>
            </a:prstGeom>
            <a:gradFill>
              <a:gsLst>
                <a:gs pos="0">
                  <a:schemeClr val="accent5">
                    <a:lumMod val="75000"/>
                  </a:schemeClr>
                </a:gs>
                <a:gs pos="48000">
                  <a:schemeClr val="accent5">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rot="5400000">
              <a:off x="6189691" y="-743112"/>
              <a:ext cx="5263375" cy="6741243"/>
            </a:xfrm>
            <a:prstGeom prst="rect">
              <a:avLst/>
            </a:prstGeom>
            <a:gradFill flip="none" rotWithShape="1">
              <a:gsLst>
                <a:gs pos="2000">
                  <a:schemeClr val="accent5">
                    <a:lumMod val="60000"/>
                    <a:lumOff val="40000"/>
                    <a:alpha val="68000"/>
                  </a:schemeClr>
                </a:gs>
                <a:gs pos="48000">
                  <a:schemeClr val="accent5">
                    <a:lumMod val="60000"/>
                    <a:lumOff val="40000"/>
                    <a:alpha val="0"/>
                  </a:schemeClr>
                </a:gs>
              </a:gsLst>
              <a:lin ang="18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pic>
        <p:nvPicPr>
          <p:cNvPr id="24" name="Picture 3" descr="Pembe ve mavi bulutlar"/>
          <p:cNvPicPr>
            <a:picLocks noChangeAspect="1"/>
          </p:cNvPicPr>
          <p:nvPr/>
        </p:nvPicPr>
        <p:blipFill rotWithShape="1">
          <a:blip r:embed="rId1">
            <a:alphaModFix amt="30000"/>
          </a:blip>
          <a:srcRect t="14080" r="-1" b="-1"/>
          <a:stretch>
            <a:fillRect/>
          </a:stretch>
        </p:blipFill>
        <p:spPr>
          <a:xfrm>
            <a:off x="-10830297" y="-6138530"/>
            <a:ext cx="23017967" cy="13003453"/>
          </a:xfrm>
          <a:prstGeom prst="rect">
            <a:avLst/>
          </a:prstGeom>
        </p:spPr>
      </p:pic>
      <p:sp>
        <p:nvSpPr>
          <p:cNvPr id="2" name="Başlık 1"/>
          <p:cNvSpPr>
            <a:spLocks noGrp="1"/>
          </p:cNvSpPr>
          <p:nvPr>
            <p:ph type="ctrTitle"/>
          </p:nvPr>
        </p:nvSpPr>
        <p:spPr>
          <a:xfrm>
            <a:off x="2940140" y="1656951"/>
            <a:ext cx="6351568" cy="2085740"/>
          </a:xfrm>
          <a:effectLst>
            <a:outerShdw blurRad="63500" sx="102000" sy="102000" algn="ctr" rotWithShape="0">
              <a:schemeClr val="tx2">
                <a:alpha val="40000"/>
              </a:schemeClr>
            </a:outerShdw>
          </a:effectLst>
        </p:spPr>
        <p:txBody>
          <a:bodyPr>
            <a:normAutofit fontScale="90000"/>
          </a:bodyPr>
          <a:lstStyle/>
          <a:p>
            <a:r>
              <a:rPr lang="tr-TR" sz="9600" b="1">
                <a:solidFill>
                  <a:schemeClr val="accent1">
                    <a:lumMod val="75000"/>
                  </a:schemeClr>
                </a:solidFill>
              </a:rPr>
              <a:t>ERGOTERAPİ</a:t>
            </a:r>
            <a:endParaRPr lang="tr-TR" sz="9600" b="1" dirty="0">
              <a:solidFill>
                <a:schemeClr val="accent1">
                  <a:lumMod val="75000"/>
                </a:schemeClr>
              </a:solidFill>
            </a:endParaRPr>
          </a:p>
        </p:txBody>
      </p:sp>
      <p:sp>
        <p:nvSpPr>
          <p:cNvPr id="3" name="Alt Başlık 2"/>
          <p:cNvSpPr>
            <a:spLocks noGrp="1"/>
          </p:cNvSpPr>
          <p:nvPr>
            <p:ph type="subTitle" idx="1"/>
          </p:nvPr>
        </p:nvSpPr>
        <p:spPr>
          <a:xfrm>
            <a:off x="2940140" y="3885841"/>
            <a:ext cx="6351568" cy="1400607"/>
          </a:xfrm>
          <a:effectLst>
            <a:outerShdw blurRad="63500" sx="102000" sy="102000" algn="ctr" rotWithShape="0">
              <a:schemeClr val="tx2">
                <a:alpha val="40000"/>
              </a:schemeClr>
            </a:outerShdw>
          </a:effectLst>
        </p:spPr>
        <p:txBody>
          <a:bodyPr>
            <a:normAutofit fontScale="70000" lnSpcReduction="20000"/>
          </a:bodyPr>
          <a:lstStyle/>
          <a:p>
            <a:r>
              <a:rPr lang="tr-TR" sz="2000">
                <a:solidFill>
                  <a:schemeClr val="tx1">
                    <a:lumMod val="95000"/>
                    <a:lumOff val="5000"/>
                  </a:schemeClr>
                </a:solidFill>
              </a:rPr>
              <a:t>ZEYNEP BİLGİN</a:t>
            </a:r>
            <a:endParaRPr lang="tr-TR" sz="2000">
              <a:solidFill>
                <a:schemeClr val="tx1">
                  <a:lumMod val="95000"/>
                  <a:lumOff val="5000"/>
                </a:schemeClr>
              </a:solidFill>
            </a:endParaRPr>
          </a:p>
          <a:p>
            <a:r>
              <a:rPr lang="tr-TR" sz="2000">
                <a:solidFill>
                  <a:schemeClr val="tx1">
                    <a:lumMod val="95000"/>
                    <a:lumOff val="5000"/>
                  </a:schemeClr>
                </a:solidFill>
              </a:rPr>
              <a:t>HACETTEPE ÜNİVERSİTESİ</a:t>
            </a:r>
            <a:endParaRPr lang="tr-TR" sz="2000">
              <a:solidFill>
                <a:schemeClr val="tx1">
                  <a:lumMod val="95000"/>
                  <a:lumOff val="5000"/>
                </a:schemeClr>
              </a:solidFill>
            </a:endParaRPr>
          </a:p>
          <a:p>
            <a:r>
              <a:rPr lang="tr-TR" sz="2000">
                <a:solidFill>
                  <a:schemeClr val="tx1">
                    <a:lumMod val="95000"/>
                    <a:lumOff val="5000"/>
                  </a:schemeClr>
                </a:solidFill>
              </a:rPr>
              <a:t>SAĞLIK BİLİMLERİ FAKÜLTESİ</a:t>
            </a:r>
            <a:endParaRPr lang="tr-TR" sz="2000">
              <a:solidFill>
                <a:schemeClr val="tx1">
                  <a:lumMod val="95000"/>
                  <a:lumOff val="5000"/>
                </a:schemeClr>
              </a:solidFill>
            </a:endParaRPr>
          </a:p>
          <a:p>
            <a:r>
              <a:rPr lang="tr-TR" sz="2000">
                <a:solidFill>
                  <a:schemeClr val="tx1">
                    <a:lumMod val="95000"/>
                    <a:lumOff val="5000"/>
                  </a:schemeClr>
                </a:solidFill>
              </a:rPr>
              <a:t>ERGOTERAPİ BÖLÜMÜ</a:t>
            </a:r>
            <a:endParaRPr lang="tr-TR" sz="2000">
              <a:solidFill>
                <a:schemeClr val="tx1">
                  <a:lumMod val="95000"/>
                  <a:lumOff val="5000"/>
                </a:schemeClr>
              </a:solidFill>
            </a:endParaRPr>
          </a:p>
          <a:p>
            <a:r>
              <a:rPr lang="tr-TR" sz="2000">
                <a:solidFill>
                  <a:schemeClr val="tx1">
                    <a:lumMod val="95000"/>
                    <a:lumOff val="5000"/>
                  </a:schemeClr>
                </a:solidFill>
              </a:rPr>
              <a:t>2. SINIF</a:t>
            </a:r>
            <a:endParaRPr lang="tr-TR" sz="2000" dirty="0">
              <a:solidFill>
                <a:schemeClr val="tx1">
                  <a:lumMod val="95000"/>
                  <a:lumOff val="5000"/>
                </a:schemeClr>
              </a:solidFill>
            </a:endParaRPr>
          </a:p>
        </p:txBody>
      </p:sp>
      <p:pic>
        <p:nvPicPr>
          <p:cNvPr id="4098" name="Picture 2" descr="Konya Eğitim ve Kültür Vakf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258" y="100484"/>
            <a:ext cx="1939332" cy="20857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t>Duyu Bütünleme Problemleri Olan </a:t>
            </a:r>
            <a:r>
              <a:rPr lang="" altLang="en-US"/>
              <a:t>Ç</a:t>
            </a:r>
            <a:r>
              <a:rPr lang="en-US" altLang="en-US"/>
              <a:t>ocuklarda Gözlenen Baz</a:t>
            </a:r>
            <a:r>
              <a:rPr lang="" altLang="en-US"/>
              <a:t>ı</a:t>
            </a:r>
            <a:r>
              <a:rPr lang="en-US" altLang="en-US"/>
              <a:t> Davran</a:t>
            </a:r>
            <a:r>
              <a:rPr lang="" altLang="en-US"/>
              <a:t>ış</a:t>
            </a:r>
            <a:r>
              <a:rPr lang="en-US" altLang="en-US"/>
              <a:t>lar</a:t>
            </a:r>
            <a:endParaRPr lang="en-US" altLang="en-US"/>
          </a:p>
        </p:txBody>
      </p:sp>
      <p:sp>
        <p:nvSpPr>
          <p:cNvPr id="3" name="Content Placeholder 2"/>
          <p:cNvSpPr>
            <a:spLocks noGrp="1"/>
          </p:cNvSpPr>
          <p:nvPr>
            <p:ph idx="1"/>
          </p:nvPr>
        </p:nvSpPr>
        <p:spPr>
          <a:xfrm>
            <a:off x="838200" y="1825625"/>
            <a:ext cx="10515600" cy="3975735"/>
          </a:xfrm>
        </p:spPr>
        <p:txBody>
          <a:bodyPr>
            <a:noAutofit/>
          </a:bodyPr>
          <a:p>
            <a:r>
              <a:rPr lang="en-US" altLang="en-US" sz="1600"/>
              <a:t>A</a:t>
            </a:r>
            <a:r>
              <a:rPr lang="" altLang="en-US" sz="1600"/>
              <a:t>şı</a:t>
            </a:r>
            <a:r>
              <a:rPr lang="en-US" altLang="en-US" sz="1600"/>
              <a:t>r</a:t>
            </a:r>
            <a:r>
              <a:rPr lang="" altLang="en-US" sz="1600"/>
              <a:t>ı</a:t>
            </a:r>
            <a:r>
              <a:rPr lang="en-US" altLang="en-US" sz="1600"/>
              <a:t> hareket etme ( örne</a:t>
            </a:r>
            <a:r>
              <a:rPr lang="" altLang="en-US" sz="1600"/>
              <a:t>ğ</a:t>
            </a:r>
            <a:r>
              <a:rPr lang="en-US" altLang="en-US" sz="1600"/>
              <a:t>in evde koltuklar</a:t>
            </a:r>
            <a:r>
              <a:rPr lang="" altLang="en-US" sz="1600"/>
              <a:t>ı</a:t>
            </a:r>
            <a:r>
              <a:rPr lang="en-US" altLang="en-US" sz="1600"/>
              <a:t>n, masalar</a:t>
            </a:r>
            <a:r>
              <a:rPr lang="" altLang="en-US" sz="1600"/>
              <a:t>ı</a:t>
            </a:r>
            <a:r>
              <a:rPr lang="en-US" altLang="en-US" sz="1600"/>
              <a:t>n üzerinde gezme, sürekli ko</a:t>
            </a:r>
            <a:r>
              <a:rPr lang="" altLang="en-US" sz="1600"/>
              <a:t>ş</a:t>
            </a:r>
            <a:r>
              <a:rPr lang="en-US" altLang="en-US" sz="1600"/>
              <a:t>mak isteme)</a:t>
            </a:r>
            <a:endParaRPr lang="en-US" altLang="en-US" sz="1600"/>
          </a:p>
          <a:p>
            <a:r>
              <a:rPr lang="en-US" altLang="en-US" sz="1600"/>
              <a:t>Hareketten ka</a:t>
            </a:r>
            <a:r>
              <a:rPr lang="" altLang="en-US" sz="1600"/>
              <a:t>çı</a:t>
            </a:r>
            <a:r>
              <a:rPr lang="en-US" altLang="en-US" sz="1600"/>
              <a:t>nma, yüksekte olmaktan </a:t>
            </a:r>
            <a:r>
              <a:rPr lang="" altLang="en-US" sz="1600"/>
              <a:t>ç</a:t>
            </a:r>
            <a:r>
              <a:rPr lang="en-US" altLang="en-US" sz="1600"/>
              <a:t>ok korkma, genellikle sakin oyunlar oynama</a:t>
            </a:r>
            <a:endParaRPr lang="en-US" altLang="en-US" sz="1600"/>
          </a:p>
          <a:p>
            <a:r>
              <a:rPr lang="en-US" altLang="en-US" sz="1600"/>
              <a:t>Yüksek sesten korkma, kulaklar</a:t>
            </a:r>
            <a:r>
              <a:rPr lang="" altLang="en-US" sz="1600"/>
              <a:t>ı</a:t>
            </a:r>
            <a:r>
              <a:rPr lang="en-US" altLang="en-US" sz="1600"/>
              <a:t>n</a:t>
            </a:r>
            <a:r>
              <a:rPr lang="" altLang="en-US" sz="1600"/>
              <a:t>ı</a:t>
            </a:r>
            <a:r>
              <a:rPr lang="en-US" altLang="en-US" sz="1600"/>
              <a:t> elleriyle kapatma veya a</a:t>
            </a:r>
            <a:r>
              <a:rPr lang="" altLang="en-US" sz="1600"/>
              <a:t>ğ</a:t>
            </a:r>
            <a:r>
              <a:rPr lang="en-US" altLang="en-US" sz="1600"/>
              <a:t>lama</a:t>
            </a:r>
            <a:endParaRPr lang="en-US" altLang="en-US" sz="1600"/>
          </a:p>
          <a:p>
            <a:r>
              <a:rPr lang="en-US" altLang="en-US" sz="1600"/>
              <a:t>Yal</a:t>
            </a:r>
            <a:r>
              <a:rPr lang="" altLang="en-US" sz="1600"/>
              <a:t>ı</a:t>
            </a:r>
            <a:r>
              <a:rPr lang="en-US" altLang="en-US" sz="1600"/>
              <a:t>nayak olmaktan ho</a:t>
            </a:r>
            <a:r>
              <a:rPr lang="" altLang="en-US" sz="1600"/>
              <a:t>ş</a:t>
            </a:r>
            <a:r>
              <a:rPr lang="en-US" altLang="en-US" sz="1600"/>
              <a:t>lanmama, </a:t>
            </a:r>
            <a:r>
              <a:rPr lang="" altLang="en-US" sz="1600"/>
              <a:t>ç</a:t>
            </a:r>
            <a:r>
              <a:rPr lang="en-US" altLang="en-US" sz="1600"/>
              <a:t>orapl</a:t>
            </a:r>
            <a:r>
              <a:rPr lang="" altLang="en-US" sz="1600"/>
              <a:t>ı</a:t>
            </a:r>
            <a:r>
              <a:rPr lang="en-US" altLang="en-US" sz="1600"/>
              <a:t> gezme</a:t>
            </a:r>
            <a:endParaRPr lang="en-US" altLang="en-US" sz="1600"/>
          </a:p>
          <a:p>
            <a:r>
              <a:rPr lang="" altLang="en-US" sz="1600"/>
              <a:t>Ç</a:t>
            </a:r>
            <a:r>
              <a:rPr lang="en-US" altLang="en-US" sz="1600"/>
              <a:t>oraps</a:t>
            </a:r>
            <a:r>
              <a:rPr lang="" altLang="en-US" sz="1600"/>
              <a:t>ı</a:t>
            </a:r>
            <a:r>
              <a:rPr lang="en-US" altLang="en-US" sz="1600"/>
              <a:t>z dola</a:t>
            </a:r>
            <a:r>
              <a:rPr lang="" altLang="en-US" sz="1600"/>
              <a:t>ş</a:t>
            </a:r>
            <a:r>
              <a:rPr lang="en-US" altLang="en-US" sz="1600"/>
              <a:t>mak isteme, eve girer girmez </a:t>
            </a:r>
            <a:r>
              <a:rPr lang="" altLang="en-US" sz="1600"/>
              <a:t>ç</a:t>
            </a:r>
            <a:r>
              <a:rPr lang="en-US" altLang="en-US" sz="1600"/>
              <a:t>oraplar</a:t>
            </a:r>
            <a:r>
              <a:rPr lang="" altLang="en-US" sz="1600"/>
              <a:t>ı</a:t>
            </a:r>
            <a:r>
              <a:rPr lang="en-US" altLang="en-US" sz="1600"/>
              <a:t>n</a:t>
            </a:r>
            <a:r>
              <a:rPr lang="" altLang="en-US" sz="1600"/>
              <a:t>ı</a:t>
            </a:r>
            <a:r>
              <a:rPr lang="en-US" altLang="en-US" sz="1600"/>
              <a:t> </a:t>
            </a:r>
            <a:r>
              <a:rPr lang="" altLang="en-US" sz="1600"/>
              <a:t>çı</a:t>
            </a:r>
            <a:r>
              <a:rPr lang="en-US" altLang="en-US" sz="1600"/>
              <a:t>karma</a:t>
            </a:r>
            <a:endParaRPr lang="en-US" altLang="en-US" sz="1600"/>
          </a:p>
          <a:p>
            <a:r>
              <a:rPr lang="en-US" altLang="en-US" sz="1600"/>
              <a:t>Yeme bozukluklar</a:t>
            </a:r>
            <a:r>
              <a:rPr lang="" altLang="en-US" sz="1600"/>
              <a:t>ı</a:t>
            </a:r>
            <a:r>
              <a:rPr lang="en-US" altLang="en-US" sz="1600"/>
              <a:t> ( örne</a:t>
            </a:r>
            <a:r>
              <a:rPr lang="" altLang="en-US" sz="1600"/>
              <a:t>ğ</a:t>
            </a:r>
            <a:r>
              <a:rPr lang="en-US" altLang="en-US" sz="1600"/>
              <a:t>in püre beslenme, belli doku ve lezzetteki yemekleri yeme)</a:t>
            </a:r>
            <a:endParaRPr lang="en-US" altLang="en-US" sz="1600"/>
          </a:p>
          <a:p>
            <a:r>
              <a:rPr lang="en-US" altLang="en-US" sz="1600"/>
              <a:t>Uyku bozukluklar</a:t>
            </a:r>
            <a:r>
              <a:rPr lang="" altLang="en-US" sz="1600"/>
              <a:t>ı</a:t>
            </a:r>
            <a:endParaRPr lang="" altLang="en-US" sz="1600"/>
          </a:p>
          <a:p>
            <a:r>
              <a:rPr lang="en-US" altLang="en-US" sz="1600"/>
              <a:t>Konu</a:t>
            </a:r>
            <a:r>
              <a:rPr lang="" altLang="en-US" sz="1600"/>
              <a:t>ş</a:t>
            </a:r>
            <a:r>
              <a:rPr lang="en-US" altLang="en-US" sz="1600"/>
              <a:t>ma sorunlar</a:t>
            </a:r>
            <a:r>
              <a:rPr lang="" altLang="en-US" sz="1600"/>
              <a:t>ı</a:t>
            </a:r>
            <a:endParaRPr lang="" altLang="en-US" sz="1600"/>
          </a:p>
          <a:p>
            <a:r>
              <a:rPr lang="en-US" altLang="en-US" sz="1600"/>
              <a:t>Sakarl</a:t>
            </a:r>
            <a:r>
              <a:rPr lang="" altLang="en-US" sz="1600"/>
              <a:t>ı</a:t>
            </a:r>
            <a:r>
              <a:rPr lang="en-US" altLang="en-US" sz="1600"/>
              <a:t>k, tak</a:t>
            </a:r>
            <a:r>
              <a:rPr lang="" altLang="en-US" sz="1600"/>
              <a:t>ı</a:t>
            </a:r>
            <a:r>
              <a:rPr lang="en-US" altLang="en-US" sz="1600"/>
              <a:t>l</a:t>
            </a:r>
            <a:r>
              <a:rPr lang="" altLang="en-US" sz="1600"/>
              <a:t>ı</a:t>
            </a:r>
            <a:r>
              <a:rPr lang="en-US" altLang="en-US" sz="1600"/>
              <a:t>p dü</a:t>
            </a:r>
            <a:r>
              <a:rPr lang="" altLang="en-US" sz="1600"/>
              <a:t>ş</a:t>
            </a:r>
            <a:r>
              <a:rPr lang="en-US" altLang="en-US" sz="1600"/>
              <a:t>me, etraftaki cisimlere </a:t>
            </a:r>
            <a:r>
              <a:rPr lang="" altLang="en-US" sz="1600"/>
              <a:t>ç</a:t>
            </a:r>
            <a:r>
              <a:rPr lang="en-US" altLang="en-US" sz="1600"/>
              <a:t>arpma</a:t>
            </a:r>
            <a:endParaRPr lang="en-US" altLang="en-US" sz="1600"/>
          </a:p>
          <a:p>
            <a:r>
              <a:rPr lang="en-US" altLang="en-US" sz="1600"/>
              <a:t>Merdiven inip </a:t>
            </a:r>
            <a:r>
              <a:rPr lang="" altLang="en-US" sz="1600"/>
              <a:t>çı</a:t>
            </a:r>
            <a:r>
              <a:rPr lang="en-US" altLang="en-US" sz="1600"/>
              <a:t>kmada zorlanma</a:t>
            </a:r>
            <a:endParaRPr lang="en-US" altLang="en-US" sz="1600"/>
          </a:p>
          <a:p>
            <a:r>
              <a:rPr lang="en-US" altLang="en-US" sz="1600"/>
              <a:t>Duygular</a:t>
            </a:r>
            <a:r>
              <a:rPr lang="" altLang="en-US" sz="1600"/>
              <a:t>ı</a:t>
            </a:r>
            <a:r>
              <a:rPr lang="en-US" altLang="en-US" sz="1600"/>
              <a:t>n</a:t>
            </a:r>
            <a:r>
              <a:rPr lang="" altLang="en-US" sz="1600"/>
              <a:t>ı</a:t>
            </a:r>
            <a:r>
              <a:rPr lang="en-US" altLang="en-US" sz="1600"/>
              <a:t> fark etmede veya kontrol etmede zorlanma</a:t>
            </a:r>
            <a:endParaRPr lang="en-US" altLang="en-US" sz="1600"/>
          </a:p>
          <a:p>
            <a:r>
              <a:rPr lang="en-US" altLang="en-US" sz="1600"/>
              <a:t>Bedensel a</a:t>
            </a:r>
            <a:r>
              <a:rPr lang="" altLang="en-US" sz="1600"/>
              <a:t>ğ</a:t>
            </a:r>
            <a:r>
              <a:rPr lang="en-US" altLang="en-US" sz="1600"/>
              <a:t>r</a:t>
            </a:r>
            <a:r>
              <a:rPr lang="" altLang="en-US" sz="1600"/>
              <a:t>ı</a:t>
            </a:r>
            <a:r>
              <a:rPr lang="en-US" altLang="en-US" sz="1600"/>
              <a:t>lara a</a:t>
            </a:r>
            <a:r>
              <a:rPr lang="" altLang="en-US" sz="1600"/>
              <a:t>şı</a:t>
            </a:r>
            <a:r>
              <a:rPr lang="en-US" altLang="en-US" sz="1600"/>
              <a:t>r</a:t>
            </a:r>
            <a:r>
              <a:rPr lang="" altLang="en-US" sz="1600"/>
              <a:t>ı</a:t>
            </a:r>
            <a:r>
              <a:rPr lang="en-US" altLang="en-US" sz="1600"/>
              <a:t> tepkili veya tepkisiz olma</a:t>
            </a:r>
            <a:endParaRPr lang="en-US" altLang="en-US" sz="1600"/>
          </a:p>
          <a:p>
            <a:r>
              <a:rPr lang="en-US" altLang="en-US" sz="1600"/>
              <a:t>Koordinasyon gerektiren oyunlarda zorlanma</a:t>
            </a:r>
            <a:endParaRPr lang="en-US" altLang="en-US" sz="1600"/>
          </a:p>
          <a:p>
            <a:r>
              <a:rPr lang="en-US" altLang="en-US" sz="1600"/>
              <a:t>Tehlikeli hareketleri yapmaktan ho</a:t>
            </a:r>
            <a:r>
              <a:rPr lang="" altLang="en-US" sz="1600"/>
              <a:t>ş</a:t>
            </a:r>
            <a:r>
              <a:rPr lang="en-US" altLang="en-US" sz="1600"/>
              <a:t>lanma veya ki</a:t>
            </a:r>
            <a:r>
              <a:rPr lang="" altLang="en-US" sz="1600"/>
              <a:t>ş</a:t>
            </a:r>
            <a:r>
              <a:rPr lang="en-US" altLang="en-US" sz="1600"/>
              <a:t>isel güvenli</a:t>
            </a:r>
            <a:r>
              <a:rPr lang="" altLang="en-US" sz="1600"/>
              <a:t>ğ</a:t>
            </a:r>
            <a:r>
              <a:rPr lang="en-US" altLang="en-US" sz="1600"/>
              <a:t>ini riske atan oyunlar oynama</a:t>
            </a:r>
            <a:endParaRPr lang="en-US" altLang="en-US" sz="1600"/>
          </a:p>
          <a:p>
            <a:pPr marL="0" indent="0">
              <a:buNone/>
            </a:pPr>
            <a:endParaRPr lang="en-US" altLang="en-US" sz="1600"/>
          </a:p>
          <a:p>
            <a:r>
              <a:rPr lang="en-US" altLang="en-US" sz="1600"/>
              <a:t>Giysilerini giyinmede zorlanma</a:t>
            </a:r>
            <a:endParaRPr lang="en-US" altLang="en-US"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p:cNvSpPr>
            <a:spLocks noGrp="1" noRot="1" noChangeAspect="1" noMove="1" noResize="1" noEditPoints="1" noAdjustHandles="1" noChangeArrowheads="1" noChangeShapeType="1" noTextEdit="1"/>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572493" y="238539"/>
            <a:ext cx="11018520" cy="1434415"/>
          </a:xfrm>
        </p:spPr>
        <p:txBody>
          <a:bodyPr anchor="b">
            <a:normAutofit/>
          </a:bodyPr>
          <a:lstStyle/>
          <a:p>
            <a:pPr fontAlgn="base"/>
            <a:br>
              <a:rPr lang="tr-TR" sz="4600" b="0" i="0">
                <a:effectLst/>
                <a:latin typeface="Roboto" panose="020F0502020204030204" pitchFamily="2" charset="0"/>
              </a:rPr>
            </a:br>
            <a:endParaRPr lang="tr-TR" sz="4600"/>
          </a:p>
        </p:txBody>
      </p:sp>
      <p:sp>
        <p:nvSpPr>
          <p:cNvPr id="3081" name="sketchy line"/>
          <p:cNvSpPr>
            <a:spLocks noGrp="1" noRot="1" noChangeAspect="1" noMove="1" noResize="1" noEditPoints="1" noAdjustHandles="1" noChangeArrowheads="1" noChangeShapeType="1" noTextEdit="1"/>
          </p:cNvSpPr>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utoShape 12"/>
          <p:cNvSpPr>
            <a:spLocks noGrp="1" noChangeAspect="1" noChangeArrowheads="1"/>
          </p:cNvSpPr>
          <p:nvPr>
            <p:ph idx="1"/>
          </p:nvPr>
        </p:nvSpPr>
        <p:spPr bwMode="auto">
          <a:xfrm>
            <a:off x="3578942" y="391914"/>
            <a:ext cx="6390967" cy="113375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rmAutofit/>
          </a:bodyPr>
          <a:lstStyle/>
          <a:p>
            <a:pPr marL="0" indent="0">
              <a:buNone/>
            </a:pPr>
            <a:r>
              <a:rPr lang="tr-TR" sz="6000" dirty="0"/>
              <a:t>TEŞEKKÜRLER</a:t>
            </a:r>
            <a:endParaRPr lang="tr-TR" sz="6000" dirty="0"/>
          </a:p>
        </p:txBody>
      </p:sp>
      <p:sp>
        <p:nvSpPr>
          <p:cNvPr id="10" name="AutoShape 14"/>
          <p:cNvSpPr>
            <a:spLocks noChangeAspect="1" noChangeArrowheads="1"/>
          </p:cNvSpPr>
          <p:nvPr/>
        </p:nvSpPr>
        <p:spPr bwMode="auto">
          <a:xfrm>
            <a:off x="4247535" y="1580535"/>
            <a:ext cx="2000865" cy="20008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tr-TR"/>
          </a:p>
        </p:txBody>
      </p:sp>
      <p:pic>
        <p:nvPicPr>
          <p:cNvPr id="11" name="Resim 10"/>
          <p:cNvPicPr>
            <a:picLocks noChangeAspect="1"/>
          </p:cNvPicPr>
          <p:nvPr/>
        </p:nvPicPr>
        <p:blipFill>
          <a:blip r:embed="rId1"/>
          <a:stretch>
            <a:fillRect/>
          </a:stretch>
        </p:blipFill>
        <p:spPr>
          <a:xfrm>
            <a:off x="2576052" y="1708422"/>
            <a:ext cx="6322142" cy="448282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2060"/>
                </a:solidFill>
              </a:rPr>
              <a:t>KAYNAKÇA</a:t>
            </a:r>
            <a:endParaRPr lang="tr-TR" b="1" dirty="0">
              <a:solidFill>
                <a:srgbClr val="002060"/>
              </a:solidFill>
            </a:endParaRPr>
          </a:p>
        </p:txBody>
      </p:sp>
      <p:sp>
        <p:nvSpPr>
          <p:cNvPr id="3" name="İçerik Yer Tutucusu 2"/>
          <p:cNvSpPr>
            <a:spLocks noGrp="1"/>
          </p:cNvSpPr>
          <p:nvPr>
            <p:ph idx="1"/>
          </p:nvPr>
        </p:nvSpPr>
        <p:spPr/>
        <p:txBody>
          <a:bodyPr/>
          <a:lstStyle/>
          <a:p>
            <a:r>
              <a:rPr lang="tr-TR" dirty="0">
                <a:hlinkClick r:id="rId1"/>
              </a:rPr>
              <a:t>https://www.acibadem.com.tr/hayat/ergoterapi/</a:t>
            </a:r>
            <a:endParaRPr lang="tr-TR" dirty="0"/>
          </a:p>
          <a:p>
            <a:r>
              <a:rPr lang="tr-TR" dirty="0"/>
              <a:t>https://www.medicalpark.com.tr/ergoterapi-nedir/hg-2480</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1632439" y="1335183"/>
            <a:ext cx="3516922" cy="4150899"/>
          </a:xfrm>
        </p:spPr>
        <p:txBody>
          <a:bodyPr>
            <a:normAutofit/>
          </a:bodyPr>
          <a:lstStyle/>
          <a:p>
            <a:pPr algn="ctr"/>
            <a:r>
              <a:rPr lang="tr-TR" sz="6000" dirty="0">
                <a:solidFill>
                  <a:schemeClr val="accent2">
                    <a:lumMod val="75000"/>
                  </a:schemeClr>
                </a:solidFill>
              </a:rPr>
              <a:t>SAĞLIK</a:t>
            </a:r>
            <a:endParaRPr lang="tr-TR" sz="6000" dirty="0">
              <a:solidFill>
                <a:schemeClr val="accent2">
                  <a:lumMod val="75000"/>
                </a:schemeClr>
              </a:solidFill>
            </a:endParaRPr>
          </a:p>
        </p:txBody>
      </p:sp>
      <p:sp>
        <p:nvSpPr>
          <p:cNvPr id="12" name="Rectangle 11"/>
          <p:cNvSpPr>
            <a:spLocks noGrp="1" noRot="1" noChangeAspect="1" noMove="1" noResize="1" noEditPoints="1" noAdjustHandles="1" noChangeArrowheads="1" noChangeShapeType="1" noTextEdit="1"/>
          </p:cNvSpPr>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6746001" y="1335183"/>
            <a:ext cx="4110198" cy="4187633"/>
          </a:xfrm>
        </p:spPr>
        <p:txBody>
          <a:bodyPr anchor="ctr">
            <a:normAutofit/>
          </a:bodyPr>
          <a:lstStyle/>
          <a:p>
            <a:r>
              <a:rPr lang="tr-TR" sz="3200" b="0" i="0" dirty="0">
                <a:effectLst/>
                <a:latin typeface="Google Sans"/>
              </a:rPr>
              <a:t>Dünya Sağlık Örgütü anayasasında sağlık şöyle tanımlanmıştır: “Sağlık sadece hastalık ve sakatlığın olmayışı değil, bedence, ruhça ve sosyal yönden tam iyilik halidir.”</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1042219" y="1335183"/>
            <a:ext cx="4107142" cy="4150899"/>
          </a:xfrm>
        </p:spPr>
        <p:txBody>
          <a:bodyPr>
            <a:normAutofit/>
          </a:bodyPr>
          <a:lstStyle/>
          <a:p>
            <a:pPr algn="ctr"/>
            <a:r>
              <a:rPr lang="tr-TR" sz="6000" dirty="0">
                <a:solidFill>
                  <a:schemeClr val="accent2">
                    <a:lumMod val="75000"/>
                  </a:schemeClr>
                </a:solidFill>
              </a:rPr>
              <a:t>E</a:t>
            </a:r>
            <a:r>
              <a:rPr lang="tr-TR" sz="6000" dirty="0">
                <a:solidFill>
                  <a:srgbClr val="FF0000"/>
                </a:solidFill>
              </a:rPr>
              <a:t>R</a:t>
            </a:r>
            <a:r>
              <a:rPr lang="tr-TR" sz="6000" dirty="0">
                <a:solidFill>
                  <a:srgbClr val="FFC000"/>
                </a:solidFill>
              </a:rPr>
              <a:t>G</a:t>
            </a:r>
            <a:r>
              <a:rPr lang="tr-TR" sz="6000" dirty="0">
                <a:solidFill>
                  <a:srgbClr val="92D050"/>
                </a:solidFill>
              </a:rPr>
              <a:t>O</a:t>
            </a:r>
            <a:r>
              <a:rPr lang="tr-TR" sz="6000" dirty="0">
                <a:solidFill>
                  <a:srgbClr val="00B050"/>
                </a:solidFill>
              </a:rPr>
              <a:t>T</a:t>
            </a:r>
            <a:r>
              <a:rPr lang="tr-TR" sz="6000" dirty="0">
                <a:solidFill>
                  <a:srgbClr val="00B0F0"/>
                </a:solidFill>
              </a:rPr>
              <a:t>E</a:t>
            </a:r>
            <a:r>
              <a:rPr lang="tr-TR" sz="6000" dirty="0">
                <a:solidFill>
                  <a:srgbClr val="0070C0"/>
                </a:solidFill>
              </a:rPr>
              <a:t>R</a:t>
            </a:r>
            <a:r>
              <a:rPr lang="tr-TR" sz="6000" dirty="0">
                <a:solidFill>
                  <a:srgbClr val="002060"/>
                </a:solidFill>
              </a:rPr>
              <a:t>A</a:t>
            </a:r>
            <a:r>
              <a:rPr lang="tr-TR" sz="6000" dirty="0">
                <a:solidFill>
                  <a:srgbClr val="7030A0"/>
                </a:solidFill>
              </a:rPr>
              <a:t>P</a:t>
            </a:r>
            <a:r>
              <a:rPr lang="tr-TR" sz="6000" dirty="0">
                <a:solidFill>
                  <a:schemeClr val="accent6">
                    <a:lumMod val="50000"/>
                  </a:schemeClr>
                </a:solidFill>
              </a:rPr>
              <a:t>İ</a:t>
            </a:r>
            <a:endParaRPr lang="tr-TR" sz="6000" dirty="0">
              <a:solidFill>
                <a:srgbClr val="C00000"/>
              </a:solidFill>
            </a:endParaRPr>
          </a:p>
        </p:txBody>
      </p:sp>
      <p:sp>
        <p:nvSpPr>
          <p:cNvPr id="12" name="Rectangle 11"/>
          <p:cNvSpPr>
            <a:spLocks noGrp="1" noRot="1" noChangeAspect="1" noMove="1" noResize="1" noEditPoints="1" noAdjustHandles="1" noChangeArrowheads="1" noChangeShapeType="1" noTextEdit="1"/>
          </p:cNvSpPr>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6746001" y="1335183"/>
            <a:ext cx="4110198" cy="4187633"/>
          </a:xfrm>
        </p:spPr>
        <p:txBody>
          <a:bodyPr anchor="ctr">
            <a:normAutofit/>
          </a:bodyPr>
          <a:lstStyle/>
          <a:p>
            <a:pPr marL="0" indent="0">
              <a:buNone/>
            </a:pPr>
            <a:r>
              <a:rPr lang="tr-TR" b="0" i="0" dirty="0">
                <a:solidFill>
                  <a:srgbClr val="212529"/>
                </a:solidFill>
                <a:effectLst/>
                <a:latin typeface="Roboto" panose="020F0502020204030204" pitchFamily="2" charset="0"/>
              </a:rPr>
              <a:t>Ergoterapi, anlamlı ve amaçlı aktivitelerle sağlığı ve refahı geliştiren kişi merkezli bir sağlık mesleğidir.  Ergoterapinin temel amacı kişilerin günlük yaşam aktivitelerine katılımını sağlamaktır.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a:spLocks noGrp="1" noRot="1" noChangeAspect="1" noMove="1" noResize="1" noEditPoints="1" noAdjustHandles="1" noChangeArrowheads="1" noChangeShapeType="1" noTextEdit="1"/>
          </p:cNvSpPr>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5800" y="685800"/>
            <a:ext cx="10820399" cy="5557684"/>
          </a:xfrm>
        </p:spPr>
        <p:txBody>
          <a:bodyPr vert="horz" lIns="91440" tIns="45720" rIns="91440" bIns="45720" rtlCol="0" anchor="b">
            <a:normAutofit/>
          </a:bodyPr>
          <a:lstStyle/>
          <a:p>
            <a:pPr fontAlgn="base"/>
            <a:r>
              <a:rPr lang="tr-TR" sz="3200" dirty="0">
                <a:solidFill>
                  <a:srgbClr val="5E5E5E"/>
                </a:solidFill>
                <a:latin typeface="Roboto" panose="020F0502020204030204" pitchFamily="2" charset="0"/>
              </a:rPr>
              <a:t>E</a:t>
            </a:r>
            <a:r>
              <a:rPr lang="tr-TR" sz="3200" b="0" i="0" dirty="0">
                <a:solidFill>
                  <a:srgbClr val="5E5E5E"/>
                </a:solidFill>
                <a:effectLst/>
                <a:latin typeface="Roboto" panose="020F0502020204030204" pitchFamily="2" charset="0"/>
              </a:rPr>
              <a:t>rgoterapi, günlük fiziksel aktivitelerini yerine getirmekte bir engeli olan kişiler için uygulanır. Bir ağrı, yaralanma, hastalık, engel gibi durumlarda ortaya çıkan hareket kısıtlıklarına karşı geliştirilen ergoterapi, pek çok çocuk, yaşlı ve engelli bireylerde etkili sonuçlar elde edilmesini sağlar. </a:t>
            </a:r>
            <a:br>
              <a:rPr lang="tr-TR" sz="3200" b="0" i="0" dirty="0">
                <a:solidFill>
                  <a:srgbClr val="5E5E5E"/>
                </a:solidFill>
                <a:effectLst/>
                <a:latin typeface="Roboto" panose="020F0502020204030204" pitchFamily="2" charset="0"/>
              </a:rPr>
            </a:br>
            <a:r>
              <a:rPr lang="tr-TR" sz="3200" b="0" i="0" dirty="0">
                <a:solidFill>
                  <a:srgbClr val="5E5E5E"/>
                </a:solidFill>
                <a:effectLst/>
                <a:latin typeface="Roboto" panose="020F0502020204030204" pitchFamily="2" charset="0"/>
              </a:rPr>
              <a:t>Ergoterapide kişilerin ilgi ve ihtiyaçlarına göre günlük aktivitelerin istenilen düzeylere çıkartılmasıyla günlük yaşama dahil olmaları amaçlanır. Ergoterapi uygulanan kişilere belirli cihazlar ve aparatlar yardımıyla ihtiyaçlarını giderebilmeleri imkanı sağlanır.</a:t>
            </a:r>
            <a:br>
              <a:rPr lang="tr-TR" sz="3200" b="0" i="0" dirty="0">
                <a:solidFill>
                  <a:srgbClr val="5E5E5E"/>
                </a:solidFill>
                <a:effectLst/>
                <a:latin typeface="Roboto" panose="020F0502020204030204" pitchFamily="2" charset="0"/>
              </a:rPr>
            </a:br>
            <a:endParaRPr lang="en-US" sz="3200" kern="1200" dirty="0">
              <a:solidFill>
                <a:schemeClr val="tx1">
                  <a:lumMod val="65000"/>
                  <a:lumOff val="35000"/>
                </a:schemeClr>
              </a:solidFill>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0"/>
          <p:cNvSpPr>
            <a:spLocks noGrp="1" noRot="1" noChangeAspect="1" noMove="1" noResize="1" noEditPoints="1" noAdjustHandles="1" noChangeArrowheads="1" noChangeShapeType="1" noTextEdit="1"/>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572493" y="238539"/>
            <a:ext cx="11018520" cy="1434415"/>
          </a:xfrm>
        </p:spPr>
        <p:txBody>
          <a:bodyPr vert="horz" lIns="91440" tIns="45720" rIns="91440" bIns="45720" rtlCol="0" anchor="b">
            <a:normAutofit/>
          </a:bodyPr>
          <a:lstStyle/>
          <a:p>
            <a:pPr fontAlgn="base"/>
            <a:br>
              <a:rPr lang="en-US" sz="4600" b="0" i="0">
                <a:effectLst/>
              </a:rPr>
            </a:br>
            <a:endParaRPr lang="en-US" sz="4600"/>
          </a:p>
        </p:txBody>
      </p:sp>
      <p:sp>
        <p:nvSpPr>
          <p:cNvPr id="1039" name="sketchy line"/>
          <p:cNvSpPr>
            <a:spLocks noGrp="1" noRot="1" noChangeAspect="1" noMove="1" noResize="1" noEditPoints="1" noAdjustHandles="1" noChangeArrowheads="1" noChangeShapeType="1" noTextEdit="1"/>
          </p:cNvSpPr>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etin kutusu 3"/>
          <p:cNvSpPr txBox="1"/>
          <p:nvPr/>
        </p:nvSpPr>
        <p:spPr>
          <a:xfrm>
            <a:off x="572493" y="2071316"/>
            <a:ext cx="6713552" cy="4119172"/>
          </a:xfrm>
          <a:prstGeom prst="rect">
            <a:avLst/>
          </a:prstGeom>
        </p:spPr>
        <p:txBody>
          <a:bodyPr vert="horz" lIns="91440" tIns="45720" rIns="91440" bIns="45720" rtlCol="0" anchor="t">
            <a:normAutofit/>
          </a:bodyPr>
          <a:lstStyle/>
          <a:p>
            <a:pPr indent="-228600" fontAlgn="base">
              <a:lnSpc>
                <a:spcPct val="90000"/>
              </a:lnSpc>
              <a:spcAft>
                <a:spcPts val="600"/>
              </a:spcAft>
              <a:buFont typeface="Arial" panose="020B0604020202020204" pitchFamily="34" charset="0"/>
              <a:buChar char="•"/>
            </a:pPr>
            <a:r>
              <a:rPr lang="en-US" sz="1900" b="0" i="0">
                <a:effectLst/>
              </a:rPr>
              <a:t>Ergoterapinin uygulanma amaçları şöyle sıralanabilir:</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Ofis işlerini yapabilmek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Banyo yapabilmek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Giyinebilmek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Boş zamanlarında aktivite yapabilmek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Başkalarından yardım almadan yemek yiyebilmek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Çamaşır yıkayabilmek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Evde temizlik yapabilmek </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Araba kullanabilmek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b="0" i="0">
                <a:effectLst/>
              </a:rPr>
              <a:t>Yemek yapabilmek</a:t>
            </a:r>
            <a:endParaRPr lang="en-US" sz="1900" b="0" i="0">
              <a:effectLst/>
            </a:endParaRPr>
          </a:p>
          <a:p>
            <a:pPr indent="-228600" fontAlgn="base">
              <a:lnSpc>
                <a:spcPct val="90000"/>
              </a:lnSpc>
              <a:spcAft>
                <a:spcPts val="600"/>
              </a:spcAft>
              <a:buFont typeface="Arial" panose="020B0604020202020204" pitchFamily="34" charset="0"/>
              <a:buChar char="•"/>
            </a:pPr>
            <a:r>
              <a:rPr lang="en-US" sz="1900"/>
              <a:t>Aslında amaç anlaşılacağı üzere kişinin günlük hayatta yapmak istediklerini yapabilmesini sağlamaya çalışmak.</a:t>
            </a:r>
            <a:endParaRPr lang="en-US" sz="1900"/>
          </a:p>
          <a:p>
            <a:pPr indent="-228600" fontAlgn="base">
              <a:lnSpc>
                <a:spcPct val="90000"/>
              </a:lnSpc>
              <a:spcAft>
                <a:spcPts val="600"/>
              </a:spcAft>
              <a:buFont typeface="Arial" panose="020B0604020202020204" pitchFamily="34" charset="0"/>
              <a:buChar char="•"/>
            </a:pPr>
            <a:endParaRPr lang="en-US" sz="1900" b="0" i="0">
              <a:effectLst/>
            </a:endParaRPr>
          </a:p>
        </p:txBody>
      </p:sp>
      <p:pic>
        <p:nvPicPr>
          <p:cNvPr id="1026" name="Picture 2" descr="What is OT? | The Occupational Therapy Hub"/>
          <p:cNvPicPr>
            <a:picLocks noChangeAspect="1" noChangeArrowheads="1"/>
          </p:cNvPicPr>
          <p:nvPr/>
        </p:nvPicPr>
        <p:blipFill rotWithShape="1">
          <a:blip r:embed="rId1">
            <a:extLst>
              <a:ext uri="{28A0092B-C50C-407E-A947-70E740481C1C}">
                <a14:useLocalDpi xmlns:a14="http://schemas.microsoft.com/office/drawing/2010/main" val="0"/>
              </a:ext>
            </a:extLst>
          </a:blip>
          <a:srcRect l="2826" r="970" b="2"/>
          <a:stretch>
            <a:fillRect/>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p:cNvSpPr>
            <a:spLocks noGrp="1" noRot="1" noChangeAspect="1" noMove="1" noResize="1" noEditPoints="1" noAdjustHandles="1" noChangeArrowheads="1" noChangeShapeType="1" noTextEdit="1"/>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572493" y="238539"/>
            <a:ext cx="11018520" cy="1434415"/>
          </a:xfrm>
        </p:spPr>
        <p:txBody>
          <a:bodyPr anchor="b">
            <a:normAutofit/>
          </a:bodyPr>
          <a:lstStyle/>
          <a:p>
            <a:pPr fontAlgn="base"/>
            <a:br>
              <a:rPr lang="tr-TR" sz="4600" b="0" i="0">
                <a:effectLst/>
                <a:latin typeface="Roboto" panose="020F0502020204030204" pitchFamily="2" charset="0"/>
              </a:rPr>
            </a:br>
            <a:endParaRPr lang="tr-TR" sz="4600"/>
          </a:p>
        </p:txBody>
      </p:sp>
      <p:sp>
        <p:nvSpPr>
          <p:cNvPr id="3081" name="sketchy line"/>
          <p:cNvSpPr>
            <a:spLocks noGrp="1" noRot="1" noChangeAspect="1" noMove="1" noResize="1" noEditPoints="1" noAdjustHandles="1" noChangeArrowheads="1" noChangeShapeType="1" noTextEdit="1"/>
          </p:cNvSpPr>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572493" y="2071316"/>
            <a:ext cx="6713552" cy="4119172"/>
          </a:xfrm>
        </p:spPr>
        <p:txBody>
          <a:bodyPr anchor="t">
            <a:normAutofit/>
          </a:bodyPr>
          <a:lstStyle/>
          <a:p>
            <a:r>
              <a:rPr lang="tr-TR" sz="1500" b="0" i="0">
                <a:effectLst/>
                <a:latin typeface="Source Sans Pro" panose="020B0503030403020204" pitchFamily="34" charset="0"/>
              </a:rPr>
              <a:t>Ergoterapinin çalışma alanları nelerdir?</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Psikiyatrik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El Rehabilitasyonu</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Mesleki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Toplum Temelli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Onkolojik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Kognitif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Engelli Bireyler</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Yardımcı Teknoloji</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Geriatrik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Nörolojik Rehabilitasyon</a:t>
            </a:r>
            <a:endParaRPr lang="tr-TR" sz="1500" b="0" i="0">
              <a:effectLst/>
              <a:latin typeface="Source Sans Pro" panose="020B0503030403020204" pitchFamily="34" charset="0"/>
            </a:endParaRPr>
          </a:p>
          <a:p>
            <a:pPr>
              <a:buFont typeface="Arial" panose="020B0604020202020204" pitchFamily="34" charset="0"/>
              <a:buChar char="•"/>
            </a:pPr>
            <a:r>
              <a:rPr lang="tr-TR" sz="1500" b="0" i="0">
                <a:effectLst/>
                <a:latin typeface="Source Sans Pro" panose="020B0503030403020204" pitchFamily="34" charset="0"/>
              </a:rPr>
              <a:t>Pediatrik Rehabilitasyon</a:t>
            </a:r>
            <a:endParaRPr lang="tr-TR" sz="1500" b="0" i="0">
              <a:effectLst/>
              <a:latin typeface="Source Sans Pro" panose="020B0503030403020204" pitchFamily="34" charset="0"/>
            </a:endParaRPr>
          </a:p>
        </p:txBody>
      </p:sp>
      <p:pic>
        <p:nvPicPr>
          <p:cNvPr id="3074" name="Picture 2" descr="Özel Parla Özel Eğitim Merkezi | Ergoterapi"/>
          <p:cNvPicPr>
            <a:picLocks noChangeAspect="1" noChangeArrowheads="1"/>
          </p:cNvPicPr>
          <p:nvPr/>
        </p:nvPicPr>
        <p:blipFill rotWithShape="1">
          <a:blip r:embed="rId1">
            <a:extLst>
              <a:ext uri="{28A0092B-C50C-407E-A947-70E740481C1C}">
                <a14:useLocalDpi xmlns:a14="http://schemas.microsoft.com/office/drawing/2010/main" val="0"/>
              </a:ext>
            </a:extLst>
          </a:blip>
          <a:srcRect l="16753" r="38511" b="-1"/>
          <a:stretch>
            <a:fillRect/>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5800" y="685798"/>
            <a:ext cx="5410200" cy="5486400"/>
          </a:xfrm>
        </p:spPr>
        <p:txBody>
          <a:bodyPr>
            <a:normAutofit/>
          </a:bodyPr>
          <a:lstStyle/>
          <a:p>
            <a:pPr fontAlgn="base"/>
            <a:r>
              <a:rPr lang="tr-TR" sz="2000" b="1" i="0" dirty="0">
                <a:solidFill>
                  <a:schemeClr val="accent2">
                    <a:lumMod val="75000"/>
                  </a:schemeClr>
                </a:solidFill>
                <a:effectLst/>
                <a:latin typeface="var(--font1)"/>
              </a:rPr>
              <a:t>Ergoterapi Nasıl Uygulanır?</a:t>
            </a:r>
            <a:br>
              <a:rPr lang="tr-TR" sz="2000" b="1" i="0" dirty="0">
                <a:solidFill>
                  <a:schemeClr val="accent2">
                    <a:lumMod val="75000"/>
                  </a:schemeClr>
                </a:solidFill>
                <a:effectLst/>
                <a:latin typeface="var(--font1)"/>
              </a:rPr>
            </a:br>
            <a:r>
              <a:rPr lang="tr-TR" sz="2000" b="0" i="0" dirty="0">
                <a:solidFill>
                  <a:schemeClr val="tx1">
                    <a:lumMod val="95000"/>
                    <a:lumOff val="5000"/>
                  </a:schemeClr>
                </a:solidFill>
                <a:effectLst/>
                <a:latin typeface="Roboto" panose="020F0502020204030204" pitchFamily="2" charset="0"/>
              </a:rPr>
              <a:t>Öncelikle ergoterapistler, kişinin hareketleri nasıl yaptığına bakar ve bunu geliştirmeyi hedefler. Yani kişinin hareketleri daha kolay veya daha az acı verici şekilde yapabilmesini iyileştirmeye çalışır.</a:t>
            </a:r>
            <a:br>
              <a:rPr lang="tr-TR" sz="2000" b="0" i="0" dirty="0">
                <a:solidFill>
                  <a:schemeClr val="tx1">
                    <a:lumMod val="95000"/>
                    <a:lumOff val="5000"/>
                  </a:schemeClr>
                </a:solidFill>
                <a:effectLst/>
                <a:latin typeface="Roboto" panose="020F0502020204030204" pitchFamily="2" charset="0"/>
              </a:rPr>
            </a:br>
            <a:r>
              <a:rPr lang="tr-TR" sz="2000" b="0" i="0" dirty="0">
                <a:solidFill>
                  <a:schemeClr val="tx1">
                    <a:lumMod val="95000"/>
                    <a:lumOff val="5000"/>
                  </a:schemeClr>
                </a:solidFill>
                <a:effectLst/>
                <a:latin typeface="Roboto" panose="020F0502020204030204" pitchFamily="2" charset="0"/>
              </a:rPr>
              <a:t>İlk görüşmede ihtiyaçlar belirlenir. Daha sonrasında ergoterapi aktivitelerine geçmeden önce ergoterapist, terapiyi alacak kişiyi kendi alanında ziyaret edebilir. Bu birey bir çocuksa ergoterapist okula gidebilir, yaşlı bir kişi için eve ziyaret gerçekleştirebilir. Herhangi bir bastona veya mobilya gibi ürünlere ihtiyaç varsa bunlar giderilir. Günlük işlerin nasıl daha iyi yapılabileceğini söylerler. Ardından bir terapi planı hazırlanır. Motor becerilerin ve el-göz koordinasyonun geliştirilmesi için uygulama yapılır.</a:t>
            </a:r>
            <a:br>
              <a:rPr lang="tr-TR" sz="2000" b="0" i="0" dirty="0">
                <a:solidFill>
                  <a:schemeClr val="tx1">
                    <a:lumMod val="95000"/>
                    <a:lumOff val="5000"/>
                  </a:schemeClr>
                </a:solidFill>
                <a:effectLst/>
                <a:latin typeface="Roboto" panose="020F0502020204030204" pitchFamily="2" charset="0"/>
              </a:rPr>
            </a:br>
            <a:endParaRPr lang="tr-TR" sz="2000" dirty="0">
              <a:solidFill>
                <a:schemeClr val="tx1">
                  <a:lumMod val="95000"/>
                  <a:lumOff val="5000"/>
                </a:schemeClr>
              </a:solidFill>
            </a:endParaRPr>
          </a:p>
        </p:txBody>
      </p:sp>
      <p:sp>
        <p:nvSpPr>
          <p:cNvPr id="12" name="Rectangle 11"/>
          <p:cNvSpPr>
            <a:spLocks noGrp="1" noRot="1" noChangeAspect="1" noMove="1" noResize="1" noEditPoints="1" noAdjustHandles="1" noChangeArrowheads="1" noChangeShapeType="1" noTextEdit="1"/>
          </p:cNvSpPr>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How Occupational Therapy Helps Your Child | TherapylandTherapyland"/>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6096000" y="685796"/>
            <a:ext cx="5410200" cy="54863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DUYU SİSTEMİMİZ</a:t>
            </a:r>
            <a:endParaRPr lang="tr-TR" altLang="en-US"/>
          </a:p>
        </p:txBody>
      </p:sp>
      <p:sp>
        <p:nvSpPr>
          <p:cNvPr id="3" name="Content Placeholder 2"/>
          <p:cNvSpPr>
            <a:spLocks noGrp="1"/>
          </p:cNvSpPr>
          <p:nvPr>
            <p:ph idx="1"/>
          </p:nvPr>
        </p:nvSpPr>
        <p:spPr/>
        <p:txBody>
          <a:bodyPr/>
          <a:p>
            <a:r>
              <a:rPr lang="tr-TR" altLang="en-US"/>
              <a:t>1. GÖRME </a:t>
            </a:r>
            <a:endParaRPr lang="tr-TR" altLang="en-US"/>
          </a:p>
          <a:p>
            <a:r>
              <a:rPr lang="tr-TR" altLang="en-US"/>
              <a:t>2. DUYMA</a:t>
            </a:r>
            <a:endParaRPr lang="tr-TR" altLang="en-US"/>
          </a:p>
          <a:p>
            <a:r>
              <a:rPr lang="tr-TR" altLang="en-US"/>
              <a:t>3. İŞİTME </a:t>
            </a:r>
            <a:endParaRPr lang="tr-TR" altLang="en-US"/>
          </a:p>
          <a:p>
            <a:r>
              <a:rPr lang="tr-TR" altLang="en-US"/>
              <a:t>4. DOKUNMA</a:t>
            </a:r>
            <a:endParaRPr lang="tr-TR" altLang="en-US"/>
          </a:p>
          <a:p>
            <a:r>
              <a:rPr lang="tr-TR" altLang="en-US"/>
              <a:t>5. TATMA</a:t>
            </a:r>
            <a:endParaRPr lang="tr-TR" altLang="en-US"/>
          </a:p>
          <a:p>
            <a:r>
              <a:rPr lang="tr-TR" altLang="en-US"/>
              <a:t>6. PROPRİOSEPSİYON:</a:t>
            </a:r>
            <a:r>
              <a:rPr lang="en-US" altLang="en-US"/>
              <a:t>Ki</a:t>
            </a:r>
            <a:r>
              <a:rPr lang="" altLang="en-US"/>
              <a:t>ş</a:t>
            </a:r>
            <a:r>
              <a:rPr lang="en-US" altLang="en-US"/>
              <a:t>inin vücudunun konumunu ve hareketlerini alg</a:t>
            </a:r>
            <a:r>
              <a:rPr lang="" altLang="en-US"/>
              <a:t>ı</a:t>
            </a:r>
            <a:r>
              <a:rPr lang="en-US" altLang="en-US"/>
              <a:t>lamas</a:t>
            </a:r>
            <a:r>
              <a:rPr lang="" altLang="en-US"/>
              <a:t>ı</a:t>
            </a:r>
            <a:r>
              <a:rPr lang="en-US" altLang="en-US"/>
              <a:t>n</a:t>
            </a:r>
            <a:r>
              <a:rPr lang="" altLang="en-US"/>
              <a:t>ı</a:t>
            </a:r>
            <a:r>
              <a:rPr lang="en-US" altLang="en-US"/>
              <a:t> sa</a:t>
            </a:r>
            <a:r>
              <a:rPr lang="" altLang="en-US"/>
              <a:t>ğ</a:t>
            </a:r>
            <a:r>
              <a:rPr lang="en-US" altLang="en-US"/>
              <a:t>layan bir duyusal sistemi ifade eder.</a:t>
            </a:r>
            <a:endParaRPr lang="en-US" altLang="en-US"/>
          </a:p>
          <a:p>
            <a:r>
              <a:rPr lang="tr-TR" altLang="en-US"/>
              <a:t>7. VESTİBÜLER:D</a:t>
            </a:r>
            <a:r>
              <a:rPr lang="en-US" altLang="en-US"/>
              <a:t>enge duygunuzu koruman</a:t>
            </a:r>
            <a:r>
              <a:rPr lang="" altLang="en-US"/>
              <a:t>ı</a:t>
            </a:r>
            <a:r>
              <a:rPr lang="en-US" altLang="en-US"/>
              <a:t>za yard</a:t>
            </a:r>
            <a:r>
              <a:rPr lang="" altLang="en-US"/>
              <a:t>ı</a:t>
            </a:r>
            <a:r>
              <a:rPr lang="en-US" altLang="en-US"/>
              <a:t>mc</a:t>
            </a:r>
            <a:r>
              <a:rPr lang="" altLang="en-US"/>
              <a:t>ı</a:t>
            </a:r>
            <a:r>
              <a:rPr lang="en-US" altLang="en-US"/>
              <a:t> olur.</a:t>
            </a:r>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800">
                <a:latin typeface="+mn-lt"/>
                <a:ea typeface="+mn-ea"/>
                <a:cs typeface="+mn-cs"/>
              </a:rPr>
              <a:t>DUYU BÜTÜNLEME</a:t>
            </a:r>
            <a:endParaRPr lang="tr-TR" altLang="en-US" sz="2800">
              <a:latin typeface="+mn-lt"/>
              <a:ea typeface="+mn-ea"/>
              <a:cs typeface="+mn-cs"/>
            </a:endParaRPr>
          </a:p>
        </p:txBody>
      </p:sp>
      <p:sp>
        <p:nvSpPr>
          <p:cNvPr id="3" name="Content Placeholder 2"/>
          <p:cNvSpPr>
            <a:spLocks noGrp="1"/>
          </p:cNvSpPr>
          <p:nvPr>
            <p:ph idx="1"/>
          </p:nvPr>
        </p:nvSpPr>
        <p:spPr/>
        <p:txBody>
          <a:bodyPr>
            <a:normAutofit lnSpcReduction="10000"/>
          </a:bodyPr>
          <a:p>
            <a:r>
              <a:rPr lang="en-US" altLang="en-US"/>
              <a:t>Duyusal Bütünleme; Ki</a:t>
            </a:r>
            <a:r>
              <a:rPr lang="" altLang="en-US"/>
              <a:t>ş</a:t>
            </a:r>
            <a:r>
              <a:rPr lang="en-US" altLang="en-US"/>
              <a:t>inin kendi vücudunu ve </a:t>
            </a:r>
            <a:r>
              <a:rPr lang="" altLang="en-US"/>
              <a:t>ç</a:t>
            </a:r>
            <a:r>
              <a:rPr lang="en-US" altLang="en-US"/>
              <a:t>evresinden gelen duyumlar</a:t>
            </a:r>
            <a:r>
              <a:rPr lang="" altLang="en-US"/>
              <a:t>ı</a:t>
            </a:r>
            <a:r>
              <a:rPr lang="en-US" altLang="en-US"/>
              <a:t> organize eden ve vücudu </a:t>
            </a:r>
            <a:r>
              <a:rPr lang="" altLang="en-US"/>
              <a:t>ç</a:t>
            </a:r>
            <a:r>
              <a:rPr lang="en-US" altLang="en-US"/>
              <a:t>evreyle uyumlu kullanmaya mümkün k</a:t>
            </a:r>
            <a:r>
              <a:rPr lang="" altLang="en-US"/>
              <a:t>ı</a:t>
            </a:r>
            <a:r>
              <a:rPr lang="en-US" altLang="en-US"/>
              <a:t>lan nörolojik bir tepkimedir.’ </a:t>
            </a:r>
            <a:endParaRPr lang="en-US" altLang="en-US"/>
          </a:p>
          <a:p>
            <a:r>
              <a:rPr lang="en-US" altLang="en-US"/>
              <a:t>Duyu Bütünlü</a:t>
            </a:r>
            <a:r>
              <a:rPr lang="" altLang="en-US"/>
              <a:t>ğ</a:t>
            </a:r>
            <a:r>
              <a:rPr lang="en-US" altLang="en-US"/>
              <a:t>ü, </a:t>
            </a:r>
            <a:r>
              <a:rPr lang="" altLang="en-US"/>
              <a:t>ç</a:t>
            </a:r>
            <a:r>
              <a:rPr lang="en-US" altLang="en-US"/>
              <a:t>evremizle olan etkile</a:t>
            </a:r>
            <a:r>
              <a:rPr lang="" altLang="en-US"/>
              <a:t>ş</a:t>
            </a:r>
            <a:r>
              <a:rPr lang="en-US" altLang="en-US"/>
              <a:t>imimizde vücudumuzu etkili bir bi</a:t>
            </a:r>
            <a:r>
              <a:rPr lang="" altLang="en-US"/>
              <a:t>ç</a:t>
            </a:r>
            <a:r>
              <a:rPr lang="en-US" altLang="en-US"/>
              <a:t>imde kullanabilmemizi sa</a:t>
            </a:r>
            <a:r>
              <a:rPr lang="" altLang="en-US"/>
              <a:t>ğ</a:t>
            </a:r>
            <a:r>
              <a:rPr lang="en-US" altLang="en-US"/>
              <a:t>lamak i</a:t>
            </a:r>
            <a:r>
              <a:rPr lang="" altLang="en-US"/>
              <a:t>ç</a:t>
            </a:r>
            <a:r>
              <a:rPr lang="en-US" altLang="en-US"/>
              <a:t>in vücudumuz ve </a:t>
            </a:r>
            <a:r>
              <a:rPr lang="" altLang="en-US"/>
              <a:t>ç</a:t>
            </a:r>
            <a:r>
              <a:rPr lang="en-US" altLang="en-US"/>
              <a:t>evremizden gelen duyular</a:t>
            </a:r>
            <a:r>
              <a:rPr lang="" altLang="en-US"/>
              <a:t>ı</a:t>
            </a:r>
            <a:r>
              <a:rPr lang="en-US" altLang="en-US"/>
              <a:t> organize eden nörolojik bir i</a:t>
            </a:r>
            <a:r>
              <a:rPr lang="" altLang="en-US"/>
              <a:t>ş</a:t>
            </a:r>
            <a:r>
              <a:rPr lang="en-US" altLang="en-US"/>
              <a:t>lemdir. Duyular, bedenimizi ve </a:t>
            </a:r>
            <a:r>
              <a:rPr lang="" altLang="en-US"/>
              <a:t>ç</a:t>
            </a:r>
            <a:r>
              <a:rPr lang="en-US" altLang="en-US"/>
              <a:t>evremizi fark etmemizi sa</a:t>
            </a:r>
            <a:r>
              <a:rPr lang="" altLang="en-US"/>
              <a:t>ğ</a:t>
            </a:r>
            <a:r>
              <a:rPr lang="en-US" altLang="en-US"/>
              <a:t>lar.</a:t>
            </a:r>
            <a:endParaRPr lang="en-US" altLang="en-US"/>
          </a:p>
          <a:p>
            <a:r>
              <a:rPr lang="en-US" altLang="en-US"/>
              <a:t>Duyusal bütünleme sürecinde duyular</a:t>
            </a:r>
            <a:r>
              <a:rPr lang="" altLang="en-US"/>
              <a:t>ı</a:t>
            </a:r>
            <a:r>
              <a:rPr lang="en-US" altLang="en-US"/>
              <a:t>n duyu organlar</a:t>
            </a:r>
            <a:r>
              <a:rPr lang="" altLang="en-US"/>
              <a:t>ı</a:t>
            </a:r>
            <a:r>
              <a:rPr lang="en-US" altLang="en-US"/>
              <a:t> taraf</a:t>
            </a:r>
            <a:r>
              <a:rPr lang="" altLang="en-US"/>
              <a:t>ı</a:t>
            </a:r>
            <a:r>
              <a:rPr lang="en-US" altLang="en-US"/>
              <a:t>ndan al</a:t>
            </a:r>
            <a:r>
              <a:rPr lang="" altLang="en-US"/>
              <a:t>ı</a:t>
            </a:r>
            <a:r>
              <a:rPr lang="en-US" altLang="en-US"/>
              <a:t>nmas</a:t>
            </a:r>
            <a:r>
              <a:rPr lang="" altLang="en-US"/>
              <a:t>ı</a:t>
            </a:r>
            <a:r>
              <a:rPr lang="en-US" altLang="en-US"/>
              <a:t>nda, beyne ula</a:t>
            </a:r>
            <a:r>
              <a:rPr lang="" altLang="en-US"/>
              <a:t>ş</a:t>
            </a:r>
            <a:r>
              <a:rPr lang="en-US" altLang="en-US"/>
              <a:t>t</a:t>
            </a:r>
            <a:r>
              <a:rPr lang="" altLang="en-US"/>
              <a:t>ı</a:t>
            </a:r>
            <a:r>
              <a:rPr lang="en-US" altLang="en-US"/>
              <a:t>r</a:t>
            </a:r>
            <a:r>
              <a:rPr lang="" altLang="en-US"/>
              <a:t>ı</a:t>
            </a:r>
            <a:r>
              <a:rPr lang="en-US" altLang="en-US"/>
              <a:t>lmas</a:t>
            </a:r>
            <a:r>
              <a:rPr lang="" altLang="en-US"/>
              <a:t>ı</a:t>
            </a:r>
            <a:r>
              <a:rPr lang="en-US" altLang="en-US"/>
              <a:t>nda, beyinde uygun yorumlanmas</a:t>
            </a:r>
            <a:r>
              <a:rPr lang="" altLang="en-US"/>
              <a:t>ı</a:t>
            </a:r>
            <a:r>
              <a:rPr lang="en-US" altLang="en-US"/>
              <a:t>nda veya uygun yan</a:t>
            </a:r>
            <a:r>
              <a:rPr lang="" altLang="en-US"/>
              <a:t>ı</a:t>
            </a:r>
            <a:r>
              <a:rPr lang="en-US" altLang="en-US"/>
              <a:t>t</a:t>
            </a:r>
            <a:r>
              <a:rPr lang="" altLang="en-US"/>
              <a:t>ı</a:t>
            </a:r>
            <a:r>
              <a:rPr lang="en-US" altLang="en-US"/>
              <a:t>n olu</a:t>
            </a:r>
            <a:r>
              <a:rPr lang="" altLang="en-US"/>
              <a:t>ş</a:t>
            </a:r>
            <a:r>
              <a:rPr lang="en-US" altLang="en-US"/>
              <a:t>turulmas</a:t>
            </a:r>
            <a:r>
              <a:rPr lang="" altLang="en-US"/>
              <a:t>ı</a:t>
            </a:r>
            <a:r>
              <a:rPr lang="en-US" altLang="en-US"/>
              <a:t>nda sorun ya</a:t>
            </a:r>
            <a:r>
              <a:rPr lang="" altLang="en-US"/>
              <a:t>ş</a:t>
            </a:r>
            <a:r>
              <a:rPr lang="en-US" altLang="en-US"/>
              <a:t>anmas</a:t>
            </a:r>
            <a:r>
              <a:rPr lang="" altLang="en-US"/>
              <a:t>ı</a:t>
            </a:r>
            <a:r>
              <a:rPr lang="en-US" altLang="en-US"/>
              <a:t> ise duyusal bütünleme bozuklu</a:t>
            </a:r>
            <a:r>
              <a:rPr lang="" altLang="en-US"/>
              <a:t>ğ</a:t>
            </a:r>
            <a:r>
              <a:rPr lang="en-US" altLang="en-US"/>
              <a:t>udur. </a:t>
            </a:r>
            <a:endParaRPr lang="en-US" altLang="en-US"/>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4334</Words>
  <Application>WPS Presentation</Application>
  <PresentationFormat>Geniş ekran</PresentationFormat>
  <Paragraphs>94</Paragraphs>
  <Slides>12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SimSun</vt:lpstr>
      <vt:lpstr>Wingdings</vt:lpstr>
      <vt:lpstr>Google Sans</vt:lpstr>
      <vt:lpstr>Segoe Print</vt:lpstr>
      <vt:lpstr>Roboto</vt:lpstr>
      <vt:lpstr>Times New Roman</vt:lpstr>
      <vt:lpstr>Source Sans Pro</vt:lpstr>
      <vt:lpstr>var(--font1)</vt:lpstr>
      <vt:lpstr>Calibri Light</vt:lpstr>
      <vt:lpstr>Calibri</vt:lpstr>
      <vt:lpstr>Microsoft YaHei</vt:lpstr>
      <vt:lpstr>Arial Unicode MS</vt:lpstr>
      <vt:lpstr>Office Teması</vt:lpstr>
      <vt:lpstr>ERGOTERAPİ</vt:lpstr>
      <vt:lpstr>SAĞLIK</vt:lpstr>
      <vt:lpstr>ERGOTERAPİ</vt:lpstr>
      <vt:lpstr>Ergoterapi, günlük fiziksel aktivitelerini yerine getirmekte bir engeli olan kişiler için uygulanır. Bir ağrı, yaralanma, hastalık, engel gibi durumlarda ortaya çıkan hareket kısıtlıklarına karşı geliştirilen ergoterapi, pek çok çocuk, yaşlı ve engelli bireylerde etkili sonuçlar elde edilmesini sağlar.  Ergoterapide kişilerin ilgi ve ihtiyaçlarına göre günlük aktivitelerin istenilen düzeylere çıkartılmasıyla günlük yaşama dahil olmaları amaçlanır. Ergoterapi uygulanan kişilere belirli cihazlar ve aparatlar yardımıyla ihtiyaçlarını giderebilmeleri imkanı sağlanır. </vt:lpstr>
      <vt:lpstr> </vt:lpstr>
      <vt:lpstr> </vt:lpstr>
      <vt:lpstr>Ergoterapi Nasıl Uygulanır? Öncelikle ergoterapistler, kişinin hareketleri nasıl yaptığına bakar ve bunu geliştirmeyi hedefler. Yani kişinin hareketleri daha kolay veya daha az acı verici şekilde yapabilmesini iyileştirmeye çalışır. İlk görüşmede ihtiyaçlar belirlenir. Daha sonrasında ergoterapi aktivitelerine geçmeden önce ergoterapist, terapiyi alacak kişiyi kendi alanında ziyaret edebilir. Bu birey bir çocuksa ergoterapist okula gidebilir, yaşlı bir kişi için eve ziyaret gerçekleştirebilir. Herhangi bir bastona veya mobilya gibi ürünlere ihtiyaç varsa bunlar giderilir. Günlük işlerin nasıl daha iyi yapılabileceğini söylerler. Ardından bir terapi planı hazırlanır. Motor becerilerin ve el-göz koordinasyonun geliştirilmesi için uygulama yapılır. </vt:lpstr>
      <vt:lpstr>PowerPoint 演示文稿</vt:lpstr>
      <vt:lpstr>PowerPoint 演示文稿</vt:lpstr>
      <vt:lpstr>PowerPoint 演示文稿</vt:lpstr>
      <vt:lpstr>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ERGOTERAPİ</dc:title>
  <dc:creator>ZEYNEP BİLGİN</dc:creator>
  <cp:lastModifiedBy>asus</cp:lastModifiedBy>
  <cp:revision>2</cp:revision>
  <dcterms:created xsi:type="dcterms:W3CDTF">2023-11-15T13:48:00Z</dcterms:created>
  <dcterms:modified xsi:type="dcterms:W3CDTF">2024-12-25T20:38:13Z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A3BC4D6779384296B23D46956A545641_12</vt:lpwstr>
  </property>
  <property fmtid="{D5CDD505-2E9C-101B-9397-08002B2CF9AE}" pid="3" name="KSOProductBuildVer">
    <vt:lpwstr>1033-12.2.0.19307</vt:lpwstr>
  </property>
</Properties>
</file>