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grandir Bold" panose="00000800000000000000"/>
      <p:regular r:id="rId18"/>
    </p:embeddedFont>
    <p:embeddedFont>
      <p:font typeface="Agrandir" panose="00000500000000000000"/>
      <p:regular r:id="rId19"/>
    </p:embeddedFont>
  </p:embeddedFont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tags" Target="tags/tag1.xml" /><Relationship Id="rId18" Type="http://schemas.openxmlformats.org/officeDocument/2006/relationships/font" Target="fonts/font1.fntdata" /><Relationship Id="rId19" Type="http://schemas.openxmlformats.org/officeDocument/2006/relationships/font" Target="fonts/font2.fntdata" /><Relationship Id="rId2" Type="http://schemas.openxmlformats.org/officeDocument/2006/relationships/slide" Target="slides/slide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9.jpeg"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svg" /><Relationship Id="rId6" Type="http://schemas.openxmlformats.org/officeDocument/2006/relationships/image" Target="../media/image5.png" /><Relationship Id="rId7" Type="http://schemas.openxmlformats.org/officeDocument/2006/relationships/image" Target="../media/image6.svg" /><Relationship Id="rId8" Type="http://schemas.openxmlformats.org/officeDocument/2006/relationships/image" Target="../media/image7.png" /><Relationship Id="rId9" Type="http://schemas.openxmlformats.org/officeDocument/2006/relationships/image" Target="../media/image8.sv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63.png" /><Relationship Id="rId5" Type="http://schemas.openxmlformats.org/officeDocument/2006/relationships/image" Target="../media/image64.svg" /><Relationship Id="rId6" Type="http://schemas.openxmlformats.org/officeDocument/2006/relationships/image" Target="../media/image65.png" /><Relationship Id="rId7" Type="http://schemas.openxmlformats.org/officeDocument/2006/relationships/image" Target="../media/image66.sv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67.png" /><Relationship Id="rId4" Type="http://schemas.openxmlformats.org/officeDocument/2006/relationships/image" Target="../media/image68.svg" /><Relationship Id="rId5" Type="http://schemas.openxmlformats.org/officeDocument/2006/relationships/image" Target="../media/image69.png" /><Relationship Id="rId6" Type="http://schemas.openxmlformats.org/officeDocument/2006/relationships/image" Target="../media/image70.svg" /><Relationship Id="rId7" Type="http://schemas.openxmlformats.org/officeDocument/2006/relationships/image" Target="../media/image7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7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74.png" /><Relationship Id="rId5" Type="http://schemas.openxmlformats.org/officeDocument/2006/relationships/image" Target="../media/image75.svg" /><Relationship Id="rId6" Type="http://schemas.openxmlformats.org/officeDocument/2006/relationships/image" Target="../media/image76.png" /><Relationship Id="rId7" Type="http://schemas.openxmlformats.org/officeDocument/2006/relationships/image" Target="../media/image77.sv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6.png" /><Relationship Id="rId11" Type="http://schemas.openxmlformats.org/officeDocument/2006/relationships/image" Target="../media/image17.svg" /><Relationship Id="rId12" Type="http://schemas.openxmlformats.org/officeDocument/2006/relationships/image" Target="../media/image18.png" /><Relationship Id="rId13" Type="http://schemas.openxmlformats.org/officeDocument/2006/relationships/image" Target="../media/image19.svg" /><Relationship Id="rId14" Type="http://schemas.openxmlformats.org/officeDocument/2006/relationships/image" Target="../media/image20.svg" /><Relationship Id="rId15" Type="http://schemas.openxmlformats.org/officeDocument/2006/relationships/image" Target="../media/image21.svg" /><Relationship Id="rId2" Type="http://schemas.openxmlformats.org/officeDocument/2006/relationships/image" Target="../media/image1.jpeg" /><Relationship Id="rId3" Type="http://schemas.openxmlformats.org/officeDocument/2006/relationships/image" Target="../media/image10.png" /><Relationship Id="rId4" Type="http://schemas.openxmlformats.org/officeDocument/2006/relationships/image" Target="../media/image11.svg" /><Relationship Id="rId5" Type="http://schemas.openxmlformats.org/officeDocument/2006/relationships/image" Target="../media/image12.png" /><Relationship Id="rId6" Type="http://schemas.openxmlformats.org/officeDocument/2006/relationships/image" Target="../media/image3.png" /><Relationship Id="rId7" Type="http://schemas.openxmlformats.org/officeDocument/2006/relationships/image" Target="../media/image13.svg" /><Relationship Id="rId8" Type="http://schemas.openxmlformats.org/officeDocument/2006/relationships/image" Target="../media/image14.svg" /><Relationship Id="rId9" Type="http://schemas.openxmlformats.org/officeDocument/2006/relationships/image" Target="../media/image15.sv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10.png" /><Relationship Id="rId5" Type="http://schemas.openxmlformats.org/officeDocument/2006/relationships/image" Target="../media/image23.svg" /><Relationship Id="rId6" Type="http://schemas.openxmlformats.org/officeDocument/2006/relationships/image" Target="../media/image24.png" /><Relationship Id="rId7" Type="http://schemas.openxmlformats.org/officeDocument/2006/relationships/image" Target="../media/image25.svg" /><Relationship Id="rId8" Type="http://schemas.openxmlformats.org/officeDocument/2006/relationships/image" Target="../media/image26.png" /><Relationship Id="rId9" Type="http://schemas.openxmlformats.org/officeDocument/2006/relationships/image" Target="../media/image27.sv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3.png" /><Relationship Id="rId5" Type="http://schemas.openxmlformats.org/officeDocument/2006/relationships/image" Target="../media/image28.svg" /><Relationship Id="rId6" Type="http://schemas.openxmlformats.org/officeDocument/2006/relationships/image" Target="../media/image29.png" /><Relationship Id="rId7" Type="http://schemas.openxmlformats.org/officeDocument/2006/relationships/image" Target="../media/image30.svg" /><Relationship Id="rId8" Type="http://schemas.openxmlformats.org/officeDocument/2006/relationships/image" Target="../media/image3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38.png" /><Relationship Id="rId11" Type="http://schemas.openxmlformats.org/officeDocument/2006/relationships/image" Target="../media/image39.svg" /><Relationship Id="rId12" Type="http://schemas.openxmlformats.org/officeDocument/2006/relationships/image" Target="../media/image40.jpeg" /><Relationship Id="rId13" Type="http://schemas.openxmlformats.org/officeDocument/2006/relationships/image" Target="../media/image41.jpeg" /><Relationship Id="rId14" Type="http://schemas.openxmlformats.org/officeDocument/2006/relationships/image" Target="../media/image42.jpeg" /><Relationship Id="rId15" Type="http://schemas.openxmlformats.org/officeDocument/2006/relationships/image" Target="../media/image43.jpeg"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2.png" /><Relationship Id="rId5" Type="http://schemas.openxmlformats.org/officeDocument/2006/relationships/image" Target="../media/image33.svg" /><Relationship Id="rId6" Type="http://schemas.openxmlformats.org/officeDocument/2006/relationships/image" Target="../media/image34.png" /><Relationship Id="rId7" Type="http://schemas.openxmlformats.org/officeDocument/2006/relationships/image" Target="../media/image35.svg" /><Relationship Id="rId8" Type="http://schemas.openxmlformats.org/officeDocument/2006/relationships/image" Target="../media/image36.png" /><Relationship Id="rId9" Type="http://schemas.openxmlformats.org/officeDocument/2006/relationships/image" Target="../media/image37.sv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44.jpeg" /><Relationship Id="rId5" Type="http://schemas.openxmlformats.org/officeDocument/2006/relationships/image" Target="../media/image4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51.svg"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3.png" /><Relationship Id="rId5" Type="http://schemas.openxmlformats.org/officeDocument/2006/relationships/image" Target="../media/image46.svg" /><Relationship Id="rId6" Type="http://schemas.openxmlformats.org/officeDocument/2006/relationships/image" Target="../media/image47.svg" /><Relationship Id="rId7" Type="http://schemas.openxmlformats.org/officeDocument/2006/relationships/image" Target="../media/image48.svg" /><Relationship Id="rId8" Type="http://schemas.openxmlformats.org/officeDocument/2006/relationships/image" Target="../media/image49.svg" /><Relationship Id="rId9" Type="http://schemas.openxmlformats.org/officeDocument/2006/relationships/image" Target="../media/image50.sv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52.png" /><Relationship Id="rId5" Type="http://schemas.openxmlformats.org/officeDocument/2006/relationships/image" Target="../media/image53.svg" /><Relationship Id="rId6" Type="http://schemas.openxmlformats.org/officeDocument/2006/relationships/image" Target="../media/image54.png" /><Relationship Id="rId7" Type="http://schemas.openxmlformats.org/officeDocument/2006/relationships/image" Target="../media/image55.sv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61.jpeg" /><Relationship Id="rId11" Type="http://schemas.openxmlformats.org/officeDocument/2006/relationships/image" Target="../media/image62.jpeg" /><Relationship Id="rId2" Type="http://schemas.openxmlformats.org/officeDocument/2006/relationships/image" Target="../media/image1.jpeg" /><Relationship Id="rId3" Type="http://schemas.openxmlformats.org/officeDocument/2006/relationships/image" Target="../media/image22.png" /><Relationship Id="rId4" Type="http://schemas.openxmlformats.org/officeDocument/2006/relationships/image" Target="../media/image10.png" /><Relationship Id="rId5" Type="http://schemas.openxmlformats.org/officeDocument/2006/relationships/image" Target="../media/image56.svg" /><Relationship Id="rId6" Type="http://schemas.openxmlformats.org/officeDocument/2006/relationships/image" Target="../media/image57.png" /><Relationship Id="rId7" Type="http://schemas.openxmlformats.org/officeDocument/2006/relationships/image" Target="../media/image58.svg" /><Relationship Id="rId8" Type="http://schemas.openxmlformats.org/officeDocument/2006/relationships/image" Target="../media/image59.png" /><Relationship Id="rId9" Type="http://schemas.openxmlformats.org/officeDocument/2006/relationships/image" Target="../media/image60.sv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grpSp>
        <p:nvGrpSpPr>
          <p:cNvPr id="3" name="Group 3"/>
          <p:cNvGrpSpPr/>
          <p:nvPr/>
        </p:nvGrpSpPr>
        <p:grpSpPr>
          <a:xfrm>
            <a:off x="-1242304" y="1043457"/>
            <a:ext cx="20772606" cy="8200085"/>
            <a:chExt cx="27696809" cy="10933447"/>
          </a:xfrm>
        </p:grpSpPr>
        <p:sp>
          <p:nvSpPr>
            <p:cNvPr id="4" name="Freeform 4"/>
            <p:cNvSpPr/>
            <p:nvPr/>
          </p:nvSpPr>
          <p:spPr>
            <a:xfrm rot="-5400000">
              <a:off x="1720579" y="-1720579"/>
              <a:ext cx="10407246" cy="13848404"/>
            </a:xfrm>
            <a:custGeom>
              <a:rect l="l" t="t" r="r" b="b"/>
              <a:pathLst>
                <a:path w="10407246" h="13848405">
                  <a:moveTo>
                    <a:pt x="0" y="0"/>
                  </a:moveTo>
                  <a:lnTo>
                    <a:pt x="10407247" y="0"/>
                  </a:lnTo>
                  <a:lnTo>
                    <a:pt x="10407247" y="13848405"/>
                  </a:lnTo>
                  <a:lnTo>
                    <a:pt x="0" y="13848405"/>
                  </a:lnTo>
                  <a:lnTo>
                    <a:pt x="0" y="0"/>
                  </a:lnTo>
                  <a:close/>
                </a:path>
              </a:pathLst>
            </a:custGeom>
            <a:blipFill>
              <a:blip r:embed="rId3"/>
              <a:stretch>
                <a:fillRect r="-4955"/>
              </a:stretch>
            </a:blipFill>
          </p:spPr>
          <p:txBody>
            <a:bodyPr/>
            <a:lstStyle/>
            <a:p/>
          </p:txBody>
        </p:sp>
        <p:sp>
          <p:nvSpPr>
            <p:cNvPr id="5" name="Freeform 5"/>
            <p:cNvSpPr/>
            <p:nvPr/>
          </p:nvSpPr>
          <p:spPr>
            <a:xfrm rot="-5400000" flipH="1" flipV="1">
              <a:off x="15367626" y="-1395736"/>
              <a:ext cx="10580037" cy="14078328"/>
            </a:xfrm>
            <a:custGeom>
              <a:rect l="l" t="t" r="r" b="b"/>
              <a:pathLst>
                <a:path w="10580037" h="14078328">
                  <a:moveTo>
                    <a:pt x="10580038" y="14078329"/>
                  </a:moveTo>
                  <a:lnTo>
                    <a:pt x="0" y="14078329"/>
                  </a:lnTo>
                  <a:lnTo>
                    <a:pt x="0" y="0"/>
                  </a:lnTo>
                  <a:lnTo>
                    <a:pt x="10580038" y="0"/>
                  </a:lnTo>
                  <a:lnTo>
                    <a:pt x="10580038" y="14078329"/>
                  </a:lnTo>
                  <a:close/>
                </a:path>
              </a:pathLst>
            </a:custGeom>
            <a:blipFill>
              <a:blip r:embed="rId3"/>
              <a:stretch>
                <a:fillRect r="-4955"/>
              </a:stretch>
            </a:blipFill>
          </p:spPr>
          <p:txBody>
            <a:bodyPr/>
            <a:lstStyle/>
            <a:p/>
          </p:txBody>
        </p:sp>
      </p:grpSp>
      <p:sp>
        <p:nvSpPr>
          <p:cNvPr id="6" name="Freeform 6"/>
          <p:cNvSpPr/>
          <p:nvPr/>
        </p:nvSpPr>
        <p:spPr>
          <a:xfrm rot="-5400000">
            <a:off x="4041956" y="-892841"/>
            <a:ext cx="1793683" cy="9566310"/>
          </a:xfrm>
          <a:custGeom>
            <a:rect l="l" t="t" r="r" b="b"/>
            <a:pathLst>
              <a:path w="1793683" h="9566310">
                <a:moveTo>
                  <a:pt x="0" y="0"/>
                </a:moveTo>
                <a:lnTo>
                  <a:pt x="1793683" y="0"/>
                </a:lnTo>
                <a:lnTo>
                  <a:pt x="1793683" y="9566309"/>
                </a:lnTo>
                <a:lnTo>
                  <a:pt x="0" y="95663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7" name="Freeform 7"/>
          <p:cNvSpPr/>
          <p:nvPr/>
        </p:nvSpPr>
        <p:spPr>
          <a:xfrm>
            <a:off x="8872633" y="806004"/>
            <a:ext cx="9991041" cy="9254202"/>
          </a:xfrm>
          <a:custGeom>
            <a:rect l="l" t="t" r="r" b="b"/>
            <a:pathLst>
              <a:path w="9991041" h="9254202">
                <a:moveTo>
                  <a:pt x="0" y="0"/>
                </a:moveTo>
                <a:lnTo>
                  <a:pt x="9991042" y="0"/>
                </a:lnTo>
                <a:lnTo>
                  <a:pt x="9991042" y="9254202"/>
                </a:lnTo>
                <a:lnTo>
                  <a:pt x="0" y="9254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
        <p:nvSpPr>
          <p:cNvPr id="8" name="Freeform 8"/>
          <p:cNvSpPr/>
          <p:nvPr/>
        </p:nvSpPr>
        <p:spPr>
          <a:xfrm>
            <a:off x="9099427" y="1032798"/>
            <a:ext cx="9991041" cy="9254202"/>
          </a:xfrm>
          <a:custGeom>
            <a:rect l="l" t="t" r="r" b="b"/>
            <a:pathLst>
              <a:path w="9991041" h="9254202">
                <a:moveTo>
                  <a:pt x="0" y="0"/>
                </a:moveTo>
                <a:lnTo>
                  <a:pt x="9991041" y="0"/>
                </a:lnTo>
                <a:lnTo>
                  <a:pt x="9991041" y="9254202"/>
                </a:lnTo>
                <a:lnTo>
                  <a:pt x="0" y="92542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p:txBody>
      </p:sp>
      <p:sp>
        <p:nvSpPr>
          <p:cNvPr id="9" name="Freeform 9"/>
          <p:cNvSpPr/>
          <p:nvPr/>
        </p:nvSpPr>
        <p:spPr>
          <a:xfrm>
            <a:off x="524847" y="6410728"/>
            <a:ext cx="1481316" cy="1481316"/>
          </a:xfrm>
          <a:custGeom>
            <a:rect l="l" t="t" r="r" b="b"/>
            <a:pathLst>
              <a:path w="1481316" h="1481316">
                <a:moveTo>
                  <a:pt x="0" y="0"/>
                </a:moveTo>
                <a:lnTo>
                  <a:pt x="1481316" y="0"/>
                </a:lnTo>
                <a:lnTo>
                  <a:pt x="1481316" y="1481315"/>
                </a:lnTo>
                <a:lnTo>
                  <a:pt x="0" y="1481315"/>
                </a:lnTo>
                <a:lnTo>
                  <a:pt x="0" y="0"/>
                </a:lnTo>
                <a:close/>
              </a:path>
            </a:pathLst>
          </a:custGeom>
          <a:blipFill>
            <a:blip r:embed="rId10"/>
            <a:stretch>
              <a:fillRect/>
            </a:stretch>
          </a:blipFill>
        </p:spPr>
        <p:txBody>
          <a:bodyPr/>
          <a:lstStyle/>
          <a:p/>
        </p:txBody>
      </p:sp>
      <p:sp>
        <p:nvSpPr>
          <p:cNvPr id="10" name="TextBox 10"/>
          <p:cNvSpPr txBox="1"/>
          <p:nvPr/>
        </p:nvSpPr>
        <p:spPr>
          <a:xfrm>
            <a:off x="860749" y="2642489"/>
            <a:ext cx="7820195" cy="2371824"/>
          </a:xfrm>
          <a:prstGeom prst="rect">
            <a:avLst/>
          </a:prstGeom>
        </p:spPr>
        <p:txBody>
          <a:bodyPr lIns="0" tIns="0" rIns="0" bIns="0" rtlCol="0" anchor="t">
            <a:spAutoFit/>
          </a:bodyPr>
          <a:lstStyle/>
          <a:p>
            <a:pPr algn="ctr">
              <a:lnSpc>
                <a:spcPts val="5850"/>
              </a:lnSpc>
            </a:pPr>
            <a:r>
              <a:rPr lang="en-US" sz="5000" b="1">
                <a:solidFill>
                  <a:srgbClr val="000000"/>
                </a:solidFill>
                <a:latin typeface="Agrandir Bold"/>
                <a:ea typeface="Agrandir Bold"/>
                <a:cs typeface="Agrandir Bold"/>
                <a:sym typeface="Agrandir Bold"/>
              </a:rPr>
              <a:t>Yapay Zeka Etiği: Otonom Silah Sistemleri ve Savaşın Geleceği</a:t>
            </a:r>
          </a:p>
        </p:txBody>
      </p:sp>
      <p:sp>
        <p:nvSpPr>
          <p:cNvPr id="11" name="TextBox 11"/>
          <p:cNvSpPr txBox="1"/>
          <p:nvPr/>
        </p:nvSpPr>
        <p:spPr>
          <a:xfrm>
            <a:off x="1300067" y="5517024"/>
            <a:ext cx="7277461" cy="2200540"/>
          </a:xfrm>
          <a:prstGeom prst="rect">
            <a:avLst/>
          </a:prstGeom>
        </p:spPr>
        <p:txBody>
          <a:bodyPr lIns="0" tIns="0" rIns="0" bIns="0" rtlCol="0" anchor="t">
            <a:spAutoFit/>
          </a:bodyPr>
          <a:lstStyle/>
          <a:p>
            <a:pPr algn="ctr">
              <a:lnSpc>
                <a:spcPts val="4200"/>
              </a:lnSpc>
            </a:pPr>
            <a:r>
              <a:rPr lang="en-US" sz="3000">
                <a:solidFill>
                  <a:srgbClr val="000000"/>
                </a:solidFill>
                <a:latin typeface="Agrandir"/>
                <a:ea typeface="Agrandir"/>
                <a:cs typeface="Agrandir"/>
                <a:sym typeface="Agrandir"/>
              </a:rPr>
              <a:t>Kerem Başçiftçi</a:t>
            </a:r>
          </a:p>
          <a:p>
            <a:pPr algn="ctr">
              <a:lnSpc>
                <a:spcPts val="4200"/>
              </a:lnSpc>
            </a:pPr>
            <a:r>
              <a:rPr lang="en-US" sz="3000">
                <a:solidFill>
                  <a:srgbClr val="000000"/>
                </a:solidFill>
                <a:latin typeface="Agrandir"/>
                <a:ea typeface="Agrandir"/>
                <a:cs typeface="Agrandir"/>
                <a:sym typeface="Agrandir"/>
              </a:rPr>
              <a:t>Gazi Üniversitesi</a:t>
            </a:r>
          </a:p>
          <a:p>
            <a:pPr algn="ctr">
              <a:lnSpc>
                <a:spcPts val="4200"/>
              </a:lnSpc>
            </a:pPr>
            <a:r>
              <a:rPr lang="en-US" sz="3000">
                <a:solidFill>
                  <a:srgbClr val="000000"/>
                </a:solidFill>
                <a:latin typeface="Agrandir"/>
                <a:ea typeface="Agrandir"/>
                <a:cs typeface="Agrandir"/>
                <a:sym typeface="Agrandir"/>
              </a:rPr>
              <a:t>Bilgisayar Mühendisliği</a:t>
            </a:r>
          </a:p>
          <a:p>
            <a:pPr algn="ctr">
              <a:lnSpc>
                <a:spcPts val="4200"/>
              </a:lnSpc>
            </a:pPr>
            <a:r>
              <a:rPr lang="en-US" sz="3000">
                <a:solidFill>
                  <a:srgbClr val="000000"/>
                </a:solidFill>
                <a:latin typeface="Agrandir"/>
                <a:ea typeface="Agrandir"/>
                <a:cs typeface="Agrandir"/>
                <a:sym typeface="Agrandir"/>
              </a:rPr>
              <a:t>4.sınıf</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rot="-5400000">
            <a:off x="6293077" y="-1386572"/>
            <a:ext cx="5701846" cy="12296476"/>
          </a:xfrm>
          <a:custGeom>
            <a:rect l="l" t="t" r="r" b="b"/>
            <a:pathLst>
              <a:path w="5701846" h="12296476">
                <a:moveTo>
                  <a:pt x="0" y="0"/>
                </a:moveTo>
                <a:lnTo>
                  <a:pt x="5701846" y="0"/>
                </a:lnTo>
                <a:lnTo>
                  <a:pt x="5701846" y="12296476"/>
                </a:lnTo>
                <a:lnTo>
                  <a:pt x="0" y="12296476"/>
                </a:lnTo>
                <a:lnTo>
                  <a:pt x="0" y="0"/>
                </a:lnTo>
                <a:close/>
              </a:path>
            </a:pathLst>
          </a:custGeom>
          <a:blipFill>
            <a:blip r:embed="rId3"/>
            <a:stretch>
              <a:fillRect l="-6722" r="-81978"/>
            </a:stretch>
          </a:blipFill>
        </p:spPr>
        <p:txBody>
          <a:bodyPr/>
          <a:lstStyle/>
          <a:p/>
        </p:txBody>
      </p:sp>
      <p:sp>
        <p:nvSpPr>
          <p:cNvPr id="4" name="Freeform 4"/>
          <p:cNvSpPr/>
          <p:nvPr/>
        </p:nvSpPr>
        <p:spPr>
          <a:xfrm rot="-5400000">
            <a:off x="6293077" y="4206"/>
            <a:ext cx="5701846" cy="12296476"/>
          </a:xfrm>
          <a:custGeom>
            <a:rect l="l" t="t" r="r" b="b"/>
            <a:pathLst>
              <a:path w="5701846" h="12296476">
                <a:moveTo>
                  <a:pt x="0" y="0"/>
                </a:moveTo>
                <a:lnTo>
                  <a:pt x="5701846" y="0"/>
                </a:lnTo>
                <a:lnTo>
                  <a:pt x="5701846" y="12296476"/>
                </a:lnTo>
                <a:lnTo>
                  <a:pt x="0" y="12296476"/>
                </a:lnTo>
                <a:lnTo>
                  <a:pt x="0" y="0"/>
                </a:lnTo>
                <a:close/>
              </a:path>
            </a:pathLst>
          </a:custGeom>
          <a:blipFill>
            <a:blip r:embed="rId3"/>
            <a:stretch>
              <a:fillRect l="-6722" r="-81978"/>
            </a:stretch>
          </a:blipFill>
        </p:spPr>
        <p:txBody>
          <a:bodyPr/>
          <a:lstStyle/>
          <a:p/>
        </p:txBody>
      </p:sp>
      <p:sp>
        <p:nvSpPr>
          <p:cNvPr id="5" name="TextBox 5"/>
          <p:cNvSpPr txBox="1"/>
          <p:nvPr/>
        </p:nvSpPr>
        <p:spPr>
          <a:xfrm>
            <a:off x="4199084" y="3282130"/>
            <a:ext cx="10656601" cy="1236279"/>
          </a:xfrm>
          <a:prstGeom prst="rect">
            <a:avLst/>
          </a:prstGeom>
        </p:spPr>
        <p:txBody>
          <a:bodyPr lIns="0" tIns="0" rIns="0" bIns="0" rtlCol="0" anchor="t">
            <a:spAutoFit/>
          </a:bodyPr>
          <a:lstStyle/>
          <a:p>
            <a:pPr algn="ctr">
              <a:lnSpc>
                <a:spcPts val="8189"/>
              </a:lnSpc>
            </a:pPr>
            <a:r>
              <a:rPr lang="en-US" sz="6999" b="1">
                <a:solidFill>
                  <a:srgbClr val="000000"/>
                </a:solidFill>
                <a:latin typeface="Agrandir Bold"/>
                <a:ea typeface="Agrandir Bold"/>
                <a:cs typeface="Agrandir Bold"/>
                <a:sym typeface="Agrandir Bold"/>
              </a:rPr>
              <a:t>Tanklar İşe Yarıyor Mu?</a:t>
            </a:r>
          </a:p>
        </p:txBody>
      </p:sp>
      <p:sp>
        <p:nvSpPr>
          <p:cNvPr id="6" name="Freeform 6"/>
          <p:cNvSpPr/>
          <p:nvPr/>
        </p:nvSpPr>
        <p:spPr>
          <a:xfrm>
            <a:off x="2168383" y="5143500"/>
            <a:ext cx="13696302" cy="3859867"/>
          </a:xfrm>
          <a:custGeom>
            <a:rect l="l" t="t" r="r" b="b"/>
            <a:pathLst>
              <a:path w="13696302" h="3859867">
                <a:moveTo>
                  <a:pt x="0" y="0"/>
                </a:moveTo>
                <a:lnTo>
                  <a:pt x="13696301" y="0"/>
                </a:lnTo>
                <a:lnTo>
                  <a:pt x="13696301" y="3859867"/>
                </a:lnTo>
                <a:lnTo>
                  <a:pt x="0" y="3859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7" name="Freeform 7"/>
          <p:cNvSpPr/>
          <p:nvPr/>
        </p:nvSpPr>
        <p:spPr>
          <a:xfrm>
            <a:off x="2423316" y="5398433"/>
            <a:ext cx="13696302" cy="3859867"/>
          </a:xfrm>
          <a:custGeom>
            <a:rect l="l" t="t" r="r" b="b"/>
            <a:pathLst>
              <a:path w="13696302" h="3859867">
                <a:moveTo>
                  <a:pt x="0" y="0"/>
                </a:moveTo>
                <a:lnTo>
                  <a:pt x="13696301" y="0"/>
                </a:lnTo>
                <a:lnTo>
                  <a:pt x="13696301" y="3859867"/>
                </a:lnTo>
                <a:lnTo>
                  <a:pt x="0" y="38598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a:off x="-1292630" y="472097"/>
            <a:ext cx="6556348" cy="9803885"/>
          </a:xfrm>
          <a:custGeom>
            <a:rect l="l" t="t" r="r" b="b"/>
            <a:pathLst>
              <a:path w="6556348" h="9803885">
                <a:moveTo>
                  <a:pt x="0" y="0"/>
                </a:moveTo>
                <a:lnTo>
                  <a:pt x="6556348" y="0"/>
                </a:lnTo>
                <a:lnTo>
                  <a:pt x="6556348" y="9803884"/>
                </a:lnTo>
                <a:lnTo>
                  <a:pt x="0" y="9803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p:txBody>
      </p:sp>
      <p:sp>
        <p:nvSpPr>
          <p:cNvPr id="4" name="Freeform 4"/>
          <p:cNvSpPr/>
          <p:nvPr/>
        </p:nvSpPr>
        <p:spPr>
          <a:xfrm>
            <a:off x="-1129211" y="635515"/>
            <a:ext cx="6556348" cy="9803885"/>
          </a:xfrm>
          <a:custGeom>
            <a:rect l="l" t="t" r="r" b="b"/>
            <a:pathLst>
              <a:path w="6556348" h="9803885">
                <a:moveTo>
                  <a:pt x="0" y="0"/>
                </a:moveTo>
                <a:lnTo>
                  <a:pt x="6556348" y="0"/>
                </a:lnTo>
                <a:lnTo>
                  <a:pt x="6556348" y="9803885"/>
                </a:lnTo>
                <a:lnTo>
                  <a:pt x="0" y="98038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p:txBody>
      </p:sp>
      <p:sp>
        <p:nvSpPr>
          <p:cNvPr id="5" name="Freeform 5"/>
          <p:cNvSpPr/>
          <p:nvPr/>
        </p:nvSpPr>
        <p:spPr>
          <a:xfrm>
            <a:off x="5798112" y="1826707"/>
            <a:ext cx="11301259" cy="5820148"/>
          </a:xfrm>
          <a:custGeom>
            <a:rect l="l" t="t" r="r" b="b"/>
            <a:pathLst>
              <a:path w="11301259" h="5820148">
                <a:moveTo>
                  <a:pt x="0" y="0"/>
                </a:moveTo>
                <a:lnTo>
                  <a:pt x="11301259" y="0"/>
                </a:lnTo>
                <a:lnTo>
                  <a:pt x="11301259" y="5820148"/>
                </a:lnTo>
                <a:lnTo>
                  <a:pt x="0" y="5820148"/>
                </a:lnTo>
                <a:lnTo>
                  <a:pt x="0" y="0"/>
                </a:lnTo>
                <a:close/>
              </a:path>
            </a:pathLst>
          </a:custGeom>
          <a:blipFill>
            <a:blip r:embed="rId7"/>
            <a:stretch>
              <a:fillRect/>
            </a:stretch>
          </a:blipFill>
        </p:spPr>
        <p:txBody>
          <a:bodyPr/>
          <a:lstStyle/>
          <a:p/>
        </p:txBody>
      </p:sp>
      <p:sp>
        <p:nvSpPr>
          <p:cNvPr id="6" name="TextBox 6"/>
          <p:cNvSpPr txBox="1"/>
          <p:nvPr/>
        </p:nvSpPr>
        <p:spPr>
          <a:xfrm>
            <a:off x="6509090" y="8295426"/>
            <a:ext cx="9580563" cy="1498468"/>
          </a:xfrm>
          <a:prstGeom prst="rect">
            <a:avLst/>
          </a:prstGeom>
        </p:spPr>
        <p:txBody>
          <a:bodyPr lIns="0" tIns="0" rIns="0" bIns="0" rtlCol="0" anchor="t">
            <a:spAutoFit/>
          </a:bodyPr>
          <a:lstStyle/>
          <a:p>
            <a:pPr algn="ctr">
              <a:lnSpc>
                <a:spcPts val="5599"/>
              </a:lnSpc>
            </a:pPr>
            <a:r>
              <a:rPr lang="en-US" sz="3999" b="1">
                <a:solidFill>
                  <a:srgbClr val="FEFFFF"/>
                </a:solidFill>
                <a:latin typeface="Agrandir Bold"/>
                <a:ea typeface="Agrandir Bold"/>
                <a:cs typeface="Agrandir Bold"/>
                <a:sym typeface="Agrandir Bold"/>
              </a:rPr>
              <a:t>DARPA- RACER Heavy Platform (RHP)</a:t>
            </a:r>
          </a:p>
          <a:p>
            <a:pPr algn="ctr">
              <a:lnSpc>
                <a:spcPts val="5599"/>
              </a:lnSpc>
              <a:spcBef>
                <a:spcPct val="0"/>
              </a:spcBef>
            </a:pPr>
            <a:endParaRPr lang="en-US" sz="3999" b="1">
              <a:solidFill>
                <a:srgbClr val="FEFFFF"/>
              </a:solidFill>
              <a:latin typeface="Agrandir Bold"/>
              <a:ea typeface="Agrandir Bold"/>
              <a:cs typeface="Agrandir Bold"/>
              <a:sym typeface="Agrandir Bold"/>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a:off x="6272669" y="2968728"/>
            <a:ext cx="11140586" cy="6001062"/>
          </a:xfrm>
          <a:custGeom>
            <a:rect l="l" t="t" r="r" b="b"/>
            <a:pathLst>
              <a:path w="11140586" h="6001062">
                <a:moveTo>
                  <a:pt x="0" y="0"/>
                </a:moveTo>
                <a:lnTo>
                  <a:pt x="11140586" y="0"/>
                </a:lnTo>
                <a:lnTo>
                  <a:pt x="11140586" y="6001062"/>
                </a:lnTo>
                <a:lnTo>
                  <a:pt x="0" y="6001062"/>
                </a:lnTo>
                <a:lnTo>
                  <a:pt x="0" y="0"/>
                </a:lnTo>
                <a:close/>
              </a:path>
            </a:pathLst>
          </a:custGeom>
          <a:blipFill>
            <a:blip r:embed="rId3"/>
            <a:stretch>
              <a:fillRect/>
            </a:stretch>
          </a:blipFill>
        </p:spPr>
        <p:txBody>
          <a:bodyPr/>
          <a:lstStyle/>
          <a:p/>
        </p:txBody>
      </p:sp>
      <p:grpSp>
        <p:nvGrpSpPr>
          <p:cNvPr id="4" name="Group 4"/>
          <p:cNvGrpSpPr/>
          <p:nvPr/>
        </p:nvGrpSpPr>
        <p:grpSpPr>
          <a:xfrm>
            <a:off x="-5116214" y="1413846"/>
            <a:ext cx="14260213" cy="2700954"/>
            <a:chExt cx="3755776" cy="711362"/>
          </a:xfrm>
        </p:grpSpPr>
        <p:sp>
          <p:nvSpPr>
            <p:cNvPr id="5" name="Freeform 5"/>
            <p:cNvSpPr/>
            <p:nvPr/>
          </p:nvSpPr>
          <p:spPr>
            <a:xfrm>
              <a:off x="0" y="0"/>
              <a:ext cx="3755777" cy="711362"/>
            </a:xfrm>
            <a:custGeom>
              <a:rect l="l" t="t" r="r" b="b"/>
              <a:pathLst>
                <a:path w="3755777" h="711362">
                  <a:moveTo>
                    <a:pt x="0" y="0"/>
                  </a:moveTo>
                  <a:lnTo>
                    <a:pt x="3755777" y="0"/>
                  </a:lnTo>
                  <a:lnTo>
                    <a:pt x="3755777" y="711362"/>
                  </a:lnTo>
                  <a:lnTo>
                    <a:pt x="0" y="711362"/>
                  </a:lnTo>
                  <a:close/>
                </a:path>
              </a:pathLst>
            </a:custGeom>
            <a:solidFill>
              <a:srgbClr val="D9B777"/>
            </a:solidFill>
          </p:spPr>
          <p:txBody>
            <a:bodyPr/>
            <a:lstStyle/>
            <a:p/>
          </p:txBody>
        </p:sp>
        <p:sp>
          <p:nvSpPr>
            <p:cNvPr id="6" name="TextBox 6"/>
            <p:cNvSpPr txBox="1"/>
            <p:nvPr/>
          </p:nvSpPr>
          <p:spPr>
            <a:xfrm>
              <a:off x="0" y="-85725"/>
              <a:ext cx="3755776" cy="797087"/>
            </a:xfrm>
            <a:prstGeom prst="rect">
              <a:avLst/>
            </a:prstGeom>
          </p:spPr>
          <p:txBody>
            <a:bodyPr lIns="50800" tIns="50800" rIns="50800" bIns="50800" rtlCol="0" anchor="ctr"/>
            <a:lstStyle/>
            <a:p>
              <a:pPr algn="ctr">
                <a:lnSpc>
                  <a:spcPts val="2659"/>
                </a:lnSpc>
              </a:pPr>
            </a:p>
          </p:txBody>
        </p:sp>
      </p:grpSp>
      <p:sp>
        <p:nvSpPr>
          <p:cNvPr id="7" name="TextBox 7"/>
          <p:cNvSpPr txBox="1"/>
          <p:nvPr/>
        </p:nvSpPr>
        <p:spPr>
          <a:xfrm>
            <a:off x="483003" y="1621051"/>
            <a:ext cx="12354251" cy="2274438"/>
          </a:xfrm>
          <a:prstGeom prst="rect">
            <a:avLst/>
          </a:prstGeom>
        </p:spPr>
        <p:txBody>
          <a:bodyPr lIns="0" tIns="0" rIns="0" bIns="0" rtlCol="0" anchor="t">
            <a:spAutoFit/>
          </a:bodyPr>
          <a:lstStyle/>
          <a:p>
            <a:pPr algn="l">
              <a:lnSpc>
                <a:spcPts val="8189"/>
              </a:lnSpc>
            </a:pPr>
            <a:r>
              <a:rPr lang="en-US" sz="6999" b="1">
                <a:solidFill>
                  <a:srgbClr val="000000"/>
                </a:solidFill>
                <a:latin typeface="Agrandir Bold"/>
                <a:ea typeface="Agrandir Bold"/>
                <a:cs typeface="Agrandir Bold"/>
                <a:sym typeface="Agrandir Bold"/>
              </a:rPr>
              <a:t>Boston </a:t>
            </a:r>
          </a:p>
          <a:p>
            <a:pPr algn="l">
              <a:lnSpc>
                <a:spcPts val="8189"/>
              </a:lnSpc>
            </a:pPr>
            <a:r>
              <a:rPr lang="en-US" sz="6999" b="1">
                <a:solidFill>
                  <a:srgbClr val="000000"/>
                </a:solidFill>
                <a:latin typeface="Agrandir Bold"/>
                <a:ea typeface="Agrandir Bold"/>
                <a:cs typeface="Agrandir Bold"/>
                <a:sym typeface="Agrandir Bold"/>
              </a:rPr>
              <a:t>Dynamics- BigDog</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oup 2"/>
          <p:cNvGrpSpPr/>
          <p:nvPr/>
        </p:nvGrpSpPr>
        <p:grpSpPr>
          <a:xfrm>
            <a:off x="10909281" y="0"/>
            <a:ext cx="7378719" cy="10287000"/>
            <a:chExt cx="1943366" cy="2709333"/>
          </a:xfrm>
        </p:grpSpPr>
        <p:sp>
          <p:nvSpPr>
            <p:cNvPr id="3" name="Freeform 3"/>
            <p:cNvSpPr/>
            <p:nvPr/>
          </p:nvSpPr>
          <p:spPr>
            <a:xfrm>
              <a:off x="0" y="0"/>
              <a:ext cx="1943366" cy="2709333"/>
            </a:xfrm>
            <a:custGeom>
              <a:rect l="l" t="t" r="r" b="b"/>
              <a:pathLst>
                <a:path w="1943366" h="2709333">
                  <a:moveTo>
                    <a:pt x="0" y="0"/>
                  </a:moveTo>
                  <a:lnTo>
                    <a:pt x="1943366" y="0"/>
                  </a:lnTo>
                  <a:lnTo>
                    <a:pt x="1943366" y="2709333"/>
                  </a:lnTo>
                  <a:lnTo>
                    <a:pt x="0" y="2709333"/>
                  </a:lnTo>
                  <a:close/>
                </a:path>
              </a:pathLst>
            </a:custGeom>
            <a:solidFill>
              <a:srgbClr val="D9B777"/>
            </a:solidFill>
          </p:spPr>
          <p:txBody>
            <a:bodyPr/>
            <a:lstStyle/>
            <a:p/>
          </p:txBody>
        </p:sp>
        <p:sp>
          <p:nvSpPr>
            <p:cNvPr id="4" name="TextBox 4"/>
            <p:cNvSpPr txBox="1"/>
            <p:nvPr/>
          </p:nvSpPr>
          <p:spPr>
            <a:xfrm>
              <a:off x="0" y="-85725"/>
              <a:ext cx="1943366" cy="2795058"/>
            </a:xfrm>
            <a:prstGeom prst="rect">
              <a:avLst/>
            </a:prstGeom>
          </p:spPr>
          <p:txBody>
            <a:bodyPr lIns="50800" tIns="50800" rIns="50800" bIns="50800" rtlCol="0" anchor="ctr"/>
            <a:lstStyle/>
            <a:p>
              <a:pPr algn="ctr">
                <a:lnSpc>
                  <a:spcPts val="2659"/>
                </a:lnSpc>
              </a:pPr>
            </a:p>
          </p:txBody>
        </p:sp>
      </p:grpSp>
      <p:sp>
        <p:nvSpPr>
          <p:cNvPr id="5" name="Freeform 5"/>
          <p:cNvSpPr/>
          <p:nvPr/>
        </p:nvSpPr>
        <p:spPr>
          <a:xfrm>
            <a:off x="0" y="-131195"/>
            <a:ext cx="19914426" cy="10418195"/>
          </a:xfrm>
          <a:custGeom>
            <a:rect l="l" t="t" r="r" b="b"/>
            <a:pathLst>
              <a:path w="19914426" h="10418195">
                <a:moveTo>
                  <a:pt x="0" y="0"/>
                </a:moveTo>
                <a:lnTo>
                  <a:pt x="19914426" y="0"/>
                </a:lnTo>
                <a:lnTo>
                  <a:pt x="19914426" y="10418195"/>
                </a:lnTo>
                <a:lnTo>
                  <a:pt x="0" y="10418195"/>
                </a:lnTo>
                <a:lnTo>
                  <a:pt x="0" y="0"/>
                </a:lnTo>
                <a:close/>
              </a:path>
            </a:pathLst>
          </a:custGeom>
          <a:blipFill>
            <a:blip r:embed="rId2"/>
            <a:stretch>
              <a:fillRect/>
            </a:stretch>
          </a:blipFill>
        </p:spPr>
        <p:txBody>
          <a:bodyPr/>
          <a:lstStyle/>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grpSp>
        <p:nvGrpSpPr>
          <p:cNvPr id="3" name="Group 3"/>
          <p:cNvGrpSpPr/>
          <p:nvPr/>
        </p:nvGrpSpPr>
        <p:grpSpPr>
          <a:xfrm>
            <a:off x="-1242304" y="1043457"/>
            <a:ext cx="20772606" cy="8200085"/>
            <a:chExt cx="27696809" cy="10933447"/>
          </a:xfrm>
        </p:grpSpPr>
        <p:sp>
          <p:nvSpPr>
            <p:cNvPr id="4" name="Freeform 4"/>
            <p:cNvSpPr/>
            <p:nvPr/>
          </p:nvSpPr>
          <p:spPr>
            <a:xfrm rot="-5400000">
              <a:off x="1720579" y="-1720579"/>
              <a:ext cx="10407246" cy="13848404"/>
            </a:xfrm>
            <a:custGeom>
              <a:rect l="l" t="t" r="r" b="b"/>
              <a:pathLst>
                <a:path w="10407246" h="13848405">
                  <a:moveTo>
                    <a:pt x="0" y="0"/>
                  </a:moveTo>
                  <a:lnTo>
                    <a:pt x="10407247" y="0"/>
                  </a:lnTo>
                  <a:lnTo>
                    <a:pt x="10407247" y="13848405"/>
                  </a:lnTo>
                  <a:lnTo>
                    <a:pt x="0" y="13848405"/>
                  </a:lnTo>
                  <a:lnTo>
                    <a:pt x="0" y="0"/>
                  </a:lnTo>
                  <a:close/>
                </a:path>
              </a:pathLst>
            </a:custGeom>
            <a:blipFill>
              <a:blip r:embed="rId3"/>
              <a:stretch>
                <a:fillRect r="-4955"/>
              </a:stretch>
            </a:blipFill>
          </p:spPr>
          <p:txBody>
            <a:bodyPr/>
            <a:lstStyle/>
            <a:p/>
          </p:txBody>
        </p:sp>
        <p:sp>
          <p:nvSpPr>
            <p:cNvPr id="5" name="Freeform 5"/>
            <p:cNvSpPr/>
            <p:nvPr/>
          </p:nvSpPr>
          <p:spPr>
            <a:xfrm rot="-5400000" flipH="1" flipV="1">
              <a:off x="15367626" y="-1395736"/>
              <a:ext cx="10580037" cy="14078328"/>
            </a:xfrm>
            <a:custGeom>
              <a:rect l="l" t="t" r="r" b="b"/>
              <a:pathLst>
                <a:path w="10580037" h="14078328">
                  <a:moveTo>
                    <a:pt x="10580038" y="14078329"/>
                  </a:moveTo>
                  <a:lnTo>
                    <a:pt x="0" y="14078329"/>
                  </a:lnTo>
                  <a:lnTo>
                    <a:pt x="0" y="0"/>
                  </a:lnTo>
                  <a:lnTo>
                    <a:pt x="10580038" y="0"/>
                  </a:lnTo>
                  <a:lnTo>
                    <a:pt x="10580038" y="14078329"/>
                  </a:lnTo>
                  <a:close/>
                </a:path>
              </a:pathLst>
            </a:custGeom>
            <a:blipFill>
              <a:blip r:embed="rId3"/>
              <a:stretch>
                <a:fillRect r="-4955"/>
              </a:stretch>
            </a:blipFill>
          </p:spPr>
          <p:txBody>
            <a:bodyPr/>
            <a:lstStyle/>
            <a:p/>
          </p:txBody>
        </p:sp>
      </p:grpSp>
      <p:sp>
        <p:nvSpPr>
          <p:cNvPr id="6" name="Freeform 6"/>
          <p:cNvSpPr/>
          <p:nvPr/>
        </p:nvSpPr>
        <p:spPr>
          <a:xfrm>
            <a:off x="9536980" y="1028700"/>
            <a:ext cx="7722320" cy="7249328"/>
          </a:xfrm>
          <a:custGeom>
            <a:rect l="l" t="t" r="r" b="b"/>
            <a:pathLst>
              <a:path w="7722320" h="7249327">
                <a:moveTo>
                  <a:pt x="0" y="0"/>
                </a:moveTo>
                <a:lnTo>
                  <a:pt x="7722320" y="0"/>
                </a:lnTo>
                <a:lnTo>
                  <a:pt x="7722320" y="7249328"/>
                </a:lnTo>
                <a:lnTo>
                  <a:pt x="0" y="72493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7" name="TextBox 7"/>
          <p:cNvSpPr txBox="1"/>
          <p:nvPr/>
        </p:nvSpPr>
        <p:spPr>
          <a:xfrm>
            <a:off x="1028700" y="3691801"/>
            <a:ext cx="8213404" cy="2274438"/>
          </a:xfrm>
          <a:prstGeom prst="rect">
            <a:avLst/>
          </a:prstGeom>
        </p:spPr>
        <p:txBody>
          <a:bodyPr lIns="0" tIns="0" rIns="0" bIns="0" rtlCol="0" anchor="t">
            <a:spAutoFit/>
          </a:bodyPr>
          <a:lstStyle/>
          <a:p>
            <a:pPr algn="ctr">
              <a:lnSpc>
                <a:spcPts val="8189"/>
              </a:lnSpc>
            </a:pPr>
            <a:r>
              <a:rPr lang="en-US" sz="6999">
                <a:solidFill>
                  <a:srgbClr val="000000"/>
                </a:solidFill>
                <a:latin typeface="Agrandir"/>
                <a:ea typeface="Agrandir"/>
                <a:cs typeface="Agrandir"/>
                <a:sym typeface="Agrandir"/>
              </a:rPr>
              <a:t>Beni dinlediğiniz için </a:t>
            </a:r>
          </a:p>
          <a:p>
            <a:pPr algn="ctr">
              <a:lnSpc>
                <a:spcPts val="8189"/>
              </a:lnSpc>
              <a:spcBef>
                <a:spcPct val="0"/>
              </a:spcBef>
            </a:pPr>
            <a:r>
              <a:rPr lang="en-US" sz="6999">
                <a:solidFill>
                  <a:srgbClr val="000000"/>
                </a:solidFill>
                <a:latin typeface="Agrandir"/>
                <a:ea typeface="Agrandir"/>
                <a:cs typeface="Agrandir"/>
                <a:sym typeface="Agrandir"/>
              </a:rPr>
              <a:t>teşekkür ederim</a:t>
            </a:r>
          </a:p>
        </p:txBody>
      </p:sp>
      <p:sp>
        <p:nvSpPr>
          <p:cNvPr id="8" name="Freeform 8"/>
          <p:cNvSpPr/>
          <p:nvPr/>
        </p:nvSpPr>
        <p:spPr>
          <a:xfrm>
            <a:off x="9689380" y="1181100"/>
            <a:ext cx="7722320" cy="7249328"/>
          </a:xfrm>
          <a:custGeom>
            <a:rect l="l" t="t" r="r" b="b"/>
            <a:pathLst>
              <a:path w="7722320" h="7249327">
                <a:moveTo>
                  <a:pt x="0" y="0"/>
                </a:moveTo>
                <a:lnTo>
                  <a:pt x="7722320" y="0"/>
                </a:lnTo>
                <a:lnTo>
                  <a:pt x="7722320" y="7249328"/>
                </a:lnTo>
                <a:lnTo>
                  <a:pt x="0" y="72493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2040F"/>
        </a:solidFill>
      </p:bgPr>
    </p:bg>
    <p:spTree>
      <p:nvGrpSpPr>
        <p:cNvPr id="1" name=""/>
        <p:cNvGrpSpPr/>
        <p:nvPr/>
      </p:nvGrpSpPr>
      <p:grpSpPr>
        <a:xfrm>
          <a:off x="0" y="0"/>
          <a:ext cx="0" cy="0"/>
        </a:xfrm>
      </p:grpSpPr>
      <p:sp>
        <p:nvSpPr>
          <p:cNvPr id="2" name="TextBox 2"/>
          <p:cNvSpPr txBox="1"/>
          <p:nvPr/>
        </p:nvSpPr>
        <p:spPr>
          <a:xfrm>
            <a:off x="4017137" y="1560632"/>
            <a:ext cx="10656601" cy="1236279"/>
          </a:xfrm>
          <a:prstGeom prst="rect">
            <a:avLst/>
          </a:prstGeom>
        </p:spPr>
        <p:txBody>
          <a:bodyPr lIns="0" tIns="0" rIns="0" bIns="0" rtlCol="0" anchor="t">
            <a:spAutoFit/>
          </a:bodyPr>
          <a:lstStyle/>
          <a:p>
            <a:pPr algn="ctr">
              <a:lnSpc>
                <a:spcPts val="8189"/>
              </a:lnSpc>
            </a:pPr>
            <a:r>
              <a:rPr lang="en-US" sz="6999" b="1">
                <a:solidFill>
                  <a:srgbClr val="FFFFFF"/>
                </a:solidFill>
                <a:latin typeface="Agrandir Bold"/>
                <a:ea typeface="Agrandir Bold"/>
                <a:cs typeface="Agrandir Bold"/>
                <a:sym typeface="Agrandir Bold"/>
              </a:rPr>
              <a:t>KAYNAKÇA</a:t>
            </a:r>
          </a:p>
        </p:txBody>
      </p:sp>
      <p:sp>
        <p:nvSpPr>
          <p:cNvPr id="3" name="TextBox 3"/>
          <p:cNvSpPr txBox="1"/>
          <p:nvPr/>
        </p:nvSpPr>
        <p:spPr>
          <a:xfrm>
            <a:off x="1028700" y="3705799"/>
            <a:ext cx="15411904" cy="5095081"/>
          </a:xfrm>
          <a:prstGeom prst="rect">
            <a:avLst/>
          </a:prstGeom>
        </p:spPr>
        <p:txBody>
          <a:bodyPr lIns="0" tIns="0" rIns="0" bIns="0" rtlCol="0" anchor="t">
            <a:spAutoFit/>
          </a:bodyPr>
          <a:lstStyle/>
          <a:p>
            <a:pPr marL="605912" lvl="1" indent="-302956" algn="l">
              <a:lnSpc>
                <a:spcPts val="3367"/>
              </a:lnSpc>
              <a:buFont typeface="Arial"/>
              <a:buChar char="•"/>
            </a:pPr>
            <a:r>
              <a:rPr lang="en-US" sz="2806">
                <a:solidFill>
                  <a:srgbClr val="FFFFFF"/>
                </a:solidFill>
                <a:latin typeface="Agrandir"/>
                <a:ea typeface="Agrandir"/>
                <a:cs typeface="Agrandir"/>
                <a:sym typeface="Agrandir"/>
              </a:rPr>
              <a:t>https://www.economist.com/europe/2020/10/08/the-azerbaijan-armenia-conflict-hints-at-the-future-of-war </a:t>
            </a:r>
          </a:p>
          <a:p>
            <a:pPr algn="l">
              <a:lnSpc>
                <a:spcPts val="3367"/>
              </a:lnSpc>
            </a:pPr>
            <a:endParaRPr lang="en-US" sz="2806">
              <a:solidFill>
                <a:srgbClr val="FFFFFF"/>
              </a:solidFill>
              <a:latin typeface="Agrandir"/>
              <a:ea typeface="Agrandir"/>
              <a:cs typeface="Agrandir"/>
              <a:sym typeface="Agrandir"/>
            </a:endParaRPr>
          </a:p>
          <a:p>
            <a:pPr marL="605912" lvl="1" indent="-302956" algn="l">
              <a:lnSpc>
                <a:spcPts val="3367"/>
              </a:lnSpc>
              <a:buFont typeface="Arial"/>
              <a:buChar char="•"/>
            </a:pPr>
            <a:r>
              <a:rPr lang="en-US" sz="2806">
                <a:solidFill>
                  <a:srgbClr val="FFFFFF"/>
                </a:solidFill>
                <a:latin typeface="Agrandir"/>
                <a:ea typeface="Agrandir"/>
                <a:cs typeface="Agrandir"/>
                <a:sym typeface="Agrandir"/>
              </a:rPr>
              <a:t>https://www.indiatoday.in/india/story/bayraktar-tb2-drones-nagorno-karabakh-armenia-azerbaijan-deployed-bangladesh-challenges-to-india-2646050-2024-12-07</a:t>
            </a:r>
          </a:p>
          <a:p>
            <a:pPr algn="l">
              <a:lnSpc>
                <a:spcPts val="3367"/>
              </a:lnSpc>
            </a:pPr>
            <a:endParaRPr lang="en-US" sz="2806">
              <a:solidFill>
                <a:srgbClr val="FFFFFF"/>
              </a:solidFill>
              <a:latin typeface="Agrandir"/>
              <a:ea typeface="Agrandir"/>
              <a:cs typeface="Agrandir"/>
              <a:sym typeface="Agrandir"/>
            </a:endParaRPr>
          </a:p>
          <a:p>
            <a:pPr marL="605912" lvl="1" indent="-302956" algn="l">
              <a:lnSpc>
                <a:spcPts val="3367"/>
              </a:lnSpc>
              <a:buFont typeface="Arial"/>
              <a:buChar char="•"/>
            </a:pPr>
            <a:r>
              <a:rPr lang="en-US" sz="2806">
                <a:solidFill>
                  <a:srgbClr val="FFFFFF"/>
                </a:solidFill>
                <a:latin typeface="Agrandir"/>
                <a:ea typeface="Agrandir"/>
                <a:cs typeface="Agrandir"/>
                <a:sym typeface="Agrandir"/>
              </a:rPr>
              <a:t>https://www.vox.com/world-politics/351105/armenia-azerbaijan-war-combat-future-drones https://www.atlanticcouncil.org/content-series/airpower-after-ukraine/the-tb2-the-value-of-a-cheap-and-good-enough-drone/ </a:t>
            </a:r>
          </a:p>
          <a:p>
            <a:pPr algn="l">
              <a:lnSpc>
                <a:spcPts val="3367"/>
              </a:lnSpc>
            </a:pPr>
            <a:endParaRPr lang="en-US" sz="2806">
              <a:solidFill>
                <a:srgbClr val="FFFFFF"/>
              </a:solidFill>
              <a:latin typeface="Agrandir"/>
              <a:ea typeface="Agrandir"/>
              <a:cs typeface="Agrandir"/>
              <a:sym typeface="Agrandir"/>
            </a:endParaRPr>
          </a:p>
          <a:p>
            <a:pPr marL="605912" lvl="1" indent="-302956" algn="l">
              <a:lnSpc>
                <a:spcPts val="3367"/>
              </a:lnSpc>
              <a:buFont typeface="Arial"/>
              <a:buChar char="•"/>
            </a:pPr>
            <a:r>
              <a:rPr lang="en-US" sz="2806">
                <a:solidFill>
                  <a:srgbClr val="FFFFFF"/>
                </a:solidFill>
                <a:latin typeface="Agrandir"/>
                <a:ea typeface="Agrandir"/>
                <a:cs typeface="Agrandir"/>
                <a:sym typeface="Agrandir"/>
              </a:rPr>
              <a:t>https://www.haksozhaber.net/mite-ait-siha-kamisli-haseke-yolunda-2-pkkypg-aracini-havaya-ucurdu-183556h.htm</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rot="-2700000">
            <a:off x="4633503" y="-2288301"/>
            <a:ext cx="9020994" cy="8818022"/>
          </a:xfrm>
          <a:custGeom>
            <a:rect l="l" t="t" r="r" b="b"/>
            <a:pathLst>
              <a:path w="9020994" h="8818022">
                <a:moveTo>
                  <a:pt x="0" y="0"/>
                </a:moveTo>
                <a:lnTo>
                  <a:pt x="9020994" y="0"/>
                </a:lnTo>
                <a:lnTo>
                  <a:pt x="9020994" y="8818022"/>
                </a:lnTo>
                <a:lnTo>
                  <a:pt x="0" y="8818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p:txBody>
      </p:sp>
      <p:sp>
        <p:nvSpPr>
          <p:cNvPr id="4" name="Freeform 4"/>
          <p:cNvSpPr/>
          <p:nvPr/>
        </p:nvSpPr>
        <p:spPr>
          <a:xfrm>
            <a:off x="1304570" y="3730628"/>
            <a:ext cx="5078577" cy="5498363"/>
          </a:xfrm>
          <a:custGeom>
            <a:rect l="l" t="t" r="r" b="b"/>
            <a:pathLst>
              <a:path w="5078577" h="5498363">
                <a:moveTo>
                  <a:pt x="0" y="0"/>
                </a:moveTo>
                <a:lnTo>
                  <a:pt x="5078576" y="0"/>
                </a:lnTo>
                <a:lnTo>
                  <a:pt x="5078576" y="5498363"/>
                </a:lnTo>
                <a:lnTo>
                  <a:pt x="0" y="5498363"/>
                </a:lnTo>
                <a:lnTo>
                  <a:pt x="0" y="0"/>
                </a:lnTo>
                <a:close/>
              </a:path>
            </a:pathLst>
          </a:custGeom>
          <a:blipFill>
            <a:blip r:embed="rId5"/>
            <a:stretch>
              <a:fillRect r="-7897" b="-7740"/>
            </a:stretch>
          </a:blipFill>
        </p:spPr>
        <p:txBody>
          <a:bodyPr/>
          <a:lstStyle/>
          <a:p/>
        </p:txBody>
      </p:sp>
      <p:sp>
        <p:nvSpPr>
          <p:cNvPr id="5" name="Freeform 5"/>
          <p:cNvSpPr/>
          <p:nvPr/>
        </p:nvSpPr>
        <p:spPr>
          <a:xfrm>
            <a:off x="6603644" y="3730628"/>
            <a:ext cx="5078577" cy="5498363"/>
          </a:xfrm>
          <a:custGeom>
            <a:rect l="l" t="t" r="r" b="b"/>
            <a:pathLst>
              <a:path w="5078577" h="5498363">
                <a:moveTo>
                  <a:pt x="0" y="0"/>
                </a:moveTo>
                <a:lnTo>
                  <a:pt x="5078577" y="0"/>
                </a:lnTo>
                <a:lnTo>
                  <a:pt x="5078577" y="5498363"/>
                </a:lnTo>
                <a:lnTo>
                  <a:pt x="0" y="5498363"/>
                </a:lnTo>
                <a:lnTo>
                  <a:pt x="0" y="0"/>
                </a:lnTo>
                <a:close/>
              </a:path>
            </a:pathLst>
          </a:custGeom>
          <a:blipFill>
            <a:blip r:embed="rId5"/>
            <a:stretch>
              <a:fillRect r="-7897" b="-7740"/>
            </a:stretch>
          </a:blipFill>
        </p:spPr>
        <p:txBody>
          <a:bodyPr/>
          <a:lstStyle/>
          <a:p/>
        </p:txBody>
      </p:sp>
      <p:sp>
        <p:nvSpPr>
          <p:cNvPr id="6" name="Freeform 6"/>
          <p:cNvSpPr/>
          <p:nvPr/>
        </p:nvSpPr>
        <p:spPr>
          <a:xfrm>
            <a:off x="11901296" y="3730628"/>
            <a:ext cx="5078577" cy="5498363"/>
          </a:xfrm>
          <a:custGeom>
            <a:rect l="l" t="t" r="r" b="b"/>
            <a:pathLst>
              <a:path w="5078577" h="5498363">
                <a:moveTo>
                  <a:pt x="0" y="0"/>
                </a:moveTo>
                <a:lnTo>
                  <a:pt x="5078576" y="0"/>
                </a:lnTo>
                <a:lnTo>
                  <a:pt x="5078576" y="5498363"/>
                </a:lnTo>
                <a:lnTo>
                  <a:pt x="0" y="5498363"/>
                </a:lnTo>
                <a:lnTo>
                  <a:pt x="0" y="0"/>
                </a:lnTo>
                <a:close/>
              </a:path>
            </a:pathLst>
          </a:custGeom>
          <a:blipFill>
            <a:blip r:embed="rId5"/>
            <a:stretch>
              <a:fillRect r="-7897" b="-7740"/>
            </a:stretch>
          </a:blipFill>
        </p:spPr>
        <p:txBody>
          <a:bodyPr/>
          <a:lstStyle/>
          <a:p/>
        </p:txBody>
      </p:sp>
      <p:sp>
        <p:nvSpPr>
          <p:cNvPr id="7" name="Freeform 7"/>
          <p:cNvSpPr/>
          <p:nvPr/>
        </p:nvSpPr>
        <p:spPr>
          <a:xfrm rot="-5400000">
            <a:off x="3572512" y="2312148"/>
            <a:ext cx="531930" cy="2836960"/>
          </a:xfrm>
          <a:custGeom>
            <a:rect l="l" t="t" r="r" b="b"/>
            <a:pathLst>
              <a:path w="531930" h="2836960">
                <a:moveTo>
                  <a:pt x="0" y="0"/>
                </a:moveTo>
                <a:lnTo>
                  <a:pt x="531930" y="0"/>
                </a:lnTo>
                <a:lnTo>
                  <a:pt x="531930" y="2836960"/>
                </a:lnTo>
                <a:lnTo>
                  <a:pt x="0" y="28369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
        <p:nvSpPr>
          <p:cNvPr id="8" name="Freeform 8"/>
          <p:cNvSpPr/>
          <p:nvPr/>
        </p:nvSpPr>
        <p:spPr>
          <a:xfrm rot="-5400000">
            <a:off x="8878035" y="2312148"/>
            <a:ext cx="531930" cy="2836960"/>
          </a:xfrm>
          <a:custGeom>
            <a:rect l="l" t="t" r="r" b="b"/>
            <a:pathLst>
              <a:path w="531930" h="2836960">
                <a:moveTo>
                  <a:pt x="0" y="0"/>
                </a:moveTo>
                <a:lnTo>
                  <a:pt x="531930" y="0"/>
                </a:lnTo>
                <a:lnTo>
                  <a:pt x="531930" y="2836960"/>
                </a:lnTo>
                <a:lnTo>
                  <a:pt x="0" y="2836960"/>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p:txBody>
      </p:sp>
      <p:sp>
        <p:nvSpPr>
          <p:cNvPr id="9" name="Freeform 9"/>
          <p:cNvSpPr/>
          <p:nvPr/>
        </p:nvSpPr>
        <p:spPr>
          <a:xfrm rot="-5400000">
            <a:off x="14176693" y="2312148"/>
            <a:ext cx="531930" cy="2836960"/>
          </a:xfrm>
          <a:custGeom>
            <a:rect l="l" t="t" r="r" b="b"/>
            <a:pathLst>
              <a:path w="531930" h="2836960">
                <a:moveTo>
                  <a:pt x="0" y="0"/>
                </a:moveTo>
                <a:lnTo>
                  <a:pt x="531930" y="0"/>
                </a:lnTo>
                <a:lnTo>
                  <a:pt x="531930" y="2836960"/>
                </a:lnTo>
                <a:lnTo>
                  <a:pt x="0" y="2836960"/>
                </a:lnTo>
                <a:lnTo>
                  <a:pt x="0" y="0"/>
                </a:lnTo>
                <a:close/>
              </a:path>
            </a:pathLst>
          </a:custGeom>
          <a:blipFill>
            <a:blip r:embed="rId6">
              <a:extLst>
                <a:ext uri="{96DAC541-7B7A-43D3-8B79-37D633B846F1}">
                  <asvg:svgBlip xmlns:asvg="http://schemas.microsoft.com/office/drawing/2016/SVG/main" r:embed="rId9"/>
                </a:ext>
              </a:extLst>
            </a:blip>
            <a:stretch>
              <a:fillRect/>
            </a:stretch>
          </a:blipFill>
        </p:spPr>
        <p:txBody>
          <a:bodyPr/>
          <a:lstStyle/>
          <a:p/>
        </p:txBody>
      </p:sp>
      <p:sp>
        <p:nvSpPr>
          <p:cNvPr id="10" name="Freeform 10"/>
          <p:cNvSpPr/>
          <p:nvPr/>
        </p:nvSpPr>
        <p:spPr>
          <a:xfrm>
            <a:off x="14831327" y="549926"/>
            <a:ext cx="4144691" cy="9034749"/>
          </a:xfrm>
          <a:custGeom>
            <a:rect l="l" t="t" r="r" b="b"/>
            <a:pathLst>
              <a:path w="4144690" h="9034749">
                <a:moveTo>
                  <a:pt x="0" y="0"/>
                </a:moveTo>
                <a:lnTo>
                  <a:pt x="4144691" y="0"/>
                </a:lnTo>
                <a:lnTo>
                  <a:pt x="4144691" y="9034748"/>
                </a:lnTo>
                <a:lnTo>
                  <a:pt x="0" y="90347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p:txBody>
      </p:sp>
      <p:sp>
        <p:nvSpPr>
          <p:cNvPr id="11" name="TextBox 11"/>
          <p:cNvSpPr txBox="1"/>
          <p:nvPr/>
        </p:nvSpPr>
        <p:spPr>
          <a:xfrm>
            <a:off x="2069646" y="4533468"/>
            <a:ext cx="3548424" cy="3654557"/>
          </a:xfrm>
          <a:prstGeom prst="rect">
            <a:avLst/>
          </a:prstGeom>
        </p:spPr>
        <p:txBody>
          <a:bodyPr lIns="0" tIns="0" rIns="0" bIns="0" rtlCol="0" anchor="t">
            <a:spAutoFit/>
          </a:bodyPr>
          <a:lstStyle/>
          <a:p>
            <a:pPr algn="ctr">
              <a:lnSpc>
                <a:spcPts val="7000"/>
              </a:lnSpc>
            </a:pPr>
            <a:r>
              <a:rPr lang="en-US" sz="5000">
                <a:solidFill>
                  <a:srgbClr val="000000"/>
                </a:solidFill>
                <a:latin typeface="Agrandir"/>
                <a:ea typeface="Agrandir"/>
                <a:cs typeface="Agrandir"/>
                <a:sym typeface="Agrandir"/>
              </a:rPr>
              <a:t>Otonom Silah Sistemleri Nedir?</a:t>
            </a:r>
          </a:p>
        </p:txBody>
      </p:sp>
      <p:sp>
        <p:nvSpPr>
          <p:cNvPr id="12" name="TextBox 12"/>
          <p:cNvSpPr txBox="1"/>
          <p:nvPr/>
        </p:nvSpPr>
        <p:spPr>
          <a:xfrm>
            <a:off x="4326551" y="1448514"/>
            <a:ext cx="9634899" cy="1236279"/>
          </a:xfrm>
          <a:prstGeom prst="rect">
            <a:avLst/>
          </a:prstGeom>
        </p:spPr>
        <p:txBody>
          <a:bodyPr lIns="0" tIns="0" rIns="0" bIns="0" rtlCol="0" anchor="t">
            <a:spAutoFit/>
          </a:bodyPr>
          <a:lstStyle/>
          <a:p>
            <a:pPr algn="ctr">
              <a:lnSpc>
                <a:spcPts val="8189"/>
              </a:lnSpc>
            </a:pPr>
            <a:r>
              <a:rPr lang="en-US" sz="6999" b="1">
                <a:solidFill>
                  <a:srgbClr val="000000"/>
                </a:solidFill>
                <a:latin typeface="Agrandir Bold"/>
                <a:ea typeface="Agrandir Bold"/>
                <a:cs typeface="Agrandir Bold"/>
                <a:sym typeface="Agrandir Bold"/>
              </a:rPr>
              <a:t>İÇERİK</a:t>
            </a:r>
          </a:p>
        </p:txBody>
      </p:sp>
      <p:sp>
        <p:nvSpPr>
          <p:cNvPr id="13" name="TextBox 13"/>
          <p:cNvSpPr txBox="1"/>
          <p:nvPr/>
        </p:nvSpPr>
        <p:spPr>
          <a:xfrm>
            <a:off x="7186282" y="5111882"/>
            <a:ext cx="3915436" cy="1882841"/>
          </a:xfrm>
          <a:prstGeom prst="rect">
            <a:avLst/>
          </a:prstGeom>
        </p:spPr>
        <p:txBody>
          <a:bodyPr lIns="0" tIns="0" rIns="0" bIns="0" rtlCol="0" anchor="t">
            <a:spAutoFit/>
          </a:bodyPr>
          <a:lstStyle/>
          <a:p>
            <a:pPr algn="ctr">
              <a:lnSpc>
                <a:spcPts val="7000"/>
              </a:lnSpc>
            </a:pPr>
            <a:r>
              <a:rPr lang="en-US" sz="5000">
                <a:solidFill>
                  <a:srgbClr val="000000"/>
                </a:solidFill>
                <a:latin typeface="Agrandir"/>
                <a:ea typeface="Agrandir"/>
                <a:cs typeface="Agrandir"/>
                <a:sym typeface="Agrandir"/>
              </a:rPr>
              <a:t>Etik Tartışmalar</a:t>
            </a:r>
          </a:p>
        </p:txBody>
      </p:sp>
      <p:sp>
        <p:nvSpPr>
          <p:cNvPr id="14" name="TextBox 14"/>
          <p:cNvSpPr txBox="1"/>
          <p:nvPr/>
        </p:nvSpPr>
        <p:spPr>
          <a:xfrm>
            <a:off x="12546007" y="5111882"/>
            <a:ext cx="3789155" cy="1882841"/>
          </a:xfrm>
          <a:prstGeom prst="rect">
            <a:avLst/>
          </a:prstGeom>
        </p:spPr>
        <p:txBody>
          <a:bodyPr lIns="0" tIns="0" rIns="0" bIns="0" rtlCol="0" anchor="t">
            <a:spAutoFit/>
          </a:bodyPr>
          <a:lstStyle/>
          <a:p>
            <a:pPr algn="ctr">
              <a:lnSpc>
                <a:spcPts val="7000"/>
              </a:lnSpc>
            </a:pPr>
            <a:r>
              <a:rPr lang="en-US" sz="5000">
                <a:solidFill>
                  <a:srgbClr val="000000"/>
                </a:solidFill>
                <a:latin typeface="Agrandir"/>
                <a:ea typeface="Agrandir"/>
                <a:cs typeface="Agrandir"/>
                <a:sym typeface="Agrandir"/>
              </a:rPr>
              <a:t>Savaşın Geleceği</a:t>
            </a:r>
          </a:p>
        </p:txBody>
      </p:sp>
      <p:sp>
        <p:nvSpPr>
          <p:cNvPr id="15" name="Freeform 15"/>
          <p:cNvSpPr/>
          <p:nvPr/>
        </p:nvSpPr>
        <p:spPr>
          <a:xfrm>
            <a:off x="14983727" y="702326"/>
            <a:ext cx="4144691" cy="9034749"/>
          </a:xfrm>
          <a:custGeom>
            <a:rect l="l" t="t" r="r" b="b"/>
            <a:pathLst>
              <a:path w="4144690" h="9034749">
                <a:moveTo>
                  <a:pt x="0" y="0"/>
                </a:moveTo>
                <a:lnTo>
                  <a:pt x="4144691" y="0"/>
                </a:lnTo>
                <a:lnTo>
                  <a:pt x="4144691" y="9034748"/>
                </a:lnTo>
                <a:lnTo>
                  <a:pt x="0" y="90347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p:txBody>
      </p:sp>
      <p:sp>
        <p:nvSpPr>
          <p:cNvPr id="16" name="Freeform 16"/>
          <p:cNvSpPr/>
          <p:nvPr/>
        </p:nvSpPr>
        <p:spPr>
          <a:xfrm>
            <a:off x="-1724694" y="702326"/>
            <a:ext cx="4144691" cy="9034749"/>
          </a:xfrm>
          <a:custGeom>
            <a:rect l="l" t="t" r="r" b="b"/>
            <a:pathLst>
              <a:path w="4144690" h="9034749">
                <a:moveTo>
                  <a:pt x="0" y="0"/>
                </a:moveTo>
                <a:lnTo>
                  <a:pt x="4144691" y="0"/>
                </a:lnTo>
                <a:lnTo>
                  <a:pt x="4144691" y="9034748"/>
                </a:lnTo>
                <a:lnTo>
                  <a:pt x="0" y="9034748"/>
                </a:lnTo>
                <a:lnTo>
                  <a:pt x="0" y="0"/>
                </a:lnTo>
                <a:close/>
              </a:path>
            </a:pathLst>
          </a:custGeom>
          <a:blipFill>
            <a:blip r:embed="rId10">
              <a:extLst>
                <a:ext uri="{96DAC541-7B7A-43D3-8B79-37D633B846F1}">
                  <asvg:svgBlip xmlns:asvg="http://schemas.microsoft.com/office/drawing/2016/SVG/main" r:embed="rId14"/>
                </a:ext>
              </a:extLst>
            </a:blip>
            <a:stretch>
              <a:fillRect/>
            </a:stretch>
          </a:blipFill>
        </p:spPr>
        <p:txBody>
          <a:bodyPr/>
          <a:lstStyle/>
          <a:p/>
        </p:txBody>
      </p:sp>
      <p:sp>
        <p:nvSpPr>
          <p:cNvPr id="17" name="Freeform 17"/>
          <p:cNvSpPr/>
          <p:nvPr/>
        </p:nvSpPr>
        <p:spPr>
          <a:xfrm>
            <a:off x="-1943769" y="702326"/>
            <a:ext cx="4144691" cy="9034749"/>
          </a:xfrm>
          <a:custGeom>
            <a:rect l="l" t="t" r="r" b="b"/>
            <a:pathLst>
              <a:path w="4144690" h="9034749">
                <a:moveTo>
                  <a:pt x="0" y="0"/>
                </a:moveTo>
                <a:lnTo>
                  <a:pt x="4144691" y="0"/>
                </a:lnTo>
                <a:lnTo>
                  <a:pt x="4144691" y="9034748"/>
                </a:lnTo>
                <a:lnTo>
                  <a:pt x="0" y="9034748"/>
                </a:lnTo>
                <a:lnTo>
                  <a:pt x="0" y="0"/>
                </a:lnTo>
                <a:close/>
              </a:path>
            </a:pathLst>
          </a:custGeom>
          <a:blipFill>
            <a:blip r:embed="rId12">
              <a:extLst>
                <a:ext uri="{96DAC541-7B7A-43D3-8B79-37D633B846F1}">
                  <asvg:svgBlip xmlns:asvg="http://schemas.microsoft.com/office/drawing/2016/SVG/main" r:embed="rId15"/>
                </a:ext>
              </a:extLst>
            </a:blip>
            <a:stretch>
              <a:fillRect/>
            </a:stretch>
          </a:blipFill>
        </p:spPr>
        <p:txBody>
          <a:bodyPr/>
          <a:lstStyle/>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rot="-5400000">
            <a:off x="6293077" y="-1386572"/>
            <a:ext cx="5701846" cy="12296476"/>
          </a:xfrm>
          <a:custGeom>
            <a:rect l="l" t="t" r="r" b="b"/>
            <a:pathLst>
              <a:path w="5701846" h="12296476">
                <a:moveTo>
                  <a:pt x="0" y="0"/>
                </a:moveTo>
                <a:lnTo>
                  <a:pt x="5701846" y="0"/>
                </a:lnTo>
                <a:lnTo>
                  <a:pt x="5701846" y="12296476"/>
                </a:lnTo>
                <a:lnTo>
                  <a:pt x="0" y="12296476"/>
                </a:lnTo>
                <a:lnTo>
                  <a:pt x="0" y="0"/>
                </a:lnTo>
                <a:close/>
              </a:path>
            </a:pathLst>
          </a:custGeom>
          <a:blipFill>
            <a:blip r:embed="rId3"/>
            <a:stretch>
              <a:fillRect l="-6722" r="-81978"/>
            </a:stretch>
          </a:blipFill>
        </p:spPr>
        <p:txBody>
          <a:bodyPr/>
          <a:lstStyle/>
          <a:p/>
        </p:txBody>
      </p:sp>
      <p:sp>
        <p:nvSpPr>
          <p:cNvPr id="4" name="Freeform 4"/>
          <p:cNvSpPr/>
          <p:nvPr/>
        </p:nvSpPr>
        <p:spPr>
          <a:xfrm rot="-2700000">
            <a:off x="4958992" y="-2330168"/>
            <a:ext cx="8370016" cy="8181690"/>
          </a:xfrm>
          <a:custGeom>
            <a:rect l="l" t="t" r="r" b="b"/>
            <a:pathLst>
              <a:path w="8370016" h="8181690">
                <a:moveTo>
                  <a:pt x="0" y="0"/>
                </a:moveTo>
                <a:lnTo>
                  <a:pt x="8370016" y="0"/>
                </a:lnTo>
                <a:lnTo>
                  <a:pt x="8370016" y="8181690"/>
                </a:lnTo>
                <a:lnTo>
                  <a:pt x="0" y="8181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5" name="Freeform 5"/>
          <p:cNvSpPr/>
          <p:nvPr/>
        </p:nvSpPr>
        <p:spPr>
          <a:xfrm rot="-5400000">
            <a:off x="6284382" y="-16471"/>
            <a:ext cx="5701846" cy="12296476"/>
          </a:xfrm>
          <a:custGeom>
            <a:rect l="l" t="t" r="r" b="b"/>
            <a:pathLst>
              <a:path w="5701846" h="12296476">
                <a:moveTo>
                  <a:pt x="0" y="0"/>
                </a:moveTo>
                <a:lnTo>
                  <a:pt x="5701845" y="0"/>
                </a:lnTo>
                <a:lnTo>
                  <a:pt x="5701845" y="12296477"/>
                </a:lnTo>
                <a:lnTo>
                  <a:pt x="0" y="12296477"/>
                </a:lnTo>
                <a:lnTo>
                  <a:pt x="0" y="0"/>
                </a:lnTo>
                <a:close/>
              </a:path>
            </a:pathLst>
          </a:custGeom>
          <a:blipFill>
            <a:blip r:embed="rId3"/>
            <a:stretch>
              <a:fillRect l="-6722" r="-81978"/>
            </a:stretch>
          </a:blipFill>
        </p:spPr>
        <p:txBody>
          <a:bodyPr/>
          <a:lstStyle/>
          <a:p/>
        </p:txBody>
      </p:sp>
      <p:sp>
        <p:nvSpPr>
          <p:cNvPr id="6" name="Freeform 6"/>
          <p:cNvSpPr/>
          <p:nvPr/>
        </p:nvSpPr>
        <p:spPr>
          <a:xfrm>
            <a:off x="2743200" y="5870511"/>
            <a:ext cx="12540343" cy="4671278"/>
          </a:xfrm>
          <a:custGeom>
            <a:rect l="l" t="t" r="r" b="b"/>
            <a:pathLst>
              <a:path w="12540343" h="4671278">
                <a:moveTo>
                  <a:pt x="0" y="0"/>
                </a:moveTo>
                <a:lnTo>
                  <a:pt x="12540343" y="0"/>
                </a:lnTo>
                <a:lnTo>
                  <a:pt x="12540343" y="4671277"/>
                </a:lnTo>
                <a:lnTo>
                  <a:pt x="0" y="46712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
        <p:nvSpPr>
          <p:cNvPr id="7" name="Freeform 7"/>
          <p:cNvSpPr/>
          <p:nvPr/>
        </p:nvSpPr>
        <p:spPr>
          <a:xfrm>
            <a:off x="3004457" y="6131768"/>
            <a:ext cx="12540343" cy="4671278"/>
          </a:xfrm>
          <a:custGeom>
            <a:rect l="l" t="t" r="r" b="b"/>
            <a:pathLst>
              <a:path w="12540343" h="4671278">
                <a:moveTo>
                  <a:pt x="0" y="0"/>
                </a:moveTo>
                <a:lnTo>
                  <a:pt x="12540343" y="0"/>
                </a:lnTo>
                <a:lnTo>
                  <a:pt x="12540343" y="4671277"/>
                </a:lnTo>
                <a:lnTo>
                  <a:pt x="0" y="46712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p:txBody>
      </p:sp>
      <p:sp>
        <p:nvSpPr>
          <p:cNvPr id="8" name="TextBox 8"/>
          <p:cNvSpPr txBox="1"/>
          <p:nvPr/>
        </p:nvSpPr>
        <p:spPr>
          <a:xfrm>
            <a:off x="4326551" y="1066304"/>
            <a:ext cx="9634899" cy="1119411"/>
          </a:xfrm>
          <a:prstGeom prst="rect">
            <a:avLst/>
          </a:prstGeom>
        </p:spPr>
        <p:txBody>
          <a:bodyPr lIns="0" tIns="0" rIns="0" bIns="0" rtlCol="0" anchor="t">
            <a:spAutoFit/>
          </a:bodyPr>
          <a:lstStyle/>
          <a:p>
            <a:pPr algn="ctr">
              <a:lnSpc>
                <a:spcPts val="7371"/>
              </a:lnSpc>
            </a:pPr>
            <a:r>
              <a:rPr lang="en-US" sz="6300" b="1">
                <a:solidFill>
                  <a:srgbClr val="000000"/>
                </a:solidFill>
                <a:latin typeface="Agrandir Bold"/>
                <a:ea typeface="Agrandir Bold"/>
                <a:cs typeface="Agrandir Bold"/>
                <a:sym typeface="Agrandir Bold"/>
              </a:rPr>
              <a:t>Otonom Silah Sistemleri</a:t>
            </a:r>
          </a:p>
        </p:txBody>
      </p:sp>
      <p:sp>
        <p:nvSpPr>
          <p:cNvPr id="9" name="TextBox 9"/>
          <p:cNvSpPr txBox="1"/>
          <p:nvPr/>
        </p:nvSpPr>
        <p:spPr>
          <a:xfrm>
            <a:off x="3292088" y="2987531"/>
            <a:ext cx="11703824" cy="3225503"/>
          </a:xfrm>
          <a:prstGeom prst="rect">
            <a:avLst/>
          </a:prstGeom>
        </p:spPr>
        <p:txBody>
          <a:bodyPr lIns="0" tIns="0" rIns="0" bIns="0" rtlCol="0" anchor="t">
            <a:spAutoFit/>
          </a:bodyPr>
          <a:lstStyle/>
          <a:p>
            <a:pPr algn="just">
              <a:lnSpc>
                <a:spcPts val="2800"/>
              </a:lnSpc>
            </a:pPr>
            <a:r>
              <a:rPr lang="en-US" sz="2000">
                <a:solidFill>
                  <a:srgbClr val="000000"/>
                </a:solidFill>
                <a:latin typeface="Agrandir"/>
                <a:ea typeface="Agrandir"/>
                <a:cs typeface="Agrandir"/>
                <a:sym typeface="Agrandir"/>
              </a:rPr>
              <a:t>Otonom silah sistemleri yapay zeka ile donatılmış, insan müdahalesine ihtiyaç duymadan hedef belirleme ve saldırı gerçekleştirme yeteneğine sahip teknolojik cihazlardır. Bu sistemler, sensörler, algoritmalar ve öğrenme mekanizmaları sayesinde çevresel verileri analiz eder, tehditleri değerlendirir ve operasyonel kararlar alabilir. Genellikle şu şekilde sınıflandırılır:</a:t>
            </a:r>
          </a:p>
          <a:p>
            <a:pPr algn="just">
              <a:lnSpc>
                <a:spcPts val="2800"/>
              </a:lnSpc>
            </a:pPr>
            <a:endParaRPr lang="en-US" sz="2000">
              <a:solidFill>
                <a:srgbClr val="000000"/>
              </a:solidFill>
              <a:latin typeface="Agrandir"/>
              <a:ea typeface="Agrandir"/>
              <a:cs typeface="Agrandir"/>
              <a:sym typeface="Agrandir"/>
            </a:endParaRPr>
          </a:p>
          <a:p>
            <a:pPr algn="just">
              <a:lnSpc>
                <a:spcPts val="2800"/>
              </a:lnSpc>
            </a:pPr>
            <a:r>
              <a:rPr lang="en-US" sz="2000" b="1">
                <a:solidFill>
                  <a:srgbClr val="000000"/>
                </a:solidFill>
                <a:latin typeface="Agrandir Bold"/>
                <a:ea typeface="Agrandir Bold"/>
                <a:cs typeface="Agrandir Bold"/>
                <a:sym typeface="Agrandir Bold"/>
              </a:rPr>
              <a:t>İnsan Denetiminde Sistemler: </a:t>
            </a:r>
            <a:r>
              <a:rPr lang="en-US" sz="2000">
                <a:solidFill>
                  <a:srgbClr val="000000"/>
                </a:solidFill>
                <a:latin typeface="Agrandir"/>
                <a:ea typeface="Agrandir"/>
                <a:cs typeface="Agrandir"/>
                <a:sym typeface="Agrandir"/>
              </a:rPr>
              <a:t>Operatör kontrolünde çalışır, ancak karar vermeyi hızlandırır.</a:t>
            </a:r>
          </a:p>
          <a:p>
            <a:pPr algn="just">
              <a:lnSpc>
                <a:spcPts val="2800"/>
              </a:lnSpc>
            </a:pPr>
            <a:r>
              <a:rPr lang="en-US" sz="2000" b="1">
                <a:solidFill>
                  <a:srgbClr val="000000"/>
                </a:solidFill>
                <a:latin typeface="Agrandir Bold"/>
                <a:ea typeface="Agrandir Bold"/>
                <a:cs typeface="Agrandir Bold"/>
                <a:sym typeface="Agrandir Bold"/>
              </a:rPr>
              <a:t>İnsan Kontrolü Kısıtlı Sistemler: </a:t>
            </a:r>
            <a:r>
              <a:rPr lang="en-US" sz="2000">
                <a:solidFill>
                  <a:srgbClr val="000000"/>
                </a:solidFill>
                <a:latin typeface="Agrandir"/>
                <a:ea typeface="Agrandir"/>
                <a:cs typeface="Agrandir"/>
                <a:sym typeface="Agrandir"/>
              </a:rPr>
              <a:t>İnsan müdahalesine sınırlı ihtiyaç duyar.</a:t>
            </a:r>
          </a:p>
          <a:p>
            <a:pPr algn="just">
              <a:lnSpc>
                <a:spcPts val="2800"/>
              </a:lnSpc>
            </a:pPr>
            <a:r>
              <a:rPr lang="en-US" sz="2000" b="1">
                <a:solidFill>
                  <a:srgbClr val="000000"/>
                </a:solidFill>
                <a:latin typeface="Agrandir Bold"/>
                <a:ea typeface="Agrandir Bold"/>
                <a:cs typeface="Agrandir Bold"/>
                <a:sym typeface="Agrandir Bold"/>
              </a:rPr>
              <a:t>Tam Otonom Sistemler: </a:t>
            </a:r>
            <a:r>
              <a:rPr lang="en-US" sz="2000">
                <a:solidFill>
                  <a:srgbClr val="000000"/>
                </a:solidFill>
                <a:latin typeface="Agrandir"/>
                <a:ea typeface="Agrandir"/>
                <a:cs typeface="Agrandir"/>
                <a:sym typeface="Agrandir"/>
              </a:rPr>
              <a:t>İnsan müdahalesi olmaksızın tüm görevleri yerine getirir.</a:t>
            </a:r>
          </a:p>
          <a:p>
            <a:pPr algn="just">
              <a:lnSpc>
                <a:spcPts val="2800"/>
              </a:lnSpc>
            </a:pPr>
            <a:endParaRPr lang="en-US" sz="2000">
              <a:solidFill>
                <a:srgbClr val="000000"/>
              </a:solidFill>
              <a:latin typeface="Agrandir"/>
              <a:ea typeface="Agrandir"/>
              <a:cs typeface="Agrandir"/>
              <a:sym typeface="Agrandir"/>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a:off x="875486" y="0"/>
            <a:ext cx="9001125" cy="10287000"/>
          </a:xfrm>
          <a:custGeom>
            <a:rect l="l" t="t" r="r" b="b"/>
            <a:pathLst>
              <a:path w="9001125" h="10287000">
                <a:moveTo>
                  <a:pt x="0" y="0"/>
                </a:moveTo>
                <a:lnTo>
                  <a:pt x="9001125" y="0"/>
                </a:lnTo>
                <a:lnTo>
                  <a:pt x="9001125" y="10287000"/>
                </a:lnTo>
                <a:lnTo>
                  <a:pt x="0" y="10287000"/>
                </a:lnTo>
                <a:lnTo>
                  <a:pt x="0" y="0"/>
                </a:lnTo>
                <a:close/>
              </a:path>
            </a:pathLst>
          </a:custGeom>
          <a:blipFill>
            <a:blip r:embed="rId3"/>
            <a:stretch>
              <a:fillRect/>
            </a:stretch>
          </a:blipFill>
        </p:spPr>
        <p:txBody>
          <a:bodyPr/>
          <a:lstStyle/>
          <a:p/>
        </p:txBody>
      </p:sp>
      <p:sp>
        <p:nvSpPr>
          <p:cNvPr id="4" name="Freeform 4"/>
          <p:cNvSpPr/>
          <p:nvPr/>
        </p:nvSpPr>
        <p:spPr>
          <a:xfrm flipH="1" flipV="1">
            <a:off x="9144000" y="-153738"/>
            <a:ext cx="9135646" cy="10440738"/>
          </a:xfrm>
          <a:custGeom>
            <a:rect l="l" t="t" r="r" b="b"/>
            <a:pathLst>
              <a:path w="9135646" h="10440738">
                <a:moveTo>
                  <a:pt x="9135646" y="10440738"/>
                </a:moveTo>
                <a:lnTo>
                  <a:pt x="0" y="10440738"/>
                </a:lnTo>
                <a:lnTo>
                  <a:pt x="0" y="0"/>
                </a:lnTo>
                <a:lnTo>
                  <a:pt x="9135646" y="0"/>
                </a:lnTo>
                <a:lnTo>
                  <a:pt x="9135646" y="10440738"/>
                </a:lnTo>
                <a:close/>
              </a:path>
            </a:pathLst>
          </a:custGeom>
          <a:blipFill>
            <a:blip r:embed="rId3"/>
            <a:stretch>
              <a:fillRect/>
            </a:stretch>
          </a:blipFill>
        </p:spPr>
        <p:txBody>
          <a:bodyPr/>
          <a:lstStyle/>
          <a:p/>
        </p:txBody>
      </p:sp>
      <p:sp>
        <p:nvSpPr>
          <p:cNvPr id="5" name="Freeform 5"/>
          <p:cNvSpPr/>
          <p:nvPr/>
        </p:nvSpPr>
        <p:spPr>
          <a:xfrm rot="-5400000">
            <a:off x="8962580" y="-4121029"/>
            <a:ext cx="2260503" cy="12056017"/>
          </a:xfrm>
          <a:custGeom>
            <a:rect l="l" t="t" r="r" b="b"/>
            <a:pathLst>
              <a:path w="2260503" h="12056017">
                <a:moveTo>
                  <a:pt x="0" y="0"/>
                </a:moveTo>
                <a:lnTo>
                  <a:pt x="2260503" y="0"/>
                </a:lnTo>
                <a:lnTo>
                  <a:pt x="2260503" y="12056017"/>
                </a:lnTo>
                <a:lnTo>
                  <a:pt x="0" y="120560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6" name="Freeform 6"/>
          <p:cNvSpPr/>
          <p:nvPr/>
        </p:nvSpPr>
        <p:spPr>
          <a:xfrm rot="1175108">
            <a:off x="1348197" y="7960359"/>
            <a:ext cx="3408750" cy="3408750"/>
          </a:xfrm>
          <a:custGeom>
            <a:rect l="l" t="t" r="r" b="b"/>
            <a:pathLst>
              <a:path w="3408750" h="3408750">
                <a:moveTo>
                  <a:pt x="0" y="0"/>
                </a:moveTo>
                <a:lnTo>
                  <a:pt x="3408751" y="0"/>
                </a:lnTo>
                <a:lnTo>
                  <a:pt x="3408751" y="3408751"/>
                </a:lnTo>
                <a:lnTo>
                  <a:pt x="0" y="3408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
        <p:nvSpPr>
          <p:cNvPr id="7" name="TextBox 7"/>
          <p:cNvSpPr txBox="1"/>
          <p:nvPr/>
        </p:nvSpPr>
        <p:spPr>
          <a:xfrm>
            <a:off x="2714803" y="3357184"/>
            <a:ext cx="7679526" cy="4867870"/>
          </a:xfrm>
          <a:prstGeom prst="rect">
            <a:avLst/>
          </a:prstGeom>
        </p:spPr>
        <p:txBody>
          <a:bodyPr lIns="0" tIns="0" rIns="0" bIns="0" rtlCol="0" anchor="t">
            <a:spAutoFit/>
          </a:bodyPr>
          <a:lstStyle/>
          <a:p>
            <a:pPr algn="just">
              <a:lnSpc>
                <a:spcPts val="4200"/>
              </a:lnSpc>
            </a:pPr>
            <a:r>
              <a:rPr lang="en-US" sz="3000">
                <a:solidFill>
                  <a:srgbClr val="000000"/>
                </a:solidFill>
                <a:latin typeface="Agrandir"/>
                <a:ea typeface="Agrandir"/>
                <a:cs typeface="Agrandir"/>
                <a:sym typeface="Agrandir"/>
              </a:rPr>
              <a:t>Bayraktar TB2, Türkiye'nin geliştirdiği ve insan denetiminde çalışan silahlı insansız hava araçlarından (SİHA) biridir. Operatör kontrolünde çalışır ve hedef belirleme, uçuş rotası, saldırı kararları tamamen operatör tarafından yönetilir. Ancak, yapay zeka ve gelişmiş sensörleri sayesinde hedef tespit ve izleme gibi süreçlerde operatörlere yardımcı olur.</a:t>
            </a:r>
          </a:p>
        </p:txBody>
      </p:sp>
      <p:sp>
        <p:nvSpPr>
          <p:cNvPr id="8" name="Freeform 8"/>
          <p:cNvSpPr/>
          <p:nvPr/>
        </p:nvSpPr>
        <p:spPr>
          <a:xfrm rot="795051">
            <a:off x="7892871" y="3380680"/>
            <a:ext cx="13483524" cy="5379581"/>
          </a:xfrm>
          <a:custGeom>
            <a:rect l="l" t="t" r="r" b="b"/>
            <a:pathLst>
              <a:path w="13483525" h="5379581">
                <a:moveTo>
                  <a:pt x="0" y="0"/>
                </a:moveTo>
                <a:lnTo>
                  <a:pt x="13483525" y="0"/>
                </a:lnTo>
                <a:lnTo>
                  <a:pt x="13483525" y="5379580"/>
                </a:lnTo>
                <a:lnTo>
                  <a:pt x="0" y="5379580"/>
                </a:lnTo>
                <a:lnTo>
                  <a:pt x="0" y="0"/>
                </a:lnTo>
                <a:close/>
              </a:path>
            </a:pathLst>
          </a:custGeom>
          <a:blipFill>
            <a:blip r:embed="rId8"/>
            <a:stretch>
              <a:fillRect/>
            </a:stretch>
          </a:blipFill>
        </p:spPr>
        <p:txBody>
          <a:bodyPr/>
          <a:lstStyle/>
          <a:p/>
        </p:txBody>
      </p:sp>
      <p:sp>
        <p:nvSpPr>
          <p:cNvPr id="9" name="TextBox 9"/>
          <p:cNvSpPr txBox="1"/>
          <p:nvPr/>
        </p:nvSpPr>
        <p:spPr>
          <a:xfrm>
            <a:off x="4064823" y="1175108"/>
            <a:ext cx="11655918" cy="1421064"/>
          </a:xfrm>
          <a:prstGeom prst="rect">
            <a:avLst/>
          </a:prstGeom>
        </p:spPr>
        <p:txBody>
          <a:bodyPr lIns="0" tIns="0" rIns="0" bIns="0" rtlCol="0" anchor="t">
            <a:spAutoFit/>
          </a:bodyPr>
          <a:lstStyle/>
          <a:p>
            <a:pPr algn="ctr">
              <a:lnSpc>
                <a:spcPts val="9360"/>
              </a:lnSpc>
            </a:pPr>
            <a:r>
              <a:rPr lang="en-US" sz="8000" b="1">
                <a:solidFill>
                  <a:srgbClr val="000000"/>
                </a:solidFill>
                <a:latin typeface="Agrandir Bold"/>
                <a:ea typeface="Agrandir Bold"/>
                <a:cs typeface="Agrandir Bold"/>
                <a:sym typeface="Agrandir Bold"/>
              </a:rPr>
              <a:t>İnsan Denetiminde İHA</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grpSp>
        <p:nvGrpSpPr>
          <p:cNvPr id="3" name="Group 3"/>
          <p:cNvGrpSpPr/>
          <p:nvPr/>
        </p:nvGrpSpPr>
        <p:grpSpPr>
          <a:xfrm>
            <a:off x="-1292630" y="1144144"/>
            <a:ext cx="20873259" cy="8239819"/>
            <a:chExt cx="27831014" cy="10986425"/>
          </a:xfrm>
        </p:grpSpPr>
        <p:sp>
          <p:nvSpPr>
            <p:cNvPr id="4" name="Freeform 4"/>
            <p:cNvSpPr/>
            <p:nvPr/>
          </p:nvSpPr>
          <p:spPr>
            <a:xfrm rot="-5400000">
              <a:off x="1728916" y="-1728916"/>
              <a:ext cx="10457674" cy="13915507"/>
            </a:xfrm>
            <a:custGeom>
              <a:rect l="l" t="t" r="r" b="b"/>
              <a:pathLst>
                <a:path w="10457674" h="13915507">
                  <a:moveTo>
                    <a:pt x="0" y="0"/>
                  </a:moveTo>
                  <a:lnTo>
                    <a:pt x="10457674" y="0"/>
                  </a:lnTo>
                  <a:lnTo>
                    <a:pt x="10457674" y="13915506"/>
                  </a:lnTo>
                  <a:lnTo>
                    <a:pt x="0" y="13915506"/>
                  </a:lnTo>
                  <a:lnTo>
                    <a:pt x="0" y="0"/>
                  </a:lnTo>
                  <a:close/>
                </a:path>
              </a:pathLst>
            </a:custGeom>
            <a:blipFill>
              <a:blip r:embed="rId3"/>
              <a:stretch>
                <a:fillRect r="-4955"/>
              </a:stretch>
            </a:blipFill>
          </p:spPr>
          <p:txBody>
            <a:bodyPr/>
            <a:lstStyle/>
            <a:p/>
          </p:txBody>
        </p:sp>
        <p:sp>
          <p:nvSpPr>
            <p:cNvPr id="5" name="Freeform 5"/>
            <p:cNvSpPr/>
            <p:nvPr/>
          </p:nvSpPr>
          <p:spPr>
            <a:xfrm rot="-5400000" flipH="1" flipV="1">
              <a:off x="15442088" y="-1402499"/>
              <a:ext cx="10631303" cy="14146544"/>
            </a:xfrm>
            <a:custGeom>
              <a:rect l="l" t="t" r="r" b="b"/>
              <a:pathLst>
                <a:path w="10631303" h="14146545">
                  <a:moveTo>
                    <a:pt x="10631303" y="14146545"/>
                  </a:moveTo>
                  <a:lnTo>
                    <a:pt x="0" y="14146545"/>
                  </a:lnTo>
                  <a:lnTo>
                    <a:pt x="0" y="0"/>
                  </a:lnTo>
                  <a:lnTo>
                    <a:pt x="10631303" y="0"/>
                  </a:lnTo>
                  <a:lnTo>
                    <a:pt x="10631303" y="14146545"/>
                  </a:lnTo>
                  <a:close/>
                </a:path>
              </a:pathLst>
            </a:custGeom>
            <a:blipFill>
              <a:blip r:embed="rId3"/>
              <a:stretch>
                <a:fillRect r="-4955"/>
              </a:stretch>
            </a:blipFill>
          </p:spPr>
          <p:txBody>
            <a:bodyPr/>
            <a:lstStyle/>
            <a:p/>
          </p:txBody>
        </p:sp>
      </p:grpSp>
      <p:sp>
        <p:nvSpPr>
          <p:cNvPr id="6" name="Freeform 6"/>
          <p:cNvSpPr/>
          <p:nvPr/>
        </p:nvSpPr>
        <p:spPr>
          <a:xfrm rot="-509501">
            <a:off x="580808" y="-296029"/>
            <a:ext cx="4028368" cy="4775005"/>
          </a:xfrm>
          <a:custGeom>
            <a:rect l="l" t="t" r="r" b="b"/>
            <a:pathLst>
              <a:path w="4028368" h="4775005">
                <a:moveTo>
                  <a:pt x="0" y="0"/>
                </a:moveTo>
                <a:lnTo>
                  <a:pt x="4028367" y="0"/>
                </a:lnTo>
                <a:lnTo>
                  <a:pt x="4028367" y="4775005"/>
                </a:lnTo>
                <a:lnTo>
                  <a:pt x="0" y="47750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7" name="TextBox 7"/>
          <p:cNvSpPr txBox="1"/>
          <p:nvPr/>
        </p:nvSpPr>
        <p:spPr>
          <a:xfrm>
            <a:off x="3733715" y="2915322"/>
            <a:ext cx="10820570" cy="2306955"/>
          </a:xfrm>
          <a:prstGeom prst="rect">
            <a:avLst/>
          </a:prstGeom>
        </p:spPr>
        <p:txBody>
          <a:bodyPr lIns="0" tIns="0" rIns="0" bIns="0" rtlCol="0" anchor="t">
            <a:spAutoFit/>
          </a:bodyPr>
          <a:lstStyle/>
          <a:p>
            <a:pPr algn="ctr">
              <a:lnSpc>
                <a:spcPts val="15209"/>
              </a:lnSpc>
            </a:pPr>
            <a:r>
              <a:rPr lang="en-US" sz="12999" b="1">
                <a:solidFill>
                  <a:srgbClr val="000000"/>
                </a:solidFill>
                <a:latin typeface="Agrandir Bold"/>
                <a:ea typeface="Agrandir Bold"/>
                <a:cs typeface="Agrandir Bold"/>
                <a:sym typeface="Agrandir Bold"/>
              </a:rPr>
              <a:t>Context</a:t>
            </a:r>
          </a:p>
        </p:txBody>
      </p:sp>
      <p:sp>
        <p:nvSpPr>
          <p:cNvPr id="8" name="TextBox 8"/>
          <p:cNvSpPr txBox="1"/>
          <p:nvPr/>
        </p:nvSpPr>
        <p:spPr>
          <a:xfrm>
            <a:off x="2594239" y="5377585"/>
            <a:ext cx="13099521" cy="1803400"/>
          </a:xfrm>
          <a:prstGeom prst="rect">
            <a:avLst/>
          </a:prstGeom>
        </p:spPr>
        <p:txBody>
          <a:bodyPr lIns="0" tIns="0" rIns="0" bIns="0" rtlCol="0" anchor="t">
            <a:spAutoFit/>
          </a:bodyPr>
          <a:lstStyle/>
          <a:p>
            <a:pPr algn="ctr">
              <a:lnSpc>
                <a:spcPts val="4550"/>
              </a:lnSpc>
            </a:pPr>
            <a:r>
              <a:rPr lang="en-US" sz="3500">
                <a:solidFill>
                  <a:srgbClr val="000000"/>
                </a:solidFill>
                <a:latin typeface="Agrandir"/>
                <a:ea typeface="Agrandir"/>
                <a:cs typeface="Agrandir"/>
                <a:sym typeface="Agrandir"/>
              </a:rPr>
              <a:t>Let’s explore the historical, social and authorial context of the poem. These aspects provides essential background for grasping its themes, tone, and message.</a:t>
            </a:r>
          </a:p>
        </p:txBody>
      </p:sp>
      <p:sp>
        <p:nvSpPr>
          <p:cNvPr id="9" name="Freeform 9"/>
          <p:cNvSpPr/>
          <p:nvPr/>
        </p:nvSpPr>
        <p:spPr>
          <a:xfrm rot="-509501">
            <a:off x="754041" y="-167804"/>
            <a:ext cx="4028368" cy="4775005"/>
          </a:xfrm>
          <a:custGeom>
            <a:rect l="l" t="t" r="r" b="b"/>
            <a:pathLst>
              <a:path w="4028368" h="4775005">
                <a:moveTo>
                  <a:pt x="0" y="0"/>
                </a:moveTo>
                <a:lnTo>
                  <a:pt x="4028368" y="0"/>
                </a:lnTo>
                <a:lnTo>
                  <a:pt x="4028368" y="4775005"/>
                </a:lnTo>
                <a:lnTo>
                  <a:pt x="0" y="47750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
        <p:nvSpPr>
          <p:cNvPr id="10" name="Freeform 10"/>
          <p:cNvSpPr/>
          <p:nvPr/>
        </p:nvSpPr>
        <p:spPr>
          <a:xfrm rot="-2149813">
            <a:off x="11578103" y="3977798"/>
            <a:ext cx="11209993" cy="4728579"/>
          </a:xfrm>
          <a:custGeom>
            <a:rect l="l" t="t" r="r" b="b"/>
            <a:pathLst>
              <a:path w="11209993" h="4728579">
                <a:moveTo>
                  <a:pt x="0" y="0"/>
                </a:moveTo>
                <a:lnTo>
                  <a:pt x="11209994" y="0"/>
                </a:lnTo>
                <a:lnTo>
                  <a:pt x="11209994" y="4728578"/>
                </a:lnTo>
                <a:lnTo>
                  <a:pt x="0" y="47285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p:txBody>
      </p:sp>
      <p:sp>
        <p:nvSpPr>
          <p:cNvPr id="11" name="Freeform 11"/>
          <p:cNvSpPr/>
          <p:nvPr/>
        </p:nvSpPr>
        <p:spPr>
          <a:xfrm rot="-2149813">
            <a:off x="11730503" y="4130198"/>
            <a:ext cx="11209993" cy="4728579"/>
          </a:xfrm>
          <a:custGeom>
            <a:rect l="l" t="t" r="r" b="b"/>
            <a:pathLst>
              <a:path w="11209993" h="4728579">
                <a:moveTo>
                  <a:pt x="0" y="0"/>
                </a:moveTo>
                <a:lnTo>
                  <a:pt x="11209994" y="0"/>
                </a:lnTo>
                <a:lnTo>
                  <a:pt x="11209994" y="4728578"/>
                </a:lnTo>
                <a:lnTo>
                  <a:pt x="0" y="47285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p:txBody>
      </p:sp>
      <p:sp>
        <p:nvSpPr>
          <p:cNvPr id="12" name="Freeform 12"/>
          <p:cNvSpPr/>
          <p:nvPr/>
        </p:nvSpPr>
        <p:spPr>
          <a:xfrm>
            <a:off x="0" y="-116946"/>
            <a:ext cx="8024255" cy="5958009"/>
          </a:xfrm>
          <a:custGeom>
            <a:rect l="l" t="t" r="r" b="b"/>
            <a:pathLst>
              <a:path w="8024255" h="5958009">
                <a:moveTo>
                  <a:pt x="0" y="0"/>
                </a:moveTo>
                <a:lnTo>
                  <a:pt x="8024255" y="0"/>
                </a:lnTo>
                <a:lnTo>
                  <a:pt x="8024255" y="5958009"/>
                </a:lnTo>
                <a:lnTo>
                  <a:pt x="0" y="5958009"/>
                </a:lnTo>
                <a:lnTo>
                  <a:pt x="0" y="0"/>
                </a:lnTo>
                <a:close/>
              </a:path>
            </a:pathLst>
          </a:custGeom>
          <a:blipFill>
            <a:blip r:embed="rId12"/>
            <a:stretch>
              <a:fillRect/>
            </a:stretch>
          </a:blipFill>
        </p:spPr>
        <p:txBody>
          <a:bodyPr/>
          <a:lstStyle/>
          <a:p/>
        </p:txBody>
      </p:sp>
      <p:sp>
        <p:nvSpPr>
          <p:cNvPr id="13" name="Freeform 13"/>
          <p:cNvSpPr/>
          <p:nvPr/>
        </p:nvSpPr>
        <p:spPr>
          <a:xfrm>
            <a:off x="8024255" y="-116946"/>
            <a:ext cx="10263745" cy="4562883"/>
          </a:xfrm>
          <a:custGeom>
            <a:rect l="l" t="t" r="r" b="b"/>
            <a:pathLst>
              <a:path w="10263745" h="4562883">
                <a:moveTo>
                  <a:pt x="0" y="0"/>
                </a:moveTo>
                <a:lnTo>
                  <a:pt x="10263745" y="0"/>
                </a:lnTo>
                <a:lnTo>
                  <a:pt x="10263745" y="4562883"/>
                </a:lnTo>
                <a:lnTo>
                  <a:pt x="0" y="4562883"/>
                </a:lnTo>
                <a:lnTo>
                  <a:pt x="0" y="0"/>
                </a:lnTo>
                <a:close/>
              </a:path>
            </a:pathLst>
          </a:custGeom>
          <a:blipFill>
            <a:blip r:embed="rId13"/>
            <a:stretch>
              <a:fillRect r="-10108"/>
            </a:stretch>
          </a:blipFill>
        </p:spPr>
        <p:txBody>
          <a:bodyPr/>
          <a:lstStyle/>
          <a:p/>
        </p:txBody>
      </p:sp>
      <p:sp>
        <p:nvSpPr>
          <p:cNvPr id="14" name="Freeform 14"/>
          <p:cNvSpPr/>
          <p:nvPr/>
        </p:nvSpPr>
        <p:spPr>
          <a:xfrm>
            <a:off x="8024255" y="4388597"/>
            <a:ext cx="10263745" cy="7303833"/>
          </a:xfrm>
          <a:custGeom>
            <a:rect l="l" t="t" r="r" b="b"/>
            <a:pathLst>
              <a:path w="10263745" h="7303833">
                <a:moveTo>
                  <a:pt x="0" y="0"/>
                </a:moveTo>
                <a:lnTo>
                  <a:pt x="10263745" y="0"/>
                </a:lnTo>
                <a:lnTo>
                  <a:pt x="10263745" y="7303833"/>
                </a:lnTo>
                <a:lnTo>
                  <a:pt x="0" y="7303833"/>
                </a:lnTo>
                <a:lnTo>
                  <a:pt x="0" y="0"/>
                </a:lnTo>
                <a:close/>
              </a:path>
            </a:pathLst>
          </a:custGeom>
          <a:blipFill>
            <a:blip r:embed="rId14"/>
            <a:stretch>
              <a:fillRect l="-1688" r="-1688" b="-14581"/>
            </a:stretch>
          </a:blipFill>
        </p:spPr>
        <p:txBody>
          <a:bodyPr/>
          <a:lstStyle/>
          <a:p/>
        </p:txBody>
      </p:sp>
      <p:sp>
        <p:nvSpPr>
          <p:cNvPr id="15" name="Freeform 15"/>
          <p:cNvSpPr/>
          <p:nvPr/>
        </p:nvSpPr>
        <p:spPr>
          <a:xfrm>
            <a:off x="-46459" y="5159054"/>
            <a:ext cx="9943655" cy="5127946"/>
          </a:xfrm>
          <a:custGeom>
            <a:rect l="l" t="t" r="r" b="b"/>
            <a:pathLst>
              <a:path w="9943655" h="5127946">
                <a:moveTo>
                  <a:pt x="0" y="0"/>
                </a:moveTo>
                <a:lnTo>
                  <a:pt x="9943655" y="0"/>
                </a:lnTo>
                <a:lnTo>
                  <a:pt x="9943655" y="5127946"/>
                </a:lnTo>
                <a:lnTo>
                  <a:pt x="0" y="5127946"/>
                </a:lnTo>
                <a:lnTo>
                  <a:pt x="0" y="0"/>
                </a:lnTo>
                <a:close/>
              </a:path>
            </a:pathLst>
          </a:custGeom>
          <a:blipFill>
            <a:blip r:embed="rId15"/>
            <a:stretch>
              <a:fillRect r="-13652"/>
            </a:stretch>
          </a:blipFill>
        </p:spPr>
        <p:txBody>
          <a:bodyPr/>
          <a:lstStyle/>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grpSp>
        <p:nvGrpSpPr>
          <p:cNvPr id="3" name="Group 3"/>
          <p:cNvGrpSpPr/>
          <p:nvPr/>
        </p:nvGrpSpPr>
        <p:grpSpPr>
          <a:xfrm>
            <a:off x="-3541195" y="1312574"/>
            <a:ext cx="14260213" cy="2469867"/>
            <a:chExt cx="3755776" cy="650500"/>
          </a:xfrm>
        </p:grpSpPr>
        <p:sp>
          <p:nvSpPr>
            <p:cNvPr id="4" name="Freeform 4"/>
            <p:cNvSpPr/>
            <p:nvPr/>
          </p:nvSpPr>
          <p:spPr>
            <a:xfrm>
              <a:off x="0" y="0"/>
              <a:ext cx="3755777" cy="650500"/>
            </a:xfrm>
            <a:custGeom>
              <a:rect l="l" t="t" r="r" b="b"/>
              <a:pathLst>
                <a:path w="3755777" h="650500">
                  <a:moveTo>
                    <a:pt x="0" y="0"/>
                  </a:moveTo>
                  <a:lnTo>
                    <a:pt x="3755777" y="0"/>
                  </a:lnTo>
                  <a:lnTo>
                    <a:pt x="3755777" y="650500"/>
                  </a:lnTo>
                  <a:lnTo>
                    <a:pt x="0" y="650500"/>
                  </a:lnTo>
                  <a:close/>
                </a:path>
              </a:pathLst>
            </a:custGeom>
            <a:solidFill>
              <a:srgbClr val="D9B777"/>
            </a:solidFill>
          </p:spPr>
          <p:txBody>
            <a:bodyPr/>
            <a:lstStyle/>
            <a:p/>
          </p:txBody>
        </p:sp>
        <p:sp>
          <p:nvSpPr>
            <p:cNvPr id="5" name="TextBox 5"/>
            <p:cNvSpPr txBox="1"/>
            <p:nvPr/>
          </p:nvSpPr>
          <p:spPr>
            <a:xfrm>
              <a:off x="0" y="-85725"/>
              <a:ext cx="3755776" cy="736225"/>
            </a:xfrm>
            <a:prstGeom prst="rect">
              <a:avLst/>
            </a:prstGeom>
          </p:spPr>
          <p:txBody>
            <a:bodyPr lIns="50800" tIns="50800" rIns="50800" bIns="50800" rtlCol="0" anchor="ctr"/>
            <a:lstStyle/>
            <a:p>
              <a:pPr algn="ctr">
                <a:lnSpc>
                  <a:spcPts val="2659"/>
                </a:lnSpc>
              </a:pPr>
            </a:p>
          </p:txBody>
        </p:sp>
      </p:grpSp>
      <p:sp>
        <p:nvSpPr>
          <p:cNvPr id="6" name="TextBox 6"/>
          <p:cNvSpPr txBox="1"/>
          <p:nvPr/>
        </p:nvSpPr>
        <p:spPr>
          <a:xfrm>
            <a:off x="1453012" y="1540715"/>
            <a:ext cx="3788749" cy="1236345"/>
          </a:xfrm>
          <a:prstGeom prst="rect">
            <a:avLst/>
          </a:prstGeom>
        </p:spPr>
        <p:txBody>
          <a:bodyPr lIns="0" tIns="0" rIns="0" bIns="0" rtlCol="0" anchor="t">
            <a:spAutoFit/>
          </a:bodyPr>
          <a:lstStyle/>
          <a:p>
            <a:pPr algn="ctr">
              <a:lnSpc>
                <a:spcPts val="8189"/>
              </a:lnSpc>
            </a:pPr>
            <a:r>
              <a:rPr lang="en-US" sz="6999" b="1">
                <a:solidFill>
                  <a:srgbClr val="000000"/>
                </a:solidFill>
                <a:latin typeface="Agrandir Bold"/>
                <a:ea typeface="Agrandir Bold"/>
                <a:cs typeface="Agrandir Bold"/>
                <a:sym typeface="Agrandir Bold"/>
              </a:rPr>
              <a:t>WWI</a:t>
            </a:r>
          </a:p>
        </p:txBody>
      </p:sp>
      <p:sp>
        <p:nvSpPr>
          <p:cNvPr id="7" name="TextBox 7"/>
          <p:cNvSpPr txBox="1"/>
          <p:nvPr/>
        </p:nvSpPr>
        <p:spPr>
          <a:xfrm>
            <a:off x="1453012" y="2672285"/>
            <a:ext cx="4026824" cy="710565"/>
          </a:xfrm>
          <a:prstGeom prst="rect">
            <a:avLst/>
          </a:prstGeom>
        </p:spPr>
        <p:txBody>
          <a:bodyPr lIns="0" tIns="0" rIns="0" bIns="0" rtlCol="0" anchor="t">
            <a:spAutoFit/>
          </a:bodyPr>
          <a:lstStyle/>
          <a:p>
            <a:pPr algn="l">
              <a:lnSpc>
                <a:spcPts val="4679"/>
              </a:lnSpc>
              <a:spcBef>
                <a:spcPct val="0"/>
              </a:spcBef>
            </a:pPr>
            <a:r>
              <a:rPr lang="en-US" sz="3999">
                <a:solidFill>
                  <a:srgbClr val="FFFFFF"/>
                </a:solidFill>
                <a:latin typeface="Agrandir"/>
                <a:ea typeface="Agrandir"/>
                <a:cs typeface="Agrandir"/>
                <a:sym typeface="Agrandir"/>
              </a:rPr>
              <a:t>A Brief Context</a:t>
            </a:r>
          </a:p>
        </p:txBody>
      </p:sp>
      <p:grpSp>
        <p:nvGrpSpPr>
          <p:cNvPr id="8" name="Group 8"/>
          <p:cNvGrpSpPr/>
          <p:nvPr/>
        </p:nvGrpSpPr>
        <p:grpSpPr>
          <a:xfrm>
            <a:off x="9219826" y="-30552"/>
            <a:ext cx="14791128" cy="10389866"/>
            <a:chExt cx="19721505" cy="13853154"/>
          </a:xfrm>
        </p:grpSpPr>
        <p:sp>
          <p:nvSpPr>
            <p:cNvPr id="9" name="Freeform 9"/>
            <p:cNvSpPr/>
            <p:nvPr/>
          </p:nvSpPr>
          <p:spPr>
            <a:xfrm>
              <a:off x="7599994" y="0"/>
              <a:ext cx="12121510" cy="13853154"/>
            </a:xfrm>
            <a:custGeom>
              <a:rect l="l" t="t" r="r" b="b"/>
              <a:pathLst>
                <a:path w="12121510" h="13853154">
                  <a:moveTo>
                    <a:pt x="0" y="0"/>
                  </a:moveTo>
                  <a:lnTo>
                    <a:pt x="12121511" y="0"/>
                  </a:lnTo>
                  <a:lnTo>
                    <a:pt x="12121511" y="13853154"/>
                  </a:lnTo>
                  <a:lnTo>
                    <a:pt x="0" y="13853154"/>
                  </a:lnTo>
                  <a:lnTo>
                    <a:pt x="0" y="0"/>
                  </a:lnTo>
                  <a:close/>
                </a:path>
              </a:pathLst>
            </a:custGeom>
            <a:blipFill>
              <a:blip r:embed="rId3"/>
              <a:stretch>
                <a:fillRect/>
              </a:stretch>
            </a:blipFill>
          </p:spPr>
          <p:txBody>
            <a:bodyPr/>
            <a:lstStyle/>
            <a:p/>
          </p:txBody>
        </p:sp>
        <p:sp>
          <p:nvSpPr>
            <p:cNvPr id="10" name="Freeform 10"/>
            <p:cNvSpPr/>
            <p:nvPr/>
          </p:nvSpPr>
          <p:spPr>
            <a:xfrm>
              <a:off x="0" y="0"/>
              <a:ext cx="12121510" cy="13853154"/>
            </a:xfrm>
            <a:custGeom>
              <a:rect l="l" t="t" r="r" b="b"/>
              <a:pathLst>
                <a:path w="12121510" h="13853154">
                  <a:moveTo>
                    <a:pt x="0" y="0"/>
                  </a:moveTo>
                  <a:lnTo>
                    <a:pt x="12121510" y="0"/>
                  </a:lnTo>
                  <a:lnTo>
                    <a:pt x="12121510" y="13853154"/>
                  </a:lnTo>
                  <a:lnTo>
                    <a:pt x="0" y="13853154"/>
                  </a:lnTo>
                  <a:lnTo>
                    <a:pt x="0" y="0"/>
                  </a:lnTo>
                  <a:close/>
                </a:path>
              </a:pathLst>
            </a:custGeom>
            <a:blipFill>
              <a:blip r:embed="rId4"/>
              <a:stretch>
                <a:fillRect t="-20358" b="-20358"/>
              </a:stretch>
            </a:blipFill>
          </p:spPr>
          <p:txBody>
            <a:bodyPr/>
            <a:lstStyle/>
            <a:p/>
          </p:txBody>
        </p:sp>
      </p:grpSp>
      <p:sp>
        <p:nvSpPr>
          <p:cNvPr id="11" name="Freeform 11"/>
          <p:cNvSpPr/>
          <p:nvPr/>
        </p:nvSpPr>
        <p:spPr>
          <a:xfrm>
            <a:off x="0" y="785785"/>
            <a:ext cx="9549510" cy="8757192"/>
          </a:xfrm>
          <a:custGeom>
            <a:rect l="l" t="t" r="r" b="b"/>
            <a:pathLst>
              <a:path w="9549510" h="8757192">
                <a:moveTo>
                  <a:pt x="0" y="0"/>
                </a:moveTo>
                <a:lnTo>
                  <a:pt x="9549510" y="0"/>
                </a:lnTo>
                <a:lnTo>
                  <a:pt x="9549510" y="8757192"/>
                </a:lnTo>
                <a:lnTo>
                  <a:pt x="0" y="8757192"/>
                </a:lnTo>
                <a:lnTo>
                  <a:pt x="0" y="0"/>
                </a:lnTo>
                <a:close/>
              </a:path>
            </a:pathLst>
          </a:custGeom>
          <a:blipFill>
            <a:blip r:embed="rId5"/>
            <a:stretch>
              <a:fillRect/>
            </a:stretch>
          </a:blipFill>
        </p:spPr>
        <p:txBody>
          <a:bodyPr/>
          <a:lstStyle/>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grpSp>
        <p:nvGrpSpPr>
          <p:cNvPr id="3" name="Group 3"/>
          <p:cNvGrpSpPr/>
          <p:nvPr/>
        </p:nvGrpSpPr>
        <p:grpSpPr>
          <a:xfrm>
            <a:off x="1028700" y="1302774"/>
            <a:ext cx="5079088" cy="8110710"/>
            <a:chExt cx="6772118" cy="10814280"/>
          </a:xfrm>
        </p:grpSpPr>
        <p:sp>
          <p:nvSpPr>
            <p:cNvPr id="4" name="Freeform 4"/>
            <p:cNvSpPr/>
            <p:nvPr/>
          </p:nvSpPr>
          <p:spPr>
            <a:xfrm rot="-5400000">
              <a:off x="423257" y="-423257"/>
              <a:ext cx="5925603" cy="6772118"/>
            </a:xfrm>
            <a:custGeom>
              <a:rect l="l" t="t" r="r" b="b"/>
              <a:pathLst>
                <a:path w="5925603" h="6772118">
                  <a:moveTo>
                    <a:pt x="0" y="0"/>
                  </a:moveTo>
                  <a:lnTo>
                    <a:pt x="5925603" y="0"/>
                  </a:lnTo>
                  <a:lnTo>
                    <a:pt x="5925603" y="6772117"/>
                  </a:lnTo>
                  <a:lnTo>
                    <a:pt x="0" y="6772117"/>
                  </a:lnTo>
                  <a:lnTo>
                    <a:pt x="0" y="0"/>
                  </a:lnTo>
                  <a:close/>
                </a:path>
              </a:pathLst>
            </a:custGeom>
            <a:blipFill>
              <a:blip r:embed="rId3"/>
              <a:stretch>
                <a:fillRect/>
              </a:stretch>
            </a:blipFill>
          </p:spPr>
          <p:txBody>
            <a:bodyPr/>
            <a:lstStyle/>
            <a:p/>
          </p:txBody>
        </p:sp>
        <p:sp>
          <p:nvSpPr>
            <p:cNvPr id="5" name="Freeform 5"/>
            <p:cNvSpPr/>
            <p:nvPr/>
          </p:nvSpPr>
          <p:spPr>
            <a:xfrm rot="-5400000">
              <a:off x="423257" y="4465420"/>
              <a:ext cx="5925603" cy="6772118"/>
            </a:xfrm>
            <a:custGeom>
              <a:rect l="l" t="t" r="r" b="b"/>
              <a:pathLst>
                <a:path w="5925603" h="6772118">
                  <a:moveTo>
                    <a:pt x="0" y="0"/>
                  </a:moveTo>
                  <a:lnTo>
                    <a:pt x="5925603" y="0"/>
                  </a:lnTo>
                  <a:lnTo>
                    <a:pt x="5925603" y="6772118"/>
                  </a:lnTo>
                  <a:lnTo>
                    <a:pt x="0" y="6772118"/>
                  </a:lnTo>
                  <a:lnTo>
                    <a:pt x="0" y="0"/>
                  </a:lnTo>
                  <a:close/>
                </a:path>
              </a:pathLst>
            </a:custGeom>
            <a:blipFill>
              <a:blip r:embed="rId3"/>
              <a:stretch>
                <a:fillRect/>
              </a:stretch>
            </a:blipFill>
          </p:spPr>
          <p:txBody>
            <a:bodyPr/>
            <a:lstStyle/>
            <a:p/>
          </p:txBody>
        </p:sp>
      </p:grpSp>
      <p:grpSp>
        <p:nvGrpSpPr>
          <p:cNvPr id="6" name="Group 6"/>
          <p:cNvGrpSpPr/>
          <p:nvPr/>
        </p:nvGrpSpPr>
        <p:grpSpPr>
          <a:xfrm>
            <a:off x="6593980" y="1302774"/>
            <a:ext cx="5079088" cy="8110710"/>
            <a:chExt cx="6772118" cy="10814280"/>
          </a:xfrm>
        </p:grpSpPr>
        <p:sp>
          <p:nvSpPr>
            <p:cNvPr id="7" name="Freeform 7"/>
            <p:cNvSpPr/>
            <p:nvPr/>
          </p:nvSpPr>
          <p:spPr>
            <a:xfrm rot="-5400000">
              <a:off x="423257" y="-423257"/>
              <a:ext cx="5925603" cy="6772118"/>
            </a:xfrm>
            <a:custGeom>
              <a:rect l="l" t="t" r="r" b="b"/>
              <a:pathLst>
                <a:path w="5925603" h="6772118">
                  <a:moveTo>
                    <a:pt x="0" y="0"/>
                  </a:moveTo>
                  <a:lnTo>
                    <a:pt x="5925603" y="0"/>
                  </a:lnTo>
                  <a:lnTo>
                    <a:pt x="5925603" y="6772117"/>
                  </a:lnTo>
                  <a:lnTo>
                    <a:pt x="0" y="6772117"/>
                  </a:lnTo>
                  <a:lnTo>
                    <a:pt x="0" y="0"/>
                  </a:lnTo>
                  <a:close/>
                </a:path>
              </a:pathLst>
            </a:custGeom>
            <a:blipFill>
              <a:blip r:embed="rId3"/>
              <a:stretch>
                <a:fillRect/>
              </a:stretch>
            </a:blipFill>
          </p:spPr>
          <p:txBody>
            <a:bodyPr/>
            <a:lstStyle/>
            <a:p/>
          </p:txBody>
        </p:sp>
        <p:sp>
          <p:nvSpPr>
            <p:cNvPr id="8" name="Freeform 8"/>
            <p:cNvSpPr/>
            <p:nvPr/>
          </p:nvSpPr>
          <p:spPr>
            <a:xfrm rot="-5400000">
              <a:off x="423257" y="4465420"/>
              <a:ext cx="5925603" cy="6772118"/>
            </a:xfrm>
            <a:custGeom>
              <a:rect l="l" t="t" r="r" b="b"/>
              <a:pathLst>
                <a:path w="5925603" h="6772118">
                  <a:moveTo>
                    <a:pt x="0" y="0"/>
                  </a:moveTo>
                  <a:lnTo>
                    <a:pt x="5925603" y="0"/>
                  </a:lnTo>
                  <a:lnTo>
                    <a:pt x="5925603" y="6772118"/>
                  </a:lnTo>
                  <a:lnTo>
                    <a:pt x="0" y="6772118"/>
                  </a:lnTo>
                  <a:lnTo>
                    <a:pt x="0" y="0"/>
                  </a:lnTo>
                  <a:close/>
                </a:path>
              </a:pathLst>
            </a:custGeom>
            <a:blipFill>
              <a:blip r:embed="rId3"/>
              <a:stretch>
                <a:fillRect/>
              </a:stretch>
            </a:blipFill>
          </p:spPr>
          <p:txBody>
            <a:bodyPr/>
            <a:lstStyle/>
            <a:p/>
          </p:txBody>
        </p:sp>
      </p:grpSp>
      <p:grpSp>
        <p:nvGrpSpPr>
          <p:cNvPr id="9" name="Group 9"/>
          <p:cNvGrpSpPr/>
          <p:nvPr/>
        </p:nvGrpSpPr>
        <p:grpSpPr>
          <a:xfrm>
            <a:off x="12159260" y="1302774"/>
            <a:ext cx="5079088" cy="8110710"/>
            <a:chExt cx="6772118" cy="10814280"/>
          </a:xfrm>
        </p:grpSpPr>
        <p:sp>
          <p:nvSpPr>
            <p:cNvPr id="10" name="Freeform 10"/>
            <p:cNvSpPr/>
            <p:nvPr/>
          </p:nvSpPr>
          <p:spPr>
            <a:xfrm rot="-5400000">
              <a:off x="423257" y="-423257"/>
              <a:ext cx="5925603" cy="6772118"/>
            </a:xfrm>
            <a:custGeom>
              <a:rect l="l" t="t" r="r" b="b"/>
              <a:pathLst>
                <a:path w="5925603" h="6772118">
                  <a:moveTo>
                    <a:pt x="0" y="0"/>
                  </a:moveTo>
                  <a:lnTo>
                    <a:pt x="5925603" y="0"/>
                  </a:lnTo>
                  <a:lnTo>
                    <a:pt x="5925603" y="6772117"/>
                  </a:lnTo>
                  <a:lnTo>
                    <a:pt x="0" y="6772117"/>
                  </a:lnTo>
                  <a:lnTo>
                    <a:pt x="0" y="0"/>
                  </a:lnTo>
                  <a:close/>
                </a:path>
              </a:pathLst>
            </a:custGeom>
            <a:blipFill>
              <a:blip r:embed="rId3"/>
              <a:stretch>
                <a:fillRect/>
              </a:stretch>
            </a:blipFill>
          </p:spPr>
          <p:txBody>
            <a:bodyPr/>
            <a:lstStyle/>
            <a:p/>
          </p:txBody>
        </p:sp>
        <p:sp>
          <p:nvSpPr>
            <p:cNvPr id="11" name="Freeform 11"/>
            <p:cNvSpPr/>
            <p:nvPr/>
          </p:nvSpPr>
          <p:spPr>
            <a:xfrm rot="-5400000">
              <a:off x="423257" y="4465420"/>
              <a:ext cx="5925603" cy="6772118"/>
            </a:xfrm>
            <a:custGeom>
              <a:rect l="l" t="t" r="r" b="b"/>
              <a:pathLst>
                <a:path w="5925603" h="6772118">
                  <a:moveTo>
                    <a:pt x="0" y="0"/>
                  </a:moveTo>
                  <a:lnTo>
                    <a:pt x="5925603" y="0"/>
                  </a:lnTo>
                  <a:lnTo>
                    <a:pt x="5925603" y="6772118"/>
                  </a:lnTo>
                  <a:lnTo>
                    <a:pt x="0" y="6772118"/>
                  </a:lnTo>
                  <a:lnTo>
                    <a:pt x="0" y="0"/>
                  </a:lnTo>
                  <a:close/>
                </a:path>
              </a:pathLst>
            </a:custGeom>
            <a:blipFill>
              <a:blip r:embed="rId3"/>
              <a:stretch>
                <a:fillRect/>
              </a:stretch>
            </a:blipFill>
          </p:spPr>
          <p:txBody>
            <a:bodyPr/>
            <a:lstStyle/>
            <a:p/>
          </p:txBody>
        </p:sp>
      </p:grpSp>
      <p:sp>
        <p:nvSpPr>
          <p:cNvPr id="12" name="TextBox 12"/>
          <p:cNvSpPr txBox="1"/>
          <p:nvPr/>
        </p:nvSpPr>
        <p:spPr>
          <a:xfrm>
            <a:off x="12547819" y="2954490"/>
            <a:ext cx="4301971" cy="5810713"/>
          </a:xfrm>
          <a:prstGeom prst="rect">
            <a:avLst/>
          </a:prstGeom>
        </p:spPr>
        <p:txBody>
          <a:bodyPr lIns="0" tIns="0" rIns="0" bIns="0" rtlCol="0" anchor="t">
            <a:spAutoFit/>
          </a:bodyPr>
          <a:lstStyle/>
          <a:p>
            <a:pPr algn="l">
              <a:lnSpc>
                <a:spcPts val="3239"/>
              </a:lnSpc>
            </a:pPr>
            <a:r>
              <a:rPr lang="en-US" sz="2699">
                <a:solidFill>
                  <a:srgbClr val="000000"/>
                </a:solidFill>
                <a:latin typeface="Agrandir"/>
                <a:ea typeface="Agrandir"/>
                <a:cs typeface="Agrandir"/>
                <a:sym typeface="Agrandir"/>
              </a:rPr>
              <a:t>Savaşın insan maliyetini (askeri kayıplar) azaltan bu sistemler, devletlerin çatışmalara girme kararını kolaylaştırabilir. Bu durum, daha fazla savaş ve çatışmaya yol açabilir.</a:t>
            </a:r>
          </a:p>
          <a:p>
            <a:pPr marL="582928" lvl="1" indent="-291464" algn="l">
              <a:lnSpc>
                <a:spcPts val="3239"/>
              </a:lnSpc>
              <a:buFont typeface="Arial"/>
              <a:buChar char="•"/>
            </a:pPr>
            <a:r>
              <a:rPr lang="en-US" sz="2699">
                <a:solidFill>
                  <a:srgbClr val="000000"/>
                </a:solidFill>
                <a:latin typeface="Agrandir"/>
                <a:ea typeface="Agrandir"/>
                <a:cs typeface="Agrandir"/>
                <a:sym typeface="Agrandir"/>
              </a:rPr>
              <a:t>Örnek: Bayraktar TB2 gibi düşük maliyetli SİHA'ların küçük devletler tarafından daha çok tercih edilmesi.</a:t>
            </a:r>
          </a:p>
          <a:p>
            <a:pPr algn="l">
              <a:lnSpc>
                <a:spcPts val="3239"/>
              </a:lnSpc>
            </a:pPr>
            <a:endParaRPr lang="en-US" sz="2699">
              <a:solidFill>
                <a:srgbClr val="000000"/>
              </a:solidFill>
              <a:latin typeface="Agrandir"/>
              <a:ea typeface="Agrandir"/>
              <a:cs typeface="Agrandir"/>
              <a:sym typeface="Agrandir"/>
            </a:endParaRPr>
          </a:p>
        </p:txBody>
      </p:sp>
      <p:sp>
        <p:nvSpPr>
          <p:cNvPr id="13" name="TextBox 13"/>
          <p:cNvSpPr txBox="1"/>
          <p:nvPr/>
        </p:nvSpPr>
        <p:spPr>
          <a:xfrm>
            <a:off x="6982539" y="2954490"/>
            <a:ext cx="4301971" cy="5810713"/>
          </a:xfrm>
          <a:prstGeom prst="rect">
            <a:avLst/>
          </a:prstGeom>
        </p:spPr>
        <p:txBody>
          <a:bodyPr lIns="0" tIns="0" rIns="0" bIns="0" rtlCol="0" anchor="t">
            <a:spAutoFit/>
          </a:bodyPr>
          <a:lstStyle/>
          <a:p>
            <a:pPr algn="l">
              <a:lnSpc>
                <a:spcPts val="3239"/>
              </a:lnSpc>
            </a:pPr>
            <a:r>
              <a:rPr lang="en-US" sz="2699">
                <a:solidFill>
                  <a:srgbClr val="000000"/>
                </a:solidFill>
                <a:latin typeface="Agrandir"/>
                <a:ea typeface="Agrandir"/>
                <a:cs typeface="Agrandir"/>
                <a:sym typeface="Agrandir"/>
              </a:rPr>
              <a:t>İnsan denetimi olmadan karar alabilen tam otonom silahların kullanımı, insanlık onuru ve etik değerlerle çelişir. Örneğin, bir FPV drone'un tamamen kendi başına bir saldırıyı gerçekleştirmesi etik açıdan sorgulanır.</a:t>
            </a:r>
          </a:p>
          <a:p>
            <a:pPr marL="582928" lvl="1" indent="-291464" algn="l">
              <a:lnSpc>
                <a:spcPts val="3239"/>
              </a:lnSpc>
              <a:buFont typeface="Arial"/>
              <a:buChar char="•"/>
            </a:pPr>
            <a:r>
              <a:rPr lang="en-US" sz="2699">
                <a:solidFill>
                  <a:srgbClr val="000000"/>
                </a:solidFill>
                <a:latin typeface="Agrandir"/>
                <a:ea typeface="Agrandir"/>
                <a:cs typeface="Agrandir"/>
                <a:sym typeface="Agrandir"/>
              </a:rPr>
              <a:t>Tartışma: İnsan kararına minimum müdahale etik açıdan kabul edilebilir mi?</a:t>
            </a:r>
          </a:p>
          <a:p>
            <a:pPr algn="l">
              <a:lnSpc>
                <a:spcPts val="3239"/>
              </a:lnSpc>
            </a:pPr>
            <a:endParaRPr lang="en-US" sz="2699">
              <a:solidFill>
                <a:srgbClr val="000000"/>
              </a:solidFill>
              <a:latin typeface="Agrandir"/>
              <a:ea typeface="Agrandir"/>
              <a:cs typeface="Agrandir"/>
              <a:sym typeface="Agrandir"/>
            </a:endParaRPr>
          </a:p>
        </p:txBody>
      </p:sp>
      <p:grpSp>
        <p:nvGrpSpPr>
          <p:cNvPr id="14" name="Group 14"/>
          <p:cNvGrpSpPr/>
          <p:nvPr/>
        </p:nvGrpSpPr>
        <p:grpSpPr>
          <a:xfrm>
            <a:off x="1185706" y="873515"/>
            <a:ext cx="4627224" cy="1490216"/>
            <a:chExt cx="6169632" cy="1986955"/>
          </a:xfrm>
        </p:grpSpPr>
        <p:sp>
          <p:nvSpPr>
            <p:cNvPr id="15" name="Freeform 15"/>
            <p:cNvSpPr/>
            <p:nvPr/>
          </p:nvSpPr>
          <p:spPr>
            <a:xfrm rot="5400000">
              <a:off x="727422" y="-727422"/>
              <a:ext cx="1986955" cy="3441799"/>
            </a:xfrm>
            <a:custGeom>
              <a:rect l="l" t="t" r="r" b="b"/>
              <a:pathLst>
                <a:path w="1986955" h="3441798">
                  <a:moveTo>
                    <a:pt x="0" y="0"/>
                  </a:moveTo>
                  <a:lnTo>
                    <a:pt x="1986955" y="0"/>
                  </a:lnTo>
                  <a:lnTo>
                    <a:pt x="1986955" y="3441799"/>
                  </a:lnTo>
                  <a:lnTo>
                    <a:pt x="0" y="3441799"/>
                  </a:lnTo>
                  <a:lnTo>
                    <a:pt x="0" y="0"/>
                  </a:lnTo>
                  <a:close/>
                </a:path>
              </a:pathLst>
            </a:custGeom>
            <a:blipFill>
              <a:blip r:embed="rId4">
                <a:extLst>
                  <a:ext uri="{96DAC541-7B7A-43D3-8B79-37D633B846F1}">
                    <asvg:svgBlip xmlns:asvg="http://schemas.microsoft.com/office/drawing/2016/SVG/main" r:embed="rId5"/>
                  </a:ext>
                </a:extLst>
              </a:blip>
              <a:stretch>
                <a:fillRect t="-207893"/>
              </a:stretch>
            </a:blipFill>
          </p:spPr>
          <p:txBody>
            <a:bodyPr/>
            <a:lstStyle/>
            <a:p/>
          </p:txBody>
        </p:sp>
        <p:sp>
          <p:nvSpPr>
            <p:cNvPr id="16" name="Freeform 16"/>
            <p:cNvSpPr/>
            <p:nvPr/>
          </p:nvSpPr>
          <p:spPr>
            <a:xfrm rot="5400000">
              <a:off x="3313009" y="-869669"/>
              <a:ext cx="1986955" cy="3726292"/>
            </a:xfrm>
            <a:custGeom>
              <a:rect l="l" t="t" r="r" b="b"/>
              <a:pathLst>
                <a:path w="1986955" h="3726292">
                  <a:moveTo>
                    <a:pt x="0" y="0"/>
                  </a:moveTo>
                  <a:lnTo>
                    <a:pt x="1986954" y="0"/>
                  </a:lnTo>
                  <a:lnTo>
                    <a:pt x="1986954" y="3726292"/>
                  </a:lnTo>
                  <a:lnTo>
                    <a:pt x="0" y="3726292"/>
                  </a:lnTo>
                  <a:lnTo>
                    <a:pt x="0" y="0"/>
                  </a:lnTo>
                  <a:close/>
                </a:path>
              </a:pathLst>
            </a:custGeom>
            <a:blipFill>
              <a:blip r:embed="rId4">
                <a:extLst>
                  <a:ext uri="{96DAC541-7B7A-43D3-8B79-37D633B846F1}">
                    <asvg:svgBlip xmlns:asvg="http://schemas.microsoft.com/office/drawing/2016/SVG/main" r:embed="rId6"/>
                  </a:ext>
                </a:extLst>
              </a:blip>
              <a:stretch>
                <a:fillRect b="-184387"/>
              </a:stretch>
            </a:blipFill>
          </p:spPr>
          <p:txBody>
            <a:bodyPr/>
            <a:lstStyle/>
            <a:p/>
          </p:txBody>
        </p:sp>
      </p:grpSp>
      <p:sp>
        <p:nvSpPr>
          <p:cNvPr id="17" name="TextBox 17"/>
          <p:cNvSpPr txBox="1"/>
          <p:nvPr/>
        </p:nvSpPr>
        <p:spPr>
          <a:xfrm>
            <a:off x="1971891" y="1011881"/>
            <a:ext cx="3192707" cy="1127628"/>
          </a:xfrm>
          <a:prstGeom prst="rect">
            <a:avLst/>
          </a:prstGeom>
        </p:spPr>
        <p:txBody>
          <a:bodyPr lIns="0" tIns="0" rIns="0" bIns="0" rtlCol="0" anchor="t">
            <a:spAutoFit/>
          </a:bodyPr>
          <a:lstStyle/>
          <a:p>
            <a:pPr algn="ctr">
              <a:lnSpc>
                <a:spcPts val="4094"/>
              </a:lnSpc>
              <a:spcBef>
                <a:spcPct val="0"/>
              </a:spcBef>
            </a:pPr>
            <a:r>
              <a:rPr lang="en-US" sz="3499" b="1">
                <a:solidFill>
                  <a:srgbClr val="000000"/>
                </a:solidFill>
                <a:latin typeface="Agrandir Bold"/>
                <a:ea typeface="Agrandir Bold"/>
                <a:cs typeface="Agrandir Bold"/>
                <a:sym typeface="Agrandir Bold"/>
              </a:rPr>
              <a:t>Kim sorumlu olacak?</a:t>
            </a:r>
          </a:p>
        </p:txBody>
      </p:sp>
      <p:grpSp>
        <p:nvGrpSpPr>
          <p:cNvPr id="18" name="Group 18"/>
          <p:cNvGrpSpPr/>
          <p:nvPr/>
        </p:nvGrpSpPr>
        <p:grpSpPr>
          <a:xfrm rot="-10800000">
            <a:off x="6704100" y="873515"/>
            <a:ext cx="4627224" cy="1490216"/>
            <a:chExt cx="6169632" cy="1986955"/>
          </a:xfrm>
        </p:grpSpPr>
        <p:sp>
          <p:nvSpPr>
            <p:cNvPr id="19" name="Freeform 19"/>
            <p:cNvSpPr/>
            <p:nvPr/>
          </p:nvSpPr>
          <p:spPr>
            <a:xfrm rot="5400000">
              <a:off x="727422" y="-727422"/>
              <a:ext cx="1986955" cy="3441799"/>
            </a:xfrm>
            <a:custGeom>
              <a:rect l="l" t="t" r="r" b="b"/>
              <a:pathLst>
                <a:path w="1986955" h="3441798">
                  <a:moveTo>
                    <a:pt x="0" y="0"/>
                  </a:moveTo>
                  <a:lnTo>
                    <a:pt x="1986955" y="0"/>
                  </a:lnTo>
                  <a:lnTo>
                    <a:pt x="1986955" y="3441799"/>
                  </a:lnTo>
                  <a:lnTo>
                    <a:pt x="0" y="3441799"/>
                  </a:lnTo>
                  <a:lnTo>
                    <a:pt x="0" y="0"/>
                  </a:lnTo>
                  <a:close/>
                </a:path>
              </a:pathLst>
            </a:custGeom>
            <a:blipFill>
              <a:blip r:embed="rId4">
                <a:extLst>
                  <a:ext uri="{96DAC541-7B7A-43D3-8B79-37D633B846F1}">
                    <asvg:svgBlip xmlns:asvg="http://schemas.microsoft.com/office/drawing/2016/SVG/main" r:embed="rId7"/>
                  </a:ext>
                </a:extLst>
              </a:blip>
              <a:stretch>
                <a:fillRect t="-207893"/>
              </a:stretch>
            </a:blipFill>
          </p:spPr>
          <p:txBody>
            <a:bodyPr/>
            <a:lstStyle/>
            <a:p/>
          </p:txBody>
        </p:sp>
        <p:sp>
          <p:nvSpPr>
            <p:cNvPr id="20" name="Freeform 20"/>
            <p:cNvSpPr/>
            <p:nvPr/>
          </p:nvSpPr>
          <p:spPr>
            <a:xfrm rot="5400000">
              <a:off x="3313009" y="-869669"/>
              <a:ext cx="1986955" cy="3726292"/>
            </a:xfrm>
            <a:custGeom>
              <a:rect l="l" t="t" r="r" b="b"/>
              <a:pathLst>
                <a:path w="1986955" h="3726292">
                  <a:moveTo>
                    <a:pt x="0" y="0"/>
                  </a:moveTo>
                  <a:lnTo>
                    <a:pt x="1986954" y="0"/>
                  </a:lnTo>
                  <a:lnTo>
                    <a:pt x="1986954" y="3726292"/>
                  </a:lnTo>
                  <a:lnTo>
                    <a:pt x="0" y="3726292"/>
                  </a:lnTo>
                  <a:lnTo>
                    <a:pt x="0" y="0"/>
                  </a:lnTo>
                  <a:close/>
                </a:path>
              </a:pathLst>
            </a:custGeom>
            <a:blipFill>
              <a:blip r:embed="rId4">
                <a:extLst>
                  <a:ext uri="{96DAC541-7B7A-43D3-8B79-37D633B846F1}">
                    <asvg:svgBlip xmlns:asvg="http://schemas.microsoft.com/office/drawing/2016/SVG/main" r:embed="rId8"/>
                  </a:ext>
                </a:extLst>
              </a:blip>
              <a:stretch>
                <a:fillRect b="-184387"/>
              </a:stretch>
            </a:blipFill>
          </p:spPr>
          <p:txBody>
            <a:bodyPr/>
            <a:lstStyle/>
            <a:p/>
          </p:txBody>
        </p:sp>
      </p:grpSp>
      <p:sp>
        <p:nvSpPr>
          <p:cNvPr id="21" name="TextBox 21"/>
          <p:cNvSpPr txBox="1"/>
          <p:nvPr/>
        </p:nvSpPr>
        <p:spPr>
          <a:xfrm>
            <a:off x="7212425" y="942975"/>
            <a:ext cx="3863151" cy="1641912"/>
          </a:xfrm>
          <a:prstGeom prst="rect">
            <a:avLst/>
          </a:prstGeom>
        </p:spPr>
        <p:txBody>
          <a:bodyPr lIns="0" tIns="0" rIns="0" bIns="0" rtlCol="0" anchor="t">
            <a:spAutoFit/>
          </a:bodyPr>
          <a:lstStyle/>
          <a:p>
            <a:pPr algn="ctr">
              <a:lnSpc>
                <a:spcPts val="4094"/>
              </a:lnSpc>
              <a:spcBef>
                <a:spcPct val="0"/>
              </a:spcBef>
            </a:pPr>
            <a:r>
              <a:rPr lang="en-US" sz="3499" b="1">
                <a:solidFill>
                  <a:srgbClr val="000000"/>
                </a:solidFill>
                <a:latin typeface="Agrandir Bold"/>
                <a:ea typeface="Agrandir Bold"/>
                <a:cs typeface="Agrandir Bold"/>
                <a:sym typeface="Agrandir Bold"/>
              </a:rPr>
              <a:t>Ölüm kararı bir algoritmaya mı bırakılmalı?</a:t>
            </a:r>
          </a:p>
        </p:txBody>
      </p:sp>
      <p:grpSp>
        <p:nvGrpSpPr>
          <p:cNvPr id="22" name="Group 22"/>
          <p:cNvGrpSpPr/>
          <p:nvPr/>
        </p:nvGrpSpPr>
        <p:grpSpPr>
          <a:xfrm>
            <a:off x="12385192" y="873515"/>
            <a:ext cx="4627224" cy="1490216"/>
            <a:chExt cx="6169632" cy="1986955"/>
          </a:xfrm>
        </p:grpSpPr>
        <p:sp>
          <p:nvSpPr>
            <p:cNvPr id="23" name="Freeform 23"/>
            <p:cNvSpPr/>
            <p:nvPr/>
          </p:nvSpPr>
          <p:spPr>
            <a:xfrm rot="5400000">
              <a:off x="727422" y="-727422"/>
              <a:ext cx="1986955" cy="3441799"/>
            </a:xfrm>
            <a:custGeom>
              <a:rect l="l" t="t" r="r" b="b"/>
              <a:pathLst>
                <a:path w="1986955" h="3441798">
                  <a:moveTo>
                    <a:pt x="0" y="0"/>
                  </a:moveTo>
                  <a:lnTo>
                    <a:pt x="1986955" y="0"/>
                  </a:lnTo>
                  <a:lnTo>
                    <a:pt x="1986955" y="3441799"/>
                  </a:lnTo>
                  <a:lnTo>
                    <a:pt x="0" y="3441799"/>
                  </a:lnTo>
                  <a:lnTo>
                    <a:pt x="0" y="0"/>
                  </a:lnTo>
                  <a:close/>
                </a:path>
              </a:pathLst>
            </a:custGeom>
            <a:blipFill>
              <a:blip r:embed="rId4">
                <a:extLst>
                  <a:ext uri="{96DAC541-7B7A-43D3-8B79-37D633B846F1}">
                    <asvg:svgBlip xmlns:asvg="http://schemas.microsoft.com/office/drawing/2016/SVG/main" r:embed="rId9"/>
                  </a:ext>
                </a:extLst>
              </a:blip>
              <a:stretch>
                <a:fillRect t="-207893"/>
              </a:stretch>
            </a:blipFill>
          </p:spPr>
          <p:txBody>
            <a:bodyPr/>
            <a:lstStyle/>
            <a:p/>
          </p:txBody>
        </p:sp>
        <p:sp>
          <p:nvSpPr>
            <p:cNvPr id="24" name="Freeform 24"/>
            <p:cNvSpPr/>
            <p:nvPr/>
          </p:nvSpPr>
          <p:spPr>
            <a:xfrm rot="5400000">
              <a:off x="3313009" y="-869669"/>
              <a:ext cx="1986955" cy="3726292"/>
            </a:xfrm>
            <a:custGeom>
              <a:rect l="l" t="t" r="r" b="b"/>
              <a:pathLst>
                <a:path w="1986955" h="3726292">
                  <a:moveTo>
                    <a:pt x="0" y="0"/>
                  </a:moveTo>
                  <a:lnTo>
                    <a:pt x="1986954" y="0"/>
                  </a:lnTo>
                  <a:lnTo>
                    <a:pt x="1986954" y="3726292"/>
                  </a:lnTo>
                  <a:lnTo>
                    <a:pt x="0" y="3726292"/>
                  </a:lnTo>
                  <a:lnTo>
                    <a:pt x="0" y="0"/>
                  </a:lnTo>
                  <a:close/>
                </a:path>
              </a:pathLst>
            </a:custGeom>
            <a:blipFill>
              <a:blip r:embed="rId4">
                <a:extLst>
                  <a:ext uri="{96DAC541-7B7A-43D3-8B79-37D633B846F1}">
                    <asvg:svgBlip xmlns:asvg="http://schemas.microsoft.com/office/drawing/2016/SVG/main" r:embed="rId10"/>
                  </a:ext>
                </a:extLst>
              </a:blip>
              <a:stretch>
                <a:fillRect b="-184387"/>
              </a:stretch>
            </a:blipFill>
          </p:spPr>
          <p:txBody>
            <a:bodyPr/>
            <a:lstStyle/>
            <a:p/>
          </p:txBody>
        </p:sp>
      </p:grpSp>
      <p:sp>
        <p:nvSpPr>
          <p:cNvPr id="25" name="TextBox 25"/>
          <p:cNvSpPr txBox="1"/>
          <p:nvPr/>
        </p:nvSpPr>
        <p:spPr>
          <a:xfrm>
            <a:off x="13073242" y="942975"/>
            <a:ext cx="3612584" cy="1641912"/>
          </a:xfrm>
          <a:prstGeom prst="rect">
            <a:avLst/>
          </a:prstGeom>
        </p:spPr>
        <p:txBody>
          <a:bodyPr lIns="0" tIns="0" rIns="0" bIns="0" rtlCol="0" anchor="t">
            <a:spAutoFit/>
          </a:bodyPr>
          <a:lstStyle/>
          <a:p>
            <a:pPr algn="ctr">
              <a:lnSpc>
                <a:spcPts val="4094"/>
              </a:lnSpc>
              <a:spcBef>
                <a:spcPct val="0"/>
              </a:spcBef>
            </a:pPr>
            <a:r>
              <a:rPr lang="en-US" sz="3499" b="1">
                <a:solidFill>
                  <a:srgbClr val="000000"/>
                </a:solidFill>
                <a:latin typeface="Agrandir Bold"/>
                <a:ea typeface="Agrandir Bold"/>
                <a:cs typeface="Agrandir Bold"/>
                <a:sym typeface="Agrandir Bold"/>
              </a:rPr>
              <a:t>Otonom sistemler savaşı teşvik eder mi?</a:t>
            </a:r>
          </a:p>
        </p:txBody>
      </p:sp>
      <p:sp>
        <p:nvSpPr>
          <p:cNvPr id="26" name="TextBox 26"/>
          <p:cNvSpPr txBox="1"/>
          <p:nvPr/>
        </p:nvSpPr>
        <p:spPr>
          <a:xfrm>
            <a:off x="1417258" y="2954490"/>
            <a:ext cx="4301971" cy="5867930"/>
          </a:xfrm>
          <a:prstGeom prst="rect">
            <a:avLst/>
          </a:prstGeom>
        </p:spPr>
        <p:txBody>
          <a:bodyPr lIns="0" tIns="0" rIns="0" bIns="0" rtlCol="0" anchor="t">
            <a:spAutoFit/>
          </a:bodyPr>
          <a:lstStyle/>
          <a:p>
            <a:pPr algn="l">
              <a:lnSpc>
                <a:spcPts val="2879"/>
              </a:lnSpc>
            </a:pPr>
            <a:r>
              <a:rPr lang="en-US" sz="2400">
                <a:solidFill>
                  <a:srgbClr val="000000"/>
                </a:solidFill>
                <a:latin typeface="Agrandir"/>
                <a:ea typeface="Agrandir"/>
                <a:cs typeface="Agrandir"/>
                <a:sym typeface="Agrandir"/>
              </a:rPr>
              <a:t>Otonom sistemler bir hata yaptığında ya da yanlış bir hedefi vurduğunda, sorumluluğu kimin taşıyacağı açık değildir. Sistem tasarımcıları, operatörler veya geliştirici şirketler arasında belirsizlik bulunur.</a:t>
            </a:r>
          </a:p>
          <a:p>
            <a:pPr marL="518160" lvl="1" indent="-259080" algn="l">
              <a:lnSpc>
                <a:spcPts val="2879"/>
              </a:lnSpc>
              <a:buFont typeface="Arial"/>
              <a:buChar char="•"/>
            </a:pPr>
            <a:r>
              <a:rPr lang="en-US" sz="2400">
                <a:solidFill>
                  <a:srgbClr val="000000"/>
                </a:solidFill>
                <a:latin typeface="Agrandir"/>
                <a:ea typeface="Agrandir"/>
                <a:cs typeface="Agrandir"/>
                <a:sym typeface="Agrandir"/>
              </a:rPr>
              <a:t>Örnek: Bir Bayraktar TB2'nin yanlışlıkla sivil bir hedefi vurması durumunda sorumluluk tasarımcı firma mı, Azerbaycan hükümeti mi, yoksa operatör mü?</a:t>
            </a:r>
          </a:p>
          <a:p>
            <a:pPr algn="l">
              <a:lnSpc>
                <a:spcPts val="2879"/>
              </a:lnSpc>
            </a:pPr>
            <a:endParaRPr lang="en-US" sz="2400">
              <a:solidFill>
                <a:srgbClr val="000000"/>
              </a:solidFill>
              <a:latin typeface="Agrandir"/>
              <a:ea typeface="Agrandir"/>
              <a:cs typeface="Agrandir"/>
              <a:sym typeface="Agrandir"/>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grpSp>
        <p:nvGrpSpPr>
          <p:cNvPr id="3" name="Group 3"/>
          <p:cNvGrpSpPr/>
          <p:nvPr/>
        </p:nvGrpSpPr>
        <p:grpSpPr>
          <a:xfrm>
            <a:off x="7853407" y="800580"/>
            <a:ext cx="14260213" cy="3086100"/>
            <a:chExt cx="3755776" cy="812800"/>
          </a:xfrm>
        </p:grpSpPr>
        <p:sp>
          <p:nvSpPr>
            <p:cNvPr id="4" name="Freeform 4"/>
            <p:cNvSpPr/>
            <p:nvPr/>
          </p:nvSpPr>
          <p:spPr>
            <a:xfrm>
              <a:off x="0" y="0"/>
              <a:ext cx="3755777" cy="812800"/>
            </a:xfrm>
            <a:custGeom>
              <a:rect l="l" t="t" r="r" b="b"/>
              <a:pathLst>
                <a:path w="3755777" h="812800">
                  <a:moveTo>
                    <a:pt x="0" y="0"/>
                  </a:moveTo>
                  <a:lnTo>
                    <a:pt x="3755777" y="0"/>
                  </a:lnTo>
                  <a:lnTo>
                    <a:pt x="3755777" y="812800"/>
                  </a:lnTo>
                  <a:lnTo>
                    <a:pt x="0" y="812800"/>
                  </a:lnTo>
                  <a:close/>
                </a:path>
              </a:pathLst>
            </a:custGeom>
            <a:solidFill>
              <a:srgbClr val="D9B777"/>
            </a:solidFill>
          </p:spPr>
          <p:txBody>
            <a:bodyPr/>
            <a:lstStyle/>
            <a:p/>
          </p:txBody>
        </p:sp>
        <p:sp>
          <p:nvSpPr>
            <p:cNvPr id="5" name="TextBox 5"/>
            <p:cNvSpPr txBox="1"/>
            <p:nvPr/>
          </p:nvSpPr>
          <p:spPr>
            <a:xfrm>
              <a:off x="0" y="-85725"/>
              <a:ext cx="3755776" cy="898525"/>
            </a:xfrm>
            <a:prstGeom prst="rect">
              <a:avLst/>
            </a:prstGeom>
          </p:spPr>
          <p:txBody>
            <a:bodyPr lIns="50800" tIns="50800" rIns="50800" bIns="50800" rtlCol="0" anchor="ctr"/>
            <a:lstStyle/>
            <a:p>
              <a:pPr algn="ctr">
                <a:lnSpc>
                  <a:spcPts val="2659"/>
                </a:lnSpc>
              </a:pPr>
            </a:p>
          </p:txBody>
        </p:sp>
      </p:grpSp>
      <p:sp>
        <p:nvSpPr>
          <p:cNvPr id="6" name="Freeform 6"/>
          <p:cNvSpPr/>
          <p:nvPr/>
        </p:nvSpPr>
        <p:spPr>
          <a:xfrm flipH="1">
            <a:off x="3893363" y="0"/>
            <a:ext cx="9001125" cy="10287000"/>
          </a:xfrm>
          <a:custGeom>
            <a:rect l="l" t="t" r="r" b="b"/>
            <a:pathLst>
              <a:path w="9001125" h="10287000">
                <a:moveTo>
                  <a:pt x="9001125" y="0"/>
                </a:moveTo>
                <a:lnTo>
                  <a:pt x="0" y="0"/>
                </a:lnTo>
                <a:lnTo>
                  <a:pt x="0" y="10287000"/>
                </a:lnTo>
                <a:lnTo>
                  <a:pt x="9001125" y="10287000"/>
                </a:lnTo>
                <a:lnTo>
                  <a:pt x="9001125" y="0"/>
                </a:lnTo>
                <a:close/>
              </a:path>
            </a:pathLst>
          </a:custGeom>
          <a:blipFill>
            <a:blip r:embed="rId3"/>
            <a:stretch>
              <a:fillRect/>
            </a:stretch>
          </a:blipFill>
        </p:spPr>
        <p:txBody>
          <a:bodyPr/>
          <a:lstStyle/>
          <a:p/>
        </p:txBody>
      </p:sp>
      <p:sp>
        <p:nvSpPr>
          <p:cNvPr id="7" name="Freeform 7"/>
          <p:cNvSpPr/>
          <p:nvPr/>
        </p:nvSpPr>
        <p:spPr>
          <a:xfrm>
            <a:off x="324865" y="0"/>
            <a:ext cx="9001125" cy="10287000"/>
          </a:xfrm>
          <a:custGeom>
            <a:rect l="l" t="t" r="r" b="b"/>
            <a:pathLst>
              <a:path w="9001125" h="10287000">
                <a:moveTo>
                  <a:pt x="0" y="0"/>
                </a:moveTo>
                <a:lnTo>
                  <a:pt x="9001125" y="0"/>
                </a:lnTo>
                <a:lnTo>
                  <a:pt x="9001125" y="10287000"/>
                </a:lnTo>
                <a:lnTo>
                  <a:pt x="0" y="10287000"/>
                </a:lnTo>
                <a:lnTo>
                  <a:pt x="0" y="0"/>
                </a:lnTo>
                <a:close/>
              </a:path>
            </a:pathLst>
          </a:custGeom>
          <a:blipFill>
            <a:blip r:embed="rId3"/>
            <a:stretch>
              <a:fillRect/>
            </a:stretch>
          </a:blipFill>
        </p:spPr>
        <p:txBody>
          <a:bodyPr/>
          <a:lstStyle/>
          <a:p/>
        </p:txBody>
      </p:sp>
      <p:sp>
        <p:nvSpPr>
          <p:cNvPr id="8" name="TextBox 8"/>
          <p:cNvSpPr txBox="1"/>
          <p:nvPr/>
        </p:nvSpPr>
        <p:spPr>
          <a:xfrm>
            <a:off x="2417003" y="2134602"/>
            <a:ext cx="8849761" cy="5703471"/>
          </a:xfrm>
          <a:prstGeom prst="rect">
            <a:avLst/>
          </a:prstGeom>
        </p:spPr>
        <p:txBody>
          <a:bodyPr lIns="0" tIns="0" rIns="0" bIns="0" rtlCol="0" anchor="t">
            <a:spAutoFit/>
          </a:bodyPr>
          <a:lstStyle/>
          <a:p>
            <a:pPr algn="l">
              <a:lnSpc>
                <a:spcPts val="14039"/>
              </a:lnSpc>
            </a:pPr>
            <a:r>
              <a:rPr lang="en-US" sz="12000">
                <a:solidFill>
                  <a:srgbClr val="000000"/>
                </a:solidFill>
                <a:latin typeface="Agrandir"/>
                <a:ea typeface="Agrandir"/>
                <a:cs typeface="Agrandir"/>
                <a:sym typeface="Agrandir"/>
              </a:rPr>
              <a:t>Peki ya savaşların geleceği ?</a:t>
            </a:r>
          </a:p>
        </p:txBody>
      </p:sp>
      <p:sp>
        <p:nvSpPr>
          <p:cNvPr id="9" name="Freeform 9"/>
          <p:cNvSpPr/>
          <p:nvPr/>
        </p:nvSpPr>
        <p:spPr>
          <a:xfrm flipH="1">
            <a:off x="12323727" y="3739072"/>
            <a:ext cx="5482106" cy="6814965"/>
          </a:xfrm>
          <a:custGeom>
            <a:rect l="l" t="t" r="r" b="b"/>
            <a:pathLst>
              <a:path w="5482106" h="6814965">
                <a:moveTo>
                  <a:pt x="5482106" y="0"/>
                </a:moveTo>
                <a:lnTo>
                  <a:pt x="0" y="0"/>
                </a:lnTo>
                <a:lnTo>
                  <a:pt x="0" y="6814965"/>
                </a:lnTo>
                <a:lnTo>
                  <a:pt x="5482106" y="6814965"/>
                </a:lnTo>
                <a:lnTo>
                  <a:pt x="54821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10" name="Freeform 10"/>
          <p:cNvSpPr/>
          <p:nvPr/>
        </p:nvSpPr>
        <p:spPr>
          <a:xfrm flipH="1">
            <a:off x="12539430" y="3954775"/>
            <a:ext cx="5482106" cy="6814965"/>
          </a:xfrm>
          <a:custGeom>
            <a:rect l="l" t="t" r="r" b="b"/>
            <a:pathLst>
              <a:path w="5482106" h="6814965">
                <a:moveTo>
                  <a:pt x="5482106" y="0"/>
                </a:moveTo>
                <a:lnTo>
                  <a:pt x="0" y="0"/>
                </a:lnTo>
                <a:lnTo>
                  <a:pt x="0" y="6814965"/>
                </a:lnTo>
                <a:lnTo>
                  <a:pt x="5482106" y="6814965"/>
                </a:lnTo>
                <a:lnTo>
                  <a:pt x="548210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8288000" cy="10287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p:txBody>
      </p:sp>
      <p:sp>
        <p:nvSpPr>
          <p:cNvPr id="3" name="Freeform 3"/>
          <p:cNvSpPr/>
          <p:nvPr/>
        </p:nvSpPr>
        <p:spPr>
          <a:xfrm rot="-5400000">
            <a:off x="6513059" y="-716416"/>
            <a:ext cx="10029825" cy="11462657"/>
          </a:xfrm>
          <a:custGeom>
            <a:rect l="l" t="t" r="r" b="b"/>
            <a:pathLst>
              <a:path w="10029825" h="11462657">
                <a:moveTo>
                  <a:pt x="0" y="0"/>
                </a:moveTo>
                <a:lnTo>
                  <a:pt x="10029825" y="0"/>
                </a:lnTo>
                <a:lnTo>
                  <a:pt x="10029825" y="11462657"/>
                </a:lnTo>
                <a:lnTo>
                  <a:pt x="0" y="11462657"/>
                </a:lnTo>
                <a:lnTo>
                  <a:pt x="0" y="0"/>
                </a:lnTo>
                <a:close/>
              </a:path>
            </a:pathLst>
          </a:custGeom>
          <a:blipFill>
            <a:blip r:embed="rId3"/>
            <a:stretch>
              <a:fillRect/>
            </a:stretch>
          </a:blipFill>
        </p:spPr>
        <p:txBody>
          <a:bodyPr/>
          <a:lstStyle/>
          <a:p/>
        </p:txBody>
      </p:sp>
      <p:sp>
        <p:nvSpPr>
          <p:cNvPr id="4" name="Freeform 4"/>
          <p:cNvSpPr/>
          <p:nvPr/>
        </p:nvSpPr>
        <p:spPr>
          <a:xfrm rot="-2700000">
            <a:off x="-3688071" y="-2588339"/>
            <a:ext cx="9020994" cy="8818022"/>
          </a:xfrm>
          <a:custGeom>
            <a:rect l="l" t="t" r="r" b="b"/>
            <a:pathLst>
              <a:path w="9020994" h="8818022">
                <a:moveTo>
                  <a:pt x="0" y="0"/>
                </a:moveTo>
                <a:lnTo>
                  <a:pt x="9020994" y="0"/>
                </a:lnTo>
                <a:lnTo>
                  <a:pt x="9020994" y="8818022"/>
                </a:lnTo>
                <a:lnTo>
                  <a:pt x="0" y="8818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p:txBody>
      </p:sp>
      <p:sp>
        <p:nvSpPr>
          <p:cNvPr id="5" name="Freeform 5"/>
          <p:cNvSpPr/>
          <p:nvPr/>
        </p:nvSpPr>
        <p:spPr>
          <a:xfrm>
            <a:off x="-689037" y="3274549"/>
            <a:ext cx="7643639" cy="6837583"/>
          </a:xfrm>
          <a:custGeom>
            <a:rect l="l" t="t" r="r" b="b"/>
            <a:pathLst>
              <a:path w="7643639" h="6837583">
                <a:moveTo>
                  <a:pt x="0" y="0"/>
                </a:moveTo>
                <a:lnTo>
                  <a:pt x="7643639" y="0"/>
                </a:lnTo>
                <a:lnTo>
                  <a:pt x="7643639" y="6837582"/>
                </a:lnTo>
                <a:lnTo>
                  <a:pt x="0" y="68375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p:txBody>
      </p:sp>
      <p:sp>
        <p:nvSpPr>
          <p:cNvPr id="6" name="Freeform 6"/>
          <p:cNvSpPr/>
          <p:nvPr/>
        </p:nvSpPr>
        <p:spPr>
          <a:xfrm>
            <a:off x="-514168" y="3449417"/>
            <a:ext cx="7643639" cy="6837583"/>
          </a:xfrm>
          <a:custGeom>
            <a:rect l="l" t="t" r="r" b="b"/>
            <a:pathLst>
              <a:path w="7643639" h="6837583">
                <a:moveTo>
                  <a:pt x="0" y="0"/>
                </a:moveTo>
                <a:lnTo>
                  <a:pt x="7643639" y="0"/>
                </a:lnTo>
                <a:lnTo>
                  <a:pt x="7643639" y="6837583"/>
                </a:lnTo>
                <a:lnTo>
                  <a:pt x="0" y="6837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p:txBody>
      </p:sp>
      <p:sp>
        <p:nvSpPr>
          <p:cNvPr id="7" name="Freeform 7"/>
          <p:cNvSpPr/>
          <p:nvPr/>
        </p:nvSpPr>
        <p:spPr>
          <a:xfrm>
            <a:off x="6794249" y="74831"/>
            <a:ext cx="6207437" cy="3491683"/>
          </a:xfrm>
          <a:custGeom>
            <a:rect l="l" t="t" r="r" b="b"/>
            <a:pathLst>
              <a:path w="6207437" h="3491683">
                <a:moveTo>
                  <a:pt x="0" y="0"/>
                </a:moveTo>
                <a:lnTo>
                  <a:pt x="6207437" y="0"/>
                </a:lnTo>
                <a:lnTo>
                  <a:pt x="6207437" y="3491683"/>
                </a:lnTo>
                <a:lnTo>
                  <a:pt x="0" y="3491683"/>
                </a:lnTo>
                <a:lnTo>
                  <a:pt x="0" y="0"/>
                </a:lnTo>
                <a:close/>
              </a:path>
            </a:pathLst>
          </a:custGeom>
          <a:blipFill>
            <a:blip r:embed="rId10"/>
            <a:stretch>
              <a:fillRect/>
            </a:stretch>
          </a:blipFill>
        </p:spPr>
        <p:txBody>
          <a:bodyPr/>
          <a:lstStyle/>
          <a:p/>
        </p:txBody>
      </p:sp>
      <p:sp>
        <p:nvSpPr>
          <p:cNvPr id="8" name="Freeform 8"/>
          <p:cNvSpPr/>
          <p:nvPr/>
        </p:nvSpPr>
        <p:spPr>
          <a:xfrm>
            <a:off x="8772248" y="3795158"/>
            <a:ext cx="7874045" cy="5029546"/>
          </a:xfrm>
          <a:custGeom>
            <a:rect l="l" t="t" r="r" b="b"/>
            <a:pathLst>
              <a:path w="7874045" h="5029546">
                <a:moveTo>
                  <a:pt x="0" y="0"/>
                </a:moveTo>
                <a:lnTo>
                  <a:pt x="7874045" y="0"/>
                </a:lnTo>
                <a:lnTo>
                  <a:pt x="7874045" y="5029546"/>
                </a:lnTo>
                <a:lnTo>
                  <a:pt x="0" y="5029546"/>
                </a:lnTo>
                <a:lnTo>
                  <a:pt x="0" y="0"/>
                </a:lnTo>
                <a:close/>
              </a:path>
            </a:pathLst>
          </a:custGeom>
          <a:blipFill>
            <a:blip r:embed="rId11"/>
            <a:stretch>
              <a:fillRect/>
            </a:stretch>
          </a:blipFill>
        </p:spPr>
        <p:txBody>
          <a:bodyPr/>
          <a:lstStyle/>
          <a:p/>
        </p:txBody>
      </p:sp>
      <p:sp>
        <p:nvSpPr>
          <p:cNvPr id="9" name="TextBox 9"/>
          <p:cNvSpPr txBox="1"/>
          <p:nvPr/>
        </p:nvSpPr>
        <p:spPr>
          <a:xfrm>
            <a:off x="146957" y="1349740"/>
            <a:ext cx="9751010" cy="827565"/>
          </a:xfrm>
          <a:prstGeom prst="rect">
            <a:avLst/>
          </a:prstGeom>
        </p:spPr>
        <p:txBody>
          <a:bodyPr lIns="0" tIns="0" rIns="0" bIns="0" rtlCol="0" anchor="t">
            <a:spAutoFit/>
          </a:bodyPr>
          <a:lstStyle/>
          <a:p>
            <a:pPr algn="l">
              <a:lnSpc>
                <a:spcPts val="5498"/>
              </a:lnSpc>
            </a:pPr>
            <a:r>
              <a:rPr lang="en-US" sz="4699" b="1">
                <a:solidFill>
                  <a:srgbClr val="000000"/>
                </a:solidFill>
                <a:latin typeface="Agrandir Bold"/>
                <a:ea typeface="Agrandir Bold"/>
                <a:cs typeface="Agrandir Bold"/>
                <a:sym typeface="Agrandir Bold"/>
              </a:rPr>
              <a:t>Silahlı Robot Köpekler</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15</Slides>
  <Notes>0</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15</vt:i4>
      </vt:variant>
    </vt:vector>
  </HeadingPairs>
  <TitlesOfParts>
    <vt:vector baseType="lpstr" size="20">
      <vt:lpstr>Arial</vt:lpstr>
      <vt:lpstr>Calibri</vt:lpstr>
      <vt:lpstr>Agrandir Bold</vt:lpstr>
      <vt:lpstr>Agrandir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Yapay Zeka Etiği: Otonom Silah Sistemleri ve Savaşın Geleceği</dc:title>
  <cp:revision>1</cp:revision>
  <dcterms:created xsi:type="dcterms:W3CDTF">2006-08-16T00:00:00Z</dcterms:created>
  <dcterms:modified xsi:type="dcterms:W3CDTF">2025-02-14T06:06:40Z</dcterms:modified>
</cp:coreProperties>
</file>