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57" r:id="rId3"/>
    <p:sldId id="258" r:id="rId4"/>
    <p:sldId id="260" r:id="rId5"/>
    <p:sldId id="261" r:id="rId6"/>
    <p:sldId id="262" r:id="rId7"/>
    <p:sldId id="268" r:id="rId8"/>
    <p:sldId id="266" r:id="rId9"/>
    <p:sldId id="267" r:id="rId10"/>
    <p:sldId id="269" r:id="rId11"/>
    <p:sldId id="270"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8" d="100"/>
          <a:sy n="88" d="100"/>
        </p:scale>
        <p:origin x="49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54706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168665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97207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4088214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3918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277943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3832327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390488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17254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500BD9-E074-41C8-B9F7-DF16D309D842}" type="datetimeFigureOut">
              <a:rPr lang="tr-TR" smtClean="0"/>
              <a:t>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2813583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6500BD9-E074-41C8-B9F7-DF16D309D842}" type="datetimeFigureOut">
              <a:rPr lang="tr-TR" smtClean="0"/>
              <a:t>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33666609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500BD9-E074-41C8-B9F7-DF16D309D842}" type="datetimeFigureOut">
              <a:rPr lang="tr-TR" smtClean="0"/>
              <a:t>6.11.2021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103079108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6500BD9-E074-41C8-B9F7-DF16D309D842}" type="datetimeFigureOut">
              <a:rPr lang="tr-TR" smtClean="0"/>
              <a:t>6.11.2021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220883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00BD9-E074-41C8-B9F7-DF16D309D842}" type="datetimeFigureOut">
              <a:rPr lang="tr-TR" smtClean="0"/>
              <a:t>6.11.2021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98385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6500BD9-E074-41C8-B9F7-DF16D309D842}" type="datetimeFigureOut">
              <a:rPr lang="tr-TR" smtClean="0"/>
              <a:t>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36345390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6500BD9-E074-41C8-B9F7-DF16D309D842}" type="datetimeFigureOut">
              <a:rPr lang="tr-TR" smtClean="0"/>
              <a:t>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C98AF2-BE3E-4AA9-BF3F-604B774E3F0C}" type="slidenum">
              <a:rPr lang="tr-TR" smtClean="0"/>
              <a:t>‹#›</a:t>
            </a:fld>
            <a:endParaRPr lang="tr-TR"/>
          </a:p>
        </p:txBody>
      </p:sp>
    </p:spTree>
    <p:extLst>
      <p:ext uri="{BB962C8B-B14F-4D97-AF65-F5344CB8AC3E}">
        <p14:creationId xmlns:p14="http://schemas.microsoft.com/office/powerpoint/2010/main" val="377483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6500BD9-E074-41C8-B9F7-DF16D309D842}" type="datetimeFigureOut">
              <a:rPr lang="tr-TR" smtClean="0"/>
              <a:t>6.11.2021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C98AF2-BE3E-4AA9-BF3F-604B774E3F0C}" type="slidenum">
              <a:rPr lang="tr-TR" smtClean="0"/>
              <a:t>‹#›</a:t>
            </a:fld>
            <a:endParaRPr lang="tr-TR"/>
          </a:p>
        </p:txBody>
      </p:sp>
    </p:spTree>
    <p:extLst>
      <p:ext uri="{BB962C8B-B14F-4D97-AF65-F5344CB8AC3E}">
        <p14:creationId xmlns:p14="http://schemas.microsoft.com/office/powerpoint/2010/main" val="399423811"/>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edicalpark.com.tr/coronavirus/hg-2287" TargetMode="External"/><Relationship Id="rId2" Type="http://schemas.openxmlformats.org/officeDocument/2006/relationships/hyperlink" Target="https://covid19.saglik.gov.tr/" TargetMode="External"/><Relationship Id="rId1" Type="http://schemas.openxmlformats.org/officeDocument/2006/relationships/slideLayout" Target="../slideLayouts/slideLayout2.xml"/><Relationship Id="rId4" Type="http://schemas.openxmlformats.org/officeDocument/2006/relationships/hyperlink" Target="https://www.who.i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84366" y="3429000"/>
            <a:ext cx="10302240" cy="2781345"/>
          </a:xfrm>
        </p:spPr>
        <p:txBody>
          <a:bodyPr>
            <a:normAutofit fontScale="40000" lnSpcReduction="20000"/>
          </a:bodyPr>
          <a:lstStyle/>
          <a:p>
            <a:r>
              <a:rPr lang="tr-TR" dirty="0"/>
              <a:t> </a:t>
            </a:r>
          </a:p>
          <a:p>
            <a:pPr algn="ctr"/>
            <a:r>
              <a:rPr lang="tr-TR" sz="3600" b="1" dirty="0">
                <a:solidFill>
                  <a:schemeClr val="tx1"/>
                </a:solidFill>
                <a:latin typeface="Times New Roman" panose="02020603050405020304" pitchFamily="18" charset="0"/>
                <a:cs typeface="Times New Roman" panose="02020603050405020304" pitchFamily="18" charset="0"/>
              </a:rPr>
              <a:t>Tez Konusu: KORONAVİRÜS SALGINI</a:t>
            </a:r>
          </a:p>
          <a:p>
            <a:pPr algn="ctr"/>
            <a:r>
              <a:rPr lang="tr-TR" sz="3600" b="1" dirty="0">
                <a:solidFill>
                  <a:schemeClr val="tx1"/>
                </a:solidFill>
                <a:latin typeface="Times New Roman" panose="02020603050405020304" pitchFamily="18" charset="0"/>
                <a:cs typeface="Times New Roman" panose="02020603050405020304" pitchFamily="18" charset="0"/>
              </a:rPr>
              <a:t>Tez Amacı: KORONAVİRÜS SALGINI HAKKINDA BİLİNMESİ GEREKENLER  </a:t>
            </a:r>
          </a:p>
          <a:p>
            <a:pPr algn="ctr"/>
            <a:r>
              <a:rPr lang="tr-TR" sz="3600" b="1" dirty="0">
                <a:solidFill>
                  <a:schemeClr val="tx1"/>
                </a:solidFill>
                <a:latin typeface="Times New Roman" panose="02020603050405020304" pitchFamily="18" charset="0"/>
                <a:cs typeface="Times New Roman" panose="02020603050405020304" pitchFamily="18" charset="0"/>
              </a:rPr>
              <a:t> </a:t>
            </a:r>
          </a:p>
          <a:p>
            <a:pPr algn="ctr"/>
            <a:r>
              <a:rPr lang="tr-TR" sz="3600" b="1" dirty="0">
                <a:solidFill>
                  <a:schemeClr val="tx1"/>
                </a:solidFill>
                <a:latin typeface="Times New Roman" panose="02020603050405020304" pitchFamily="18" charset="0"/>
                <a:cs typeface="Times New Roman" panose="02020603050405020304" pitchFamily="18" charset="0"/>
              </a:rPr>
              <a:t> </a:t>
            </a:r>
          </a:p>
          <a:p>
            <a:pPr algn="ctr"/>
            <a:r>
              <a:rPr lang="tr-TR" sz="3600" b="1" dirty="0">
                <a:solidFill>
                  <a:schemeClr val="tx1"/>
                </a:solidFill>
                <a:latin typeface="Times New Roman" panose="02020603050405020304" pitchFamily="18" charset="0"/>
                <a:cs typeface="Times New Roman" panose="02020603050405020304" pitchFamily="18" charset="0"/>
              </a:rPr>
              <a:t>ALİ DEMİRTAŞ</a:t>
            </a:r>
          </a:p>
          <a:p>
            <a:pPr algn="ctr"/>
            <a:r>
              <a:rPr lang="tr-TR" sz="3600" b="1" dirty="0">
                <a:solidFill>
                  <a:schemeClr val="tx1"/>
                </a:solidFill>
                <a:latin typeface="Times New Roman" panose="02020603050405020304" pitchFamily="18" charset="0"/>
                <a:cs typeface="Times New Roman" panose="02020603050405020304" pitchFamily="18" charset="0"/>
              </a:rPr>
              <a:t>NECMETTİN ERBAKAN ÜNİVERSİTESİ </a:t>
            </a:r>
          </a:p>
          <a:p>
            <a:pPr algn="ctr"/>
            <a:r>
              <a:rPr lang="tr-TR" sz="3600" b="1" dirty="0" smtClean="0">
                <a:solidFill>
                  <a:schemeClr val="tx1"/>
                </a:solidFill>
                <a:latin typeface="Times New Roman" panose="02020603050405020304" pitchFamily="18" charset="0"/>
                <a:cs typeface="Times New Roman" panose="02020603050405020304" pitchFamily="18" charset="0"/>
              </a:rPr>
              <a:t>Güzel Sanatlar Ve </a:t>
            </a:r>
            <a:r>
              <a:rPr lang="tr-TR" sz="3600" b="1" dirty="0">
                <a:solidFill>
                  <a:schemeClr val="tx1"/>
                </a:solidFill>
                <a:latin typeface="Times New Roman" panose="02020603050405020304" pitchFamily="18" charset="0"/>
                <a:cs typeface="Times New Roman" panose="02020603050405020304" pitchFamily="18" charset="0"/>
              </a:rPr>
              <a:t>Mimarlık Fakültesi</a:t>
            </a:r>
          </a:p>
          <a:p>
            <a:pPr algn="ctr"/>
            <a:r>
              <a:rPr lang="tr-TR" sz="3600" b="1" dirty="0">
                <a:solidFill>
                  <a:schemeClr val="tx1"/>
                </a:solidFill>
                <a:latin typeface="Times New Roman" panose="02020603050405020304" pitchFamily="18" charset="0"/>
                <a:cs typeface="Times New Roman" panose="02020603050405020304" pitchFamily="18" charset="0"/>
              </a:rPr>
              <a:t>Şehir ve Bölge Planlama</a:t>
            </a:r>
          </a:p>
          <a:p>
            <a:pPr algn="ctr"/>
            <a:endParaRPr lang="tr-TR" dirty="0"/>
          </a:p>
        </p:txBody>
      </p:sp>
      <p:pic>
        <p:nvPicPr>
          <p:cNvPr id="4" name="Resim 3" descr="C:\Users\admin\Desktop\KONEV AMBLEM\Konev1.jpg"/>
          <p:cNvPicPr/>
          <p:nvPr/>
        </p:nvPicPr>
        <p:blipFill>
          <a:blip r:embed="rId2">
            <a:extLst>
              <a:ext uri="{28A0092B-C50C-407E-A947-70E740481C1C}">
                <a14:useLocalDpi xmlns:a14="http://schemas.microsoft.com/office/drawing/2010/main" val="0"/>
              </a:ext>
            </a:extLst>
          </a:blip>
          <a:srcRect/>
          <a:stretch>
            <a:fillRect/>
          </a:stretch>
        </p:blipFill>
        <p:spPr bwMode="auto">
          <a:xfrm>
            <a:off x="3455126" y="353197"/>
            <a:ext cx="5760720" cy="2267585"/>
          </a:xfrm>
          <a:prstGeom prst="rect">
            <a:avLst/>
          </a:prstGeom>
          <a:noFill/>
          <a:ln>
            <a:noFill/>
          </a:ln>
        </p:spPr>
      </p:pic>
    </p:spTree>
    <p:extLst>
      <p:ext uri="{BB962C8B-B14F-4D97-AF65-F5344CB8AC3E}">
        <p14:creationId xmlns:p14="http://schemas.microsoft.com/office/powerpoint/2010/main" val="342788359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0515600" cy="1325563"/>
          </a:xfrm>
        </p:spPr>
        <p:txBody>
          <a:bodyPr>
            <a:normAutofit/>
          </a:bodyPr>
          <a:lstStyle/>
          <a:p>
            <a:r>
              <a:rPr lang="tr-TR" sz="3200" b="1" dirty="0" smtClean="0">
                <a:latin typeface="Times New Roman" panose="02020603050405020304" pitchFamily="18" charset="0"/>
                <a:cs typeface="Times New Roman" panose="02020603050405020304" pitchFamily="18" charset="0"/>
              </a:rPr>
              <a:t>TÜRKİYE GÜNCEL AŞI DURUMU</a:t>
            </a:r>
            <a:endParaRPr lang="tr-TR" sz="3200" b="1"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9931"/>
            <a:ext cx="12192001" cy="6318069"/>
          </a:xfrm>
          <a:prstGeom prst="rect">
            <a:avLst/>
          </a:prstGeom>
        </p:spPr>
      </p:pic>
    </p:spTree>
    <p:extLst>
      <p:ext uri="{BB962C8B-B14F-4D97-AF65-F5344CB8AC3E}">
        <p14:creationId xmlns:p14="http://schemas.microsoft.com/office/powerpoint/2010/main" val="1644277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346" y="261257"/>
            <a:ext cx="8596668" cy="1320800"/>
          </a:xfrm>
        </p:spPr>
        <p:txBody>
          <a:bodyPr/>
          <a:lstStyle/>
          <a:p>
            <a:pPr algn="ctr"/>
            <a:r>
              <a:rPr lang="tr-TR" sz="4800" dirty="0" smtClean="0">
                <a:latin typeface="Times New Roman" panose="02020603050405020304" pitchFamily="18" charset="0"/>
                <a:cs typeface="Times New Roman" panose="02020603050405020304" pitchFamily="18" charset="0"/>
              </a:rPr>
              <a:t>UYARI</a:t>
            </a:r>
            <a:endParaRPr lang="tr-TR" sz="4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95346" y="1855789"/>
            <a:ext cx="8596668" cy="3880773"/>
          </a:xfrm>
        </p:spPr>
        <p:txBody>
          <a:bodyPr>
            <a:normAutofit/>
          </a:bodyPr>
          <a:lstStyle/>
          <a:p>
            <a:pPr marL="0" indent="0" algn="ctr">
              <a:buNone/>
            </a:pPr>
            <a:r>
              <a:rPr lang="tr-TR" sz="4400" dirty="0" smtClean="0"/>
              <a:t>AŞI OL </a:t>
            </a:r>
          </a:p>
          <a:p>
            <a:pPr marL="0" indent="0" algn="ctr">
              <a:buNone/>
            </a:pPr>
            <a:r>
              <a:rPr lang="tr-TR" sz="4400" dirty="0" smtClean="0"/>
              <a:t>MASKE TAK </a:t>
            </a:r>
          </a:p>
          <a:p>
            <a:pPr marL="0" indent="0" algn="ctr">
              <a:buNone/>
            </a:pPr>
            <a:r>
              <a:rPr lang="tr-TR" sz="4400" dirty="0" smtClean="0"/>
              <a:t>MESAFENİ KORU </a:t>
            </a:r>
          </a:p>
          <a:p>
            <a:pPr marL="0" indent="0" algn="ctr">
              <a:buNone/>
            </a:pPr>
            <a:r>
              <a:rPr lang="tr-TR" sz="4400" dirty="0" smtClean="0"/>
              <a:t>TEMİZLİK</a:t>
            </a:r>
            <a:endParaRPr lang="tr-TR" sz="4400" dirty="0"/>
          </a:p>
        </p:txBody>
      </p:sp>
    </p:spTree>
    <p:extLst>
      <p:ext uri="{BB962C8B-B14F-4D97-AF65-F5344CB8AC3E}">
        <p14:creationId xmlns:p14="http://schemas.microsoft.com/office/powerpoint/2010/main" val="4006457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KAYNAKÇA</a:t>
            </a: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77240" y="1355362"/>
            <a:ext cx="10515600" cy="4351338"/>
          </a:xfrm>
        </p:spPr>
        <p:txBody>
          <a:bodyPr/>
          <a:lstStyle/>
          <a:p>
            <a:pPr marL="0" indent="0">
              <a:buNone/>
            </a:pPr>
            <a:r>
              <a:rPr lang="tr-TR" b="1" dirty="0">
                <a:solidFill>
                  <a:schemeClr val="tx1"/>
                </a:solidFill>
              </a:rPr>
              <a:t> </a:t>
            </a:r>
            <a:endParaRPr lang="tr-TR" sz="2000" dirty="0">
              <a:solidFill>
                <a:schemeClr val="tx1"/>
              </a:solidFill>
              <a:latin typeface="Times New Roman" panose="02020603050405020304" pitchFamily="18" charset="0"/>
              <a:cs typeface="Times New Roman" panose="02020603050405020304" pitchFamily="18" charset="0"/>
            </a:endParaRPr>
          </a:p>
          <a:p>
            <a:r>
              <a:rPr lang="tr-TR" sz="2000" b="1" dirty="0">
                <a:solidFill>
                  <a:schemeClr val="tx1"/>
                </a:solidFill>
                <a:latin typeface="Times New Roman" panose="02020603050405020304" pitchFamily="18" charset="0"/>
                <a:cs typeface="Times New Roman" panose="02020603050405020304" pitchFamily="18" charset="0"/>
              </a:rPr>
              <a:t>( </a:t>
            </a:r>
            <a:r>
              <a:rPr lang="tr-TR" sz="2000" b="1" u="sng" dirty="0">
                <a:solidFill>
                  <a:schemeClr val="tx1"/>
                </a:solidFill>
                <a:latin typeface="Times New Roman" panose="02020603050405020304" pitchFamily="18" charset="0"/>
                <a:cs typeface="Times New Roman" panose="02020603050405020304" pitchFamily="18" charset="0"/>
                <a:hlinkClick r:id="rId2"/>
              </a:rPr>
              <a:t>https://covid19.saglik.gov.tr/</a:t>
            </a:r>
            <a:r>
              <a:rPr lang="tr-TR" sz="2000" b="1" dirty="0">
                <a:solidFill>
                  <a:schemeClr val="tx1"/>
                </a:solidFill>
                <a:latin typeface="Times New Roman" panose="02020603050405020304" pitchFamily="18" charset="0"/>
                <a:cs typeface="Times New Roman" panose="02020603050405020304" pitchFamily="18" charset="0"/>
              </a:rPr>
              <a:t> )</a:t>
            </a:r>
            <a:endParaRPr lang="tr-TR" sz="2000" dirty="0">
              <a:solidFill>
                <a:schemeClr val="tx1"/>
              </a:solidFill>
              <a:latin typeface="Times New Roman" panose="02020603050405020304" pitchFamily="18" charset="0"/>
              <a:cs typeface="Times New Roman" panose="02020603050405020304" pitchFamily="18" charset="0"/>
            </a:endParaRPr>
          </a:p>
          <a:p>
            <a:r>
              <a:rPr lang="tr-TR" sz="2000" b="1" dirty="0">
                <a:solidFill>
                  <a:schemeClr val="tx1"/>
                </a:solidFill>
                <a:latin typeface="Times New Roman" panose="02020603050405020304" pitchFamily="18" charset="0"/>
                <a:cs typeface="Times New Roman" panose="02020603050405020304" pitchFamily="18" charset="0"/>
              </a:rPr>
              <a:t>( </a:t>
            </a:r>
            <a:r>
              <a:rPr lang="tr-TR" sz="2000" b="1" u="sng" dirty="0">
                <a:solidFill>
                  <a:schemeClr val="tx1"/>
                </a:solidFill>
                <a:latin typeface="Times New Roman" panose="02020603050405020304" pitchFamily="18" charset="0"/>
                <a:cs typeface="Times New Roman" panose="02020603050405020304" pitchFamily="18" charset="0"/>
                <a:hlinkClick r:id="rId3"/>
              </a:rPr>
              <a:t>https://www.medicalpark.com.tr/coronavirus/hg-2287</a:t>
            </a:r>
            <a:r>
              <a:rPr lang="tr-TR" sz="2000" b="1" dirty="0">
                <a:solidFill>
                  <a:schemeClr val="tx1"/>
                </a:solidFill>
                <a:latin typeface="Times New Roman" panose="02020603050405020304" pitchFamily="18" charset="0"/>
                <a:cs typeface="Times New Roman" panose="02020603050405020304" pitchFamily="18" charset="0"/>
              </a:rPr>
              <a:t> )</a:t>
            </a:r>
            <a:endParaRPr lang="tr-TR" sz="2000" dirty="0">
              <a:solidFill>
                <a:schemeClr val="tx1"/>
              </a:solidFill>
              <a:latin typeface="Times New Roman" panose="02020603050405020304" pitchFamily="18" charset="0"/>
              <a:cs typeface="Times New Roman" panose="02020603050405020304" pitchFamily="18" charset="0"/>
            </a:endParaRPr>
          </a:p>
          <a:p>
            <a:r>
              <a:rPr lang="tr-TR" sz="2000" b="1" dirty="0">
                <a:solidFill>
                  <a:schemeClr val="tx1"/>
                </a:solidFill>
                <a:latin typeface="Times New Roman" panose="02020603050405020304" pitchFamily="18" charset="0"/>
                <a:cs typeface="Times New Roman" panose="02020603050405020304" pitchFamily="18" charset="0"/>
              </a:rPr>
              <a:t>( </a:t>
            </a:r>
            <a:r>
              <a:rPr lang="tr-TR" sz="2000" b="1" u="sng" dirty="0">
                <a:solidFill>
                  <a:schemeClr val="tx1"/>
                </a:solidFill>
                <a:latin typeface="Times New Roman" panose="02020603050405020304" pitchFamily="18" charset="0"/>
                <a:cs typeface="Times New Roman" panose="02020603050405020304" pitchFamily="18" charset="0"/>
                <a:hlinkClick r:id="rId4"/>
              </a:rPr>
              <a:t>https://www.who.int/</a:t>
            </a:r>
            <a:r>
              <a:rPr lang="tr-TR" sz="2000" b="1" dirty="0">
                <a:solidFill>
                  <a:schemeClr val="tx1"/>
                </a:solidFill>
                <a:latin typeface="Times New Roman" panose="02020603050405020304" pitchFamily="18" charset="0"/>
                <a:cs typeface="Times New Roman" panose="02020603050405020304" pitchFamily="18" charset="0"/>
              </a:rPr>
              <a:t> )</a:t>
            </a:r>
            <a:endParaRPr lang="tr-TR" sz="2000" dirty="0">
              <a:solidFill>
                <a:schemeClr val="tx1"/>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976679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KORONAVİRÜS NEDİR?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451157"/>
            <a:ext cx="10515600" cy="4351338"/>
          </a:xfrm>
        </p:spPr>
        <p:txBody>
          <a:bodyPr>
            <a:normAutofit fontScale="77500" lnSpcReduction="20000"/>
          </a:bodyPr>
          <a:lstStyle/>
          <a:p>
            <a:pPr marL="0" indent="0">
              <a:buNone/>
            </a:pPr>
            <a:r>
              <a:rPr lang="tr-TR" dirty="0"/>
              <a:t> </a:t>
            </a:r>
          </a:p>
          <a:p>
            <a:r>
              <a:rPr lang="tr-TR" sz="2600" dirty="0">
                <a:latin typeface="Times New Roman" panose="02020603050405020304" pitchFamily="18" charset="0"/>
                <a:cs typeface="Times New Roman" panose="02020603050405020304" pitchFamily="18" charset="0"/>
              </a:rPr>
              <a:t>Yeni </a:t>
            </a:r>
            <a:r>
              <a:rPr lang="tr-TR" sz="2600" dirty="0" err="1">
                <a:latin typeface="Times New Roman" panose="02020603050405020304" pitchFamily="18" charset="0"/>
                <a:cs typeface="Times New Roman" panose="02020603050405020304" pitchFamily="18" charset="0"/>
              </a:rPr>
              <a:t>Koronavirüs</a:t>
            </a:r>
            <a:r>
              <a:rPr lang="tr-TR" sz="2600" dirty="0">
                <a:latin typeface="Times New Roman" panose="02020603050405020304" pitchFamily="18" charset="0"/>
                <a:cs typeface="Times New Roman" panose="02020603050405020304" pitchFamily="18" charset="0"/>
              </a:rPr>
              <a:t> Hastalığı (COVID-19), ilk olarak Çin’in Vuhan Eyaleti’nde Aralık ayının sonlarında solunum yolu belirtileri (ateş, öksürük, nefes darlığı) gelişen bir grup hastada yapılan araştırmalar sonucunda 13 Ocak 2020’de tanımlanan bir </a:t>
            </a:r>
            <a:r>
              <a:rPr lang="tr-TR" sz="2600" dirty="0" smtClean="0">
                <a:latin typeface="Times New Roman" panose="02020603050405020304" pitchFamily="18" charset="0"/>
                <a:cs typeface="Times New Roman" panose="02020603050405020304" pitchFamily="18" charset="0"/>
              </a:rPr>
              <a:t>virüstür</a:t>
            </a:r>
          </a:p>
          <a:p>
            <a:pPr marL="0" indent="0">
              <a:buNone/>
            </a:pPr>
            <a:r>
              <a:rPr lang="tr-TR" sz="2600" dirty="0" smtClean="0">
                <a:latin typeface="Times New Roman" panose="02020603050405020304" pitchFamily="18" charset="0"/>
                <a:cs typeface="Times New Roman" panose="02020603050405020304" pitchFamily="18" charset="0"/>
              </a:rPr>
              <a:t> </a:t>
            </a:r>
          </a:p>
          <a:p>
            <a:r>
              <a:rPr lang="tr-TR" sz="2600" dirty="0" smtClean="0">
                <a:latin typeface="Times New Roman" panose="02020603050405020304" pitchFamily="18" charset="0"/>
                <a:cs typeface="Times New Roman" panose="02020603050405020304" pitchFamily="18" charset="0"/>
              </a:rPr>
              <a:t>Salgın </a:t>
            </a:r>
            <a:r>
              <a:rPr lang="tr-TR" sz="2600" dirty="0">
                <a:latin typeface="Times New Roman" panose="02020603050405020304" pitchFamily="18" charset="0"/>
                <a:cs typeface="Times New Roman" panose="02020603050405020304" pitchFamily="18" charset="0"/>
              </a:rPr>
              <a:t>başlangıçta bu bölgedeki deniz ürünleri ve hayvan pazarında bulunanlarda tespit edilmiştir. Daha sonra insandan insana bulaşarak Vuhan başta olmak üzere </a:t>
            </a:r>
            <a:r>
              <a:rPr lang="tr-TR" sz="2600" dirty="0" err="1">
                <a:latin typeface="Times New Roman" panose="02020603050405020304" pitchFamily="18" charset="0"/>
                <a:cs typeface="Times New Roman" panose="02020603050405020304" pitchFamily="18" charset="0"/>
              </a:rPr>
              <a:t>Hubei</a:t>
            </a:r>
            <a:r>
              <a:rPr lang="tr-TR" sz="2600" dirty="0">
                <a:latin typeface="Times New Roman" panose="02020603050405020304" pitchFamily="18" charset="0"/>
                <a:cs typeface="Times New Roman" panose="02020603050405020304" pitchFamily="18" charset="0"/>
              </a:rPr>
              <a:t> eyaletindeki diğer şehirlere ve Çin Halk Cumhuriyeti’nin diğer eyaletlerine ve diğer dünya ülkelerine yayılmıştır.</a:t>
            </a:r>
          </a:p>
          <a:p>
            <a:r>
              <a:rPr lang="tr-TR" sz="2600" dirty="0">
                <a:latin typeface="Times New Roman" panose="02020603050405020304" pitchFamily="18" charset="0"/>
                <a:cs typeface="Times New Roman" panose="02020603050405020304" pitchFamily="18" charset="0"/>
              </a:rPr>
              <a:t/>
            </a:r>
            <a:br>
              <a:rPr lang="tr-TR" sz="2600" dirty="0">
                <a:latin typeface="Times New Roman" panose="02020603050405020304" pitchFamily="18" charset="0"/>
                <a:cs typeface="Times New Roman" panose="02020603050405020304" pitchFamily="18" charset="0"/>
              </a:rPr>
            </a:br>
            <a:r>
              <a:rPr lang="tr-TR" sz="2600" dirty="0" err="1">
                <a:latin typeface="Times New Roman" panose="02020603050405020304" pitchFamily="18" charset="0"/>
                <a:cs typeface="Times New Roman" panose="02020603050405020304" pitchFamily="18" charset="0"/>
              </a:rPr>
              <a:t>Koronavirüsler</a:t>
            </a:r>
            <a:r>
              <a:rPr lang="tr-TR" sz="2600" dirty="0">
                <a:latin typeface="Times New Roman" panose="02020603050405020304" pitchFamily="18" charset="0"/>
                <a:cs typeface="Times New Roman" panose="02020603050405020304" pitchFamily="18" charset="0"/>
              </a:rPr>
              <a:t>, hayvanlarda veya insanlarda hastalığa neden olabilecek büyük bir virüs ailesidir. İnsanlarda, birkaç </a:t>
            </a:r>
            <a:r>
              <a:rPr lang="tr-TR" sz="2600" dirty="0" err="1">
                <a:latin typeface="Times New Roman" panose="02020603050405020304" pitchFamily="18" charset="0"/>
                <a:cs typeface="Times New Roman" panose="02020603050405020304" pitchFamily="18" charset="0"/>
              </a:rPr>
              <a:t>koronavirüsün</a:t>
            </a:r>
            <a:r>
              <a:rPr lang="tr-TR" sz="2600" dirty="0">
                <a:latin typeface="Times New Roman" panose="02020603050405020304" pitchFamily="18" charset="0"/>
                <a:cs typeface="Times New Roman" panose="02020603050405020304" pitchFamily="18" charset="0"/>
              </a:rPr>
              <a:t> soğuk algınlığından Orta Doğu Solunum Sendromu (MERS) ve Şiddetli Akut Solunum Sendromu (SARS) gibi daha şiddetli hastalıklara kadar solunum yolu enfeksiyonlarına neden olduğu bilinmektedir. Yeni </a:t>
            </a:r>
            <a:r>
              <a:rPr lang="tr-TR" sz="2600" dirty="0" err="1">
                <a:latin typeface="Times New Roman" panose="02020603050405020304" pitchFamily="18" charset="0"/>
                <a:cs typeface="Times New Roman" panose="02020603050405020304" pitchFamily="18" charset="0"/>
              </a:rPr>
              <a:t>Koronavirüs</a:t>
            </a:r>
            <a:r>
              <a:rPr lang="tr-TR" sz="2600" dirty="0">
                <a:latin typeface="Times New Roman" panose="02020603050405020304" pitchFamily="18" charset="0"/>
                <a:cs typeface="Times New Roman" panose="02020603050405020304" pitchFamily="18" charset="0"/>
              </a:rPr>
              <a:t> Hastalığına SAR-CoV-2 virüsü neden olur.</a:t>
            </a:r>
          </a:p>
          <a:p>
            <a:endParaRPr lang="tr-TR" dirty="0"/>
          </a:p>
        </p:txBody>
      </p:sp>
    </p:spTree>
    <p:extLst>
      <p:ext uri="{BB962C8B-B14F-4D97-AF65-F5344CB8AC3E}">
        <p14:creationId xmlns:p14="http://schemas.microsoft.com/office/powerpoint/2010/main" val="39162057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96051"/>
            <a:ext cx="10515600" cy="1325563"/>
          </a:xfrm>
        </p:spPr>
        <p:txBody>
          <a:bodyPr>
            <a:noAutofit/>
          </a:bodyPr>
          <a:lstStyle/>
          <a:p>
            <a:r>
              <a:rPr lang="tr-TR" sz="3200" b="1" dirty="0">
                <a:latin typeface="Times New Roman" panose="02020603050405020304" pitchFamily="18" charset="0"/>
                <a:cs typeface="Times New Roman" panose="02020603050405020304" pitchFamily="18" charset="0"/>
              </a:rPr>
              <a:t>BELİRTELERİ NEDİR VE NASIL BULAŞIR?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086883"/>
            <a:ext cx="10515600" cy="4351338"/>
          </a:xfrm>
        </p:spPr>
        <p:txBody>
          <a:bodyPr/>
          <a:lstStyle/>
          <a:p>
            <a:r>
              <a:rPr lang="tr-TR" sz="2000" dirty="0">
                <a:latin typeface="Times New Roman" panose="02020603050405020304" pitchFamily="18" charset="0"/>
                <a:cs typeface="Times New Roman" panose="02020603050405020304" pitchFamily="18" charset="0"/>
              </a:rPr>
              <a:t>Belirtisiz olgular olabileceği bildirilmekle birlikte, bunların oranı bilinmemektedir. En çok karşılaşılan belirtiler ateş, öksürük ve nefes darlığıdır. Şiddetli olgularda zatürre, ağır solunum yetmezliği, böbrek yetmezliği ve ölüm gelişebilmektedir</a:t>
            </a:r>
            <a:r>
              <a:rPr lang="tr-TR" sz="2000" dirty="0" smtClean="0">
                <a:latin typeface="Times New Roman" panose="02020603050405020304" pitchFamily="18" charset="0"/>
                <a:cs typeface="Times New Roman" panose="02020603050405020304" pitchFamily="18" charset="0"/>
              </a:rPr>
              <a:t>.</a:t>
            </a:r>
          </a:p>
          <a:p>
            <a:pPr marL="0" indent="0">
              <a:buNone/>
            </a:pPr>
            <a:endParaRPr lang="tr-TR"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Hasta bireylerin öksürmeleri aksırmaları ile ortama saçılan damlacıkların solunması ile bulaşır. Hastaların solunum parçacıkları ile kirlenmiş yüzeylere dokunulduktan sonra ellerin yıkanmadan yüz, göz, burun veya ağıza götürülmesi ile de virüs alınabilir. Kirli ellerle göz, burun veya ağıza temas etmek risklidir.</a:t>
            </a:r>
          </a:p>
          <a:p>
            <a:pPr marL="0" indent="0">
              <a:buNone/>
            </a:pPr>
            <a:endParaRPr lang="tr-TR" dirty="0"/>
          </a:p>
        </p:txBody>
      </p:sp>
    </p:spTree>
    <p:extLst>
      <p:ext uri="{BB962C8B-B14F-4D97-AF65-F5344CB8AC3E}">
        <p14:creationId xmlns:p14="http://schemas.microsoft.com/office/powerpoint/2010/main" val="43936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Hastalıktan En Çok Etkilenen Kişiler: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77334" y="1488613"/>
            <a:ext cx="8596668" cy="3880773"/>
          </a:xfrm>
        </p:spPr>
        <p:txBody>
          <a:bodyPr/>
          <a:lstStyle/>
          <a:p>
            <a:r>
              <a:rPr lang="tr-TR" sz="2000" dirty="0">
                <a:latin typeface="Times New Roman" panose="02020603050405020304" pitchFamily="18" charset="0"/>
                <a:cs typeface="Times New Roman" panose="02020603050405020304" pitchFamily="18" charset="0"/>
              </a:rPr>
              <a:t>- 60 yaş üstü olanlar</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Ciddi kronik tıbbi rahatsızlıkları olan insanlar:</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Kalp hastalığı</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Hipertansiyon</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Diyabet</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Kronik Solunum yolu hastalığı</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Kanser gibi</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Sağlık Çalışanları</a:t>
            </a:r>
          </a:p>
          <a:p>
            <a:endParaRPr lang="tr-TR" dirty="0"/>
          </a:p>
        </p:txBody>
      </p:sp>
    </p:spTree>
    <p:extLst>
      <p:ext uri="{BB962C8B-B14F-4D97-AF65-F5344CB8AC3E}">
        <p14:creationId xmlns:p14="http://schemas.microsoft.com/office/powerpoint/2010/main" val="951735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Tanı Nasıl Konur?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400833"/>
            <a:ext cx="10515600" cy="4351338"/>
          </a:xfrm>
        </p:spPr>
        <p:txBody>
          <a:bodyPr/>
          <a:lstStyle/>
          <a:p>
            <a:pPr marL="0" indent="0">
              <a:buNone/>
            </a:pPr>
            <a:r>
              <a:rPr lang="tr-TR" b="1" dirty="0"/>
              <a:t> </a:t>
            </a:r>
            <a:endParaRPr lang="tr-TR" dirty="0"/>
          </a:p>
          <a:p>
            <a:r>
              <a:rPr lang="tr-TR" sz="2000" dirty="0">
                <a:latin typeface="Times New Roman" panose="02020603050405020304" pitchFamily="18" charset="0"/>
                <a:cs typeface="Times New Roman" panose="02020603050405020304" pitchFamily="18" charset="0"/>
              </a:rPr>
              <a:t>Yeni </a:t>
            </a:r>
            <a:r>
              <a:rPr lang="tr-TR" sz="2000" dirty="0" err="1">
                <a:latin typeface="Times New Roman" panose="02020603050405020304" pitchFamily="18" charset="0"/>
                <a:cs typeface="Times New Roman" panose="02020603050405020304" pitchFamily="18" charset="0"/>
              </a:rPr>
              <a:t>Koronavirüs</a:t>
            </a:r>
            <a:r>
              <a:rPr lang="tr-TR" sz="2000" dirty="0">
                <a:latin typeface="Times New Roman" panose="02020603050405020304" pitchFamily="18" charset="0"/>
                <a:cs typeface="Times New Roman" panose="02020603050405020304" pitchFamily="18" charset="0"/>
              </a:rPr>
              <a:t> tanısı için gerekli moleküler testler ülkemizde mevcuttur. Tanı testi sadece Halk Sağlığı Genel Müdürlüğü Ulusal Viroloji Referans Laboratuvarında ve belirlenmiş Halk Sağlığı Laboratuvarlarında yapılmaktadır.</a:t>
            </a:r>
          </a:p>
          <a:p>
            <a:endParaRPr lang="tr-TR" dirty="0"/>
          </a:p>
        </p:txBody>
      </p:sp>
      <p:pic>
        <p:nvPicPr>
          <p:cNvPr id="4" name="Resim 3"/>
          <p:cNvPicPr/>
          <p:nvPr/>
        </p:nvPicPr>
        <p:blipFill>
          <a:blip r:embed="rId2">
            <a:extLst>
              <a:ext uri="{28A0092B-C50C-407E-A947-70E740481C1C}">
                <a14:useLocalDpi xmlns:a14="http://schemas.microsoft.com/office/drawing/2010/main" val="0"/>
              </a:ext>
            </a:extLst>
          </a:blip>
          <a:stretch>
            <a:fillRect/>
          </a:stretch>
        </p:blipFill>
        <p:spPr>
          <a:xfrm>
            <a:off x="3543935" y="3576502"/>
            <a:ext cx="4772751" cy="2841715"/>
          </a:xfrm>
          <a:prstGeom prst="rect">
            <a:avLst/>
          </a:prstGeom>
        </p:spPr>
      </p:pic>
    </p:spTree>
    <p:extLst>
      <p:ext uri="{BB962C8B-B14F-4D97-AF65-F5344CB8AC3E}">
        <p14:creationId xmlns:p14="http://schemas.microsoft.com/office/powerpoint/2010/main" val="305000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7411"/>
            <a:ext cx="10515600" cy="1325563"/>
          </a:xfrm>
        </p:spPr>
        <p:txBody>
          <a:bodyPr>
            <a:normAutofit/>
          </a:bodyPr>
          <a:lstStyle/>
          <a:p>
            <a:r>
              <a:rPr lang="tr-TR" sz="3200" b="1" dirty="0">
                <a:latin typeface="Times New Roman" panose="02020603050405020304" pitchFamily="18" charset="0"/>
                <a:cs typeface="Times New Roman" panose="02020603050405020304" pitchFamily="18" charset="0"/>
              </a:rPr>
              <a:t>Korunma Yolları Nelerdir?</a:t>
            </a: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40822"/>
            <a:ext cx="10515600" cy="5468983"/>
          </a:xfrm>
        </p:spPr>
        <p:txBody>
          <a:bodyPr>
            <a:normAutofit fontScale="40000" lnSpcReduction="20000"/>
          </a:bodyPr>
          <a:lstStyle/>
          <a:p>
            <a:r>
              <a:rPr lang="tr-TR" sz="4200" dirty="0">
                <a:latin typeface="Times New Roman" panose="02020603050405020304" pitchFamily="18" charset="0"/>
                <a:cs typeface="Times New Roman" panose="02020603050405020304" pitchFamily="18" charset="0"/>
              </a:rPr>
              <a:t>Mümkün olduğu kadar yurtdışına yolculuk yapılmaması önerilmektedir. Yurtdışına çıkışın zorunlu olduğu durumlarda aşağıdaki kurallara dikkat edilmelidir: </a:t>
            </a:r>
          </a:p>
          <a:p>
            <a:r>
              <a:rPr lang="tr-TR" sz="4200" dirty="0">
                <a:latin typeface="Times New Roman" panose="02020603050405020304" pitchFamily="18" charset="0"/>
                <a:cs typeface="Times New Roman" panose="02020603050405020304" pitchFamily="18" charset="0"/>
              </a:rPr>
              <a:t>Akut solunum yolu enfeksiyonlarının genel bulaşma riskini azaltmak için önerilen temel ilkeler Yeni </a:t>
            </a:r>
            <a:r>
              <a:rPr lang="tr-TR" sz="4200" dirty="0" err="1">
                <a:latin typeface="Times New Roman" panose="02020603050405020304" pitchFamily="18" charset="0"/>
                <a:cs typeface="Times New Roman" panose="02020603050405020304" pitchFamily="18" charset="0"/>
              </a:rPr>
              <a:t>Koronavirüs</a:t>
            </a:r>
            <a:r>
              <a:rPr lang="tr-TR" sz="4200" dirty="0">
                <a:latin typeface="Times New Roman" panose="02020603050405020304" pitchFamily="18" charset="0"/>
                <a:cs typeface="Times New Roman" panose="02020603050405020304" pitchFamily="18" charset="0"/>
              </a:rPr>
              <a:t> Hastalığı (COVID-19) için de geçerlidir. Bunlar;</a:t>
            </a:r>
          </a:p>
          <a:p>
            <a:r>
              <a:rPr lang="tr-TR" sz="4200" dirty="0">
                <a:latin typeface="Times New Roman" panose="02020603050405020304" pitchFamily="18" charset="0"/>
                <a:cs typeface="Times New Roman" panose="02020603050405020304" pitchFamily="18" charset="0"/>
              </a:rPr>
              <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-El temizliğine dikkat edilmelidir. Eller en az 20 saniye boyunca sabun ve suyla yıkanmalı, sabun ve suyun olmadığı durumlarda alkol bazlı el antiseptiği kullanılmalıdır. Antiseptik veya </a:t>
            </a:r>
            <a:r>
              <a:rPr lang="tr-TR" sz="4200" dirty="0" err="1">
                <a:latin typeface="Times New Roman" panose="02020603050405020304" pitchFamily="18" charset="0"/>
                <a:cs typeface="Times New Roman" panose="02020603050405020304" pitchFamily="18" charset="0"/>
              </a:rPr>
              <a:t>antibakteriyel</a:t>
            </a:r>
            <a:r>
              <a:rPr lang="tr-TR" sz="4200" dirty="0">
                <a:latin typeface="Times New Roman" panose="02020603050405020304" pitchFamily="18" charset="0"/>
                <a:cs typeface="Times New Roman" panose="02020603050405020304" pitchFamily="18" charset="0"/>
              </a:rPr>
              <a:t> içeren sabun kullanmaya gerek yoktur, normal sabun yeterlidir.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Eller yıkanmadan ağız, burun ve gözlerle temas edilmemelidir.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Hasta insanlarla temastan kaçınmalıdır (mümkün ise en az 1 m uzakta bulunulmalı).</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Özellikle hasta insanlarla veya çevreleriyle doğrudan temas ettikten sonra eller sık sık temizlenmelidir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Hastaların yoğun olarak bulunması nedeniyle mümkün ise sağlık merkezlerine gidilmemeli, sağlık kuruluşuna gidilmesi gereken durumlarda diğer hastalarla temas en aza indirilmelidir.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Öksürme veya hapşırma sırasında burun ve ağız tek kullanımlık kağıt mendil ile örtülmeli, kağıt mendilin bulunmadığı durumlarda ise dirsek içi kullanılmalı, mümkünse kalabalık yerlere girilmemeli, eğer girmek zorunda kalınıyorsa ağız ve burun kapatılmalı, tıbbi maske kullanılmalıdır.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Çiğ veya az pişmiş hayvan ürünleri yemekten kaçınılmalıdır. İyi pişmiş yiyecekler tercih edilmelidir.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Çiftlikler, canlı hayvan pazarları ve hayvanların kesilebileceği alanlar gibi genel enfeksiyonlar açısından yüksek riskli alanlardan kaçınılmalıdır.</a:t>
            </a:r>
            <a:br>
              <a:rPr lang="tr-TR" sz="4200" dirty="0">
                <a:latin typeface="Times New Roman" panose="02020603050405020304" pitchFamily="18" charset="0"/>
                <a:cs typeface="Times New Roman" panose="02020603050405020304" pitchFamily="18" charset="0"/>
              </a:rPr>
            </a:br>
            <a:r>
              <a:rPr lang="tr-TR" sz="4200" dirty="0">
                <a:latin typeface="Times New Roman" panose="02020603050405020304" pitchFamily="18" charset="0"/>
                <a:cs typeface="Times New Roman" panose="02020603050405020304" pitchFamily="18" charset="0"/>
              </a:rPr>
              <a:t>- Seyahat sonrası 14 gün içinde herhangi bir solunum yolu semptomu olursa maske takılarak en yakın sağlık kuruluşuna başvurulmalı, doktora seyahat öyküsü hakkında bilgi verilmelidir.</a:t>
            </a:r>
          </a:p>
          <a:p>
            <a:endParaRPr lang="tr-TR" dirty="0"/>
          </a:p>
        </p:txBody>
      </p:sp>
    </p:spTree>
    <p:extLst>
      <p:ext uri="{BB962C8B-B14F-4D97-AF65-F5344CB8AC3E}">
        <p14:creationId xmlns:p14="http://schemas.microsoft.com/office/powerpoint/2010/main" val="4092251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8596668" cy="1320800"/>
          </a:xfrm>
        </p:spPr>
        <p:txBody>
          <a:bodyPr>
            <a:noAutofit/>
          </a:bodyPr>
          <a:lstStyle/>
          <a:p>
            <a:r>
              <a:rPr lang="tr-TR" sz="3200" b="1" dirty="0">
                <a:latin typeface="Times New Roman" panose="02020603050405020304" pitchFamily="18" charset="0"/>
                <a:cs typeface="Times New Roman" panose="02020603050405020304" pitchFamily="18" charset="0"/>
              </a:rPr>
              <a:t>COVID-19 Aşısı Üretim Teknolojileri</a:t>
            </a:r>
            <a:br>
              <a:rPr lang="tr-TR" sz="3200" b="1" dirty="0">
                <a:latin typeface="Times New Roman" panose="02020603050405020304" pitchFamily="18" charset="0"/>
                <a:cs typeface="Times New Roman" panose="02020603050405020304" pitchFamily="18" charset="0"/>
              </a:rPr>
            </a:br>
            <a:r>
              <a:rPr lang="tr-TR" sz="3200" b="1" u="none" strike="noStrike" dirty="0" smtClean="0">
                <a:effectLst/>
                <a:latin typeface="Times New Roman" panose="02020603050405020304" pitchFamily="18" charset="0"/>
                <a:cs typeface="Times New Roman" panose="02020603050405020304" pitchFamily="18" charset="0"/>
              </a:rPr>
              <a:t/>
            </a:r>
            <a:br>
              <a:rPr lang="tr-TR" sz="3200" b="1" u="none" strike="noStrike" dirty="0" smtClean="0">
                <a:effectLst/>
                <a:latin typeface="Times New Roman" panose="02020603050405020304" pitchFamily="18" charset="0"/>
                <a:cs typeface="Times New Roman" panose="02020603050405020304" pitchFamily="18" charset="0"/>
              </a:rPr>
            </a:b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2440" y="0"/>
            <a:ext cx="10515600" cy="6039394"/>
          </a:xfrm>
        </p:spPr>
        <p:txBody>
          <a:bodyPr>
            <a:noAutofit/>
          </a:bodyPr>
          <a:lstStyle/>
          <a:p>
            <a:pPr marL="0" indent="0">
              <a:buNone/>
            </a:pPr>
            <a:r>
              <a:rPr lang="tr-TR" sz="1400" dirty="0"/>
              <a:t/>
            </a:r>
            <a:br>
              <a:rPr lang="tr-TR" sz="1400" dirty="0"/>
            </a:b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r>
              <a:rPr lang="tr-TR" sz="1400" b="1" dirty="0">
                <a:latin typeface="Times New Roman" panose="02020603050405020304" pitchFamily="18" charset="0"/>
                <a:cs typeface="Times New Roman" panose="02020603050405020304" pitchFamily="18" charset="0"/>
              </a:rPr>
              <a:t>1.İnaktif Aşılar</a:t>
            </a: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●Gelenekselleşmiş yöntemlerle üretilir.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●Virüs parçalanıp etkisiz hale getirilerek vücudumuza zarar verilmeden bağışıklığımız uyarılır.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●Uzun dönem etkileri konusunda diğer aşılara kıyasla daha net konuşulabilir.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●Öldürülmüş virüs ihtiva etmelerinden dolayı ilk aşamada daha güvenli olduğu kabul edilir.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●2-8°C’de saklanabilir.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●Üretimi diğerlerine göre daha zor ve yavaştır.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●Türkiye’de yapılan faz III çalışmasının ara değerlendirme sonuçlarına göre aşının etkinliği %91,25 olarak tespit edilmiştir.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a:t>
            </a:r>
            <a:r>
              <a:rPr lang="tr-TR" sz="1400" dirty="0" err="1">
                <a:latin typeface="Times New Roman" panose="02020603050405020304" pitchFamily="18" charset="0"/>
                <a:cs typeface="Times New Roman" panose="02020603050405020304" pitchFamily="18" charset="0"/>
              </a:rPr>
              <a:t>Sinovac</a:t>
            </a:r>
            <a:r>
              <a:rPr lang="tr-TR" sz="1400" dirty="0">
                <a:latin typeface="Times New Roman" panose="02020603050405020304" pitchFamily="18" charset="0"/>
                <a:cs typeface="Times New Roman" panose="02020603050405020304" pitchFamily="18" charset="0"/>
              </a:rPr>
              <a:t> aşısı bu sınıfa girmektedir</a:t>
            </a:r>
            <a:r>
              <a:rPr lang="tr-TR" sz="1400" dirty="0" smtClean="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 </a:t>
            </a:r>
          </a:p>
          <a:p>
            <a:pPr marL="0" indent="0">
              <a:buNone/>
            </a:pPr>
            <a:r>
              <a:rPr lang="tr-TR" sz="1400" b="1" dirty="0">
                <a:latin typeface="Times New Roman" panose="02020603050405020304" pitchFamily="18" charset="0"/>
                <a:cs typeface="Times New Roman" panose="02020603050405020304" pitchFamily="18" charset="0"/>
              </a:rPr>
              <a:t>2.Viral Vektör (</a:t>
            </a:r>
            <a:r>
              <a:rPr lang="tr-TR" sz="1400" b="1" dirty="0" err="1">
                <a:latin typeface="Times New Roman" panose="02020603050405020304" pitchFamily="18" charset="0"/>
                <a:cs typeface="Times New Roman" panose="02020603050405020304" pitchFamily="18" charset="0"/>
              </a:rPr>
              <a:t>Adenovirüs</a:t>
            </a:r>
            <a:r>
              <a:rPr lang="tr-TR" sz="1400" b="1" dirty="0">
                <a:latin typeface="Times New Roman" panose="02020603050405020304" pitchFamily="18" charset="0"/>
                <a:cs typeface="Times New Roman" panose="02020603050405020304" pitchFamily="18" charset="0"/>
              </a:rPr>
              <a:t>) Aşıları</a:t>
            </a: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●Grip benzeri hastalık yapan bir virüsün (</a:t>
            </a:r>
            <a:r>
              <a:rPr lang="tr-TR" sz="1400" dirty="0" err="1">
                <a:latin typeface="Times New Roman" panose="02020603050405020304" pitchFamily="18" charset="0"/>
                <a:cs typeface="Times New Roman" panose="02020603050405020304" pitchFamily="18" charset="0"/>
              </a:rPr>
              <a:t>adenovirüs</a:t>
            </a:r>
            <a:r>
              <a:rPr lang="tr-TR" sz="1400" dirty="0">
                <a:latin typeface="Times New Roman" panose="02020603050405020304" pitchFamily="18" charset="0"/>
                <a:cs typeface="Times New Roman" panose="02020603050405020304" pitchFamily="18" charset="0"/>
              </a:rPr>
              <a:t>) genetik müdahale sonrası </a:t>
            </a:r>
            <a:r>
              <a:rPr lang="tr-TR" sz="1400" dirty="0" err="1">
                <a:latin typeface="Times New Roman" panose="02020603050405020304" pitchFamily="18" charset="0"/>
                <a:cs typeface="Times New Roman" panose="02020603050405020304" pitchFamily="18" charset="0"/>
              </a:rPr>
              <a:t>Koronavirüs</a:t>
            </a:r>
            <a:r>
              <a:rPr lang="tr-TR" sz="1400" dirty="0">
                <a:latin typeface="Times New Roman" panose="02020603050405020304" pitchFamily="18" charset="0"/>
                <a:cs typeface="Times New Roman" panose="02020603050405020304" pitchFamily="18" charset="0"/>
              </a:rPr>
              <a:t> proteini ile desteklenerek insanda bağışıklık oluşturması amaçlanır.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●Bu aşılar; </a:t>
            </a:r>
            <a:r>
              <a:rPr lang="tr-TR" sz="1400" dirty="0" err="1">
                <a:latin typeface="Times New Roman" panose="02020603050405020304" pitchFamily="18" charset="0"/>
                <a:cs typeface="Times New Roman" panose="02020603050405020304" pitchFamily="18" charset="0"/>
              </a:rPr>
              <a:t>Zika</a:t>
            </a:r>
            <a:r>
              <a:rPr lang="tr-TR" sz="1400" dirty="0">
                <a:latin typeface="Times New Roman" panose="02020603050405020304" pitchFamily="18" charset="0"/>
                <a:cs typeface="Times New Roman" panose="02020603050405020304" pitchFamily="18" charset="0"/>
              </a:rPr>
              <a:t>, </a:t>
            </a:r>
            <a:r>
              <a:rPr lang="tr-TR" sz="1400" dirty="0" err="1">
                <a:latin typeface="Times New Roman" panose="02020603050405020304" pitchFamily="18" charset="0"/>
                <a:cs typeface="Times New Roman" panose="02020603050405020304" pitchFamily="18" charset="0"/>
              </a:rPr>
              <a:t>Chikungunya</a:t>
            </a:r>
            <a:r>
              <a:rPr lang="tr-TR" sz="1400" dirty="0">
                <a:latin typeface="Times New Roman" panose="02020603050405020304" pitchFamily="18" charset="0"/>
                <a:cs typeface="Times New Roman" panose="02020603050405020304" pitchFamily="18" charset="0"/>
              </a:rPr>
              <a:t> gibi </a:t>
            </a:r>
            <a:r>
              <a:rPr lang="tr-TR" sz="1400" dirty="0" err="1">
                <a:latin typeface="Times New Roman" panose="02020603050405020304" pitchFamily="18" charset="0"/>
                <a:cs typeface="Times New Roman" panose="02020603050405020304" pitchFamily="18" charset="0"/>
              </a:rPr>
              <a:t>viral</a:t>
            </a:r>
            <a:r>
              <a:rPr lang="tr-TR" sz="1400" dirty="0">
                <a:latin typeface="Times New Roman" panose="02020603050405020304" pitchFamily="18" charset="0"/>
                <a:cs typeface="Times New Roman" panose="02020603050405020304" pitchFamily="18" charset="0"/>
              </a:rPr>
              <a:t> hastalıklara karşı uzun bir süredir faz III aşamasındaydı.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●Aşıların içindeki mikroorganizmalar canlı olmakla birlikte, güçsüzleştirildiklerinden dolayı insanlarda hastalık yapamazlar.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●Avantajı 2-8°C arasında, yani rutin olarak kullanılan aşı dolaplarında saklanabilmeleridir.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●Yeni aşı geliştirme teknolojilerindendir.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a:t>
            </a:r>
            <a:r>
              <a:rPr lang="tr-TR" sz="1400" dirty="0" err="1">
                <a:latin typeface="Times New Roman" panose="02020603050405020304" pitchFamily="18" charset="0"/>
                <a:cs typeface="Times New Roman" panose="02020603050405020304" pitchFamily="18" charset="0"/>
              </a:rPr>
              <a:t>Sputnik</a:t>
            </a:r>
            <a:r>
              <a:rPr lang="tr-TR" sz="1400" dirty="0">
                <a:latin typeface="Times New Roman" panose="02020603050405020304" pitchFamily="18" charset="0"/>
                <a:cs typeface="Times New Roman" panose="02020603050405020304" pitchFamily="18" charset="0"/>
              </a:rPr>
              <a:t>-V ve Oxford/</a:t>
            </a:r>
            <a:r>
              <a:rPr lang="tr-TR" sz="1400" dirty="0" err="1">
                <a:latin typeface="Times New Roman" panose="02020603050405020304" pitchFamily="18" charset="0"/>
                <a:cs typeface="Times New Roman" panose="02020603050405020304" pitchFamily="18" charset="0"/>
              </a:rPr>
              <a:t>AstraZeneca</a:t>
            </a:r>
            <a:r>
              <a:rPr lang="tr-TR" sz="1400" dirty="0">
                <a:latin typeface="Times New Roman" panose="02020603050405020304" pitchFamily="18" charset="0"/>
                <a:cs typeface="Times New Roman" panose="02020603050405020304" pitchFamily="18" charset="0"/>
              </a:rPr>
              <a:t> aşıları (AZA-1222) bu sınıfa girmektedir.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r>
              <a:rPr lang="tr-TR" sz="1400" b="1" dirty="0">
                <a:latin typeface="Times New Roman" panose="02020603050405020304" pitchFamily="18" charset="0"/>
                <a:cs typeface="Times New Roman" panose="02020603050405020304" pitchFamily="18" charset="0"/>
              </a:rPr>
              <a:t>3.Mesajcı RNA (</a:t>
            </a:r>
            <a:r>
              <a:rPr lang="tr-TR" sz="1400" b="1" dirty="0" err="1">
                <a:latin typeface="Times New Roman" panose="02020603050405020304" pitchFamily="18" charset="0"/>
                <a:cs typeface="Times New Roman" panose="02020603050405020304" pitchFamily="18" charset="0"/>
              </a:rPr>
              <a:t>mRNA</a:t>
            </a:r>
            <a:r>
              <a:rPr lang="tr-TR" sz="1400" b="1" dirty="0">
                <a:latin typeface="Times New Roman" panose="02020603050405020304" pitchFamily="18" charset="0"/>
                <a:cs typeface="Times New Roman" panose="02020603050405020304" pitchFamily="18" charset="0"/>
              </a:rPr>
              <a:t>) Aşıları</a:t>
            </a: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a:t>
            </a:r>
            <a:r>
              <a:rPr lang="tr-TR" sz="1400" dirty="0" err="1">
                <a:latin typeface="Times New Roman" panose="02020603050405020304" pitchFamily="18" charset="0"/>
                <a:cs typeface="Times New Roman" panose="02020603050405020304" pitchFamily="18" charset="0"/>
              </a:rPr>
              <a:t>mRNA</a:t>
            </a:r>
            <a:r>
              <a:rPr lang="tr-TR" sz="1400" dirty="0">
                <a:latin typeface="Times New Roman" panose="02020603050405020304" pitchFamily="18" charset="0"/>
                <a:cs typeface="Times New Roman" panose="02020603050405020304" pitchFamily="18" charset="0"/>
              </a:rPr>
              <a:t>, vücudumuzda doğal olarak üretilen protein sentezinde rol alır.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●Laboratuvarda yapay olarak üretilen </a:t>
            </a:r>
            <a:r>
              <a:rPr lang="tr-TR" sz="1400" dirty="0" err="1">
                <a:latin typeface="Times New Roman" panose="02020603050405020304" pitchFamily="18" charset="0"/>
                <a:cs typeface="Times New Roman" panose="02020603050405020304" pitchFamily="18" charset="0"/>
              </a:rPr>
              <a:t>mRNA’lar</a:t>
            </a:r>
            <a:r>
              <a:rPr lang="tr-TR" sz="1400" dirty="0">
                <a:latin typeface="Times New Roman" panose="02020603050405020304" pitchFamily="18" charset="0"/>
                <a:cs typeface="Times New Roman" panose="02020603050405020304" pitchFamily="18" charset="0"/>
              </a:rPr>
              <a:t> tıpkı kendi </a:t>
            </a:r>
            <a:r>
              <a:rPr lang="tr-TR" sz="1400" dirty="0" err="1">
                <a:latin typeface="Times New Roman" panose="02020603050405020304" pitchFamily="18" charset="0"/>
                <a:cs typeface="Times New Roman" panose="02020603050405020304" pitchFamily="18" charset="0"/>
              </a:rPr>
              <a:t>mRNA’larımız</a:t>
            </a:r>
            <a:r>
              <a:rPr lang="tr-TR" sz="1400" dirty="0">
                <a:latin typeface="Times New Roman" panose="02020603050405020304" pitchFamily="18" charset="0"/>
                <a:cs typeface="Times New Roman" panose="02020603050405020304" pitchFamily="18" charset="0"/>
              </a:rPr>
              <a:t> gibi çalışarak virüse karşı bizi uyarmayı amaçlamaktadır.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●Bu moleküller daha sonra kendi moleküllerimiz gibi yıkılarak vücuttan atılırlar.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●Bu aşılar 25 yıldır kanser dâhil pek çok hastalığın tedavisine yönelik olarak kişiye özel </a:t>
            </a:r>
            <a:r>
              <a:rPr lang="tr-TR" sz="1400" dirty="0" err="1">
                <a:latin typeface="Times New Roman" panose="02020603050405020304" pitchFamily="18" charset="0"/>
                <a:cs typeface="Times New Roman" panose="02020603050405020304" pitchFamily="18" charset="0"/>
              </a:rPr>
              <a:t>immunoterapi</a:t>
            </a:r>
            <a:r>
              <a:rPr lang="tr-TR" sz="1400" dirty="0">
                <a:latin typeface="Times New Roman" panose="02020603050405020304" pitchFamily="18" charset="0"/>
                <a:cs typeface="Times New Roman" panose="02020603050405020304" pitchFamily="18" charset="0"/>
              </a:rPr>
              <a:t> yöntemleriyle çalışılan teknolojiye benzer şekilde üretilen aşılardır.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●Bu aşıların en büyük dezavantajı </a:t>
            </a:r>
            <a:r>
              <a:rPr lang="tr-TR" sz="1400" dirty="0" err="1">
                <a:latin typeface="Times New Roman" panose="02020603050405020304" pitchFamily="18" charset="0"/>
                <a:cs typeface="Times New Roman" panose="02020603050405020304" pitchFamily="18" charset="0"/>
              </a:rPr>
              <a:t>Biontech</a:t>
            </a:r>
            <a:r>
              <a:rPr lang="tr-TR" sz="1400" dirty="0">
                <a:latin typeface="Times New Roman" panose="02020603050405020304" pitchFamily="18" charset="0"/>
                <a:cs typeface="Times New Roman" panose="02020603050405020304" pitchFamily="18" charset="0"/>
              </a:rPr>
              <a:t>/Pfizer aşısının (BNT-162b2) -70°C’de, </a:t>
            </a:r>
            <a:r>
              <a:rPr lang="tr-TR" sz="1400" dirty="0" err="1">
                <a:latin typeface="Times New Roman" panose="02020603050405020304" pitchFamily="18" charset="0"/>
                <a:cs typeface="Times New Roman" panose="02020603050405020304" pitchFamily="18" charset="0"/>
              </a:rPr>
              <a:t>Moderna</a:t>
            </a:r>
            <a:r>
              <a:rPr lang="tr-TR" sz="1400" dirty="0">
                <a:latin typeface="Times New Roman" panose="02020603050405020304" pitchFamily="18" charset="0"/>
                <a:cs typeface="Times New Roman" panose="02020603050405020304" pitchFamily="18" charset="0"/>
              </a:rPr>
              <a:t> aşısının (mRNA-1273) -20°C’de saklanabiliyor olmasıdır.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a:t>
            </a:r>
            <a:r>
              <a:rPr lang="tr-TR" sz="1400" dirty="0" err="1">
                <a:latin typeface="Times New Roman" panose="02020603050405020304" pitchFamily="18" charset="0"/>
                <a:cs typeface="Times New Roman" panose="02020603050405020304" pitchFamily="18" charset="0"/>
              </a:rPr>
              <a:t>Biontech</a:t>
            </a:r>
            <a:r>
              <a:rPr lang="tr-TR" sz="1400" dirty="0">
                <a:latin typeface="Times New Roman" panose="02020603050405020304" pitchFamily="18" charset="0"/>
                <a:cs typeface="Times New Roman" panose="02020603050405020304" pitchFamily="18" charset="0"/>
              </a:rPr>
              <a:t>/Pfizer, </a:t>
            </a:r>
            <a:r>
              <a:rPr lang="tr-TR" sz="1400" dirty="0" err="1">
                <a:latin typeface="Times New Roman" panose="02020603050405020304" pitchFamily="18" charset="0"/>
                <a:cs typeface="Times New Roman" panose="02020603050405020304" pitchFamily="18" charset="0"/>
              </a:rPr>
              <a:t>Moderna</a:t>
            </a:r>
            <a:r>
              <a:rPr lang="tr-TR" sz="1400" dirty="0">
                <a:latin typeface="Times New Roman" panose="02020603050405020304" pitchFamily="18" charset="0"/>
                <a:cs typeface="Times New Roman" panose="02020603050405020304" pitchFamily="18" charset="0"/>
              </a:rPr>
              <a:t> aşıları bu sınıfa girmektedir.</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 Ülkemizde halen 16 aşıya ilişkin çalışma yürütülmektedir.</a:t>
            </a:r>
          </a:p>
          <a:p>
            <a:endParaRPr lang="tr-TR" sz="1400" dirty="0"/>
          </a:p>
        </p:txBody>
      </p:sp>
    </p:spTree>
    <p:extLst>
      <p:ext uri="{BB962C8B-B14F-4D97-AF65-F5344CB8AC3E}">
        <p14:creationId xmlns:p14="http://schemas.microsoft.com/office/powerpoint/2010/main" val="4148806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46675"/>
            <a:ext cx="10515600" cy="1325563"/>
          </a:xfrm>
        </p:spPr>
        <p:txBody>
          <a:bodyPr>
            <a:noAutofit/>
          </a:bodyPr>
          <a:lstStyle/>
          <a:p>
            <a:r>
              <a:rPr lang="tr-TR" sz="3200" b="1" dirty="0">
                <a:latin typeface="Times New Roman" panose="02020603050405020304" pitchFamily="18" charset="0"/>
                <a:cs typeface="Times New Roman" panose="02020603050405020304" pitchFamily="18" charset="0"/>
              </a:rPr>
              <a:t>COVID-19 Aşısı Sonrası Yan Etkiler</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
            </a:r>
            <a:br>
              <a:rPr lang="tr-TR" sz="3200" b="1" dirty="0">
                <a:latin typeface="Times New Roman" panose="02020603050405020304" pitchFamily="18" charset="0"/>
                <a:cs typeface="Times New Roman" panose="02020603050405020304" pitchFamily="18" charset="0"/>
              </a:rPr>
            </a:b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24988" y="976131"/>
            <a:ext cx="10515600" cy="4351338"/>
          </a:xfrm>
        </p:spPr>
        <p:txBody>
          <a:bodyPr>
            <a:normAutofit/>
          </a:bodyPr>
          <a:lstStyle/>
          <a:p>
            <a:r>
              <a:rPr lang="tr-TR" sz="2000" dirty="0">
                <a:latin typeface="Times New Roman" panose="02020603050405020304" pitchFamily="18" charset="0"/>
                <a:cs typeface="Times New Roman" panose="02020603050405020304" pitchFamily="18" charset="0"/>
              </a:rPr>
              <a:t>Bugüne kadar COVID-19 aşılarına yönelik gerek yürütülen klinik çalışmalarda gerekse mevcut aşı uygulamalarında ciddi yan etkilere rastlanmamıştır. Aşılama sonrasında görülen yan etkiler sıklıkla hafiftir. </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Bunlar; yorgunluk, baş ağrısı, ateş, titreme, kas/eklem ağrısı, kusma, ishal, aşı uygulanan bölgede ağrı, kızarıklık, şişlik gibi hafif yan etkilerdir. Ancak nadir de olsa alerjik reaksiyonların olabileceği göz ardı edilmeden aşı uygulamasından sonra bir rahatsızlık hissedilmesi durumunda en yakın sağlık kuruluşuna başvurulması ve hekime yakın zamanda aşı olunduğu bilgisinin iletilmesi unutulmamalıdır.</a:t>
            </a:r>
            <a:br>
              <a:rPr lang="tr-TR" sz="2000" dirty="0">
                <a:latin typeface="Times New Roman" panose="02020603050405020304" pitchFamily="18" charset="0"/>
                <a:cs typeface="Times New Roman" panose="02020603050405020304" pitchFamily="18" charset="0"/>
              </a:rPr>
            </a:br>
            <a:endParaRPr lang="tr-TR" sz="2000" dirty="0">
              <a:latin typeface="Times New Roman" panose="02020603050405020304" pitchFamily="18" charset="0"/>
              <a:cs typeface="Times New Roman" panose="02020603050405020304" pitchFamily="18" charset="0"/>
            </a:endParaRPr>
          </a:p>
          <a:p>
            <a:endParaRPr lang="tr-TR" dirty="0"/>
          </a:p>
        </p:txBody>
      </p:sp>
      <p:pic>
        <p:nvPicPr>
          <p:cNvPr id="4" name="Resim 3"/>
          <p:cNvPicPr/>
          <p:nvPr/>
        </p:nvPicPr>
        <p:blipFill>
          <a:blip r:embed="rId2">
            <a:extLst>
              <a:ext uri="{28A0092B-C50C-407E-A947-70E740481C1C}">
                <a14:useLocalDpi xmlns:a14="http://schemas.microsoft.com/office/drawing/2010/main" val="0"/>
              </a:ext>
            </a:extLst>
          </a:blip>
          <a:stretch>
            <a:fillRect/>
          </a:stretch>
        </p:blipFill>
        <p:spPr>
          <a:xfrm>
            <a:off x="2998470" y="4275909"/>
            <a:ext cx="6195060" cy="2103120"/>
          </a:xfrm>
          <a:prstGeom prst="rect">
            <a:avLst/>
          </a:prstGeom>
        </p:spPr>
      </p:pic>
    </p:spTree>
    <p:extLst>
      <p:ext uri="{BB962C8B-B14F-4D97-AF65-F5344CB8AC3E}">
        <p14:creationId xmlns:p14="http://schemas.microsoft.com/office/powerpoint/2010/main" val="1424602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0515600" cy="1325563"/>
          </a:xfrm>
        </p:spPr>
        <p:txBody>
          <a:bodyPr>
            <a:noAutofit/>
          </a:bodyPr>
          <a:lstStyle/>
          <a:p>
            <a:r>
              <a:rPr lang="tr-TR" sz="3200" b="1" dirty="0">
                <a:latin typeface="Times New Roman" panose="02020603050405020304" pitchFamily="18" charset="0"/>
                <a:cs typeface="Times New Roman" panose="02020603050405020304" pitchFamily="18" charset="0"/>
              </a:rPr>
              <a:t>Yan Etkilerle Karşılaşıldığında Yapılacaklar</a:t>
            </a:r>
            <a:br>
              <a:rPr lang="tr-TR" sz="3200" b="1" dirty="0">
                <a:latin typeface="Times New Roman" panose="02020603050405020304" pitchFamily="18" charset="0"/>
                <a:cs typeface="Times New Roman" panose="02020603050405020304" pitchFamily="18" charset="0"/>
              </a:rPr>
            </a:br>
            <a:r>
              <a:rPr lang="tr-TR" sz="3200" b="1" u="none" strike="noStrike" dirty="0" smtClean="0">
                <a:effectLst/>
                <a:latin typeface="Times New Roman" panose="02020603050405020304" pitchFamily="18" charset="0"/>
                <a:cs typeface="Times New Roman" panose="02020603050405020304" pitchFamily="18" charset="0"/>
              </a:rPr>
              <a:t/>
            </a:r>
            <a:br>
              <a:rPr lang="tr-TR" sz="3200" b="1" u="none" strike="noStrike" dirty="0" smtClean="0">
                <a:effectLst/>
                <a:latin typeface="Times New Roman" panose="02020603050405020304" pitchFamily="18" charset="0"/>
                <a:cs typeface="Times New Roman" panose="02020603050405020304" pitchFamily="18" charset="0"/>
              </a:rPr>
            </a:b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7971" y="470263"/>
            <a:ext cx="10515600" cy="5225143"/>
          </a:xfrm>
        </p:spPr>
        <p:txBody>
          <a:bodyPr>
            <a:noAutofit/>
          </a:bodyPr>
          <a:lstStyle/>
          <a:p>
            <a:r>
              <a:rPr lang="tr-TR" sz="1600" dirty="0">
                <a:latin typeface="Times New Roman" panose="02020603050405020304" pitchFamily="18" charset="0"/>
                <a:cs typeface="Times New Roman" panose="02020603050405020304" pitchFamily="18" charset="0"/>
              </a:rPr>
              <a:t>Aşı sonrasında sık olarak karşılaşılabilecek durumlar ve bu hafif durumlara yönelik destekleyici yaklaşımlar şunlardır:</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Aşı uygulanan bölgede ağrı/şişlik/kızarıklık</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Aşı uygulanan kolunuza yüksekte olacak şekilde pozisyon veriniz. Soğuk uygulama yapınız. (Örnek: Soğuk suyla ıslatılmış bir havlunun aşı yapılan bölgeye uygulanması vb. Bu sırada cilde doğrudan buz temas ettirilmesinden kaçınılmalıdır.)</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err="1">
                <a:latin typeface="Times New Roman" panose="02020603050405020304" pitchFamily="18" charset="0"/>
                <a:cs typeface="Times New Roman" panose="02020603050405020304" pitchFamily="18" charset="0"/>
              </a:rPr>
              <a:t>Parasetamol</a:t>
            </a:r>
            <a:r>
              <a:rPr lang="tr-TR" sz="1600" dirty="0">
                <a:latin typeface="Times New Roman" panose="02020603050405020304" pitchFamily="18" charset="0"/>
                <a:cs typeface="Times New Roman" panose="02020603050405020304" pitchFamily="18" charset="0"/>
              </a:rPr>
              <a:t> içeren ağrı kesiciler kullanılabilir.</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Yorgunluk </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İstirahat ediniz, yeterli sıvı aldığınızdan emin olunuz.</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Hafif ateş, titreme </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İstirahat ediniz, yeterli sıvı aldığınızdan emin olunuz, </a:t>
            </a:r>
            <a:r>
              <a:rPr lang="tr-TR" sz="1600" dirty="0" err="1">
                <a:latin typeface="Times New Roman" panose="02020603050405020304" pitchFamily="18" charset="0"/>
                <a:cs typeface="Times New Roman" panose="02020603050405020304" pitchFamily="18" charset="0"/>
              </a:rPr>
              <a:t>parasetamol</a:t>
            </a:r>
            <a:r>
              <a:rPr lang="tr-TR" sz="1600" dirty="0">
                <a:latin typeface="Times New Roman" panose="02020603050405020304" pitchFamily="18" charset="0"/>
                <a:cs typeface="Times New Roman" panose="02020603050405020304" pitchFamily="18" charset="0"/>
              </a:rPr>
              <a:t> içeren ağrı kesiciler kullanabilirsiniz.</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Baş ağrısı </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err="1">
                <a:latin typeface="Times New Roman" panose="02020603050405020304" pitchFamily="18" charset="0"/>
                <a:cs typeface="Times New Roman" panose="02020603050405020304" pitchFamily="18" charset="0"/>
              </a:rPr>
              <a:t>Parasetamol</a:t>
            </a:r>
            <a:r>
              <a:rPr lang="tr-TR" sz="1600" dirty="0">
                <a:latin typeface="Times New Roman" panose="02020603050405020304" pitchFamily="18" charset="0"/>
                <a:cs typeface="Times New Roman" panose="02020603050405020304" pitchFamily="18" charset="0"/>
              </a:rPr>
              <a:t> içeren ağrı kesiciler kullanabilirsiniz.</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Kas/eklem ağrısı </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İstirahat ediniz, yeterli sıvı aldığınızdan emin olunuz, </a:t>
            </a:r>
            <a:r>
              <a:rPr lang="tr-TR" sz="1600" dirty="0" err="1">
                <a:latin typeface="Times New Roman" panose="02020603050405020304" pitchFamily="18" charset="0"/>
                <a:cs typeface="Times New Roman" panose="02020603050405020304" pitchFamily="18" charset="0"/>
              </a:rPr>
              <a:t>parasetamol</a:t>
            </a:r>
            <a:r>
              <a:rPr lang="tr-TR" sz="1600" dirty="0">
                <a:latin typeface="Times New Roman" panose="02020603050405020304" pitchFamily="18" charset="0"/>
                <a:cs typeface="Times New Roman" panose="02020603050405020304" pitchFamily="18" charset="0"/>
              </a:rPr>
              <a:t> içeren ağrı kesiciler kullanabilirsiniz.</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Kusma, ishal </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Bol sıvı takviyesi yapabilirsiniz, beslenmenizi ishal diyetine uygun olarak düzenleyebilirsiniz. Ağızdan sıvı ve gıda alınamayacak kadar kusma olması durumunda sıvı kaybı olabileceğinden sağlık kuruluşuna başvurunuz.</a:t>
            </a: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smtClean="0">
                <a:latin typeface="Times New Roman" panose="02020603050405020304" pitchFamily="18" charset="0"/>
                <a:cs typeface="Times New Roman" panose="02020603050405020304" pitchFamily="18" charset="0"/>
              </a:rPr>
              <a:t/>
            </a:r>
            <a:br>
              <a:rPr lang="tr-TR" sz="1600" dirty="0" smtClean="0">
                <a:latin typeface="Times New Roman" panose="02020603050405020304" pitchFamily="18" charset="0"/>
                <a:cs typeface="Times New Roman" panose="02020603050405020304" pitchFamily="18" charset="0"/>
              </a:rPr>
            </a:br>
            <a:r>
              <a:rPr lang="tr-TR" sz="1600" dirty="0">
                <a:latin typeface="Times New Roman" panose="02020603050405020304" pitchFamily="18" charset="0"/>
                <a:cs typeface="Times New Roman" panose="02020603050405020304" pitchFamily="18" charset="0"/>
              </a:rPr>
              <a:t>COVID-19 aşısı uygulamasından sonra bunların dışında aşıyla ilişkili olabileceği düşünülen bir rahatsızlık hissedilmesi durumunda en yakın sağlık kuruluşuna başvurulmalıdır.</a:t>
            </a:r>
          </a:p>
        </p:txBody>
      </p:sp>
    </p:spTree>
    <p:extLst>
      <p:ext uri="{BB962C8B-B14F-4D97-AF65-F5344CB8AC3E}">
        <p14:creationId xmlns:p14="http://schemas.microsoft.com/office/powerpoint/2010/main" val="2480929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36</TotalTime>
  <Words>194</Words>
  <Application>Microsoft Office PowerPoint</Application>
  <PresentationFormat>Geniş ekran</PresentationFormat>
  <Paragraphs>46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Times New Roman</vt:lpstr>
      <vt:lpstr>Trebuchet MS</vt:lpstr>
      <vt:lpstr>Wingdings 3</vt:lpstr>
      <vt:lpstr>Yüzeyler</vt:lpstr>
      <vt:lpstr>PowerPoint Sunusu</vt:lpstr>
      <vt:lpstr>KORONAVİRÜS NEDİR? </vt:lpstr>
      <vt:lpstr>BELİRTELERİ NEDİR VE NASIL BULAŞIR?   </vt:lpstr>
      <vt:lpstr>Hastalıktan En Çok Etkilenen Kişiler: </vt:lpstr>
      <vt:lpstr>Tanı Nasıl Konur? </vt:lpstr>
      <vt:lpstr>Korunma Yolları Nelerdir? </vt:lpstr>
      <vt:lpstr>COVID-19 Aşısı Üretim Teknolojileri  </vt:lpstr>
      <vt:lpstr>COVID-19 Aşısı Sonrası Yan Etkiler  </vt:lpstr>
      <vt:lpstr>Yan Etkilerle Karşılaşıldığında Yapılacaklar  </vt:lpstr>
      <vt:lpstr>TÜRKİYE GÜNCEL AŞI DURUMU</vt:lpstr>
      <vt:lpstr>UYARI</vt:lpstr>
      <vt:lpstr>KAYNAKÇA </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Demirtaş</dc:creator>
  <cp:lastModifiedBy>Ali Demirtaş</cp:lastModifiedBy>
  <cp:revision>14</cp:revision>
  <dcterms:created xsi:type="dcterms:W3CDTF">2021-11-05T08:25:53Z</dcterms:created>
  <dcterms:modified xsi:type="dcterms:W3CDTF">2021-11-06T12:23:38Z</dcterms:modified>
</cp:coreProperties>
</file>