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73" r:id="rId2"/>
    <p:sldId id="257" r:id="rId3"/>
    <p:sldId id="258" r:id="rId4"/>
    <p:sldId id="272" r:id="rId5"/>
    <p:sldId id="259" r:id="rId6"/>
    <p:sldId id="260" r:id="rId7"/>
    <p:sldId id="261" r:id="rId8"/>
    <p:sldId id="262" r:id="rId9"/>
    <p:sldId id="263" r:id="rId10"/>
    <p:sldId id="264" r:id="rId11"/>
    <p:sldId id="268" r:id="rId12"/>
    <p:sldId id="278" r:id="rId13"/>
    <p:sldId id="265" r:id="rId14"/>
    <p:sldId id="266" r:id="rId15"/>
    <p:sldId id="267" r:id="rId16"/>
    <p:sldId id="269" r:id="rId17"/>
    <p:sldId id="270" r:id="rId18"/>
    <p:sldId id="271" r:id="rId19"/>
    <p:sldId id="274" r:id="rId20"/>
    <p:sldId id="275" r:id="rId21"/>
    <p:sldId id="277"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E5B395-6F51-433B-AE0B-EBFEF8DADE5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D40C5E7-5E8B-4046-AF4E-544BB8D10E3E}">
      <dgm:prSet/>
      <dgm:spPr/>
      <dgm:t>
        <a:bodyPr/>
        <a:lstStyle/>
        <a:p>
          <a:r>
            <a:rPr lang="tr-TR"/>
            <a:t>Tanzimat Sonrası Osmanlı Kadınının Sosyal Statüsü </a:t>
          </a:r>
          <a:endParaRPr lang="en-US"/>
        </a:p>
      </dgm:t>
    </dgm:pt>
    <dgm:pt modelId="{8498D73F-A478-48F1-B7E5-84AEDAD28824}" type="parTrans" cxnId="{F6447B8C-3AD0-4BE1-8352-D4D13F2304E1}">
      <dgm:prSet/>
      <dgm:spPr/>
      <dgm:t>
        <a:bodyPr/>
        <a:lstStyle/>
        <a:p>
          <a:endParaRPr lang="en-US"/>
        </a:p>
      </dgm:t>
    </dgm:pt>
    <dgm:pt modelId="{C38DEB5E-034A-4C4F-B8A1-86647BD7D22B}" type="sibTrans" cxnId="{F6447B8C-3AD0-4BE1-8352-D4D13F2304E1}">
      <dgm:prSet/>
      <dgm:spPr/>
      <dgm:t>
        <a:bodyPr/>
        <a:lstStyle/>
        <a:p>
          <a:endParaRPr lang="en-US"/>
        </a:p>
      </dgm:t>
    </dgm:pt>
    <dgm:pt modelId="{C22800F7-0DB9-4AFE-9D63-EFB07A5D56CD}">
      <dgm:prSet/>
      <dgm:spPr/>
      <dgm:t>
        <a:bodyPr/>
        <a:lstStyle/>
        <a:p>
          <a:r>
            <a:rPr lang="tr-TR"/>
            <a:t>Tanzimat Fermanı Osmanlı Devleti’nin yaptığı Batılılaşma Hareketinin somutlaşması sonucu Abdülmecid tarafından ilan edildi. Batılılaşma anlamında atılmış büyük bir adım olmasına rağmen Tanzimat Fermanında kadınlarla ilgili hükümler yer almamıştı. Buna rağmen kadınların kamusal alanda yer alması başlangıcı Tanzimat Dönemi’ne dayanan pek çok gelişmeyle sağlandı. Bu dönemde kadınlara, kadı önünde evlenme hakkı (1845), orta ve yüksek öğrenim görme hakkı, kız çocuklara erkek çocuklarla eşit miras hakkı (1847 İrade-i Seniyye ve 1858 Arazi Kanunnamesi ile) tanınırken kadınların köle ve cariye olarak alınıp satılması yasaklandı</a:t>
          </a:r>
          <a:endParaRPr lang="en-US"/>
        </a:p>
      </dgm:t>
    </dgm:pt>
    <dgm:pt modelId="{41C432ED-0CA5-41D5-8627-046DC7AA11DD}" type="parTrans" cxnId="{38EE5FDC-CDB4-4493-9098-C278912B6FC9}">
      <dgm:prSet/>
      <dgm:spPr/>
      <dgm:t>
        <a:bodyPr/>
        <a:lstStyle/>
        <a:p>
          <a:endParaRPr lang="en-US"/>
        </a:p>
      </dgm:t>
    </dgm:pt>
    <dgm:pt modelId="{2ECC5562-9F0F-447C-B622-4F7B51AC3275}" type="sibTrans" cxnId="{38EE5FDC-CDB4-4493-9098-C278912B6FC9}">
      <dgm:prSet/>
      <dgm:spPr/>
      <dgm:t>
        <a:bodyPr/>
        <a:lstStyle/>
        <a:p>
          <a:endParaRPr lang="en-US"/>
        </a:p>
      </dgm:t>
    </dgm:pt>
    <dgm:pt modelId="{222D3FF2-7667-41CF-BDA6-8157A4BF786E}" type="pres">
      <dgm:prSet presAssocID="{13E5B395-6F51-433B-AE0B-EBFEF8DADE5C}" presName="vert0" presStyleCnt="0">
        <dgm:presLayoutVars>
          <dgm:dir/>
          <dgm:animOne val="branch"/>
          <dgm:animLvl val="lvl"/>
        </dgm:presLayoutVars>
      </dgm:prSet>
      <dgm:spPr/>
    </dgm:pt>
    <dgm:pt modelId="{27CF0D35-9BC7-4C79-B6BB-AB19AEBB8FD7}" type="pres">
      <dgm:prSet presAssocID="{AD40C5E7-5E8B-4046-AF4E-544BB8D10E3E}" presName="thickLine" presStyleLbl="alignNode1" presStyleIdx="0" presStyleCnt="2"/>
      <dgm:spPr/>
    </dgm:pt>
    <dgm:pt modelId="{20006797-1596-4FF9-A59A-8157AFB94810}" type="pres">
      <dgm:prSet presAssocID="{AD40C5E7-5E8B-4046-AF4E-544BB8D10E3E}" presName="horz1" presStyleCnt="0"/>
      <dgm:spPr/>
    </dgm:pt>
    <dgm:pt modelId="{79F8F6EA-50AD-444C-AA90-67CF62F9E758}" type="pres">
      <dgm:prSet presAssocID="{AD40C5E7-5E8B-4046-AF4E-544BB8D10E3E}" presName="tx1" presStyleLbl="revTx" presStyleIdx="0" presStyleCnt="2"/>
      <dgm:spPr/>
    </dgm:pt>
    <dgm:pt modelId="{47FCD470-16AD-42D7-84F7-DD06991A83DF}" type="pres">
      <dgm:prSet presAssocID="{AD40C5E7-5E8B-4046-AF4E-544BB8D10E3E}" presName="vert1" presStyleCnt="0"/>
      <dgm:spPr/>
    </dgm:pt>
    <dgm:pt modelId="{DA5CBEB0-27D6-4EC3-A446-10297E74234E}" type="pres">
      <dgm:prSet presAssocID="{C22800F7-0DB9-4AFE-9D63-EFB07A5D56CD}" presName="thickLine" presStyleLbl="alignNode1" presStyleIdx="1" presStyleCnt="2"/>
      <dgm:spPr/>
    </dgm:pt>
    <dgm:pt modelId="{A5AA5D6D-F84C-4B00-BDEB-54A070A09E3F}" type="pres">
      <dgm:prSet presAssocID="{C22800F7-0DB9-4AFE-9D63-EFB07A5D56CD}" presName="horz1" presStyleCnt="0"/>
      <dgm:spPr/>
    </dgm:pt>
    <dgm:pt modelId="{3C7D95A1-D74C-4494-8AE8-6527C02E219F}" type="pres">
      <dgm:prSet presAssocID="{C22800F7-0DB9-4AFE-9D63-EFB07A5D56CD}" presName="tx1" presStyleLbl="revTx" presStyleIdx="1" presStyleCnt="2"/>
      <dgm:spPr/>
    </dgm:pt>
    <dgm:pt modelId="{ADDC2AF0-9338-434A-8037-45DB547BE31B}" type="pres">
      <dgm:prSet presAssocID="{C22800F7-0DB9-4AFE-9D63-EFB07A5D56CD}" presName="vert1" presStyleCnt="0"/>
      <dgm:spPr/>
    </dgm:pt>
  </dgm:ptLst>
  <dgm:cxnLst>
    <dgm:cxn modelId="{3F4B5908-94B8-41C7-AAE2-B23C9DE05F8B}" type="presOf" srcId="{13E5B395-6F51-433B-AE0B-EBFEF8DADE5C}" destId="{222D3FF2-7667-41CF-BDA6-8157A4BF786E}" srcOrd="0" destOrd="0" presId="urn:microsoft.com/office/officeart/2008/layout/LinedList"/>
    <dgm:cxn modelId="{4851C32C-46F4-4ECF-BB4C-88950326E793}" type="presOf" srcId="{C22800F7-0DB9-4AFE-9D63-EFB07A5D56CD}" destId="{3C7D95A1-D74C-4494-8AE8-6527C02E219F}" srcOrd="0" destOrd="0" presId="urn:microsoft.com/office/officeart/2008/layout/LinedList"/>
    <dgm:cxn modelId="{3C10A842-1F0A-423A-982C-76FE689C3A7D}" type="presOf" srcId="{AD40C5E7-5E8B-4046-AF4E-544BB8D10E3E}" destId="{79F8F6EA-50AD-444C-AA90-67CF62F9E758}" srcOrd="0" destOrd="0" presId="urn:microsoft.com/office/officeart/2008/layout/LinedList"/>
    <dgm:cxn modelId="{F6447B8C-3AD0-4BE1-8352-D4D13F2304E1}" srcId="{13E5B395-6F51-433B-AE0B-EBFEF8DADE5C}" destId="{AD40C5E7-5E8B-4046-AF4E-544BB8D10E3E}" srcOrd="0" destOrd="0" parTransId="{8498D73F-A478-48F1-B7E5-84AEDAD28824}" sibTransId="{C38DEB5E-034A-4C4F-B8A1-86647BD7D22B}"/>
    <dgm:cxn modelId="{38EE5FDC-CDB4-4493-9098-C278912B6FC9}" srcId="{13E5B395-6F51-433B-AE0B-EBFEF8DADE5C}" destId="{C22800F7-0DB9-4AFE-9D63-EFB07A5D56CD}" srcOrd="1" destOrd="0" parTransId="{41C432ED-0CA5-41D5-8627-046DC7AA11DD}" sibTransId="{2ECC5562-9F0F-447C-B622-4F7B51AC3275}"/>
    <dgm:cxn modelId="{0C598A82-919F-4B7C-934D-8E146D7401E0}" type="presParOf" srcId="{222D3FF2-7667-41CF-BDA6-8157A4BF786E}" destId="{27CF0D35-9BC7-4C79-B6BB-AB19AEBB8FD7}" srcOrd="0" destOrd="0" presId="urn:microsoft.com/office/officeart/2008/layout/LinedList"/>
    <dgm:cxn modelId="{91BCF5F0-C798-4642-A445-B8A40741AE5F}" type="presParOf" srcId="{222D3FF2-7667-41CF-BDA6-8157A4BF786E}" destId="{20006797-1596-4FF9-A59A-8157AFB94810}" srcOrd="1" destOrd="0" presId="urn:microsoft.com/office/officeart/2008/layout/LinedList"/>
    <dgm:cxn modelId="{54E8F8F6-FEB0-458B-ACAA-527499174E50}" type="presParOf" srcId="{20006797-1596-4FF9-A59A-8157AFB94810}" destId="{79F8F6EA-50AD-444C-AA90-67CF62F9E758}" srcOrd="0" destOrd="0" presId="urn:microsoft.com/office/officeart/2008/layout/LinedList"/>
    <dgm:cxn modelId="{8712E645-DEA4-4A05-85B2-0A478EEED652}" type="presParOf" srcId="{20006797-1596-4FF9-A59A-8157AFB94810}" destId="{47FCD470-16AD-42D7-84F7-DD06991A83DF}" srcOrd="1" destOrd="0" presId="urn:microsoft.com/office/officeart/2008/layout/LinedList"/>
    <dgm:cxn modelId="{93E0211F-2268-44EA-8B7F-3296D355E40E}" type="presParOf" srcId="{222D3FF2-7667-41CF-BDA6-8157A4BF786E}" destId="{DA5CBEB0-27D6-4EC3-A446-10297E74234E}" srcOrd="2" destOrd="0" presId="urn:microsoft.com/office/officeart/2008/layout/LinedList"/>
    <dgm:cxn modelId="{8C022495-5779-4FF2-889B-3E1C8807C765}" type="presParOf" srcId="{222D3FF2-7667-41CF-BDA6-8157A4BF786E}" destId="{A5AA5D6D-F84C-4B00-BDEB-54A070A09E3F}" srcOrd="3" destOrd="0" presId="urn:microsoft.com/office/officeart/2008/layout/LinedList"/>
    <dgm:cxn modelId="{AD6EA5EE-4C0F-49B4-973C-0510C92B8E28}" type="presParOf" srcId="{A5AA5D6D-F84C-4B00-BDEB-54A070A09E3F}" destId="{3C7D95A1-D74C-4494-8AE8-6527C02E219F}" srcOrd="0" destOrd="0" presId="urn:microsoft.com/office/officeart/2008/layout/LinedList"/>
    <dgm:cxn modelId="{ECA3B787-72CA-4C38-87EC-FE925C91F9F4}" type="presParOf" srcId="{A5AA5D6D-F84C-4B00-BDEB-54A070A09E3F}" destId="{ADDC2AF0-9338-434A-8037-45DB547BE31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F0D35-9BC7-4C79-B6BB-AB19AEBB8FD7}">
      <dsp:nvSpPr>
        <dsp:cNvPr id="0" name=""/>
        <dsp:cNvSpPr/>
      </dsp:nvSpPr>
      <dsp:spPr>
        <a:xfrm>
          <a:off x="0" y="0"/>
          <a:ext cx="106384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8F6EA-50AD-444C-AA90-67CF62F9E758}">
      <dsp:nvSpPr>
        <dsp:cNvPr id="0" name=""/>
        <dsp:cNvSpPr/>
      </dsp:nvSpPr>
      <dsp:spPr>
        <a:xfrm>
          <a:off x="0" y="0"/>
          <a:ext cx="10638430" cy="2474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kern="1200"/>
            <a:t>Tanzimat Sonrası Osmanlı Kadınının Sosyal Statüsü </a:t>
          </a:r>
          <a:endParaRPr lang="en-US" sz="1900" kern="1200"/>
        </a:p>
      </dsp:txBody>
      <dsp:txXfrm>
        <a:off x="0" y="0"/>
        <a:ext cx="10638430" cy="2474794"/>
      </dsp:txXfrm>
    </dsp:sp>
    <dsp:sp modelId="{DA5CBEB0-27D6-4EC3-A446-10297E74234E}">
      <dsp:nvSpPr>
        <dsp:cNvPr id="0" name=""/>
        <dsp:cNvSpPr/>
      </dsp:nvSpPr>
      <dsp:spPr>
        <a:xfrm>
          <a:off x="0" y="2474794"/>
          <a:ext cx="106384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7D95A1-D74C-4494-8AE8-6527C02E219F}">
      <dsp:nvSpPr>
        <dsp:cNvPr id="0" name=""/>
        <dsp:cNvSpPr/>
      </dsp:nvSpPr>
      <dsp:spPr>
        <a:xfrm>
          <a:off x="0" y="2474794"/>
          <a:ext cx="10638430" cy="2474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kern="1200"/>
            <a:t>Tanzimat Fermanı Osmanlı Devleti’nin yaptığı Batılılaşma Hareketinin somutlaşması sonucu Abdülmecid tarafından ilan edildi. Batılılaşma anlamında atılmış büyük bir adım olmasına rağmen Tanzimat Fermanında kadınlarla ilgili hükümler yer almamıştı. Buna rağmen kadınların kamusal alanda yer alması başlangıcı Tanzimat Dönemi’ne dayanan pek çok gelişmeyle sağlandı. Bu dönemde kadınlara, kadı önünde evlenme hakkı (1845), orta ve yüksek öğrenim görme hakkı, kız çocuklara erkek çocuklarla eşit miras hakkı (1847 İrade-i Seniyye ve 1858 Arazi Kanunnamesi ile) tanınırken kadınların köle ve cariye olarak alınıp satılması yasaklandı</a:t>
          </a:r>
          <a:endParaRPr lang="en-US" sz="1900" kern="1200"/>
        </a:p>
      </dsp:txBody>
      <dsp:txXfrm>
        <a:off x="0" y="2474794"/>
        <a:ext cx="10638430" cy="24747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11/30/2021</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85710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11/30/2021</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62555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11/30/2021</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81092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11/30/2021</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880966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11/30/2021</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78553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11/30/2021</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2900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11/30/2021</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398824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11/30/2021</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8147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11/30/2021</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4060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11/30/2021</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907805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11/30/2021</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048754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900">
                <a:solidFill>
                  <a:schemeClr val="tx1"/>
                </a:solidFill>
              </a:defRPr>
            </a:lvl1pPr>
          </a:lstStyle>
          <a:p>
            <a:fld id="{F4D57BDD-E64A-4D27-8978-82FFCA18A12C}" type="datetimeFigureOut">
              <a:rPr lang="en-US" smtClean="0"/>
              <a:pPr/>
              <a:t>11/30/2021</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8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36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598903184"/>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6" r:id="rId5"/>
    <p:sldLayoutId id="2147483705" r:id="rId6"/>
    <p:sldLayoutId id="2147483697" r:id="rId7"/>
    <p:sldLayoutId id="2147483704" r:id="rId8"/>
    <p:sldLayoutId id="2147483703"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a:extLst>
              <a:ext uri="{FF2B5EF4-FFF2-40B4-BE49-F238E27FC236}">
                <a16:creationId xmlns:a16="http://schemas.microsoft.com/office/drawing/2014/main" id="{F79F2801-DBDE-4359-BDBC-C893A152319A}"/>
              </a:ext>
            </a:extLst>
          </p:cNvPr>
          <p:cNvPicPr>
            <a:picLocks noGrp="1" noChangeAspect="1"/>
          </p:cNvPicPr>
          <p:nvPr>
            <p:ph idx="1"/>
          </p:nvPr>
        </p:nvPicPr>
        <p:blipFill rotWithShape="1">
          <a:blip r:embed="rId2"/>
          <a:srcRect t="7516" r="1" b="5272"/>
          <a:stretch/>
        </p:blipFill>
        <p:spPr>
          <a:xfrm>
            <a:off x="20" y="10"/>
            <a:ext cx="12191435" cy="6857989"/>
          </a:xfrm>
          <a:prstGeom prst="rect">
            <a:avLst/>
          </a:prstGeom>
        </p:spPr>
      </p:pic>
      <p:sp>
        <p:nvSpPr>
          <p:cNvPr id="14" name="Rectangle 10">
            <a:extLst>
              <a:ext uri="{FF2B5EF4-FFF2-40B4-BE49-F238E27FC236}">
                <a16:creationId xmlns:a16="http://schemas.microsoft.com/office/drawing/2014/main" id="{70B1A9B2-C051-494A-A1E0-2E4EF693C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4525"/>
            <a:ext cx="12192001" cy="4571998"/>
          </a:xfrm>
          <a:prstGeom prst="rect">
            <a:avLst/>
          </a:prstGeom>
          <a:gradFill flip="none" rotWithShape="1">
            <a:gsLst>
              <a:gs pos="41000">
                <a:srgbClr val="000000">
                  <a:alpha val="40000"/>
                </a:srgbClr>
              </a:gs>
              <a:gs pos="75000">
                <a:srgbClr val="000000">
                  <a:alpha val="4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CA1364C-7B9C-4464-A4DB-697723E4B4D0}"/>
              </a:ext>
            </a:extLst>
          </p:cNvPr>
          <p:cNvSpPr>
            <a:spLocks noGrp="1"/>
          </p:cNvSpPr>
          <p:nvPr>
            <p:ph type="title"/>
          </p:nvPr>
        </p:nvSpPr>
        <p:spPr>
          <a:xfrm>
            <a:off x="762000" y="1524000"/>
            <a:ext cx="5334000" cy="4271962"/>
          </a:xfrm>
        </p:spPr>
        <p:txBody>
          <a:bodyPr vert="horz" lIns="91440" tIns="45720" rIns="91440" bIns="45720" rtlCol="0" anchor="b" anchorCtr="0">
            <a:normAutofit/>
          </a:bodyPr>
          <a:lstStyle/>
          <a:p>
            <a:br>
              <a:rPr lang="tr-TR" sz="2000" dirty="0">
                <a:solidFill>
                  <a:srgbClr val="FFFFFF"/>
                </a:solidFill>
              </a:rPr>
            </a:br>
            <a:r>
              <a:rPr lang="tr-TR" sz="2000" dirty="0">
                <a:solidFill>
                  <a:srgbClr val="FFFFFF"/>
                </a:solidFill>
              </a:rPr>
              <a:t>Aleyna Sevgen </a:t>
            </a:r>
            <a:br>
              <a:rPr lang="tr-TR" sz="2000" dirty="0">
                <a:solidFill>
                  <a:srgbClr val="FFFFFF"/>
                </a:solidFill>
              </a:rPr>
            </a:br>
            <a:r>
              <a:rPr lang="tr-TR" sz="2000" dirty="0">
                <a:solidFill>
                  <a:srgbClr val="FFFFFF"/>
                </a:solidFill>
              </a:rPr>
              <a:t>Ankara yıldırım Beyazıt Üniversitesi </a:t>
            </a:r>
            <a:br>
              <a:rPr lang="tr-TR" sz="2000" dirty="0">
                <a:solidFill>
                  <a:srgbClr val="FFFFFF"/>
                </a:solidFill>
              </a:rPr>
            </a:br>
            <a:r>
              <a:rPr lang="tr-TR" sz="2000" dirty="0">
                <a:solidFill>
                  <a:srgbClr val="FFFFFF"/>
                </a:solidFill>
              </a:rPr>
              <a:t>%30 İngilizce Tarih </a:t>
            </a:r>
            <a:br>
              <a:rPr lang="tr-TR" sz="2000" dirty="0">
                <a:solidFill>
                  <a:srgbClr val="FFFFFF"/>
                </a:solidFill>
              </a:rPr>
            </a:br>
            <a:r>
              <a:rPr lang="tr-TR" sz="2000" dirty="0">
                <a:solidFill>
                  <a:srgbClr val="FFFFFF"/>
                </a:solidFill>
              </a:rPr>
              <a:t>2. Sınıf </a:t>
            </a:r>
            <a:br>
              <a:rPr lang="tr-TR" sz="2000" dirty="0">
                <a:solidFill>
                  <a:srgbClr val="FFFFFF"/>
                </a:solidFill>
              </a:rPr>
            </a:br>
            <a:r>
              <a:rPr lang="tr-TR" sz="2000" dirty="0">
                <a:solidFill>
                  <a:srgbClr val="FFFFFF"/>
                </a:solidFill>
              </a:rPr>
              <a:t>Konu: </a:t>
            </a:r>
            <a:br>
              <a:rPr lang="tr-TR" sz="2000" dirty="0">
                <a:solidFill>
                  <a:srgbClr val="FFFFFF"/>
                </a:solidFill>
              </a:rPr>
            </a:br>
            <a:r>
              <a:rPr lang="tr-TR" sz="2000" dirty="0">
                <a:solidFill>
                  <a:srgbClr val="FFFFFF"/>
                </a:solidFill>
              </a:rPr>
              <a:t>Osmanlı İmparatorluğu’nda Kadının Toplumdaki Yeri </a:t>
            </a:r>
            <a:endParaRPr lang="en-US" sz="2000" dirty="0">
              <a:solidFill>
                <a:srgbClr val="FFFFFF"/>
              </a:solidFill>
            </a:endParaRPr>
          </a:p>
        </p:txBody>
      </p:sp>
    </p:spTree>
    <p:extLst>
      <p:ext uri="{BB962C8B-B14F-4D97-AF65-F5344CB8AC3E}">
        <p14:creationId xmlns:p14="http://schemas.microsoft.com/office/powerpoint/2010/main" val="424833580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a:extLst>
              <a:ext uri="{FF2B5EF4-FFF2-40B4-BE49-F238E27FC236}">
                <a16:creationId xmlns:a16="http://schemas.microsoft.com/office/drawing/2014/main" id="{46E54882-3E24-416E-92E1-8F02F7033150}"/>
              </a:ext>
            </a:extLst>
          </p:cNvPr>
          <p:cNvPicPr>
            <a:picLocks noGrp="1" noChangeAspect="1"/>
          </p:cNvPicPr>
          <p:nvPr>
            <p:ph idx="1"/>
          </p:nvPr>
        </p:nvPicPr>
        <p:blipFill rotWithShape="1">
          <a:blip r:embed="rId2"/>
          <a:srcRect r="4004"/>
          <a:stretch/>
        </p:blipFill>
        <p:spPr>
          <a:xfrm>
            <a:off x="20" y="10"/>
            <a:ext cx="12191435" cy="6857989"/>
          </a:xfrm>
          <a:prstGeom prst="rect">
            <a:avLst/>
          </a:prstGeom>
        </p:spPr>
      </p:pic>
      <p:sp>
        <p:nvSpPr>
          <p:cNvPr id="11" name="Rectangle 10">
            <a:extLst>
              <a:ext uri="{FF2B5EF4-FFF2-40B4-BE49-F238E27FC236}">
                <a16:creationId xmlns:a16="http://schemas.microsoft.com/office/drawing/2014/main" id="{A5761B15-C433-40FE-BB67-ECF17E50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47974"/>
            <a:ext cx="12192001" cy="3608431"/>
          </a:xfrm>
          <a:prstGeom prst="rect">
            <a:avLst/>
          </a:prstGeom>
          <a:gradFill flip="none" rotWithShape="1">
            <a:gsLst>
              <a:gs pos="41000">
                <a:srgbClr val="000000">
                  <a:alpha val="40000"/>
                </a:srgbClr>
              </a:gs>
              <a:gs pos="60000">
                <a:srgbClr val="000000">
                  <a:alpha val="4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06582F4-E121-4ADB-9394-6890DC260614}"/>
              </a:ext>
            </a:extLst>
          </p:cNvPr>
          <p:cNvSpPr>
            <a:spLocks noGrp="1"/>
          </p:cNvSpPr>
          <p:nvPr>
            <p:ph type="title"/>
          </p:nvPr>
        </p:nvSpPr>
        <p:spPr>
          <a:xfrm>
            <a:off x="762000" y="3320798"/>
            <a:ext cx="10668000" cy="1985963"/>
          </a:xfrm>
        </p:spPr>
        <p:txBody>
          <a:bodyPr vert="horz" lIns="91440" tIns="45720" rIns="91440" bIns="45720" rtlCol="0" anchor="b" anchorCtr="0">
            <a:normAutofit/>
          </a:bodyPr>
          <a:lstStyle/>
          <a:p>
            <a:pPr algn="ctr"/>
            <a:r>
              <a:rPr lang="en-US" sz="2000" dirty="0" err="1">
                <a:solidFill>
                  <a:srgbClr val="FFFFFF"/>
                </a:solidFill>
              </a:rPr>
              <a:t>Osmanlı</a:t>
            </a:r>
            <a:r>
              <a:rPr lang="en-US" sz="2000" dirty="0">
                <a:solidFill>
                  <a:srgbClr val="FFFFFF"/>
                </a:solidFill>
              </a:rPr>
              <a:t> </a:t>
            </a:r>
            <a:r>
              <a:rPr lang="en-US" sz="2000" dirty="0" err="1">
                <a:solidFill>
                  <a:srgbClr val="FFFFFF"/>
                </a:solidFill>
              </a:rPr>
              <a:t>Devleti’nde</a:t>
            </a:r>
            <a:r>
              <a:rPr lang="en-US" sz="2000" dirty="0">
                <a:solidFill>
                  <a:srgbClr val="FFFFFF"/>
                </a:solidFill>
              </a:rPr>
              <a:t> </a:t>
            </a:r>
            <a:r>
              <a:rPr lang="en-US" sz="2000" dirty="0" err="1">
                <a:solidFill>
                  <a:srgbClr val="FFFFFF"/>
                </a:solidFill>
              </a:rPr>
              <a:t>mahkemeler</a:t>
            </a:r>
            <a:r>
              <a:rPr lang="en-US" sz="2000" dirty="0">
                <a:solidFill>
                  <a:srgbClr val="FFFFFF"/>
                </a:solidFill>
              </a:rPr>
              <a:t> </a:t>
            </a:r>
            <a:r>
              <a:rPr lang="en-US" sz="2000" dirty="0" err="1">
                <a:solidFill>
                  <a:srgbClr val="FFFFFF"/>
                </a:solidFill>
              </a:rPr>
              <a:t>erkekler</a:t>
            </a:r>
            <a:r>
              <a:rPr lang="en-US" sz="2000" dirty="0">
                <a:solidFill>
                  <a:srgbClr val="FFFFFF"/>
                </a:solidFill>
              </a:rPr>
              <a:t> </a:t>
            </a:r>
            <a:r>
              <a:rPr lang="en-US" sz="2000" dirty="0" err="1">
                <a:solidFill>
                  <a:srgbClr val="FFFFFF"/>
                </a:solidFill>
              </a:rPr>
              <a:t>gibi</a:t>
            </a:r>
            <a:r>
              <a:rPr lang="en-US" sz="2000" dirty="0">
                <a:solidFill>
                  <a:srgbClr val="FFFFFF"/>
                </a:solidFill>
              </a:rPr>
              <a:t> </a:t>
            </a:r>
            <a:r>
              <a:rPr lang="en-US" sz="2000" dirty="0" err="1">
                <a:solidFill>
                  <a:srgbClr val="FFFFFF"/>
                </a:solidFill>
              </a:rPr>
              <a:t>kadınlara</a:t>
            </a:r>
            <a:r>
              <a:rPr lang="en-US" sz="2000" dirty="0">
                <a:solidFill>
                  <a:srgbClr val="FFFFFF"/>
                </a:solidFill>
              </a:rPr>
              <a:t> da </a:t>
            </a:r>
            <a:r>
              <a:rPr lang="en-US" sz="2000" dirty="0" err="1">
                <a:solidFill>
                  <a:srgbClr val="FFFFFF"/>
                </a:solidFill>
              </a:rPr>
              <a:t>açıktır</a:t>
            </a:r>
            <a:r>
              <a:rPr lang="en-US" sz="2000" dirty="0">
                <a:solidFill>
                  <a:srgbClr val="FFFFFF"/>
                </a:solidFill>
              </a:rPr>
              <a:t>.</a:t>
            </a:r>
            <a:br>
              <a:rPr lang="en-US" sz="2000" dirty="0">
                <a:solidFill>
                  <a:srgbClr val="FFFFFF"/>
                </a:solidFill>
              </a:rPr>
            </a:br>
            <a:r>
              <a:rPr lang="en-US" sz="2000" dirty="0" err="1">
                <a:solidFill>
                  <a:srgbClr val="FFFFFF"/>
                </a:solidFill>
              </a:rPr>
              <a:t>Kadınlar</a:t>
            </a:r>
            <a:r>
              <a:rPr lang="en-US" sz="2000" dirty="0">
                <a:solidFill>
                  <a:srgbClr val="FFFFFF"/>
                </a:solidFill>
              </a:rPr>
              <a:t> -</a:t>
            </a:r>
            <a:r>
              <a:rPr lang="en-US" sz="2000" dirty="0" err="1">
                <a:solidFill>
                  <a:srgbClr val="FFFFFF"/>
                </a:solidFill>
              </a:rPr>
              <a:t>müslim</a:t>
            </a:r>
            <a:r>
              <a:rPr lang="en-US" sz="2000" dirty="0">
                <a:solidFill>
                  <a:srgbClr val="FFFFFF"/>
                </a:solidFill>
              </a:rPr>
              <a:t>, </a:t>
            </a:r>
            <a:r>
              <a:rPr lang="en-US" sz="2000" dirty="0" err="1">
                <a:solidFill>
                  <a:srgbClr val="FFFFFF"/>
                </a:solidFill>
              </a:rPr>
              <a:t>gayrimüslim</a:t>
            </a:r>
            <a:r>
              <a:rPr lang="tr-TR" sz="2000" dirty="0">
                <a:solidFill>
                  <a:srgbClr val="FFFFFF"/>
                </a:solidFill>
              </a:rPr>
              <a:t> kadınlar </a:t>
            </a:r>
            <a:r>
              <a:rPr lang="en-US" sz="2000" dirty="0" err="1">
                <a:solidFill>
                  <a:srgbClr val="FFFFFF"/>
                </a:solidFill>
              </a:rPr>
              <a:t>tıpkı</a:t>
            </a:r>
            <a:r>
              <a:rPr lang="en-US" sz="2000" dirty="0">
                <a:solidFill>
                  <a:srgbClr val="FFFFFF"/>
                </a:solidFill>
              </a:rPr>
              <a:t> </a:t>
            </a:r>
            <a:r>
              <a:rPr lang="en-US" sz="2000" dirty="0" err="1">
                <a:solidFill>
                  <a:srgbClr val="FFFFFF"/>
                </a:solidFill>
              </a:rPr>
              <a:t>erkekler</a:t>
            </a:r>
            <a:r>
              <a:rPr lang="en-US" sz="2000" dirty="0">
                <a:solidFill>
                  <a:srgbClr val="FFFFFF"/>
                </a:solidFill>
              </a:rPr>
              <a:t> </a:t>
            </a:r>
            <a:r>
              <a:rPr lang="en-US" sz="2000" dirty="0" err="1">
                <a:solidFill>
                  <a:srgbClr val="FFFFFF"/>
                </a:solidFill>
              </a:rPr>
              <a:t>gibi</a:t>
            </a:r>
            <a:r>
              <a:rPr lang="en-US" sz="2000" dirty="0">
                <a:solidFill>
                  <a:srgbClr val="FFFFFF"/>
                </a:solidFill>
              </a:rPr>
              <a:t> ne zaman</a:t>
            </a:r>
            <a:br>
              <a:rPr lang="en-US" sz="2000" dirty="0">
                <a:solidFill>
                  <a:srgbClr val="FFFFFF"/>
                </a:solidFill>
              </a:rPr>
            </a:br>
            <a:r>
              <a:rPr lang="en-US" sz="2000" dirty="0" err="1">
                <a:solidFill>
                  <a:srgbClr val="FFFFFF"/>
                </a:solidFill>
              </a:rPr>
              <a:t>ihtiyaç</a:t>
            </a:r>
            <a:r>
              <a:rPr lang="en-US" sz="2000" dirty="0">
                <a:solidFill>
                  <a:srgbClr val="FFFFFF"/>
                </a:solidFill>
              </a:rPr>
              <a:t> </a:t>
            </a:r>
            <a:r>
              <a:rPr lang="en-US" sz="2000" dirty="0" err="1">
                <a:solidFill>
                  <a:srgbClr val="FFFFFF"/>
                </a:solidFill>
              </a:rPr>
              <a:t>duyarlarsa</a:t>
            </a:r>
            <a:r>
              <a:rPr lang="en-US" sz="2000" dirty="0">
                <a:solidFill>
                  <a:srgbClr val="FFFFFF"/>
                </a:solidFill>
              </a:rPr>
              <a:t> </a:t>
            </a:r>
            <a:r>
              <a:rPr lang="en-US" sz="2000" dirty="0" err="1">
                <a:solidFill>
                  <a:srgbClr val="FFFFFF"/>
                </a:solidFill>
              </a:rPr>
              <a:t>mahkemeye</a:t>
            </a:r>
            <a:r>
              <a:rPr lang="en-US" sz="2000" dirty="0">
                <a:solidFill>
                  <a:srgbClr val="FFFFFF"/>
                </a:solidFill>
              </a:rPr>
              <a:t> </a:t>
            </a:r>
            <a:r>
              <a:rPr lang="en-US" sz="2000" dirty="0" err="1">
                <a:solidFill>
                  <a:srgbClr val="FFFFFF"/>
                </a:solidFill>
              </a:rPr>
              <a:t>başvurur</a:t>
            </a:r>
            <a:r>
              <a:rPr lang="en-US" sz="2000" dirty="0">
                <a:solidFill>
                  <a:srgbClr val="FFFFFF"/>
                </a:solidFill>
              </a:rPr>
              <a:t>. </a:t>
            </a:r>
            <a:r>
              <a:rPr lang="en-US" sz="2000" dirty="0" err="1">
                <a:solidFill>
                  <a:srgbClr val="FFFFFF"/>
                </a:solidFill>
              </a:rPr>
              <a:t>Fakat</a:t>
            </a:r>
            <a:r>
              <a:rPr lang="en-US" sz="2000" dirty="0">
                <a:solidFill>
                  <a:srgbClr val="FFFFFF"/>
                </a:solidFill>
              </a:rPr>
              <a:t> </a:t>
            </a:r>
            <a:r>
              <a:rPr lang="en-US" sz="2000" dirty="0" err="1">
                <a:solidFill>
                  <a:srgbClr val="FFFFFF"/>
                </a:solidFill>
              </a:rPr>
              <a:t>bir</a:t>
            </a:r>
            <a:r>
              <a:rPr lang="en-US" sz="2000" dirty="0">
                <a:solidFill>
                  <a:srgbClr val="FFFFFF"/>
                </a:solidFill>
              </a:rPr>
              <a:t> </a:t>
            </a:r>
            <a:r>
              <a:rPr lang="en-US" sz="2000" dirty="0" err="1">
                <a:solidFill>
                  <a:srgbClr val="FFFFFF"/>
                </a:solidFill>
              </a:rPr>
              <a:t>erkek</a:t>
            </a:r>
            <a:r>
              <a:rPr lang="en-US" sz="2000" dirty="0">
                <a:solidFill>
                  <a:srgbClr val="FFFFFF"/>
                </a:solidFill>
              </a:rPr>
              <a:t> </a:t>
            </a:r>
            <a:r>
              <a:rPr lang="en-US" sz="2000" dirty="0" err="1">
                <a:solidFill>
                  <a:srgbClr val="FFFFFF"/>
                </a:solidFill>
              </a:rPr>
              <a:t>şahidin</a:t>
            </a:r>
            <a:r>
              <a:rPr lang="en-US" sz="2000" dirty="0">
                <a:solidFill>
                  <a:srgbClr val="FFFFFF"/>
                </a:solidFill>
              </a:rPr>
              <a:t> </a:t>
            </a:r>
            <a:r>
              <a:rPr lang="en-US" sz="2000" dirty="0" err="1">
                <a:solidFill>
                  <a:srgbClr val="FFFFFF"/>
                </a:solidFill>
              </a:rPr>
              <a:t>yerine</a:t>
            </a:r>
            <a:r>
              <a:rPr lang="en-US" sz="2000" dirty="0">
                <a:solidFill>
                  <a:srgbClr val="FFFFFF"/>
                </a:solidFill>
              </a:rPr>
              <a:t> </a:t>
            </a:r>
            <a:r>
              <a:rPr lang="en-US" sz="2000" dirty="0" err="1">
                <a:solidFill>
                  <a:srgbClr val="FFFFFF"/>
                </a:solidFill>
              </a:rPr>
              <a:t>iki</a:t>
            </a:r>
            <a:r>
              <a:rPr lang="en-US" sz="2000" dirty="0">
                <a:solidFill>
                  <a:srgbClr val="FFFFFF"/>
                </a:solidFill>
              </a:rPr>
              <a:t> </a:t>
            </a:r>
            <a:r>
              <a:rPr lang="en-US" sz="2000" dirty="0" err="1">
                <a:solidFill>
                  <a:srgbClr val="FFFFFF"/>
                </a:solidFill>
              </a:rPr>
              <a:t>kadının</a:t>
            </a:r>
            <a:br>
              <a:rPr lang="en-US" sz="2000" dirty="0">
                <a:solidFill>
                  <a:srgbClr val="FFFFFF"/>
                </a:solidFill>
              </a:rPr>
            </a:br>
            <a:r>
              <a:rPr lang="en-US" sz="2000" dirty="0" err="1">
                <a:solidFill>
                  <a:srgbClr val="FFFFFF"/>
                </a:solidFill>
              </a:rPr>
              <a:t>şahitlik</a:t>
            </a:r>
            <a:r>
              <a:rPr lang="en-US" sz="2000" dirty="0">
                <a:solidFill>
                  <a:srgbClr val="FFFFFF"/>
                </a:solidFill>
              </a:rPr>
              <a:t> </a:t>
            </a:r>
            <a:r>
              <a:rPr lang="en-US" sz="2000" dirty="0" err="1">
                <a:solidFill>
                  <a:srgbClr val="FFFFFF"/>
                </a:solidFill>
              </a:rPr>
              <a:t>yapması</a:t>
            </a:r>
            <a:r>
              <a:rPr lang="en-US" sz="2000" dirty="0">
                <a:solidFill>
                  <a:srgbClr val="FFFFFF"/>
                </a:solidFill>
              </a:rPr>
              <a:t> </a:t>
            </a:r>
            <a:r>
              <a:rPr lang="en-US" sz="2000" dirty="0" err="1">
                <a:solidFill>
                  <a:srgbClr val="FFFFFF"/>
                </a:solidFill>
              </a:rPr>
              <a:t>nedeniyle</a:t>
            </a:r>
            <a:r>
              <a:rPr lang="en-US" sz="2000" dirty="0">
                <a:solidFill>
                  <a:srgbClr val="FFFFFF"/>
                </a:solidFill>
              </a:rPr>
              <a:t> </a:t>
            </a:r>
            <a:r>
              <a:rPr lang="en-US" sz="2000" dirty="0" err="1">
                <a:solidFill>
                  <a:srgbClr val="FFFFFF"/>
                </a:solidFill>
              </a:rPr>
              <a:t>kadınlar</a:t>
            </a:r>
            <a:r>
              <a:rPr lang="en-US" sz="2000" dirty="0">
                <a:solidFill>
                  <a:srgbClr val="FFFFFF"/>
                </a:solidFill>
              </a:rPr>
              <a:t> </a:t>
            </a:r>
            <a:r>
              <a:rPr lang="en-US" sz="2000" dirty="0" err="1">
                <a:solidFill>
                  <a:srgbClr val="FFFFFF"/>
                </a:solidFill>
              </a:rPr>
              <a:t>şahit</a:t>
            </a:r>
            <a:r>
              <a:rPr lang="en-US" sz="2000" dirty="0">
                <a:solidFill>
                  <a:srgbClr val="FFFFFF"/>
                </a:solidFill>
              </a:rPr>
              <a:t> </a:t>
            </a:r>
            <a:r>
              <a:rPr lang="en-US" sz="2000" dirty="0" err="1">
                <a:solidFill>
                  <a:srgbClr val="FFFFFF"/>
                </a:solidFill>
              </a:rPr>
              <a:t>olarak</a:t>
            </a:r>
            <a:r>
              <a:rPr lang="en-US" sz="2000" dirty="0">
                <a:solidFill>
                  <a:srgbClr val="FFFFFF"/>
                </a:solidFill>
              </a:rPr>
              <a:t> </a:t>
            </a:r>
            <a:r>
              <a:rPr lang="en-US" sz="2000" dirty="0" err="1">
                <a:solidFill>
                  <a:srgbClr val="FFFFFF"/>
                </a:solidFill>
              </a:rPr>
              <a:t>mahkemeye</a:t>
            </a:r>
            <a:r>
              <a:rPr lang="en-US" sz="2000" dirty="0">
                <a:solidFill>
                  <a:srgbClr val="FFFFFF"/>
                </a:solidFill>
              </a:rPr>
              <a:t> </a:t>
            </a:r>
            <a:r>
              <a:rPr lang="en-US" sz="2000" dirty="0" err="1">
                <a:solidFill>
                  <a:srgbClr val="FFFFFF"/>
                </a:solidFill>
              </a:rPr>
              <a:t>pek</a:t>
            </a:r>
            <a:r>
              <a:rPr lang="en-US" sz="2000" dirty="0">
                <a:solidFill>
                  <a:srgbClr val="FFFFFF"/>
                </a:solidFill>
              </a:rPr>
              <a:t> </a:t>
            </a:r>
            <a:r>
              <a:rPr lang="en-US" sz="2000" dirty="0" err="1">
                <a:solidFill>
                  <a:srgbClr val="FFFFFF"/>
                </a:solidFill>
              </a:rPr>
              <a:t>gitmez</a:t>
            </a:r>
            <a:r>
              <a:rPr lang="en-US" sz="2000" dirty="0">
                <a:solidFill>
                  <a:srgbClr val="FFFFFF"/>
                </a:solidFill>
              </a:rPr>
              <a:t>. </a:t>
            </a:r>
            <a:r>
              <a:rPr lang="en-US" sz="2000" dirty="0" err="1">
                <a:solidFill>
                  <a:srgbClr val="FFFFFF"/>
                </a:solidFill>
              </a:rPr>
              <a:t>Bununla</a:t>
            </a:r>
            <a:br>
              <a:rPr lang="en-US" sz="2000" dirty="0">
                <a:solidFill>
                  <a:srgbClr val="FFFFFF"/>
                </a:solidFill>
              </a:rPr>
            </a:br>
            <a:r>
              <a:rPr lang="en-US" sz="2000" dirty="0" err="1">
                <a:solidFill>
                  <a:srgbClr val="FFFFFF"/>
                </a:solidFill>
              </a:rPr>
              <a:t>beraber</a:t>
            </a:r>
            <a:r>
              <a:rPr lang="en-US" sz="2000" dirty="0">
                <a:solidFill>
                  <a:srgbClr val="FFFFFF"/>
                </a:solidFill>
              </a:rPr>
              <a:t> </a:t>
            </a:r>
            <a:r>
              <a:rPr lang="en-US" sz="2000" dirty="0" err="1">
                <a:solidFill>
                  <a:srgbClr val="FFFFFF"/>
                </a:solidFill>
              </a:rPr>
              <a:t>şikayetlerini</a:t>
            </a:r>
            <a:r>
              <a:rPr lang="en-US" sz="2000" dirty="0">
                <a:solidFill>
                  <a:srgbClr val="FFFFFF"/>
                </a:solidFill>
              </a:rPr>
              <a:t> </a:t>
            </a:r>
            <a:r>
              <a:rPr lang="en-US" sz="2000" dirty="0" err="1">
                <a:solidFill>
                  <a:srgbClr val="FFFFFF"/>
                </a:solidFill>
              </a:rPr>
              <a:t>söylemek</a:t>
            </a:r>
            <a:r>
              <a:rPr lang="en-US" sz="2000" dirty="0">
                <a:solidFill>
                  <a:srgbClr val="FFFFFF"/>
                </a:solidFill>
              </a:rPr>
              <a:t>, </a:t>
            </a:r>
            <a:r>
              <a:rPr lang="en-US" sz="2000" dirty="0" err="1">
                <a:solidFill>
                  <a:srgbClr val="FFFFFF"/>
                </a:solidFill>
              </a:rPr>
              <a:t>haklarını</a:t>
            </a:r>
            <a:r>
              <a:rPr lang="en-US" sz="2000" dirty="0">
                <a:solidFill>
                  <a:srgbClr val="FFFFFF"/>
                </a:solidFill>
              </a:rPr>
              <a:t> </a:t>
            </a:r>
            <a:r>
              <a:rPr lang="en-US" sz="2000" dirty="0" err="1">
                <a:solidFill>
                  <a:srgbClr val="FFFFFF"/>
                </a:solidFill>
              </a:rPr>
              <a:t>korumak</a:t>
            </a:r>
            <a:r>
              <a:rPr lang="en-US" sz="2000" dirty="0">
                <a:solidFill>
                  <a:srgbClr val="FFFFFF"/>
                </a:solidFill>
              </a:rPr>
              <a:t>, </a:t>
            </a:r>
            <a:r>
              <a:rPr lang="en-US" sz="2000" dirty="0" err="1">
                <a:solidFill>
                  <a:srgbClr val="FFFFFF"/>
                </a:solidFill>
              </a:rPr>
              <a:t>ya</a:t>
            </a:r>
            <a:r>
              <a:rPr lang="en-US" sz="2000" dirty="0">
                <a:solidFill>
                  <a:srgbClr val="FFFFFF"/>
                </a:solidFill>
              </a:rPr>
              <a:t> da </a:t>
            </a:r>
            <a:r>
              <a:rPr lang="en-US" sz="2000" dirty="0" err="1">
                <a:solidFill>
                  <a:srgbClr val="FFFFFF"/>
                </a:solidFill>
              </a:rPr>
              <a:t>suçlandıkları</a:t>
            </a:r>
            <a:r>
              <a:rPr lang="en-US" sz="2000" dirty="0">
                <a:solidFill>
                  <a:srgbClr val="FFFFFF"/>
                </a:solidFill>
              </a:rPr>
              <a:t> zaman</a:t>
            </a:r>
            <a:br>
              <a:rPr lang="en-US" sz="2000" dirty="0">
                <a:solidFill>
                  <a:srgbClr val="FFFFFF"/>
                </a:solidFill>
              </a:rPr>
            </a:br>
            <a:r>
              <a:rPr lang="en-US" sz="2000" dirty="0" err="1">
                <a:solidFill>
                  <a:srgbClr val="FFFFFF"/>
                </a:solidFill>
              </a:rPr>
              <a:t>kendilerini</a:t>
            </a:r>
            <a:r>
              <a:rPr lang="en-US" sz="2000" dirty="0">
                <a:solidFill>
                  <a:srgbClr val="FFFFFF"/>
                </a:solidFill>
              </a:rPr>
              <a:t> </a:t>
            </a:r>
            <a:r>
              <a:rPr lang="en-US" sz="2000" dirty="0" err="1">
                <a:solidFill>
                  <a:srgbClr val="FFFFFF"/>
                </a:solidFill>
              </a:rPr>
              <a:t>savunmak</a:t>
            </a:r>
            <a:r>
              <a:rPr lang="en-US" sz="2000" dirty="0">
                <a:solidFill>
                  <a:srgbClr val="FFFFFF"/>
                </a:solidFill>
              </a:rPr>
              <a:t> </a:t>
            </a:r>
            <a:r>
              <a:rPr lang="en-US" sz="2000" dirty="0" err="1">
                <a:solidFill>
                  <a:srgbClr val="FFFFFF"/>
                </a:solidFill>
              </a:rPr>
              <a:t>amacıyla</a:t>
            </a:r>
            <a:r>
              <a:rPr lang="en-US" sz="2000" dirty="0">
                <a:solidFill>
                  <a:srgbClr val="FFFFFF"/>
                </a:solidFill>
              </a:rPr>
              <a:t> </a:t>
            </a:r>
            <a:r>
              <a:rPr lang="en-US" sz="2000" dirty="0" err="1">
                <a:solidFill>
                  <a:srgbClr val="FFFFFF"/>
                </a:solidFill>
              </a:rPr>
              <a:t>kadınlar</a:t>
            </a:r>
            <a:r>
              <a:rPr lang="en-US" sz="2000" dirty="0">
                <a:solidFill>
                  <a:srgbClr val="FFFFFF"/>
                </a:solidFill>
              </a:rPr>
              <a:t> </a:t>
            </a:r>
            <a:r>
              <a:rPr lang="en-US" sz="2000" dirty="0" err="1">
                <a:solidFill>
                  <a:srgbClr val="FFFFFF"/>
                </a:solidFill>
              </a:rPr>
              <a:t>mahkemeye</a:t>
            </a:r>
            <a:r>
              <a:rPr lang="en-US" sz="2000" dirty="0">
                <a:solidFill>
                  <a:srgbClr val="FFFFFF"/>
                </a:solidFill>
              </a:rPr>
              <a:t> </a:t>
            </a:r>
            <a:r>
              <a:rPr lang="en-US" sz="2000" dirty="0" err="1">
                <a:solidFill>
                  <a:srgbClr val="FFFFFF"/>
                </a:solidFill>
              </a:rPr>
              <a:t>giderler</a:t>
            </a:r>
            <a:r>
              <a:rPr lang="tr-TR" sz="2000" dirty="0" err="1">
                <a:solidFill>
                  <a:srgbClr val="FFFFFF"/>
                </a:solidFill>
              </a:rPr>
              <a:t>di</a:t>
            </a:r>
            <a:r>
              <a:rPr lang="tr-TR" sz="2000" dirty="0">
                <a:solidFill>
                  <a:srgbClr val="FFFFFF"/>
                </a:solidFill>
              </a:rPr>
              <a:t>. </a:t>
            </a:r>
            <a:r>
              <a:rPr lang="en-US" sz="2000" dirty="0">
                <a:solidFill>
                  <a:srgbClr val="FFFFFF"/>
                </a:solidFill>
              </a:rPr>
              <a:t> </a:t>
            </a:r>
          </a:p>
        </p:txBody>
      </p:sp>
    </p:spTree>
    <p:extLst>
      <p:ext uri="{BB962C8B-B14F-4D97-AF65-F5344CB8AC3E}">
        <p14:creationId xmlns:p14="http://schemas.microsoft.com/office/powerpoint/2010/main" val="3079657265"/>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6BA5F32-D0AE-4D93-963A-9A1DF1FA9ADC}"/>
              </a:ext>
            </a:extLst>
          </p:cNvPr>
          <p:cNvSpPr>
            <a:spLocks noGrp="1"/>
          </p:cNvSpPr>
          <p:nvPr>
            <p:ph idx="1"/>
          </p:nvPr>
        </p:nvSpPr>
        <p:spPr>
          <a:xfrm>
            <a:off x="576775" y="928469"/>
            <a:ext cx="10853225" cy="5167532"/>
          </a:xfrm>
        </p:spPr>
        <p:txBody>
          <a:bodyPr>
            <a:normAutofit fontScale="85000" lnSpcReduction="20000"/>
          </a:bodyPr>
          <a:lstStyle/>
          <a:p>
            <a:r>
              <a:rPr lang="tr-TR" dirty="0"/>
              <a:t>Tanzimat hareketinin bir sonucu olarak Osmanlı toplumunda görülen sosyal, siyasal ve ekonomik yapılanmanın değişmesi ve bu değişimin sonucu olarak kadının sosyalleşmesiyle toplumun kadına bakış açısı değişmiştir. Bilhassa savaşlarla (Balkan Savaşları ve sonrası) ortaya çıkan ailevi ve iktisadi problemlerle kadın, hem toplumsal hem de ekonomik yaşama atılmıştır. Kadının sosyal ve iktisadi yaşama atılması yeni bir düzenlemeyi de beraberinde getirdi. 1917 yılında kabul edilen Hukuk-u Aile Kararnamesi ile kadınlara bazı haklar tanınır. 1926 yılına kadar yürürlükte bulunan kanunname ile kadınlara tanınan haklardan bazıları şunlardır Kanunname ile kadına; kocanın evi terk etmesi, kocanın eve bakmaması, kocanın gaip (deli) olması, kocanın hastalığı (cüzzam gibi) bazı durumlarda hakim kararı ile ayrılma (tefrik) hakkı tanınmıştır. Evlenmenin hakim huzurunda yapılması zorunluluğu getirilerek devlet, evlenme ve boşanma işlerine dahil edilmiştir. Evlenmek için erkeklere 18, kızlar ise 17 yaşını bitirmiş olma şartı getirilmiştir. 17 yaşından küçük kızların evlenebilmeleri için velilerinin izni ve hakimin izni gereklidir. Kararname ile kocanın ikinci eş sahibi olması ilk eşin rızasına bırakılmıştır.</a:t>
            </a:r>
          </a:p>
        </p:txBody>
      </p:sp>
    </p:spTree>
    <p:extLst>
      <p:ext uri="{BB962C8B-B14F-4D97-AF65-F5344CB8AC3E}">
        <p14:creationId xmlns:p14="http://schemas.microsoft.com/office/powerpoint/2010/main" val="1557036670"/>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BB07B4-8756-4AE5-A848-6EA4FA2ED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2C07F69B-1830-4553-B3AC-CC22CD33A926}"/>
              </a:ext>
            </a:extLst>
          </p:cNvPr>
          <p:cNvPicPr>
            <a:picLocks noChangeAspect="1"/>
          </p:cNvPicPr>
          <p:nvPr/>
        </p:nvPicPr>
        <p:blipFill rotWithShape="1">
          <a:blip r:embed="rId2"/>
          <a:srcRect t="10298" b="11305"/>
          <a:stretch/>
        </p:blipFill>
        <p:spPr>
          <a:xfrm>
            <a:off x="20" y="10"/>
            <a:ext cx="12191980" cy="6857990"/>
          </a:xfrm>
          <a:prstGeom prst="rect">
            <a:avLst/>
          </a:prstGeom>
        </p:spPr>
      </p:pic>
    </p:spTree>
    <p:extLst>
      <p:ext uri="{BB962C8B-B14F-4D97-AF65-F5344CB8AC3E}">
        <p14:creationId xmlns:p14="http://schemas.microsoft.com/office/powerpoint/2010/main" val="1174913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23DE3FE-08FC-49AF-A62F-C77374A0ECE3}"/>
              </a:ext>
            </a:extLst>
          </p:cNvPr>
          <p:cNvSpPr>
            <a:spLocks noGrp="1"/>
          </p:cNvSpPr>
          <p:nvPr>
            <p:ph type="title"/>
          </p:nvPr>
        </p:nvSpPr>
        <p:spPr>
          <a:xfrm>
            <a:off x="762000" y="2075977"/>
            <a:ext cx="10668000" cy="2318431"/>
          </a:xfrm>
        </p:spPr>
        <p:txBody>
          <a:bodyPr vert="horz" lIns="91440" tIns="45720" rIns="91440" bIns="45720" rtlCol="0" anchor="b" anchorCtr="0">
            <a:normAutofit/>
          </a:bodyPr>
          <a:lstStyle/>
          <a:p>
            <a:r>
              <a:rPr lang="en-US" sz="2000" dirty="0" err="1"/>
              <a:t>Osmanlı</a:t>
            </a:r>
            <a:r>
              <a:rPr lang="en-US" sz="2000" dirty="0"/>
              <a:t> </a:t>
            </a:r>
            <a:r>
              <a:rPr lang="en-US" sz="2000" dirty="0" err="1"/>
              <a:t>toplumunda</a:t>
            </a:r>
            <a:r>
              <a:rPr lang="en-US" sz="2000" dirty="0"/>
              <a:t> </a:t>
            </a:r>
            <a:r>
              <a:rPr lang="en-US" sz="2000" dirty="0" err="1"/>
              <a:t>Türk</a:t>
            </a:r>
            <a:r>
              <a:rPr lang="en-US" sz="2000" dirty="0"/>
              <a:t> </a:t>
            </a:r>
            <a:r>
              <a:rPr lang="en-US" sz="2000" dirty="0" err="1"/>
              <a:t>töresi</a:t>
            </a:r>
            <a:r>
              <a:rPr lang="en-US" sz="2000" dirty="0"/>
              <a:t> </a:t>
            </a:r>
            <a:r>
              <a:rPr lang="en-US" sz="2000" dirty="0" err="1"/>
              <a:t>gereği</a:t>
            </a:r>
            <a:r>
              <a:rPr lang="en-US" sz="2000" dirty="0"/>
              <a:t> </a:t>
            </a:r>
            <a:r>
              <a:rPr lang="en-US" sz="2000" dirty="0" err="1"/>
              <a:t>annenin</a:t>
            </a:r>
            <a:r>
              <a:rPr lang="en-US" sz="2000" dirty="0"/>
              <a:t> </a:t>
            </a:r>
            <a:r>
              <a:rPr lang="en-US" sz="2000" dirty="0" err="1"/>
              <a:t>farklı</a:t>
            </a:r>
            <a:r>
              <a:rPr lang="en-US" sz="2000" dirty="0"/>
              <a:t> </a:t>
            </a:r>
            <a:r>
              <a:rPr lang="en-US" sz="2000" dirty="0" err="1"/>
              <a:t>bir</a:t>
            </a:r>
            <a:r>
              <a:rPr lang="en-US" sz="2000" dirty="0"/>
              <a:t> </a:t>
            </a:r>
            <a:r>
              <a:rPr lang="en-US" sz="2000" dirty="0" err="1"/>
              <a:t>yeri</a:t>
            </a:r>
            <a:r>
              <a:rPr lang="en-US" sz="2000" dirty="0"/>
              <a:t> </a:t>
            </a:r>
            <a:r>
              <a:rPr lang="en-US" sz="2000" dirty="0" err="1"/>
              <a:t>vardır</a:t>
            </a:r>
            <a:r>
              <a:rPr lang="en-US" sz="2000" dirty="0"/>
              <a:t>. </a:t>
            </a:r>
            <a:r>
              <a:rPr lang="en-US" sz="2000" dirty="0" err="1"/>
              <a:t>Osmanlı</a:t>
            </a:r>
            <a:r>
              <a:rPr lang="en-US" sz="2000" dirty="0"/>
              <a:t> </a:t>
            </a:r>
            <a:r>
              <a:rPr lang="en-US" sz="2000" dirty="0" err="1"/>
              <a:t>Sultanı</a:t>
            </a:r>
            <a:r>
              <a:rPr lang="en-US" sz="2000" dirty="0"/>
              <a:t> </a:t>
            </a:r>
            <a:r>
              <a:rPr lang="en-US" sz="2000" dirty="0" err="1"/>
              <a:t>valideleri</a:t>
            </a:r>
            <a:r>
              <a:rPr lang="en-US" sz="2000" dirty="0"/>
              <a:t> </a:t>
            </a:r>
            <a:r>
              <a:rPr lang="en-US" sz="2000" dirty="0" err="1"/>
              <a:t>Türk</a:t>
            </a:r>
            <a:r>
              <a:rPr lang="en-US" sz="2000" dirty="0"/>
              <a:t> </a:t>
            </a:r>
            <a:r>
              <a:rPr lang="en-US" sz="2000" dirty="0" err="1"/>
              <a:t>toplumunda</a:t>
            </a:r>
            <a:r>
              <a:rPr lang="en-US" sz="2000" dirty="0"/>
              <a:t> </a:t>
            </a:r>
            <a:r>
              <a:rPr lang="en-US" sz="2000" dirty="0" err="1"/>
              <a:t>saygı</a:t>
            </a:r>
            <a:r>
              <a:rPr lang="en-US" sz="2000" dirty="0"/>
              <a:t> </a:t>
            </a:r>
            <a:r>
              <a:rPr lang="en-US" sz="2000" dirty="0" err="1"/>
              <a:t>görür</a:t>
            </a:r>
            <a:r>
              <a:rPr lang="en-US" sz="2000" dirty="0"/>
              <a:t>. </a:t>
            </a:r>
            <a:r>
              <a:rPr lang="en-US" sz="2000" dirty="0" err="1"/>
              <a:t>Selçuklular</a:t>
            </a:r>
            <a:r>
              <a:rPr lang="en-US" sz="2000" dirty="0"/>
              <a:t> da </a:t>
            </a:r>
            <a:r>
              <a:rPr lang="en-US" sz="2000" dirty="0" err="1"/>
              <a:t>olduğu</a:t>
            </a:r>
            <a:r>
              <a:rPr lang="en-US" sz="2000" dirty="0"/>
              <a:t> </a:t>
            </a:r>
            <a:r>
              <a:rPr lang="en-US" sz="2000" dirty="0" err="1"/>
              <a:t>gibi</a:t>
            </a:r>
            <a:r>
              <a:rPr lang="en-US" sz="2000" dirty="0"/>
              <a:t> </a:t>
            </a:r>
            <a:r>
              <a:rPr lang="en-US" sz="2000" dirty="0" err="1"/>
              <a:t>Osmanlı</a:t>
            </a:r>
            <a:r>
              <a:rPr lang="en-US" sz="2000" dirty="0"/>
              <a:t> </a:t>
            </a:r>
            <a:r>
              <a:rPr lang="en-US" sz="2000" dirty="0" err="1"/>
              <a:t>saray</a:t>
            </a:r>
            <a:r>
              <a:rPr lang="en-US" sz="2000" dirty="0"/>
              <a:t> </a:t>
            </a:r>
            <a:r>
              <a:rPr lang="en-US" sz="2000" dirty="0" err="1"/>
              <a:t>kadınlarının</a:t>
            </a:r>
            <a:r>
              <a:rPr lang="en-US" sz="2000" dirty="0"/>
              <a:t> da </a:t>
            </a:r>
            <a:r>
              <a:rPr lang="en-US" sz="2000" dirty="0" err="1"/>
              <a:t>kendilerine</a:t>
            </a:r>
            <a:r>
              <a:rPr lang="en-US" sz="2000" dirty="0"/>
              <a:t> </a:t>
            </a:r>
            <a:r>
              <a:rPr lang="en-US" sz="2000" dirty="0" err="1"/>
              <a:t>ait</a:t>
            </a:r>
            <a:r>
              <a:rPr lang="en-US" sz="2000" dirty="0"/>
              <a:t> </a:t>
            </a:r>
            <a:r>
              <a:rPr lang="en-US" sz="2000" dirty="0" err="1"/>
              <a:t>arazileri</a:t>
            </a:r>
            <a:r>
              <a:rPr lang="en-US" sz="2000" dirty="0"/>
              <a:t> -</a:t>
            </a:r>
            <a:r>
              <a:rPr lang="en-US" sz="2000" dirty="0" err="1"/>
              <a:t>ikta</a:t>
            </a:r>
            <a:r>
              <a:rPr lang="en-US" sz="2000" dirty="0"/>
              <a:t> </a:t>
            </a:r>
            <a:r>
              <a:rPr lang="en-US" sz="2000" dirty="0" err="1"/>
              <a:t>gelirleri</a:t>
            </a:r>
            <a:r>
              <a:rPr lang="en-US" sz="2000" dirty="0"/>
              <a:t>- </a:t>
            </a:r>
            <a:r>
              <a:rPr lang="en-US" sz="2000" dirty="0" err="1"/>
              <a:t>vardır</a:t>
            </a:r>
            <a:r>
              <a:rPr lang="en-US" sz="2000" dirty="0"/>
              <a:t>. </a:t>
            </a:r>
            <a:r>
              <a:rPr lang="en-US" sz="2000" dirty="0" err="1"/>
              <a:t>Ekonomik</a:t>
            </a:r>
            <a:r>
              <a:rPr lang="en-US" sz="2000" dirty="0"/>
              <a:t> </a:t>
            </a:r>
            <a:r>
              <a:rPr lang="en-US" sz="2000" dirty="0" err="1"/>
              <a:t>ve</a:t>
            </a:r>
            <a:r>
              <a:rPr lang="en-US" sz="2000" dirty="0"/>
              <a:t> </a:t>
            </a:r>
            <a:r>
              <a:rPr lang="en-US" sz="2000" dirty="0" err="1"/>
              <a:t>sosyal</a:t>
            </a:r>
            <a:r>
              <a:rPr lang="en-US" sz="2000" dirty="0"/>
              <a:t> </a:t>
            </a:r>
            <a:r>
              <a:rPr lang="en-US" sz="2000" dirty="0" err="1"/>
              <a:t>açıdan</a:t>
            </a:r>
            <a:r>
              <a:rPr lang="en-US" sz="2000" dirty="0"/>
              <a:t> </a:t>
            </a:r>
            <a:r>
              <a:rPr lang="en-US" sz="2000" dirty="0" err="1"/>
              <a:t>güçlü</a:t>
            </a:r>
            <a:r>
              <a:rPr lang="en-US" sz="2000" dirty="0"/>
              <a:t> </a:t>
            </a:r>
            <a:r>
              <a:rPr lang="en-US" sz="2000" dirty="0" err="1"/>
              <a:t>olan</a:t>
            </a:r>
            <a:r>
              <a:rPr lang="en-US" sz="2000" dirty="0"/>
              <a:t> </a:t>
            </a:r>
            <a:r>
              <a:rPr lang="en-US" sz="2000" dirty="0" err="1"/>
              <a:t>Osmanlı</a:t>
            </a:r>
            <a:r>
              <a:rPr lang="en-US" sz="2000" dirty="0"/>
              <a:t> </a:t>
            </a:r>
            <a:r>
              <a:rPr lang="en-US" sz="2000" dirty="0" err="1"/>
              <a:t>kadınları</a:t>
            </a:r>
            <a:r>
              <a:rPr lang="en-US" sz="2000" dirty="0"/>
              <a:t> </a:t>
            </a:r>
            <a:r>
              <a:rPr lang="en-US" sz="2000" dirty="0" err="1"/>
              <a:t>güçlü</a:t>
            </a:r>
            <a:r>
              <a:rPr lang="en-US" sz="2000" dirty="0"/>
              <a:t> </a:t>
            </a:r>
            <a:r>
              <a:rPr lang="en-US" sz="2000" dirty="0" err="1"/>
              <a:t>olduklarının</a:t>
            </a:r>
            <a:br>
              <a:rPr lang="en-US" sz="2000" dirty="0"/>
            </a:br>
            <a:r>
              <a:rPr lang="en-US" sz="2000" dirty="0" err="1"/>
              <a:t>göstergesi</a:t>
            </a:r>
            <a:r>
              <a:rPr lang="en-US" sz="2000" dirty="0"/>
              <a:t> </a:t>
            </a:r>
            <a:r>
              <a:rPr lang="en-US" sz="2000" dirty="0" err="1"/>
              <a:t>olarak</a:t>
            </a:r>
            <a:r>
              <a:rPr lang="en-US" sz="2000" dirty="0"/>
              <a:t> </a:t>
            </a:r>
            <a:r>
              <a:rPr lang="en-US" sz="2000" dirty="0" err="1"/>
              <a:t>hayır</a:t>
            </a:r>
            <a:r>
              <a:rPr lang="en-US" sz="2000" dirty="0"/>
              <a:t> </a:t>
            </a:r>
            <a:r>
              <a:rPr lang="en-US" sz="2000" dirty="0" err="1"/>
              <a:t>işlerinde</a:t>
            </a:r>
            <a:r>
              <a:rPr lang="en-US" sz="2000" dirty="0"/>
              <a:t> </a:t>
            </a:r>
            <a:r>
              <a:rPr lang="en-US" sz="2000" dirty="0" err="1"/>
              <a:t>yer</a:t>
            </a:r>
            <a:r>
              <a:rPr lang="en-US" sz="2000" dirty="0"/>
              <a:t> </a:t>
            </a:r>
            <a:r>
              <a:rPr lang="en-US" sz="2000" dirty="0" err="1"/>
              <a:t>alırlar</a:t>
            </a:r>
            <a:r>
              <a:rPr lang="en-US" sz="2000" dirty="0"/>
              <a:t>. </a:t>
            </a:r>
            <a:r>
              <a:rPr lang="en-US" sz="2000" dirty="0" err="1"/>
              <a:t>Vakıf</a:t>
            </a:r>
            <a:r>
              <a:rPr lang="en-US" sz="2000" dirty="0"/>
              <a:t> </a:t>
            </a:r>
            <a:r>
              <a:rPr lang="en-US" sz="2000" dirty="0" err="1"/>
              <a:t>kurma</a:t>
            </a:r>
            <a:r>
              <a:rPr lang="en-US" sz="2000" dirty="0"/>
              <a:t> </a:t>
            </a:r>
            <a:r>
              <a:rPr lang="en-US" sz="2000" dirty="0" err="1"/>
              <a:t>dışında</a:t>
            </a:r>
            <a:r>
              <a:rPr lang="en-US" sz="2000" dirty="0"/>
              <a:t> </a:t>
            </a:r>
            <a:r>
              <a:rPr lang="en-US" sz="2000" dirty="0" err="1"/>
              <a:t>hastane</a:t>
            </a:r>
            <a:r>
              <a:rPr lang="en-US" sz="2000" dirty="0"/>
              <a:t>, </a:t>
            </a:r>
            <a:r>
              <a:rPr lang="en-US" sz="2000" dirty="0" err="1"/>
              <a:t>cami</a:t>
            </a:r>
            <a:r>
              <a:rPr lang="en-US" sz="2000" dirty="0"/>
              <a:t>, imaret </a:t>
            </a:r>
            <a:r>
              <a:rPr lang="en-US" sz="2000" dirty="0" err="1"/>
              <a:t>ve</a:t>
            </a:r>
            <a:r>
              <a:rPr lang="en-US" sz="2000" dirty="0"/>
              <a:t> </a:t>
            </a:r>
            <a:r>
              <a:rPr lang="en-US" sz="2000" dirty="0" err="1"/>
              <a:t>aş</a:t>
            </a:r>
            <a:r>
              <a:rPr lang="en-US" sz="2000" dirty="0"/>
              <a:t> </a:t>
            </a:r>
            <a:r>
              <a:rPr lang="en-US" sz="2000" dirty="0" err="1"/>
              <a:t>evlerinin</a:t>
            </a:r>
            <a:r>
              <a:rPr lang="en-US" sz="2000" dirty="0"/>
              <a:t> </a:t>
            </a:r>
            <a:r>
              <a:rPr lang="en-US" sz="2000" dirty="0" err="1"/>
              <a:t>yapılmasına</a:t>
            </a:r>
            <a:r>
              <a:rPr lang="en-US" sz="2000" dirty="0"/>
              <a:t> da </a:t>
            </a:r>
            <a:r>
              <a:rPr lang="en-US" sz="2000" dirty="0" err="1"/>
              <a:t>önayak</a:t>
            </a:r>
            <a:r>
              <a:rPr lang="en-US" sz="2000" dirty="0"/>
              <a:t> </a:t>
            </a:r>
            <a:r>
              <a:rPr lang="en-US" sz="2000" dirty="0" err="1"/>
              <a:t>olurlar</a:t>
            </a:r>
            <a:r>
              <a:rPr lang="en-US" sz="2000" dirty="0"/>
              <a:t>. Sultan </a:t>
            </a:r>
            <a:r>
              <a:rPr lang="en-US" sz="2000" dirty="0" err="1"/>
              <a:t>Selim’in</a:t>
            </a:r>
            <a:r>
              <a:rPr lang="en-US" sz="2000" dirty="0"/>
              <a:t> </a:t>
            </a:r>
            <a:r>
              <a:rPr lang="en-US" sz="2000" dirty="0" err="1"/>
              <a:t>eşi</a:t>
            </a:r>
            <a:r>
              <a:rPr lang="en-US" sz="2000" dirty="0"/>
              <a:t> Hafsa Sultan, </a:t>
            </a:r>
            <a:r>
              <a:rPr lang="en-US" sz="2000" dirty="0" err="1"/>
              <a:t>Kanuni</a:t>
            </a:r>
            <a:r>
              <a:rPr lang="en-US" sz="2000" dirty="0"/>
              <a:t> Sultan </a:t>
            </a:r>
            <a:r>
              <a:rPr lang="en-US" sz="2000" dirty="0" err="1"/>
              <a:t>Süleyman’ın</a:t>
            </a:r>
            <a:r>
              <a:rPr lang="en-US" sz="2000" dirty="0"/>
              <a:t> </a:t>
            </a:r>
            <a:r>
              <a:rPr lang="en-US" sz="2000" dirty="0" err="1"/>
              <a:t>eşi</a:t>
            </a:r>
            <a:r>
              <a:rPr lang="en-US" sz="2000" dirty="0"/>
              <a:t> </a:t>
            </a:r>
            <a:r>
              <a:rPr lang="en-US" sz="2000" dirty="0" err="1"/>
              <a:t>Hürrem</a:t>
            </a:r>
            <a:r>
              <a:rPr lang="en-US" sz="2000" dirty="0"/>
              <a:t> Sultan </a:t>
            </a:r>
            <a:r>
              <a:rPr lang="en-US" sz="2000" dirty="0" err="1"/>
              <a:t>bu</a:t>
            </a:r>
            <a:r>
              <a:rPr lang="en-US" sz="2000" dirty="0"/>
              <a:t> </a:t>
            </a:r>
            <a:r>
              <a:rPr lang="en-US" sz="2000" dirty="0" err="1"/>
              <a:t>kadınlardan</a:t>
            </a:r>
            <a:r>
              <a:rPr lang="en-US" sz="2000" dirty="0"/>
              <a:t> </a:t>
            </a:r>
            <a:r>
              <a:rPr lang="en-US" sz="2000" dirty="0" err="1"/>
              <a:t>birkaçıdır</a:t>
            </a:r>
            <a:endParaRPr lang="en-US" sz="2000" dirty="0"/>
          </a:p>
        </p:txBody>
      </p:sp>
      <p:sp>
        <p:nvSpPr>
          <p:cNvPr id="9" name="Freeform: Shape 8">
            <a:extLst>
              <a:ext uri="{FF2B5EF4-FFF2-40B4-BE49-F238E27FC236}">
                <a16:creationId xmlns:a16="http://schemas.microsoft.com/office/drawing/2014/main" id="{ABF902DF-A3FF-4803-9779-F222B2A8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9637211" cy="1649863"/>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6E4B737-02C7-4E4A-B46C-1EC18F59CD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25664" cy="1709180"/>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tx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B92D19ED-1A05-473D-A7EB-F9E31AAF94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9739305" cy="1775939"/>
            <a:chOff x="1" y="1"/>
            <a:chExt cx="9739305" cy="1775939"/>
          </a:xfrm>
        </p:grpSpPr>
        <p:sp>
          <p:nvSpPr>
            <p:cNvPr id="14" name="Freeform: Shape 13">
              <a:extLst>
                <a:ext uri="{FF2B5EF4-FFF2-40B4-BE49-F238E27FC236}">
                  <a16:creationId xmlns:a16="http://schemas.microsoft.com/office/drawing/2014/main" id="{5316762B-6EB0-4F1D-904A-0BBC21221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73930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5F5A924-2A9B-4949-8F1F-DB06FF5A7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73930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418265831"/>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D88767D-78D7-4C02-BD86-D5A920AB9915}"/>
              </a:ext>
            </a:extLst>
          </p:cNvPr>
          <p:cNvSpPr>
            <a:spLocks noGrp="1"/>
          </p:cNvSpPr>
          <p:nvPr>
            <p:ph type="title"/>
          </p:nvPr>
        </p:nvSpPr>
        <p:spPr>
          <a:xfrm>
            <a:off x="762000" y="826995"/>
            <a:ext cx="6095998" cy="2682968"/>
          </a:xfrm>
        </p:spPr>
        <p:txBody>
          <a:bodyPr vert="horz" lIns="91440" tIns="45720" rIns="91440" bIns="45720" rtlCol="0" anchor="b" anchorCtr="0">
            <a:normAutofit/>
          </a:bodyPr>
          <a:lstStyle/>
          <a:p>
            <a:r>
              <a:rPr lang="en-US" sz="2000" dirty="0" err="1"/>
              <a:t>Vakıf</a:t>
            </a:r>
            <a:r>
              <a:rPr lang="en-US" sz="2000" dirty="0"/>
              <a:t> </a:t>
            </a:r>
            <a:r>
              <a:rPr lang="en-US" sz="2000" dirty="0" err="1"/>
              <a:t>Kuran</a:t>
            </a:r>
            <a:r>
              <a:rPr lang="en-US" sz="2000" dirty="0"/>
              <a:t> </a:t>
            </a:r>
            <a:r>
              <a:rPr lang="en-US" sz="2000" dirty="0" err="1"/>
              <a:t>Kadınlar</a:t>
            </a:r>
            <a:r>
              <a:rPr lang="en-US" sz="2000" dirty="0"/>
              <a:t> </a:t>
            </a:r>
            <a:r>
              <a:rPr lang="en-US" sz="2000" dirty="0" err="1"/>
              <a:t>adlı</a:t>
            </a:r>
            <a:r>
              <a:rPr lang="en-US" sz="2000" dirty="0"/>
              <a:t> </a:t>
            </a:r>
            <a:r>
              <a:rPr lang="en-US" sz="2000" dirty="0" err="1"/>
              <a:t>kitap</a:t>
            </a:r>
            <a:r>
              <a:rPr lang="en-US" sz="2000" dirty="0"/>
              <a:t> </a:t>
            </a:r>
            <a:r>
              <a:rPr lang="en-US" sz="2000" dirty="0" err="1"/>
              <a:t>hakkında</a:t>
            </a:r>
            <a:r>
              <a:rPr lang="en-US" sz="2000" dirty="0"/>
              <a:t> </a:t>
            </a:r>
            <a:r>
              <a:rPr lang="en-US" sz="2000" dirty="0" err="1"/>
              <a:t>sadece</a:t>
            </a:r>
            <a:r>
              <a:rPr lang="en-US" sz="2000" dirty="0"/>
              <a:t> </a:t>
            </a:r>
            <a:r>
              <a:rPr lang="en-US" sz="2000" dirty="0" err="1"/>
              <a:t>Osmanlı</a:t>
            </a:r>
            <a:r>
              <a:rPr lang="en-US" sz="2000" dirty="0"/>
              <a:t> </a:t>
            </a:r>
            <a:r>
              <a:rPr lang="en-US" sz="2000" dirty="0" err="1"/>
              <a:t>değil</a:t>
            </a:r>
            <a:r>
              <a:rPr lang="en-US" sz="2000" dirty="0"/>
              <a:t> </a:t>
            </a:r>
            <a:r>
              <a:rPr lang="en-US" sz="2000" dirty="0" err="1"/>
              <a:t>Selçuklu</a:t>
            </a:r>
            <a:r>
              <a:rPr lang="en-US" sz="2000" dirty="0"/>
              <a:t>  </a:t>
            </a:r>
            <a:r>
              <a:rPr lang="en-US" sz="2000" dirty="0" err="1"/>
              <a:t>devletinde</a:t>
            </a:r>
            <a:r>
              <a:rPr lang="en-US" sz="2000" dirty="0"/>
              <a:t> </a:t>
            </a:r>
            <a:r>
              <a:rPr lang="en-US" sz="2000" dirty="0" err="1"/>
              <a:t>vakıf</a:t>
            </a:r>
            <a:r>
              <a:rPr lang="en-US" sz="2000" dirty="0"/>
              <a:t> </a:t>
            </a:r>
            <a:r>
              <a:rPr lang="en-US" sz="2000" dirty="0" err="1"/>
              <a:t>sistemi</a:t>
            </a:r>
            <a:r>
              <a:rPr lang="en-US" sz="2000" dirty="0"/>
              <a:t> </a:t>
            </a:r>
            <a:r>
              <a:rPr lang="en-US" sz="2000" dirty="0" err="1"/>
              <a:t>ve</a:t>
            </a:r>
            <a:r>
              <a:rPr lang="en-US" sz="2000" dirty="0"/>
              <a:t> de </a:t>
            </a:r>
            <a:r>
              <a:rPr lang="en-US" sz="2000" dirty="0" err="1"/>
              <a:t>vakıf</a:t>
            </a:r>
            <a:r>
              <a:rPr lang="en-US" sz="2000" dirty="0"/>
              <a:t> </a:t>
            </a:r>
            <a:r>
              <a:rPr lang="en-US" sz="2000" dirty="0" err="1"/>
              <a:t>kuran</a:t>
            </a:r>
            <a:r>
              <a:rPr lang="en-US" sz="2000" dirty="0"/>
              <a:t> </a:t>
            </a:r>
            <a:r>
              <a:rPr lang="en-US" sz="2000" dirty="0" err="1"/>
              <a:t>kadınlar</a:t>
            </a:r>
            <a:r>
              <a:rPr lang="en-US" sz="2000" dirty="0"/>
              <a:t> </a:t>
            </a:r>
            <a:r>
              <a:rPr lang="en-US" sz="2000" dirty="0" err="1"/>
              <a:t>anlatılmıştır</a:t>
            </a:r>
            <a:r>
              <a:rPr lang="en-US" sz="2000" dirty="0"/>
              <a:t>. </a:t>
            </a:r>
            <a:r>
              <a:rPr lang="en-US" sz="2000" dirty="0" err="1"/>
              <a:t>Osmanlı</a:t>
            </a:r>
            <a:r>
              <a:rPr lang="en-US" sz="2000" dirty="0"/>
              <a:t> </a:t>
            </a:r>
            <a:r>
              <a:rPr lang="en-US" sz="2000" dirty="0" err="1"/>
              <a:t>Devleti</a:t>
            </a:r>
            <a:r>
              <a:rPr lang="en-US" sz="2000" dirty="0"/>
              <a:t> </a:t>
            </a:r>
            <a:r>
              <a:rPr lang="en-US" sz="2000" dirty="0" err="1"/>
              <a:t>zamanında</a:t>
            </a:r>
            <a:r>
              <a:rPr lang="en-US" sz="2000" dirty="0"/>
              <a:t> </a:t>
            </a:r>
            <a:r>
              <a:rPr lang="en-US" sz="2000" dirty="0" err="1"/>
              <a:t>han</a:t>
            </a:r>
            <a:r>
              <a:rPr lang="en-US" sz="2000" dirty="0"/>
              <a:t>, </a:t>
            </a:r>
            <a:r>
              <a:rPr lang="en-US" sz="2000" dirty="0" err="1"/>
              <a:t>hamam</a:t>
            </a:r>
            <a:r>
              <a:rPr lang="en-US" sz="2000" dirty="0"/>
              <a:t>, </a:t>
            </a:r>
            <a:r>
              <a:rPr lang="en-US" sz="2000" dirty="0" err="1"/>
              <a:t>kervansaray</a:t>
            </a:r>
            <a:r>
              <a:rPr lang="en-US" sz="2000" dirty="0"/>
              <a:t>, </a:t>
            </a:r>
            <a:r>
              <a:rPr lang="en-US" sz="2000" dirty="0" err="1"/>
              <a:t>darrüşifa</a:t>
            </a:r>
            <a:r>
              <a:rPr lang="en-US" sz="2000" dirty="0"/>
              <a:t>, </a:t>
            </a:r>
            <a:r>
              <a:rPr lang="en-US" sz="2000" dirty="0" err="1"/>
              <a:t>külliye</a:t>
            </a:r>
            <a:r>
              <a:rPr lang="en-US" sz="2000" dirty="0"/>
              <a:t>, </a:t>
            </a:r>
            <a:r>
              <a:rPr lang="en-US" sz="2000" dirty="0" err="1"/>
              <a:t>camii</a:t>
            </a:r>
            <a:r>
              <a:rPr lang="en-US" sz="2000" dirty="0"/>
              <a:t> </a:t>
            </a:r>
            <a:r>
              <a:rPr lang="en-US" sz="2000" dirty="0" err="1"/>
              <a:t>ve</a:t>
            </a:r>
            <a:r>
              <a:rPr lang="en-US" sz="2000" dirty="0"/>
              <a:t> </a:t>
            </a:r>
            <a:r>
              <a:rPr lang="en-US" sz="2000" dirty="0" err="1"/>
              <a:t>birçok</a:t>
            </a:r>
            <a:r>
              <a:rPr lang="en-US" sz="2000" dirty="0"/>
              <a:t> </a:t>
            </a:r>
            <a:r>
              <a:rPr lang="en-US" sz="2000" dirty="0" err="1"/>
              <a:t>halk</a:t>
            </a:r>
            <a:r>
              <a:rPr lang="en-US" sz="2000" dirty="0"/>
              <a:t> </a:t>
            </a:r>
            <a:r>
              <a:rPr lang="en-US" sz="2000" dirty="0" err="1"/>
              <a:t>yararına</a:t>
            </a:r>
            <a:r>
              <a:rPr lang="en-US" sz="2000" dirty="0"/>
              <a:t> </a:t>
            </a:r>
            <a:r>
              <a:rPr lang="en-US" sz="2000" dirty="0" err="1"/>
              <a:t>yapılmış</a:t>
            </a:r>
            <a:r>
              <a:rPr lang="en-US" sz="2000" dirty="0"/>
              <a:t> </a:t>
            </a:r>
            <a:r>
              <a:rPr lang="en-US" sz="2000" dirty="0" err="1"/>
              <a:t>toplumsal</a:t>
            </a:r>
            <a:r>
              <a:rPr lang="en-US" sz="2000" dirty="0"/>
              <a:t> </a:t>
            </a:r>
            <a:r>
              <a:rPr lang="en-US" sz="2000" dirty="0" err="1"/>
              <a:t>fayda</a:t>
            </a:r>
            <a:r>
              <a:rPr lang="en-US" sz="2000" dirty="0"/>
              <a:t> </a:t>
            </a:r>
            <a:r>
              <a:rPr lang="en-US" sz="2000" dirty="0" err="1"/>
              <a:t>sağlayan</a:t>
            </a:r>
            <a:r>
              <a:rPr lang="en-US" sz="2000" dirty="0"/>
              <a:t> </a:t>
            </a:r>
            <a:r>
              <a:rPr lang="en-US" sz="2000" dirty="0" err="1"/>
              <a:t>mimari</a:t>
            </a:r>
            <a:r>
              <a:rPr lang="en-US" sz="2000" dirty="0"/>
              <a:t> </a:t>
            </a:r>
            <a:r>
              <a:rPr lang="en-US" sz="2000" dirty="0" err="1"/>
              <a:t>yapıları</a:t>
            </a:r>
            <a:r>
              <a:rPr lang="en-US" sz="2000" dirty="0"/>
              <a:t> </a:t>
            </a:r>
            <a:r>
              <a:rPr lang="en-US" sz="2000" dirty="0" err="1"/>
              <a:t>ortaya</a:t>
            </a:r>
            <a:r>
              <a:rPr lang="en-US" sz="2000" dirty="0"/>
              <a:t> </a:t>
            </a:r>
            <a:r>
              <a:rPr lang="en-US" sz="2000" dirty="0" err="1"/>
              <a:t>çıkartan</a:t>
            </a:r>
            <a:r>
              <a:rPr lang="en-US" sz="2000" dirty="0"/>
              <a:t> </a:t>
            </a:r>
            <a:r>
              <a:rPr lang="en-US" sz="2000" dirty="0" err="1"/>
              <a:t>Osmanlı</a:t>
            </a:r>
            <a:r>
              <a:rPr lang="en-US" sz="2000" dirty="0"/>
              <a:t> </a:t>
            </a:r>
            <a:r>
              <a:rPr lang="en-US" sz="2000" dirty="0" err="1"/>
              <a:t>hatunları</a:t>
            </a:r>
            <a:r>
              <a:rPr lang="en-US" sz="2000" dirty="0"/>
              <a:t> </a:t>
            </a:r>
            <a:r>
              <a:rPr lang="en-US" sz="2000" dirty="0" err="1"/>
              <a:t>hakkında</a:t>
            </a:r>
            <a:r>
              <a:rPr lang="en-US" sz="2000" dirty="0"/>
              <a:t> </a:t>
            </a:r>
            <a:r>
              <a:rPr lang="en-US" sz="2000" dirty="0" err="1"/>
              <a:t>ve</a:t>
            </a:r>
            <a:r>
              <a:rPr lang="en-US" sz="2000" dirty="0"/>
              <a:t> de </a:t>
            </a:r>
            <a:r>
              <a:rPr lang="en-US" sz="2000" dirty="0" err="1"/>
              <a:t>onların</a:t>
            </a:r>
            <a:r>
              <a:rPr lang="en-US" sz="2000" dirty="0"/>
              <a:t> </a:t>
            </a:r>
            <a:r>
              <a:rPr lang="en-US" sz="2000" dirty="0" err="1"/>
              <a:t>yaptırmış</a:t>
            </a:r>
            <a:r>
              <a:rPr lang="en-US" sz="2000" dirty="0"/>
              <a:t> </a:t>
            </a:r>
            <a:r>
              <a:rPr lang="en-US" sz="2000" dirty="0" err="1"/>
              <a:t>olduğu</a:t>
            </a:r>
            <a:r>
              <a:rPr lang="en-US" sz="2000" dirty="0"/>
              <a:t> </a:t>
            </a:r>
            <a:r>
              <a:rPr lang="en-US" sz="2000" dirty="0" err="1"/>
              <a:t>eserler</a:t>
            </a:r>
            <a:r>
              <a:rPr lang="en-US" sz="2000" dirty="0"/>
              <a:t> </a:t>
            </a:r>
            <a:r>
              <a:rPr lang="en-US" sz="2000" dirty="0" err="1"/>
              <a:t>hakkında</a:t>
            </a:r>
            <a:r>
              <a:rPr lang="en-US" sz="2000" dirty="0"/>
              <a:t> </a:t>
            </a:r>
            <a:r>
              <a:rPr lang="en-US" sz="2000" dirty="0" err="1"/>
              <a:t>bilgi</a:t>
            </a:r>
            <a:r>
              <a:rPr lang="en-US" sz="2000" dirty="0"/>
              <a:t> </a:t>
            </a:r>
            <a:r>
              <a:rPr lang="en-US" sz="2000" dirty="0" err="1"/>
              <a:t>verilmiştir</a:t>
            </a:r>
            <a:r>
              <a:rPr lang="en-US" sz="2000" dirty="0"/>
              <a:t>. </a:t>
            </a:r>
          </a:p>
        </p:txBody>
      </p:sp>
      <p:grpSp>
        <p:nvGrpSpPr>
          <p:cNvPr id="11" name="Group 10">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2" name="Freeform: Shape 11">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4" name="İçerik Yer Tutucusu 3">
            <a:extLst>
              <a:ext uri="{FF2B5EF4-FFF2-40B4-BE49-F238E27FC236}">
                <a16:creationId xmlns:a16="http://schemas.microsoft.com/office/drawing/2014/main" id="{B100AF2C-E207-419A-86DE-1332A3C20992}"/>
              </a:ext>
            </a:extLst>
          </p:cNvPr>
          <p:cNvPicPr>
            <a:picLocks noGrp="1" noChangeAspect="1"/>
          </p:cNvPicPr>
          <p:nvPr>
            <p:ph idx="1"/>
          </p:nvPr>
        </p:nvPicPr>
        <p:blipFill>
          <a:blip r:embed="rId3"/>
          <a:stretch>
            <a:fillRect/>
          </a:stretch>
        </p:blipFill>
        <p:spPr>
          <a:xfrm>
            <a:off x="8592671" y="1310633"/>
            <a:ext cx="2837328" cy="4236734"/>
          </a:xfrm>
          <a:prstGeom prst="rect">
            <a:avLst/>
          </a:prstGeom>
        </p:spPr>
      </p:pic>
    </p:spTree>
    <p:extLst>
      <p:ext uri="{BB962C8B-B14F-4D97-AF65-F5344CB8AC3E}">
        <p14:creationId xmlns:p14="http://schemas.microsoft.com/office/powerpoint/2010/main" val="2623098039"/>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id="{FAE7279C-65C3-4ACE-8982-BFDA6B1CA933}"/>
              </a:ext>
            </a:extLst>
          </p:cNvPr>
          <p:cNvGraphicFramePr>
            <a:graphicFrameLocks noGrp="1"/>
          </p:cNvGraphicFramePr>
          <p:nvPr>
            <p:ph idx="1"/>
          </p:nvPr>
        </p:nvGraphicFramePr>
        <p:xfrm>
          <a:off x="791570" y="1146412"/>
          <a:ext cx="10638430" cy="4949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3110736"/>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a:extLst>
              <a:ext uri="{FF2B5EF4-FFF2-40B4-BE49-F238E27FC236}">
                <a16:creationId xmlns:a16="http://schemas.microsoft.com/office/drawing/2014/main" id="{0C98D577-F78A-440D-A7D9-8C6695AE52B8}"/>
              </a:ext>
            </a:extLst>
          </p:cNvPr>
          <p:cNvPicPr>
            <a:picLocks noGrp="1" noChangeAspect="1"/>
          </p:cNvPicPr>
          <p:nvPr>
            <p:ph idx="1"/>
          </p:nvPr>
        </p:nvPicPr>
        <p:blipFill rotWithShape="1">
          <a:blip r:embed="rId2"/>
          <a:srcRect t="7783" r="1" b="1"/>
          <a:stretch/>
        </p:blipFill>
        <p:spPr>
          <a:xfrm>
            <a:off x="20" y="10"/>
            <a:ext cx="12191435" cy="6857989"/>
          </a:xfrm>
          <a:prstGeom prst="rect">
            <a:avLst/>
          </a:prstGeom>
        </p:spPr>
      </p:pic>
      <p:sp>
        <p:nvSpPr>
          <p:cNvPr id="11" name="Rectangle 10">
            <a:extLst>
              <a:ext uri="{FF2B5EF4-FFF2-40B4-BE49-F238E27FC236}">
                <a16:creationId xmlns:a16="http://schemas.microsoft.com/office/drawing/2014/main" id="{A5761B15-C433-40FE-BB67-ECF17E50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47974"/>
            <a:ext cx="12192001" cy="3608431"/>
          </a:xfrm>
          <a:prstGeom prst="rect">
            <a:avLst/>
          </a:prstGeom>
          <a:gradFill flip="none" rotWithShape="1">
            <a:gsLst>
              <a:gs pos="41000">
                <a:srgbClr val="000000">
                  <a:alpha val="40000"/>
                </a:srgbClr>
              </a:gs>
              <a:gs pos="60000">
                <a:srgbClr val="000000">
                  <a:alpha val="4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47A4A11-6B1A-4E0B-BE84-EF0643F23CD7}"/>
              </a:ext>
            </a:extLst>
          </p:cNvPr>
          <p:cNvSpPr>
            <a:spLocks noGrp="1"/>
          </p:cNvSpPr>
          <p:nvPr>
            <p:ph type="title"/>
          </p:nvPr>
        </p:nvSpPr>
        <p:spPr>
          <a:xfrm>
            <a:off x="846160" y="1828800"/>
            <a:ext cx="10583839" cy="3477962"/>
          </a:xfrm>
        </p:spPr>
        <p:txBody>
          <a:bodyPr vert="horz" lIns="91440" tIns="45720" rIns="91440" bIns="45720" rtlCol="0" anchor="b" anchorCtr="0">
            <a:normAutofit fontScale="90000"/>
          </a:bodyPr>
          <a:lstStyle/>
          <a:p>
            <a:pPr algn="ctr"/>
            <a:br>
              <a:rPr lang="tr-TR" sz="1600" dirty="0">
                <a:solidFill>
                  <a:srgbClr val="FFFFFF"/>
                </a:solidFill>
              </a:rPr>
            </a:br>
            <a:br>
              <a:rPr lang="tr-TR" sz="1600" dirty="0">
                <a:solidFill>
                  <a:srgbClr val="FFFFFF"/>
                </a:solidFill>
              </a:rPr>
            </a:br>
            <a:br>
              <a:rPr lang="tr-TR" sz="1600" dirty="0">
                <a:solidFill>
                  <a:srgbClr val="FFFFFF"/>
                </a:solidFill>
              </a:rPr>
            </a:br>
            <a:br>
              <a:rPr lang="tr-TR" sz="1600" dirty="0">
                <a:solidFill>
                  <a:srgbClr val="FFFFFF"/>
                </a:solidFill>
              </a:rPr>
            </a:br>
            <a:br>
              <a:rPr lang="tr-TR" sz="1600" dirty="0">
                <a:solidFill>
                  <a:srgbClr val="FFFFFF"/>
                </a:solidFill>
              </a:rPr>
            </a:br>
            <a:br>
              <a:rPr lang="tr-TR" sz="1600" dirty="0">
                <a:solidFill>
                  <a:srgbClr val="FFFFFF"/>
                </a:solidFill>
              </a:rPr>
            </a:br>
            <a:br>
              <a:rPr lang="tr-TR" sz="1600" dirty="0">
                <a:solidFill>
                  <a:srgbClr val="FFFFFF"/>
                </a:solidFill>
              </a:rPr>
            </a:br>
            <a:br>
              <a:rPr lang="tr-TR" sz="1600" dirty="0">
                <a:solidFill>
                  <a:srgbClr val="FFFFFF"/>
                </a:solidFill>
              </a:rPr>
            </a:br>
            <a:br>
              <a:rPr lang="tr-TR" sz="1600" dirty="0">
                <a:solidFill>
                  <a:srgbClr val="FFFFFF"/>
                </a:solidFill>
              </a:rPr>
            </a:br>
            <a:r>
              <a:rPr lang="tr-TR" sz="1600" dirty="0">
                <a:solidFill>
                  <a:schemeClr val="bg1"/>
                </a:solidFill>
              </a:rPr>
              <a:t>Osmanlı Devletinde Kadın için Eğitim </a:t>
            </a:r>
            <a:br>
              <a:rPr lang="tr-TR" sz="1600" dirty="0">
                <a:solidFill>
                  <a:srgbClr val="FFFFFF"/>
                </a:solidFill>
              </a:rPr>
            </a:br>
            <a:br>
              <a:rPr lang="tr-TR" sz="1600" dirty="0">
                <a:solidFill>
                  <a:srgbClr val="FFFFFF"/>
                </a:solidFill>
              </a:rPr>
            </a:br>
            <a:r>
              <a:rPr lang="tr-TR" sz="1600" dirty="0">
                <a:solidFill>
                  <a:schemeClr val="bg1"/>
                </a:solidFill>
              </a:rPr>
              <a:t> Osmanlı toplumunda kız ve erkek</a:t>
            </a:r>
            <a:br>
              <a:rPr lang="tr-TR" sz="1600" dirty="0">
                <a:solidFill>
                  <a:schemeClr val="bg1"/>
                </a:solidFill>
              </a:rPr>
            </a:br>
            <a:r>
              <a:rPr lang="tr-TR" sz="1600" dirty="0">
                <a:solidFill>
                  <a:schemeClr val="bg1"/>
                </a:solidFill>
              </a:rPr>
              <a:t>çocukların ilk girdiği eğitim kurumu </a:t>
            </a:r>
            <a:r>
              <a:rPr lang="tr-TR" sz="1600" dirty="0" err="1">
                <a:solidFill>
                  <a:schemeClr val="bg1"/>
                </a:solidFill>
              </a:rPr>
              <a:t>Sıbyan</a:t>
            </a:r>
            <a:r>
              <a:rPr lang="tr-TR" sz="1600" dirty="0">
                <a:solidFill>
                  <a:schemeClr val="bg1"/>
                </a:solidFill>
              </a:rPr>
              <a:t> Mektepleridir. </a:t>
            </a:r>
            <a:r>
              <a:rPr lang="tr-TR" sz="1600" dirty="0" err="1">
                <a:solidFill>
                  <a:schemeClr val="bg1"/>
                </a:solidFill>
              </a:rPr>
              <a:t>Mekteb</a:t>
            </a:r>
            <a:r>
              <a:rPr lang="tr-TR" sz="1600" dirty="0">
                <a:solidFill>
                  <a:schemeClr val="bg1"/>
                </a:solidFill>
              </a:rPr>
              <a:t>-i </a:t>
            </a:r>
            <a:r>
              <a:rPr lang="tr-TR" sz="1600" dirty="0" err="1">
                <a:solidFill>
                  <a:schemeClr val="bg1"/>
                </a:solidFill>
              </a:rPr>
              <a:t>Sıbyan</a:t>
            </a:r>
            <a:r>
              <a:rPr lang="tr-TR" sz="1600" dirty="0">
                <a:solidFill>
                  <a:schemeClr val="bg1"/>
                </a:solidFill>
              </a:rPr>
              <a:t>,</a:t>
            </a:r>
            <a:br>
              <a:rPr lang="tr-TR" sz="1600" dirty="0">
                <a:solidFill>
                  <a:schemeClr val="bg1"/>
                </a:solidFill>
              </a:rPr>
            </a:br>
            <a:r>
              <a:rPr lang="tr-TR" sz="1600" dirty="0" err="1">
                <a:solidFill>
                  <a:schemeClr val="bg1"/>
                </a:solidFill>
              </a:rPr>
              <a:t>Muallimhane</a:t>
            </a:r>
            <a:r>
              <a:rPr lang="tr-TR" sz="1600" dirty="0">
                <a:solidFill>
                  <a:schemeClr val="bg1"/>
                </a:solidFill>
              </a:rPr>
              <a:t>, aşağı yukarı her mahallede bulunduğu için Mahalle Mektebi de</a:t>
            </a:r>
            <a:br>
              <a:rPr lang="tr-TR" sz="1600" dirty="0">
                <a:solidFill>
                  <a:schemeClr val="bg1"/>
                </a:solidFill>
              </a:rPr>
            </a:br>
            <a:r>
              <a:rPr lang="tr-TR" sz="1600" dirty="0">
                <a:solidFill>
                  <a:schemeClr val="bg1"/>
                </a:solidFill>
              </a:rPr>
              <a:t>denen bu okullar, 5-6 yaşlarından itibaren çocukların ilk olarak gittikleri</a:t>
            </a:r>
            <a:br>
              <a:rPr lang="tr-TR" sz="1600" dirty="0">
                <a:solidFill>
                  <a:schemeClr val="bg1"/>
                </a:solidFill>
              </a:rPr>
            </a:br>
            <a:r>
              <a:rPr lang="tr-TR" sz="1600" dirty="0">
                <a:solidFill>
                  <a:schemeClr val="bg1"/>
                </a:solidFill>
              </a:rPr>
              <a:t>kurumlardır. Söz konusu mekteplerdeki eğitim 3-4 yıl kadar sürer. Bu okulların</a:t>
            </a:r>
            <a:br>
              <a:rPr lang="tr-TR" sz="1600" dirty="0">
                <a:solidFill>
                  <a:schemeClr val="bg1"/>
                </a:solidFill>
              </a:rPr>
            </a:br>
            <a:r>
              <a:rPr lang="tr-TR" sz="1600" dirty="0">
                <a:solidFill>
                  <a:schemeClr val="bg1"/>
                </a:solidFill>
              </a:rPr>
              <a:t>temel amacı Müslüman çocuklarına okuma yazma öğretmek, Kuran-ı Kerim’i</a:t>
            </a:r>
            <a:br>
              <a:rPr lang="tr-TR" sz="1600" dirty="0">
                <a:solidFill>
                  <a:schemeClr val="bg1"/>
                </a:solidFill>
              </a:rPr>
            </a:br>
            <a:r>
              <a:rPr lang="tr-TR" sz="1600" dirty="0">
                <a:solidFill>
                  <a:schemeClr val="bg1"/>
                </a:solidFill>
              </a:rPr>
              <a:t>ezberletmek ve bazı temel dini bilgileri vermektir. Bu mekteplerin resmi kurumlarca</a:t>
            </a:r>
            <a:br>
              <a:rPr lang="tr-TR" sz="1600" dirty="0">
                <a:solidFill>
                  <a:schemeClr val="bg1"/>
                </a:solidFill>
              </a:rPr>
            </a:br>
            <a:r>
              <a:rPr lang="tr-TR" sz="1600" dirty="0">
                <a:solidFill>
                  <a:schemeClr val="bg1"/>
                </a:solidFill>
              </a:rPr>
              <a:t>hazırlanmış herhangi bir öğretim programı, müfredatı olmayıp yönetimi</a:t>
            </a:r>
            <a:br>
              <a:rPr lang="tr-TR" sz="1600" dirty="0">
                <a:solidFill>
                  <a:schemeClr val="bg1"/>
                </a:solidFill>
              </a:rPr>
            </a:br>
            <a:r>
              <a:rPr lang="tr-TR" sz="1600" dirty="0">
                <a:solidFill>
                  <a:schemeClr val="bg1"/>
                </a:solidFill>
              </a:rPr>
              <a:t>kurucularının tesis ettikleri vakıfların elindedir. Söz konusu okullar da zaman</a:t>
            </a:r>
            <a:br>
              <a:rPr lang="tr-TR" sz="1600" dirty="0">
                <a:solidFill>
                  <a:schemeClr val="bg1"/>
                </a:solidFill>
              </a:rPr>
            </a:br>
            <a:r>
              <a:rPr lang="tr-TR" sz="1600" dirty="0">
                <a:solidFill>
                  <a:schemeClr val="bg1"/>
                </a:solidFill>
              </a:rPr>
              <a:t>içerisinde medreseler gibi bozulmuş ve öğretim seviyesi bakımından gerilemiştir. </a:t>
            </a:r>
            <a:br>
              <a:rPr lang="tr-TR" sz="1600" dirty="0">
                <a:solidFill>
                  <a:schemeClr val="bg1"/>
                </a:solidFill>
              </a:rPr>
            </a:br>
            <a:endParaRPr lang="en-US" sz="1600" dirty="0">
              <a:solidFill>
                <a:schemeClr val="bg1"/>
              </a:solidFill>
            </a:endParaRPr>
          </a:p>
        </p:txBody>
      </p:sp>
    </p:spTree>
    <p:extLst>
      <p:ext uri="{BB962C8B-B14F-4D97-AF65-F5344CB8AC3E}">
        <p14:creationId xmlns:p14="http://schemas.microsoft.com/office/powerpoint/2010/main" val="3849446337"/>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2562084-B9E7-4960-A7AF-35AD5899EB1D}"/>
              </a:ext>
            </a:extLst>
          </p:cNvPr>
          <p:cNvSpPr>
            <a:spLocks noGrp="1"/>
          </p:cNvSpPr>
          <p:nvPr>
            <p:ph idx="1"/>
          </p:nvPr>
        </p:nvSpPr>
        <p:spPr>
          <a:xfrm>
            <a:off x="791570" y="1569493"/>
            <a:ext cx="10638430" cy="4526507"/>
          </a:xfrm>
        </p:spPr>
        <p:txBody>
          <a:bodyPr>
            <a:normAutofit lnSpcReduction="10000"/>
          </a:bodyPr>
          <a:lstStyle/>
          <a:p>
            <a:r>
              <a:rPr lang="tr-TR" dirty="0"/>
              <a:t>Tanzimat Fermanından farklı olarak 1856’da yayımlanan Islahat Fermanı programında eğitime önemli bir yer verilmiştir. Islahat Fermanı’nın etkisiyle okul sayısında ciddi bir artış olmuştur. Osmanlılarda ilk zamanlarda ilkokul üstü hazırlık okulu demek olan </a:t>
            </a:r>
            <a:r>
              <a:rPr lang="tr-TR" dirty="0" err="1"/>
              <a:t>rüşdiyeler</a:t>
            </a:r>
            <a:r>
              <a:rPr lang="tr-TR" dirty="0"/>
              <a:t>, daha sonraları ortaokul karakterine sahip bir öğrenim kurumu olarak kabul edilmiştir. ilk kız </a:t>
            </a:r>
            <a:r>
              <a:rPr lang="tr-TR" dirty="0" err="1"/>
              <a:t>rüşdiyesi</a:t>
            </a:r>
            <a:r>
              <a:rPr lang="tr-TR" dirty="0"/>
              <a:t> olan Cevri Usta </a:t>
            </a:r>
            <a:r>
              <a:rPr lang="tr-TR" dirty="0" err="1"/>
              <a:t>inas</a:t>
            </a:r>
            <a:r>
              <a:rPr lang="tr-TR" dirty="0"/>
              <a:t> </a:t>
            </a:r>
            <a:r>
              <a:rPr lang="tr-TR" dirty="0" err="1"/>
              <a:t>Rüşdiyesi</a:t>
            </a:r>
            <a:r>
              <a:rPr lang="tr-TR" dirty="0"/>
              <a:t>  1858 yılında açılmıştır. Asıl amaç iyi bir ev kadını yaratmaktır. Eğitim olanağı verilmeyen kızlardan bilgili olmaları beklenemez. iyi bir ev kadını yetiştirmek için açılan </a:t>
            </a:r>
            <a:r>
              <a:rPr lang="tr-TR" dirty="0" err="1"/>
              <a:t>rüşdiyeler</a:t>
            </a:r>
            <a:r>
              <a:rPr lang="tr-TR" dirty="0"/>
              <a:t>, ülke geneline yayılmamıştır. </a:t>
            </a:r>
          </a:p>
        </p:txBody>
      </p:sp>
    </p:spTree>
    <p:extLst>
      <p:ext uri="{BB962C8B-B14F-4D97-AF65-F5344CB8AC3E}">
        <p14:creationId xmlns:p14="http://schemas.microsoft.com/office/powerpoint/2010/main" val="3557133835"/>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16CD5C8-0D54-4295-BAAF-EEFE7293BDCF}"/>
              </a:ext>
            </a:extLst>
          </p:cNvPr>
          <p:cNvSpPr>
            <a:spLocks noGrp="1"/>
          </p:cNvSpPr>
          <p:nvPr>
            <p:ph idx="1"/>
          </p:nvPr>
        </p:nvSpPr>
        <p:spPr>
          <a:xfrm>
            <a:off x="941696" y="1624085"/>
            <a:ext cx="10488304" cy="4089778"/>
          </a:xfrm>
        </p:spPr>
        <p:txBody>
          <a:bodyPr>
            <a:normAutofit/>
          </a:bodyPr>
          <a:lstStyle/>
          <a:p>
            <a:r>
              <a:rPr lang="tr-TR" dirty="0" err="1"/>
              <a:t>Tanzimattan</a:t>
            </a:r>
            <a:r>
              <a:rPr lang="tr-TR" dirty="0"/>
              <a:t> sonra Osmanlı da rüştiyelerin ardından  idadiler de kurulmuş sayısı çok olmasa da lise düzeyindeki eğitimler verilmeye çalışılmıştır. </a:t>
            </a:r>
            <a:r>
              <a:rPr lang="tr-TR" dirty="0" err="1"/>
              <a:t>Tanzimatla</a:t>
            </a:r>
            <a:r>
              <a:rPr lang="tr-TR" dirty="0"/>
              <a:t> beraber kız çocukları için mesleki alanda eğitim veren bazı okullar kurulmuştur bunlar; Ebe mektebi, Kız sanayi mektepleri, </a:t>
            </a:r>
            <a:r>
              <a:rPr lang="tr-TR" dirty="0" err="1"/>
              <a:t>Darülmuallimat</a:t>
            </a:r>
            <a:r>
              <a:rPr lang="tr-TR" dirty="0"/>
              <a:t>, kız darülfünunu gibi kız çocuklarının ilim ve beceri düzeylerini geliştirmek için kurumlar kurulmuştur. </a:t>
            </a:r>
          </a:p>
        </p:txBody>
      </p:sp>
    </p:spTree>
    <p:extLst>
      <p:ext uri="{BB962C8B-B14F-4D97-AF65-F5344CB8AC3E}">
        <p14:creationId xmlns:p14="http://schemas.microsoft.com/office/powerpoint/2010/main" val="3875804574"/>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8FC1352-6799-4A8D-9842-5D8D633E032A}"/>
              </a:ext>
            </a:extLst>
          </p:cNvPr>
          <p:cNvSpPr>
            <a:spLocks noGrp="1"/>
          </p:cNvSpPr>
          <p:nvPr>
            <p:ph idx="1"/>
          </p:nvPr>
        </p:nvSpPr>
        <p:spPr>
          <a:xfrm>
            <a:off x="764275" y="1487607"/>
            <a:ext cx="10665725" cy="4608394"/>
          </a:xfrm>
        </p:spPr>
        <p:txBody>
          <a:bodyPr>
            <a:normAutofit fontScale="92500" lnSpcReduction="20000"/>
          </a:bodyPr>
          <a:lstStyle/>
          <a:p>
            <a:r>
              <a:rPr lang="tr-TR" dirty="0"/>
              <a:t>II. Meşrutiyet dönemi öncesi Osmanlı toplumuna bakıldığında Osmanlı kadının, özellikle de köylü ve göçebe aşiret kadınlarının öteden beri çalışma yaşamı içinde olduğu görülmektedir. İslam dininin benimsenmesi, yerleşik yaşama geçiş ve etki altında kalınan kültürler sonucu Osmanlı kentlerinde görülen kamusal alanın erkeklere terk edilmesi ve kadın-erkek mekan farklılığı kırsal kesimde pek de geçerli olmamıştır. İslam dini bir yandan kadın ve erkeğin aynı ortamda bulunmasını engellerken diğer yandan da kadınların tarlada çalışmaları için gerekli fetvaları vermekten de geri durmamıştır Osmanlı köylü kadını ev ve üretim işlerinin tümünü tarla işlerinin bir çoğunu gerçekleştirmektedir. Çukurova’da pamukta, Ege ve Akdeniz’de zeytinde, Karadeniz’de fındıkta tarım işçisi olarak köylü kadını çalışmıştır. </a:t>
            </a:r>
          </a:p>
        </p:txBody>
      </p:sp>
    </p:spTree>
    <p:extLst>
      <p:ext uri="{BB962C8B-B14F-4D97-AF65-F5344CB8AC3E}">
        <p14:creationId xmlns:p14="http://schemas.microsoft.com/office/powerpoint/2010/main" val="58807588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9FEAAE4-608F-4DE6-97B4-51573869A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5062873" cy="6858003"/>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1C03C1F1-33AC-4C16-AD56-DD6382C36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08320" y="-1"/>
            <a:ext cx="548640"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D66E751B-0173-4DAE-BDFD-D5855E48F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24F58DB-B3B0-4265-8312-823370262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İçerik Yer Tutucusu 2">
            <a:extLst>
              <a:ext uri="{FF2B5EF4-FFF2-40B4-BE49-F238E27FC236}">
                <a16:creationId xmlns:a16="http://schemas.microsoft.com/office/drawing/2014/main" id="{BF5A0ECC-844E-4B81-8E5C-83239F1AE48F}"/>
              </a:ext>
            </a:extLst>
          </p:cNvPr>
          <p:cNvSpPr>
            <a:spLocks noGrp="1"/>
          </p:cNvSpPr>
          <p:nvPr>
            <p:ph idx="1"/>
          </p:nvPr>
        </p:nvSpPr>
        <p:spPr>
          <a:xfrm>
            <a:off x="5749369" y="1143000"/>
            <a:ext cx="5876395" cy="4572000"/>
          </a:xfrm>
        </p:spPr>
        <p:txBody>
          <a:bodyPr anchor="ctr">
            <a:normAutofit fontScale="92500"/>
          </a:bodyPr>
          <a:lstStyle/>
          <a:p>
            <a:r>
              <a:rPr lang="tr-TR" dirty="0"/>
              <a:t>İçindekiler:</a:t>
            </a:r>
          </a:p>
          <a:p>
            <a:r>
              <a:rPr lang="tr-TR" dirty="0"/>
              <a:t>Müslüman ve de gayrimüslim kadın</a:t>
            </a:r>
          </a:p>
          <a:p>
            <a:r>
              <a:rPr lang="tr-TR" dirty="0"/>
              <a:t>Kadının toplumda ekonomideki yeri</a:t>
            </a:r>
          </a:p>
          <a:p>
            <a:r>
              <a:rPr lang="tr-TR" dirty="0"/>
              <a:t>Kadının toplumdaki siyasi yeri </a:t>
            </a:r>
          </a:p>
          <a:p>
            <a:r>
              <a:rPr lang="tr-TR" dirty="0"/>
              <a:t>Kadının toplumdaki kültürel yeri </a:t>
            </a:r>
          </a:p>
          <a:p>
            <a:r>
              <a:rPr lang="tr-TR" dirty="0"/>
              <a:t>Kadının toplumdaki eğitim hayatı </a:t>
            </a:r>
          </a:p>
          <a:p>
            <a:r>
              <a:rPr lang="tr-TR" dirty="0"/>
              <a:t>Kadının toplumda çalışma hayatı </a:t>
            </a:r>
          </a:p>
        </p:txBody>
      </p:sp>
    </p:spTree>
    <p:extLst>
      <p:ext uri="{BB962C8B-B14F-4D97-AF65-F5344CB8AC3E}">
        <p14:creationId xmlns:p14="http://schemas.microsoft.com/office/powerpoint/2010/main" val="1551200811"/>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B77F495-2F31-4500-BED3-F93330AB0D90}"/>
              </a:ext>
            </a:extLst>
          </p:cNvPr>
          <p:cNvSpPr>
            <a:spLocks noGrp="1"/>
          </p:cNvSpPr>
          <p:nvPr>
            <p:ph idx="1"/>
          </p:nvPr>
        </p:nvSpPr>
        <p:spPr/>
        <p:txBody>
          <a:bodyPr/>
          <a:lstStyle/>
          <a:p>
            <a:r>
              <a:rPr lang="tr-TR" dirty="0"/>
              <a:t>Gelen II. Meşrutiyetle beraber, </a:t>
            </a:r>
            <a:r>
              <a:rPr lang="tr-TR" dirty="0" err="1"/>
              <a:t>müsliman-gayrimüsliman</a:t>
            </a:r>
            <a:r>
              <a:rPr lang="tr-TR" dirty="0"/>
              <a:t> </a:t>
            </a:r>
            <a:r>
              <a:rPr lang="tr-TR" dirty="0" err="1"/>
              <a:t>farketmeksizin</a:t>
            </a:r>
            <a:r>
              <a:rPr lang="tr-TR" dirty="0"/>
              <a:t> devletin çoğu alanında çalışabilmelerine hak kazandıkları görülmüştür. (maliye, öğretmenlik, Kadın amele taburu, katibe) </a:t>
            </a:r>
          </a:p>
        </p:txBody>
      </p:sp>
    </p:spTree>
    <p:extLst>
      <p:ext uri="{BB962C8B-B14F-4D97-AF65-F5344CB8AC3E}">
        <p14:creationId xmlns:p14="http://schemas.microsoft.com/office/powerpoint/2010/main" val="944792269"/>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id="{80BB07B4-8756-4AE5-A848-6EA4FA2ED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a:extLst>
              <a:ext uri="{FF2B5EF4-FFF2-40B4-BE49-F238E27FC236}">
                <a16:creationId xmlns:a16="http://schemas.microsoft.com/office/drawing/2014/main" id="{E3DBA31B-E8DE-433B-8A7D-336A029AB7BB}"/>
              </a:ext>
            </a:extLst>
          </p:cNvPr>
          <p:cNvPicPr>
            <a:picLocks noChangeAspect="1"/>
          </p:cNvPicPr>
          <p:nvPr/>
        </p:nvPicPr>
        <p:blipFill rotWithShape="1">
          <a:blip r:embed="rId2"/>
          <a:srcRect t="806" b="12322"/>
          <a:stretch/>
        </p:blipFill>
        <p:spPr>
          <a:xfrm>
            <a:off x="20" y="10"/>
            <a:ext cx="12191980" cy="6857990"/>
          </a:xfrm>
          <a:prstGeom prst="rect">
            <a:avLst/>
          </a:prstGeom>
        </p:spPr>
      </p:pic>
      <p:grpSp>
        <p:nvGrpSpPr>
          <p:cNvPr id="18" name="Group 17">
            <a:extLst>
              <a:ext uri="{FF2B5EF4-FFF2-40B4-BE49-F238E27FC236}">
                <a16:creationId xmlns:a16="http://schemas.microsoft.com/office/drawing/2014/main" id="{86986DFA-4110-44F9-862D-8DABE7D6DF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9" name="Freeform: Shape 18">
              <a:extLst>
                <a:ext uri="{FF2B5EF4-FFF2-40B4-BE49-F238E27FC236}">
                  <a16:creationId xmlns:a16="http://schemas.microsoft.com/office/drawing/2014/main" id="{3D469381-988C-4B8E-ACF9-2D19DB81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677D7C8E-3111-445A-B43A-A06FFDBD6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642442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 Başlık 2">
            <a:extLst>
              <a:ext uri="{FF2B5EF4-FFF2-40B4-BE49-F238E27FC236}">
                <a16:creationId xmlns:a16="http://schemas.microsoft.com/office/drawing/2014/main" id="{A095282C-132F-4346-8750-A599AA8A099D}"/>
              </a:ext>
            </a:extLst>
          </p:cNvPr>
          <p:cNvSpPr>
            <a:spLocks noGrp="1"/>
          </p:cNvSpPr>
          <p:nvPr>
            <p:ph type="subTitle" idx="1"/>
          </p:nvPr>
        </p:nvSpPr>
        <p:spPr>
          <a:xfrm>
            <a:off x="7077075" y="3809999"/>
            <a:ext cx="4352925" cy="1985963"/>
          </a:xfrm>
        </p:spPr>
        <p:txBody>
          <a:bodyPr>
            <a:normAutofit/>
          </a:bodyPr>
          <a:lstStyle/>
          <a:p>
            <a:pPr algn="l"/>
            <a:r>
              <a:rPr lang="tr-TR" dirty="0"/>
              <a:t>Beni Dinlediğiniz İçin Çok Teşekkür Ederim. </a:t>
            </a:r>
          </a:p>
        </p:txBody>
      </p:sp>
      <p:pic>
        <p:nvPicPr>
          <p:cNvPr id="4" name="Resim 3">
            <a:extLst>
              <a:ext uri="{FF2B5EF4-FFF2-40B4-BE49-F238E27FC236}">
                <a16:creationId xmlns:a16="http://schemas.microsoft.com/office/drawing/2014/main" id="{18B764F8-672A-44B5-A4C4-0713870B61F3}"/>
              </a:ext>
            </a:extLst>
          </p:cNvPr>
          <p:cNvPicPr>
            <a:picLocks noChangeAspect="1"/>
          </p:cNvPicPr>
          <p:nvPr/>
        </p:nvPicPr>
        <p:blipFill rotWithShape="1">
          <a:blip r:embed="rId2"/>
          <a:srcRect l="9169" r="-2" b="-2"/>
          <a:stretch/>
        </p:blipFill>
        <p:spPr>
          <a:xfrm>
            <a:off x="762000" y="762000"/>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11" name="Freeform: Shape 10">
            <a:extLst>
              <a:ext uri="{FF2B5EF4-FFF2-40B4-BE49-F238E27FC236}">
                <a16:creationId xmlns:a16="http://schemas.microsoft.com/office/drawing/2014/main" id="{86E3368C-B3A5-484E-8070-EC7E903F8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72A2B9B4-6095-47C2-8BBC-4792C5C7A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20055285"/>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BB07B4-8756-4AE5-A848-6EA4FA2ED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129C1519-3DDA-4796-9D2F-9AADF68B5284}"/>
              </a:ext>
            </a:extLst>
          </p:cNvPr>
          <p:cNvPicPr>
            <a:picLocks noChangeAspect="1"/>
          </p:cNvPicPr>
          <p:nvPr/>
        </p:nvPicPr>
        <p:blipFill rotWithShape="1">
          <a:blip r:embed="rId2"/>
          <a:srcRect t="13184" b="13286"/>
          <a:stretch/>
        </p:blipFill>
        <p:spPr>
          <a:xfrm>
            <a:off x="20" y="10"/>
            <a:ext cx="12191980" cy="6857990"/>
          </a:xfrm>
          <a:prstGeom prst="rect">
            <a:avLst/>
          </a:prstGeom>
        </p:spPr>
      </p:pic>
    </p:spTree>
    <p:extLst>
      <p:ext uri="{BB962C8B-B14F-4D97-AF65-F5344CB8AC3E}">
        <p14:creationId xmlns:p14="http://schemas.microsoft.com/office/powerpoint/2010/main" val="273997613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descr="metin içeren bir resim&#10;&#10;Açıklama otomatik olarak oluşturuldu">
            <a:extLst>
              <a:ext uri="{FF2B5EF4-FFF2-40B4-BE49-F238E27FC236}">
                <a16:creationId xmlns:a16="http://schemas.microsoft.com/office/drawing/2014/main" id="{4C6A9537-C332-480B-ACFE-90FA62194309}"/>
              </a:ext>
            </a:extLst>
          </p:cNvPr>
          <p:cNvPicPr>
            <a:picLocks noGrp="1" noChangeAspect="1"/>
          </p:cNvPicPr>
          <p:nvPr>
            <p:ph idx="1"/>
          </p:nvPr>
        </p:nvPicPr>
        <p:blipFill rotWithShape="1">
          <a:blip r:embed="rId2"/>
          <a:srcRect r="1338" b="1"/>
          <a:stretch/>
        </p:blipFill>
        <p:spPr>
          <a:xfrm>
            <a:off x="20" y="10"/>
            <a:ext cx="12191435" cy="6857989"/>
          </a:xfrm>
          <a:prstGeom prst="rect">
            <a:avLst/>
          </a:prstGeom>
        </p:spPr>
      </p:pic>
      <p:sp>
        <p:nvSpPr>
          <p:cNvPr id="11" name="Rectangle 10">
            <a:extLst>
              <a:ext uri="{FF2B5EF4-FFF2-40B4-BE49-F238E27FC236}">
                <a16:creationId xmlns:a16="http://schemas.microsoft.com/office/drawing/2014/main" id="{A5761B15-C433-40FE-BB67-ECF17E50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47974"/>
            <a:ext cx="12192001" cy="3608431"/>
          </a:xfrm>
          <a:prstGeom prst="rect">
            <a:avLst/>
          </a:prstGeom>
          <a:gradFill flip="none" rotWithShape="1">
            <a:gsLst>
              <a:gs pos="41000">
                <a:srgbClr val="000000">
                  <a:alpha val="40000"/>
                </a:srgbClr>
              </a:gs>
              <a:gs pos="60000">
                <a:srgbClr val="000000">
                  <a:alpha val="4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797709"/>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DE31BDA-7B86-4D7C-88B2-2156141A9E23}"/>
              </a:ext>
            </a:extLst>
          </p:cNvPr>
          <p:cNvSpPr>
            <a:spLocks noGrp="1"/>
          </p:cNvSpPr>
          <p:nvPr>
            <p:ph idx="1"/>
          </p:nvPr>
        </p:nvSpPr>
        <p:spPr>
          <a:xfrm>
            <a:off x="886264" y="1139483"/>
            <a:ext cx="10543735" cy="4956517"/>
          </a:xfrm>
        </p:spPr>
        <p:txBody>
          <a:bodyPr/>
          <a:lstStyle/>
          <a:p>
            <a:r>
              <a:rPr lang="tr-TR" dirty="0"/>
              <a:t>Bilindiği üzere Osmanlı İmparatorluğu’nda  toplumda genel olarak halk Müslüman-gayrimüslim olarak sınıflandırılmıştır. Müslümanlar büyük çoğunluğu oluşturmuş, (</a:t>
            </a:r>
            <a:r>
              <a:rPr lang="tr-TR" dirty="0" err="1"/>
              <a:t>Türk,Arap</a:t>
            </a:r>
            <a:r>
              <a:rPr lang="tr-TR" dirty="0"/>
              <a:t>, Boşnak ve de Arnavutlar) Bir diğer kısmını Hristiyanlar, Museviler </a:t>
            </a:r>
            <a:r>
              <a:rPr lang="tr-TR" dirty="0" err="1"/>
              <a:t>oltuşturuyordu</a:t>
            </a:r>
            <a:r>
              <a:rPr lang="tr-TR" dirty="0"/>
              <a:t>. </a:t>
            </a:r>
          </a:p>
        </p:txBody>
      </p:sp>
    </p:spTree>
    <p:extLst>
      <p:ext uri="{BB962C8B-B14F-4D97-AF65-F5344CB8AC3E}">
        <p14:creationId xmlns:p14="http://schemas.microsoft.com/office/powerpoint/2010/main" val="626592689"/>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36F6AE0-4B73-4A47-8226-24C6D206A845}"/>
              </a:ext>
            </a:extLst>
          </p:cNvPr>
          <p:cNvSpPr>
            <a:spLocks noGrp="1"/>
          </p:cNvSpPr>
          <p:nvPr>
            <p:ph idx="1"/>
          </p:nvPr>
        </p:nvSpPr>
        <p:spPr>
          <a:xfrm>
            <a:off x="723331" y="859809"/>
            <a:ext cx="10686740" cy="4922294"/>
          </a:xfrm>
        </p:spPr>
        <p:txBody>
          <a:bodyPr>
            <a:normAutofit/>
          </a:bodyPr>
          <a:lstStyle/>
          <a:p>
            <a:r>
              <a:rPr lang="tr-TR" dirty="0"/>
              <a:t>Gayrimüslim kadınlarda ve onların kültüründe de mahremiyet kavramı Müslüman kadınlar kadar yaygındı örneğin  gayrimüslim kadınların da sokakta kılık kıyafet açısından yüzlerinin bir kısmını örtme ve usturuplu bir giyiniş hakimdi. Gayrimüslim kadınlar  ekonomik olarak daha geniş haklara sahiptiler, Bizanslı kadınlar sosyal yaşamdan uzak kapalı bir hayat yaşamıştır. İmparatoriçeler bile ender olarak halk arasında görülürdü. Zaman zaman iyi </a:t>
            </a:r>
            <a:r>
              <a:rPr lang="tr-TR" dirty="0" err="1"/>
              <a:t>eğitimli,Hırslı</a:t>
            </a:r>
            <a:r>
              <a:rPr lang="tr-TR" dirty="0"/>
              <a:t> ve enerjik üst tabaka kadınları görülürdü. İmparatoriçe </a:t>
            </a:r>
            <a:r>
              <a:rPr lang="tr-TR" dirty="0" err="1"/>
              <a:t>Theodora</a:t>
            </a:r>
            <a:r>
              <a:rPr lang="tr-TR" dirty="0"/>
              <a:t>, </a:t>
            </a:r>
            <a:r>
              <a:rPr lang="tr-TR" dirty="0" err="1"/>
              <a:t>Alexiad</a:t>
            </a:r>
            <a:r>
              <a:rPr lang="tr-TR" dirty="0"/>
              <a:t> kitabının yazarı </a:t>
            </a:r>
            <a:r>
              <a:rPr lang="tr-TR" dirty="0" err="1"/>
              <a:t>Anna</a:t>
            </a:r>
            <a:r>
              <a:rPr lang="tr-TR" dirty="0"/>
              <a:t> </a:t>
            </a:r>
            <a:r>
              <a:rPr lang="tr-TR" dirty="0" err="1"/>
              <a:t>Comnena</a:t>
            </a:r>
            <a:r>
              <a:rPr lang="tr-TR" dirty="0"/>
              <a:t> Bizans tarihinde ön plana çıkan kadınlardan birkaçıdır.</a:t>
            </a:r>
          </a:p>
          <a:p>
            <a:endParaRPr lang="tr-TR" dirty="0"/>
          </a:p>
        </p:txBody>
      </p:sp>
    </p:spTree>
    <p:extLst>
      <p:ext uri="{BB962C8B-B14F-4D97-AF65-F5344CB8AC3E}">
        <p14:creationId xmlns:p14="http://schemas.microsoft.com/office/powerpoint/2010/main" val="3890792374"/>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467E328-DF12-40AC-B4B1-D90AE1ACEE83}"/>
              </a:ext>
            </a:extLst>
          </p:cNvPr>
          <p:cNvSpPr>
            <a:spLocks noGrp="1"/>
          </p:cNvSpPr>
          <p:nvPr>
            <p:ph idx="1"/>
          </p:nvPr>
        </p:nvSpPr>
        <p:spPr>
          <a:xfrm>
            <a:off x="731520" y="858129"/>
            <a:ext cx="10698480" cy="5237871"/>
          </a:xfrm>
        </p:spPr>
        <p:txBody>
          <a:bodyPr>
            <a:normAutofit fontScale="92500" lnSpcReduction="10000"/>
          </a:bodyPr>
          <a:lstStyle/>
          <a:p>
            <a:r>
              <a:rPr lang="tr-TR" dirty="0">
                <a:highlight>
                  <a:srgbClr val="800080"/>
                </a:highlight>
              </a:rPr>
              <a:t>Osmanlı Devleti’nde Kadınının Sosyal Statüsü (Kültürel)</a:t>
            </a:r>
          </a:p>
          <a:p>
            <a:r>
              <a:rPr lang="tr-TR" dirty="0"/>
              <a:t> Tanzimat Öncesi Osmanlı Kadınının Sosyal Statüsü</a:t>
            </a:r>
          </a:p>
          <a:p>
            <a:r>
              <a:rPr lang="tr-TR" dirty="0"/>
              <a:t>Osmanlı Devleti’nin kuruluş döneminde kadınların yaşayışları eski Türk geleneklerine benziyor iken </a:t>
            </a:r>
            <a:r>
              <a:rPr lang="tr-TR" dirty="0" err="1"/>
              <a:t>İslamiyetin</a:t>
            </a:r>
            <a:r>
              <a:rPr lang="tr-TR" dirty="0"/>
              <a:t> etkisi dışında hem yerleşilen coğrafyanın etrafındaki kültürel kuşatma hem de saraya giren yabancı unsurlar beraberinde farklılaşmayı getirmiştir. Bu farklılaşma sonucu olarak II. Murad zamanında, Osmanlı hükümdarlarının haremi olmuştu. Kanuni dönemi ile birlikte de kadın tam anlamı ile “mahrem bir nesne” halini almıştı (Ülkütaşır,1967,49). Kadının mahrem bir nesne olarak görülmesi sonraki yıllarda iyice </a:t>
            </a:r>
            <a:r>
              <a:rPr lang="tr-TR" dirty="0" err="1"/>
              <a:t>çığrından</a:t>
            </a:r>
            <a:r>
              <a:rPr lang="tr-TR" dirty="0"/>
              <a:t> çıkmış, ve Osmanlı Devleti’nde yaşayan Hıristiyan ve Yahudi kadınları bile etkiledi . Birçok yerde Müslüman kadınlar gibi giyinen gayrimüslim kadınlar, tesettürü kabul etti. Yüzü peçe ile kapatma yöreden yöreye farklılık gösterdi.</a:t>
            </a:r>
          </a:p>
          <a:p>
            <a:endParaRPr lang="tr-TR" dirty="0"/>
          </a:p>
        </p:txBody>
      </p:sp>
    </p:spTree>
    <p:extLst>
      <p:ext uri="{BB962C8B-B14F-4D97-AF65-F5344CB8AC3E}">
        <p14:creationId xmlns:p14="http://schemas.microsoft.com/office/powerpoint/2010/main" val="1984866992"/>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5749C45-4D7B-4915-9D0E-24271B70ACD5}"/>
              </a:ext>
            </a:extLst>
          </p:cNvPr>
          <p:cNvSpPr>
            <a:spLocks noGrp="1"/>
          </p:cNvSpPr>
          <p:nvPr>
            <p:ph idx="1"/>
          </p:nvPr>
        </p:nvSpPr>
        <p:spPr>
          <a:xfrm>
            <a:off x="614149" y="464025"/>
            <a:ext cx="10815851" cy="5631976"/>
          </a:xfrm>
        </p:spPr>
        <p:txBody>
          <a:bodyPr>
            <a:normAutofit fontScale="92500" lnSpcReduction="20000"/>
          </a:bodyPr>
          <a:lstStyle/>
          <a:p>
            <a:pPr marL="0" indent="0">
              <a:buNone/>
            </a:pPr>
            <a:r>
              <a:rPr lang="tr-TR" dirty="0"/>
              <a:t>Ermeni kadınlar Müslüman kadınlar gibi yüzlerini Kızlar gelin olurken başlarını </a:t>
            </a:r>
            <a:r>
              <a:rPr lang="tr-TR" dirty="0" err="1"/>
              <a:t>didek</a:t>
            </a:r>
            <a:r>
              <a:rPr lang="tr-TR" dirty="0"/>
              <a:t> denilen bir örtü ile örterdi . örterken Rumeli ve İstanbul’da yaşayan kadınlar yüzlerinin bir bölümünü açık bırakırdı  Kadının sosyal yaşamdan uzaklaşıp mahrem bir nesne haline gelme durumu özellikle kentlerde geçerlidir. Kırsal alanlarda yaşayan kadınlar kentlerde yaşayan kadınlara nispeten daha özgürdürler. Gerek din gerek etkilenilen İran ve Bizans kültürleri gerekse yerleşik yaşama geçilen coğrafya Osmanlı Devleti’nde kadınların, toplumsal yaşamdan uzaklaşmasına neden olur. Özellikle şehirlerde toprağa bağlı bir yaşama (yerleşik yaşam) geçilmesi kadın-erkek ilişkisinin toplumsal biçimini de belirler. Osmanlı Devleti’nin kurumlaştığı ve Osmanlı başkentinde saray geleneğinin ortaya çıktığı dönemde, XVI. Yüzyıl, kadınlara yönelik fermanlar yayınlanır. Kanuni döneminde, çamaşırcı kadınların, dükkan tutmalarına başta izin verildi . Fakat bazı kadınların bu dükkanlarda çamaşırcı güzel kadınlarla erkeklerin münasebeti olması nedeniyle kadınların çamaşırcı dükkanı işletmeleri engellendi. </a:t>
            </a:r>
          </a:p>
        </p:txBody>
      </p:sp>
    </p:spTree>
    <p:extLst>
      <p:ext uri="{BB962C8B-B14F-4D97-AF65-F5344CB8AC3E}">
        <p14:creationId xmlns:p14="http://schemas.microsoft.com/office/powerpoint/2010/main" val="1352369008"/>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5CD4CE6-9C5B-452B-80C8-3F0CEFB49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562" y="2"/>
            <a:ext cx="210312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AA803B34-1FE8-4362-ADC8-A96D059A3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562" y="2"/>
            <a:ext cx="210312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İçerik Yer Tutucusu 2">
            <a:extLst>
              <a:ext uri="{FF2B5EF4-FFF2-40B4-BE49-F238E27FC236}">
                <a16:creationId xmlns:a16="http://schemas.microsoft.com/office/drawing/2014/main" id="{722CD158-F0D4-418A-9E1F-AE12D38EACD5}"/>
              </a:ext>
            </a:extLst>
          </p:cNvPr>
          <p:cNvSpPr>
            <a:spLocks noGrp="1"/>
          </p:cNvSpPr>
          <p:nvPr>
            <p:ph idx="1"/>
          </p:nvPr>
        </p:nvSpPr>
        <p:spPr>
          <a:xfrm>
            <a:off x="6035040" y="1296063"/>
            <a:ext cx="5394960" cy="4492487"/>
          </a:xfrm>
        </p:spPr>
        <p:txBody>
          <a:bodyPr anchor="t">
            <a:normAutofit/>
          </a:bodyPr>
          <a:lstStyle/>
          <a:p>
            <a:r>
              <a:rPr lang="tr-TR" sz="1300" dirty="0"/>
              <a:t>Osmanlı Devleti’nde kadınların (şehirli), toplumsal aktivitelerde bulunması hoş karşılanmaz ve hatta kimi zaman yasaklanırken ekonomik yaşama katılmasına karşı çıkılmamıştır. Osmanlı da kadın mal ve mülk sahibi olabilir, ekonomik yaşama katılabilir ve ticari faaliyetlerde bulunabilir. Osmanlı Devleti’nde mülk sahibi olan kadın sayısı az değildir, ancak mülkünü işleten kadın azdır. Mülk sahibi olan kadın, mülkünü işletebilir, mülkünü istediği kişiye hatta gayrimüslime bile satabilir. Kadının izni olmadan kocası, oğlu ya da babası kadının malını satamaz, kiralayamaz ve kullanamaz. Kadının mülkü isteği dışında satılırsa bu satış iptal edilir Osmanlı Devleti’nde kadınlar ticari faaliyetlerde bulunarak tüccarlık yapabilir. Örneğin, Kanuni döneminde kadınlar çamaşırhane işletip köle ticareti yaparlar. Kadınlar borç para alıp, borç para verebilir hatta eşleri ile ortak ticari faaliyetleri için eşlerine kefil bile olabilir (Abacı,2001,148). Osmanlı kadınları değişen koşullara uyum sağlayarak -XIX. yüzyılda </a:t>
            </a:r>
            <a:r>
              <a:rPr lang="tr-TR" sz="1300" dirty="0" err="1"/>
              <a:t>Yafa’da</a:t>
            </a:r>
            <a:r>
              <a:rPr lang="tr-TR" sz="1300" dirty="0"/>
              <a:t> Napolyon’un şehri fethi sırasında erkeklerin birçoğunun katledilmesi dolayısıyla- ekonomik etkinliklerini çeşitlendirir  Komisyonculuk, ticari şirkete üyelik, toptancı şirketi kurmak, tarımsal faaliyetlerde bulunmak. </a:t>
            </a:r>
          </a:p>
        </p:txBody>
      </p:sp>
    </p:spTree>
    <p:extLst>
      <p:ext uri="{BB962C8B-B14F-4D97-AF65-F5344CB8AC3E}">
        <p14:creationId xmlns:p14="http://schemas.microsoft.com/office/powerpoint/2010/main" val="1728586663"/>
      </p:ext>
    </p:extLst>
  </p:cSld>
  <p:clrMapOvr>
    <a:masterClrMapping/>
  </p:clrMapOvr>
  <p:transition spd="slow">
    <p:randomBar dir="vert"/>
  </p:transition>
</p:sld>
</file>

<file path=ppt/theme/theme1.xml><?xml version="1.0" encoding="utf-8"?>
<a:theme xmlns:a="http://schemas.openxmlformats.org/drawingml/2006/main" name="TornVTI">
  <a:themeElements>
    <a:clrScheme name="AnalogousFromLightSeedLeftStep">
      <a:dk1>
        <a:srgbClr val="000000"/>
      </a:dk1>
      <a:lt1>
        <a:srgbClr val="FFFFFF"/>
      </a:lt1>
      <a:dk2>
        <a:srgbClr val="1F2D37"/>
      </a:dk2>
      <a:lt2>
        <a:srgbClr val="E4E2E8"/>
      </a:lt2>
      <a:accent1>
        <a:srgbClr val="9AA67D"/>
      </a:accent1>
      <a:accent2>
        <a:srgbClr val="A9A273"/>
      </a:accent2>
      <a:accent3>
        <a:srgbClr val="BB9B81"/>
      </a:accent3>
      <a:accent4>
        <a:srgbClr val="BA827F"/>
      </a:accent4>
      <a:accent5>
        <a:srgbClr val="C492A4"/>
      </a:accent5>
      <a:accent6>
        <a:srgbClr val="BA7FAD"/>
      </a:accent6>
      <a:hlink>
        <a:srgbClr val="7E69AE"/>
      </a:hlink>
      <a:folHlink>
        <a:srgbClr val="7F7F7F"/>
      </a:folHlink>
    </a:clrScheme>
    <a:fontScheme name="Torn">
      <a:majorFont>
        <a:latin typeface="Verdana Pro Cond SemiBold"/>
        <a:ea typeface=""/>
        <a:cs typeface=""/>
      </a:majorFont>
      <a:minorFont>
        <a:latin typeface="Verdan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emplate>TM04033917[[fn=Berlin]]</Template>
  <TotalTime>279</TotalTime>
  <Words>1531</Words>
  <Application>Microsoft Office PowerPoint</Application>
  <PresentationFormat>Geniş ekran</PresentationFormat>
  <Paragraphs>27</Paragraphs>
  <Slides>22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Arial</vt:lpstr>
      <vt:lpstr>Verdana Pro</vt:lpstr>
      <vt:lpstr>Verdana Pro Cond SemiBold</vt:lpstr>
      <vt:lpstr>TornVTI</vt:lpstr>
      <vt:lpstr> Aleyna Sevgen  Ankara yıldırım Beyazıt Üniversitesi  %30 İngilizce Tarih  2. Sınıf  Konu:  Osmanlı İmparatorluğu’nda Kadının Toplumdaki Yeri </vt:lpstr>
      <vt:lpstr>PowerPoint Sunusu</vt:lpstr>
      <vt:lpstr>PowerPoint Sunusu</vt:lpstr>
      <vt:lpstr>PowerPoint Sunusu</vt:lpstr>
      <vt:lpstr>PowerPoint Sunusu</vt:lpstr>
      <vt:lpstr>PowerPoint Sunusu</vt:lpstr>
      <vt:lpstr>PowerPoint Sunusu</vt:lpstr>
      <vt:lpstr>PowerPoint Sunusu</vt:lpstr>
      <vt:lpstr>PowerPoint Sunusu</vt:lpstr>
      <vt:lpstr>Osmanlı Devleti’nde mahkemeler erkekler gibi kadınlara da açıktır. Kadınlar -müslim, gayrimüslim kadınlar tıpkı erkekler gibi ne zaman ihtiyaç duyarlarsa mahkemeye başvurur. Fakat bir erkek şahidin yerine iki kadının şahitlik yapması nedeniyle kadınlar şahit olarak mahkemeye pek gitmez. Bununla beraber şikayetlerini söylemek, haklarını korumak, ya da suçlandıkları zaman kendilerini savunmak amacıyla kadınlar mahkemeye giderlerdi.  </vt:lpstr>
      <vt:lpstr>PowerPoint Sunusu</vt:lpstr>
      <vt:lpstr>PowerPoint Sunusu</vt:lpstr>
      <vt:lpstr>Osmanlı toplumunda Türk töresi gereği annenin farklı bir yeri vardır. Osmanlı Sultanı valideleri Türk toplumunda saygı görür. Selçuklular da olduğu gibi Osmanlı saray kadınlarının da kendilerine ait arazileri -ikta gelirleri- vardır. Ekonomik ve sosyal açıdan güçlü olan Osmanlı kadınları güçlü olduklarının göstergesi olarak hayır işlerinde yer alırlar. Vakıf kurma dışında hastane, cami, imaret ve aş evlerinin yapılmasına da önayak olurlar. Sultan Selim’in eşi Hafsa Sultan, Kanuni Sultan Süleyman’ın eşi Hürrem Sultan bu kadınlardan birkaçıdır</vt:lpstr>
      <vt:lpstr>Vakıf Kuran Kadınlar adlı kitap hakkında sadece Osmanlı değil Selçuklu  devletinde vakıf sistemi ve de vakıf kuran kadınlar anlatılmıştır. Osmanlı Devleti zamanında han, hamam, kervansaray, darrüşifa, külliye, camii ve birçok halk yararına yapılmış toplumsal fayda sağlayan mimari yapıları ortaya çıkartan Osmanlı hatunları hakkında ve de onların yaptırmış olduğu eserler hakkında bilgi verilmiştir. </vt:lpstr>
      <vt:lpstr>PowerPoint Sunusu</vt:lpstr>
      <vt:lpstr>         Osmanlı Devletinde Kadın için Eğitim    Osmanlı toplumunda kız ve erkek çocukların ilk girdiği eğitim kurumu Sıbyan Mektepleridir. Mekteb-i Sıbyan, Muallimhane, aşağı yukarı her mahallede bulunduğu için Mahalle Mektebi de denen bu okullar, 5-6 yaşlarından itibaren çocukların ilk olarak gittikleri kurumlardır. Söz konusu mekteplerdeki eğitim 3-4 yıl kadar sürer. Bu okulların temel amacı Müslüman çocuklarına okuma yazma öğretmek, Kuran-ı Kerim’i ezberletmek ve bazı temel dini bilgileri vermektir. Bu mekteplerin resmi kurumlarca hazırlanmış herhangi bir öğretim programı, müfredatı olmayıp yönetimi kurucularının tesis ettikleri vakıfların elindedir. Söz konusu okullar da zaman içerisinde medreseler gibi bozulmuş ve öğretim seviyesi bakımından gerilemiştir.  </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Aleyna Sevgen  Ankara yıldırım Beyazıt Üniversitesi  %30 İngilizce Tarih  2. Sınıf  Konu:  Osmanlı İmparatorluğu’nda Kadının Toplumdaki Yeri </dc:title>
  <dc:creator>Aleyna Sevgen</dc:creator>
  <cp:lastModifiedBy>Aleyna Sevgen</cp:lastModifiedBy>
  <cp:revision>1</cp:revision>
  <dcterms:created xsi:type="dcterms:W3CDTF">2021-11-30T13:54:24Z</dcterms:created>
  <dcterms:modified xsi:type="dcterms:W3CDTF">2021-11-30T18:33:42Z</dcterms:modified>
</cp:coreProperties>
</file>