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snapToGrid="0">
      <p:cViewPr varScale="1">
        <p:scale>
          <a:sx n="69" d="100"/>
          <a:sy n="69" d="100"/>
        </p:scale>
        <p:origin x="756" y="6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6" d="100"/>
          <a:sy n="56" d="100"/>
        </p:scale>
        <p:origin x="285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153405-6FC0-4A9C-AC21-0F877D471245}" type="datetimeFigureOut">
              <a:rPr lang="tr-TR" smtClean="0"/>
              <a:t>13.12.2022</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D411DC-6C95-4F72-8728-C336941A0CD2}" type="slidenum">
              <a:rPr lang="tr-TR" smtClean="0"/>
              <a:t>‹#›</a:t>
            </a:fld>
            <a:endParaRPr lang="tr-TR"/>
          </a:p>
        </p:txBody>
      </p:sp>
    </p:spTree>
    <p:extLst>
      <p:ext uri="{BB962C8B-B14F-4D97-AF65-F5344CB8AC3E}">
        <p14:creationId xmlns:p14="http://schemas.microsoft.com/office/powerpoint/2010/main" val="1331375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2EA9E277-7019-471C-AE63-084ABE0A4D22}" type="datetimeFigureOut">
              <a:rPr lang="tr-TR" smtClean="0"/>
              <a:t>13.12.2022</a:t>
            </a:fld>
            <a:endParaRPr lang="tr-T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2F719017-5501-4E9D-A8C4-00A8BF0301DC}" type="slidenum">
              <a:rPr lang="tr-TR" smtClean="0"/>
              <a:t>‹#›</a:t>
            </a:fld>
            <a:endParaRPr lang="tr-TR"/>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74654847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EA9E277-7019-471C-AE63-084ABE0A4D22}" type="datetimeFigureOut">
              <a:rPr lang="tr-TR" smtClean="0"/>
              <a:t>13.12.2022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F719017-5501-4E9D-A8C4-00A8BF0301DC}" type="slidenum">
              <a:rPr lang="tr-TR" smtClean="0"/>
              <a:t>‹#›</a:t>
            </a:fld>
            <a:endParaRPr lang="tr-TR"/>
          </a:p>
        </p:txBody>
      </p:sp>
    </p:spTree>
    <p:extLst>
      <p:ext uri="{BB962C8B-B14F-4D97-AF65-F5344CB8AC3E}">
        <p14:creationId xmlns:p14="http://schemas.microsoft.com/office/powerpoint/2010/main" val="3290697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EA9E277-7019-471C-AE63-084ABE0A4D22}" type="datetimeFigureOut">
              <a:rPr lang="tr-TR" smtClean="0"/>
              <a:t>13.12.2022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F719017-5501-4E9D-A8C4-00A8BF0301DC}" type="slidenum">
              <a:rPr lang="tr-TR" smtClean="0"/>
              <a:t>‹#›</a:t>
            </a:fld>
            <a:endParaRPr lang="tr-TR"/>
          </a:p>
        </p:txBody>
      </p:sp>
    </p:spTree>
    <p:extLst>
      <p:ext uri="{BB962C8B-B14F-4D97-AF65-F5344CB8AC3E}">
        <p14:creationId xmlns:p14="http://schemas.microsoft.com/office/powerpoint/2010/main" val="3021782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EA9E277-7019-471C-AE63-084ABE0A4D22}" type="datetimeFigureOut">
              <a:rPr lang="tr-TR" smtClean="0"/>
              <a:t>13.12.2022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F719017-5501-4E9D-A8C4-00A8BF0301DC}" type="slidenum">
              <a:rPr lang="tr-TR" smtClean="0"/>
              <a:t>‹#›</a:t>
            </a:fld>
            <a:endParaRPr lang="tr-TR"/>
          </a:p>
        </p:txBody>
      </p:sp>
    </p:spTree>
    <p:extLst>
      <p:ext uri="{BB962C8B-B14F-4D97-AF65-F5344CB8AC3E}">
        <p14:creationId xmlns:p14="http://schemas.microsoft.com/office/powerpoint/2010/main" val="13073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2EA9E277-7019-471C-AE63-084ABE0A4D22}" type="datetimeFigureOut">
              <a:rPr lang="tr-TR" smtClean="0"/>
              <a:t>13.12.2022</a:t>
            </a:fld>
            <a:endParaRPr lang="tr-T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2F719017-5501-4E9D-A8C4-00A8BF0301DC}" type="slidenum">
              <a:rPr lang="tr-TR" smtClean="0"/>
              <a:t>‹#›</a:t>
            </a:fld>
            <a:endParaRPr lang="tr-T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02695215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EA9E277-7019-471C-AE63-084ABE0A4D22}" type="datetimeFigureOut">
              <a:rPr lang="tr-TR" smtClean="0"/>
              <a:t>13.12.2022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F719017-5501-4E9D-A8C4-00A8BF0301DC}" type="slidenum">
              <a:rPr lang="tr-TR" smtClean="0"/>
              <a:t>‹#›</a:t>
            </a:fld>
            <a:endParaRPr lang="tr-TR"/>
          </a:p>
        </p:txBody>
      </p:sp>
    </p:spTree>
    <p:extLst>
      <p:ext uri="{BB962C8B-B14F-4D97-AF65-F5344CB8AC3E}">
        <p14:creationId xmlns:p14="http://schemas.microsoft.com/office/powerpoint/2010/main" val="3971985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EA9E277-7019-471C-AE63-084ABE0A4D22}" type="datetimeFigureOut">
              <a:rPr lang="tr-TR" smtClean="0"/>
              <a:t>13.12.2022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F719017-5501-4E9D-A8C4-00A8BF0301DC}" type="slidenum">
              <a:rPr lang="tr-TR" smtClean="0"/>
              <a:t>‹#›</a:t>
            </a:fld>
            <a:endParaRPr lang="tr-TR"/>
          </a:p>
        </p:txBody>
      </p:sp>
    </p:spTree>
    <p:extLst>
      <p:ext uri="{BB962C8B-B14F-4D97-AF65-F5344CB8AC3E}">
        <p14:creationId xmlns:p14="http://schemas.microsoft.com/office/powerpoint/2010/main" val="1770470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EA9E277-7019-471C-AE63-084ABE0A4D22}" type="datetimeFigureOut">
              <a:rPr lang="tr-TR" smtClean="0"/>
              <a:t>13.12.2022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F719017-5501-4E9D-A8C4-00A8BF0301DC}" type="slidenum">
              <a:rPr lang="tr-TR" smtClean="0"/>
              <a:t>‹#›</a:t>
            </a:fld>
            <a:endParaRPr lang="tr-TR"/>
          </a:p>
        </p:txBody>
      </p:sp>
    </p:spTree>
    <p:extLst>
      <p:ext uri="{BB962C8B-B14F-4D97-AF65-F5344CB8AC3E}">
        <p14:creationId xmlns:p14="http://schemas.microsoft.com/office/powerpoint/2010/main" val="3115128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A9E277-7019-471C-AE63-084ABE0A4D22}" type="datetimeFigureOut">
              <a:rPr lang="tr-TR" smtClean="0"/>
              <a:t>13.12.2022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F719017-5501-4E9D-A8C4-00A8BF0301DC}" type="slidenum">
              <a:rPr lang="tr-TR" smtClean="0"/>
              <a:t>‹#›</a:t>
            </a:fld>
            <a:endParaRPr lang="tr-TR"/>
          </a:p>
        </p:txBody>
      </p:sp>
    </p:spTree>
    <p:extLst>
      <p:ext uri="{BB962C8B-B14F-4D97-AF65-F5344CB8AC3E}">
        <p14:creationId xmlns:p14="http://schemas.microsoft.com/office/powerpoint/2010/main" val="2207442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2EA9E277-7019-471C-AE63-084ABE0A4D22}" type="datetimeFigureOut">
              <a:rPr lang="tr-TR" smtClean="0"/>
              <a:t>13.12.2022</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2F719017-5501-4E9D-A8C4-00A8BF0301DC}"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02426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2EA9E277-7019-471C-AE63-084ABE0A4D22}" type="datetimeFigureOut">
              <a:rPr lang="tr-TR" smtClean="0"/>
              <a:t>13.12.2022</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2F719017-5501-4E9D-A8C4-00A8BF0301DC}"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9986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2EA9E277-7019-471C-AE63-084ABE0A4D22}" type="datetimeFigureOut">
              <a:rPr lang="tr-TR" smtClean="0"/>
              <a:t>13.12.2022</a:t>
            </a:fld>
            <a:endParaRPr lang="tr-T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tr-T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2F719017-5501-4E9D-A8C4-00A8BF0301DC}" type="slidenum">
              <a:rPr lang="tr-TR" smtClean="0"/>
              <a:t>‹#›</a:t>
            </a:fld>
            <a:endParaRPr lang="tr-T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0577580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a:xfrm>
            <a:off x="917864" y="713509"/>
            <a:ext cx="3855720" cy="2157884"/>
          </a:xfrm>
        </p:spPr>
        <p:txBody>
          <a:bodyPr>
            <a:normAutofit/>
          </a:bodyPr>
          <a:lstStyle/>
          <a:p>
            <a:r>
              <a:rPr lang="tr-TR" sz="4400" dirty="0" smtClean="0"/>
              <a:t> SİYER TARİHİ</a:t>
            </a:r>
            <a:r>
              <a:rPr lang="tr-TR" sz="2800" dirty="0" smtClean="0"/>
              <a:t/>
            </a:r>
            <a:br>
              <a:rPr lang="tr-TR" sz="2800" dirty="0" smtClean="0"/>
            </a:br>
            <a:r>
              <a:rPr lang="tr-TR" sz="2800" dirty="0" smtClean="0"/>
              <a:t/>
            </a:r>
            <a:br>
              <a:rPr lang="tr-TR" sz="2800" dirty="0" smtClean="0"/>
            </a:br>
            <a:r>
              <a:rPr lang="tr-TR" sz="2800" dirty="0" smtClean="0"/>
              <a:t> </a:t>
            </a:r>
            <a:r>
              <a:rPr lang="tr-TR" sz="3200" u="sng" dirty="0" smtClean="0"/>
              <a:t>AMAÇ</a:t>
            </a:r>
            <a:r>
              <a:rPr lang="tr-TR" sz="2800" dirty="0" smtClean="0"/>
              <a:t>: Siyer Tarihini Anlatmak</a:t>
            </a:r>
            <a:endParaRPr lang="tr-TR" sz="2800" dirty="0"/>
          </a:p>
        </p:txBody>
      </p:sp>
      <p:pic>
        <p:nvPicPr>
          <p:cNvPr id="8" name="Resim Yer Tutucusu 7"/>
          <p:cNvPicPr>
            <a:picLocks noGrp="1" noChangeAspect="1"/>
          </p:cNvPicPr>
          <p:nvPr>
            <p:ph type="pic" idx="1"/>
          </p:nvPr>
        </p:nvPicPr>
        <p:blipFill rotWithShape="1">
          <a:blip r:embed="rId2"/>
          <a:srcRect l="-6742" t="-91033" r="-4804" b="-93268"/>
          <a:stretch/>
        </p:blipFill>
        <p:spPr>
          <a:xfrm>
            <a:off x="5532438" y="3174"/>
            <a:ext cx="6756544" cy="6799407"/>
          </a:xfrm>
          <a:prstGeom prst="rect">
            <a:avLst/>
          </a:prstGeom>
        </p:spPr>
      </p:pic>
      <p:sp>
        <p:nvSpPr>
          <p:cNvPr id="7" name="Metin Yer Tutucusu 6"/>
          <p:cNvSpPr>
            <a:spLocks noGrp="1"/>
          </p:cNvSpPr>
          <p:nvPr>
            <p:ph type="body" sz="half" idx="2"/>
          </p:nvPr>
        </p:nvSpPr>
        <p:spPr>
          <a:xfrm>
            <a:off x="360218" y="2549237"/>
            <a:ext cx="4724400" cy="4253344"/>
          </a:xfrm>
        </p:spPr>
        <p:txBody>
          <a:bodyPr>
            <a:normAutofit/>
          </a:bodyPr>
          <a:lstStyle/>
          <a:p>
            <a:r>
              <a:rPr lang="tr-TR" sz="2800" u="sng" dirty="0" smtClean="0"/>
              <a:t>İÇİNDEKİLER</a:t>
            </a:r>
            <a:r>
              <a:rPr lang="tr-TR" sz="2800" dirty="0" smtClean="0"/>
              <a:t>:</a:t>
            </a:r>
            <a:endParaRPr lang="tr-TR" sz="2400" dirty="0" smtClean="0"/>
          </a:p>
          <a:p>
            <a:pPr marL="457200" indent="-457200">
              <a:buFont typeface="Arial" panose="020B0604020202020204" pitchFamily="34" charset="0"/>
              <a:buChar char="•"/>
            </a:pPr>
            <a:r>
              <a:rPr lang="tr-TR" sz="2400" dirty="0" smtClean="0"/>
              <a:t>Cahiliye Döneminde Coğrafi Durum</a:t>
            </a:r>
          </a:p>
          <a:p>
            <a:pPr marL="457200" indent="-457200">
              <a:buFont typeface="Arial" panose="020B0604020202020204" pitchFamily="34" charset="0"/>
              <a:buChar char="•"/>
            </a:pPr>
            <a:r>
              <a:rPr lang="tr-TR" sz="2400" dirty="0" smtClean="0"/>
              <a:t>Nüfus Yapısı</a:t>
            </a:r>
          </a:p>
          <a:p>
            <a:pPr marL="457200" indent="-457200">
              <a:buFont typeface="Arial" panose="020B0604020202020204" pitchFamily="34" charset="0"/>
              <a:buChar char="•"/>
            </a:pPr>
            <a:r>
              <a:rPr lang="tr-TR" sz="2400" dirty="0" smtClean="0"/>
              <a:t>Aile Yapısı</a:t>
            </a:r>
          </a:p>
          <a:p>
            <a:pPr marL="457200" indent="-457200">
              <a:buFont typeface="Arial" panose="020B0604020202020204" pitchFamily="34" charset="0"/>
              <a:buChar char="•"/>
            </a:pPr>
            <a:r>
              <a:rPr lang="tr-TR" sz="2400" dirty="0" smtClean="0"/>
              <a:t>Peygamber Doğumu Çocukluğu </a:t>
            </a:r>
          </a:p>
          <a:p>
            <a:pPr marL="457200" indent="-457200">
              <a:buFont typeface="Arial" panose="020B0604020202020204" pitchFamily="34" charset="0"/>
              <a:buChar char="•"/>
            </a:pPr>
            <a:r>
              <a:rPr lang="tr-TR" sz="2400" dirty="0" smtClean="0"/>
              <a:t>Peygamber Olarak Gönderilişi</a:t>
            </a:r>
          </a:p>
        </p:txBody>
      </p:sp>
    </p:spTree>
    <p:extLst>
      <p:ext uri="{BB962C8B-B14F-4D97-AF65-F5344CB8AC3E}">
        <p14:creationId xmlns:p14="http://schemas.microsoft.com/office/powerpoint/2010/main" val="4050796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Cahiliye Dönemin de Coğrafi Durum </a:t>
            </a:r>
            <a:endParaRPr lang="tr-TR" dirty="0"/>
          </a:p>
        </p:txBody>
      </p:sp>
      <p:sp>
        <p:nvSpPr>
          <p:cNvPr id="3" name="İçerik Yer Tutucusu 2"/>
          <p:cNvSpPr>
            <a:spLocks noGrp="1"/>
          </p:cNvSpPr>
          <p:nvPr>
            <p:ph idx="1"/>
          </p:nvPr>
        </p:nvSpPr>
        <p:spPr>
          <a:xfrm>
            <a:off x="1371600" y="1981200"/>
            <a:ext cx="9906000" cy="3886200"/>
          </a:xfrm>
        </p:spPr>
        <p:txBody>
          <a:bodyPr>
            <a:normAutofit/>
          </a:bodyPr>
          <a:lstStyle/>
          <a:p>
            <a:pPr marL="0" indent="0">
              <a:buNone/>
            </a:pPr>
            <a:r>
              <a:rPr lang="tr-TR" sz="2800" dirty="0" smtClean="0"/>
              <a:t>Cahiliye döneminde yani Peygamberimiz dünyaya gelmeden önce ve geldikten sonra </a:t>
            </a:r>
            <a:r>
              <a:rPr lang="tr-TR" sz="2800" dirty="0"/>
              <a:t>A</a:t>
            </a:r>
            <a:r>
              <a:rPr lang="tr-TR" sz="2800" dirty="0" smtClean="0"/>
              <a:t>rap yarımadasında yaşıyorlardı. Peki burası nasıl bir yer: Arap yarımadası Asya Afrika ve Avrupa’nın kesiştiği önemli nokta. Doğuda Basra ve Umman körfezi güneyde Hint Okyanusu ve batı da Kızıldeniz ile çevrilidir. Güney de </a:t>
            </a:r>
            <a:r>
              <a:rPr lang="tr-TR" sz="2800" dirty="0" err="1" smtClean="0"/>
              <a:t>Babü</a:t>
            </a:r>
            <a:r>
              <a:rPr lang="tr-TR" sz="2800" dirty="0" smtClean="0"/>
              <a:t>-l </a:t>
            </a:r>
            <a:r>
              <a:rPr lang="tr-TR" sz="2800" dirty="0" err="1" smtClean="0"/>
              <a:t>Mendeb</a:t>
            </a:r>
            <a:r>
              <a:rPr lang="tr-TR" sz="2800" dirty="0" smtClean="0"/>
              <a:t> Boğazı ile Afrika’dan ayrılırken kuzey de Süveyş Kanalı bu kıtada birleşir.</a:t>
            </a:r>
          </a:p>
          <a:p>
            <a:pPr marL="0" indent="0">
              <a:buNone/>
            </a:pPr>
            <a:r>
              <a:rPr lang="tr-TR" sz="2800" dirty="0"/>
              <a:t> </a:t>
            </a:r>
            <a:r>
              <a:rPr lang="tr-TR" sz="2800" dirty="0" smtClean="0"/>
              <a:t>Kuzey Arabistan, Güney Arabistan, Hicaz Bölgesi olarak ayrılır.</a:t>
            </a:r>
          </a:p>
        </p:txBody>
      </p:sp>
    </p:spTree>
    <p:extLst>
      <p:ext uri="{BB962C8B-B14F-4D97-AF65-F5344CB8AC3E}">
        <p14:creationId xmlns:p14="http://schemas.microsoft.com/office/powerpoint/2010/main" val="22338188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Unvan 27"/>
          <p:cNvSpPr>
            <a:spLocks noGrp="1"/>
          </p:cNvSpPr>
          <p:nvPr>
            <p:ph type="title"/>
          </p:nvPr>
        </p:nvSpPr>
        <p:spPr/>
        <p:txBody>
          <a:bodyPr/>
          <a:lstStyle/>
          <a:p>
            <a:r>
              <a:rPr lang="tr-TR" dirty="0" smtClean="0"/>
              <a:t>Nüfus YAPISI </a:t>
            </a:r>
            <a:endParaRPr lang="tr-TR" dirty="0"/>
          </a:p>
        </p:txBody>
      </p:sp>
      <p:sp>
        <p:nvSpPr>
          <p:cNvPr id="29" name="İçerik Yer Tutucusu 28"/>
          <p:cNvSpPr>
            <a:spLocks noGrp="1"/>
          </p:cNvSpPr>
          <p:nvPr>
            <p:ph idx="1"/>
          </p:nvPr>
        </p:nvSpPr>
        <p:spPr>
          <a:xfrm>
            <a:off x="1371599" y="1565564"/>
            <a:ext cx="10072255" cy="5292436"/>
          </a:xfrm>
        </p:spPr>
        <p:txBody>
          <a:bodyPr>
            <a:normAutofit lnSpcReduction="10000"/>
          </a:bodyPr>
          <a:lstStyle/>
          <a:p>
            <a:pPr marL="0" indent="0">
              <a:buNone/>
            </a:pPr>
            <a:r>
              <a:rPr lang="tr-TR" sz="2800" dirty="0" err="1" smtClean="0"/>
              <a:t>İslamın</a:t>
            </a:r>
            <a:r>
              <a:rPr lang="tr-TR" sz="2800" dirty="0" smtClean="0"/>
              <a:t> doğduğu sıralar Araplar Yahudiler İranlılar ve diğer etnik unsurlar da vardı.</a:t>
            </a:r>
          </a:p>
          <a:p>
            <a:pPr marL="0" indent="0">
              <a:buNone/>
            </a:pPr>
            <a:r>
              <a:rPr lang="tr-TR" sz="2800" dirty="0" err="1" smtClean="0"/>
              <a:t>Arab</a:t>
            </a:r>
            <a:r>
              <a:rPr lang="tr-TR" sz="2800" dirty="0" smtClean="0"/>
              <a:t>-ı </a:t>
            </a:r>
            <a:r>
              <a:rPr lang="tr-TR" sz="2800" dirty="0" err="1" smtClean="0"/>
              <a:t>Baide:Eski</a:t>
            </a:r>
            <a:r>
              <a:rPr lang="tr-TR" sz="2800" dirty="0" smtClean="0"/>
              <a:t> dönemlerde yaşamış sonradan yok olmuş </a:t>
            </a:r>
            <a:r>
              <a:rPr lang="tr-TR" sz="2800" dirty="0" err="1" smtClean="0"/>
              <a:t>araplar</a:t>
            </a:r>
            <a:endParaRPr lang="tr-TR" sz="2800" dirty="0" smtClean="0"/>
          </a:p>
          <a:p>
            <a:pPr marL="0" indent="0">
              <a:buNone/>
            </a:pPr>
            <a:r>
              <a:rPr lang="tr-TR" sz="2800" dirty="0" err="1" smtClean="0"/>
              <a:t>Arab</a:t>
            </a:r>
            <a:r>
              <a:rPr lang="tr-TR" sz="2800" dirty="0" smtClean="0"/>
              <a:t>-ı </a:t>
            </a:r>
            <a:r>
              <a:rPr lang="tr-TR" sz="2800" dirty="0" err="1" smtClean="0"/>
              <a:t>Aribe</a:t>
            </a:r>
            <a:r>
              <a:rPr lang="tr-TR" sz="2800" dirty="0" smtClean="0"/>
              <a:t>: Asıl </a:t>
            </a:r>
            <a:r>
              <a:rPr lang="tr-TR" sz="2800" dirty="0" err="1" smtClean="0"/>
              <a:t>araplar.Kahtaniler</a:t>
            </a:r>
            <a:r>
              <a:rPr lang="tr-TR" sz="2800" dirty="0" smtClean="0"/>
              <a:t> olarak bilinir ve </a:t>
            </a:r>
            <a:r>
              <a:rPr lang="tr-TR" sz="2800" dirty="0" err="1" smtClean="0"/>
              <a:t>yemenlidir</a:t>
            </a:r>
            <a:r>
              <a:rPr lang="tr-TR" sz="2800" dirty="0" smtClean="0"/>
              <a:t>.</a:t>
            </a:r>
          </a:p>
          <a:p>
            <a:pPr marL="0" indent="0">
              <a:buNone/>
            </a:pPr>
            <a:r>
              <a:rPr lang="tr-TR" sz="2800" dirty="0" err="1" smtClean="0"/>
              <a:t>Arab</a:t>
            </a:r>
            <a:r>
              <a:rPr lang="tr-TR" sz="2800" dirty="0" smtClean="0"/>
              <a:t>-ı Mustaribe: Aslen </a:t>
            </a:r>
            <a:r>
              <a:rPr lang="tr-TR" sz="2800" dirty="0" err="1" smtClean="0"/>
              <a:t>arap</a:t>
            </a:r>
            <a:r>
              <a:rPr lang="tr-TR" sz="2800" dirty="0" smtClean="0"/>
              <a:t> olmayıp sonradan Araplaşanlar.</a:t>
            </a:r>
          </a:p>
          <a:p>
            <a:pPr marL="0" indent="0">
              <a:buNone/>
            </a:pPr>
            <a:r>
              <a:rPr lang="tr-TR" sz="2800" dirty="0" err="1" smtClean="0"/>
              <a:t>Arab</a:t>
            </a:r>
            <a:r>
              <a:rPr lang="tr-TR" sz="2800" dirty="0" smtClean="0"/>
              <a:t>-ı </a:t>
            </a:r>
            <a:r>
              <a:rPr lang="tr-TR" sz="2800" dirty="0" err="1" smtClean="0"/>
              <a:t>Mustaceme</a:t>
            </a:r>
            <a:r>
              <a:rPr lang="tr-TR" sz="2800" dirty="0" smtClean="0"/>
              <a:t>: Çeşitli ülkelerin fethedilmesiyle bu memleketteki asıl </a:t>
            </a:r>
            <a:r>
              <a:rPr lang="tr-TR" sz="2800" dirty="0" err="1" smtClean="0"/>
              <a:t>araplarla</a:t>
            </a:r>
            <a:r>
              <a:rPr lang="tr-TR" sz="2800" dirty="0" smtClean="0"/>
              <a:t> karşılaşması.</a:t>
            </a:r>
          </a:p>
          <a:p>
            <a:pPr marL="0" indent="0">
              <a:buNone/>
            </a:pPr>
            <a:r>
              <a:rPr lang="tr-TR" sz="2800" dirty="0" smtClean="0"/>
              <a:t>Kabileler halinde yaşıyorlardı. BEDEVİ ve HADARİ olarak.</a:t>
            </a:r>
          </a:p>
          <a:p>
            <a:pPr marL="0" indent="0">
              <a:buNone/>
            </a:pPr>
            <a:r>
              <a:rPr lang="tr-TR" sz="2800" dirty="0" smtClean="0"/>
              <a:t>Çöllerde yaşayan konar-göçerler BEDEVİ </a:t>
            </a:r>
          </a:p>
          <a:p>
            <a:pPr marL="0" indent="0">
              <a:buNone/>
            </a:pPr>
            <a:r>
              <a:rPr lang="tr-TR" sz="2800" dirty="0" smtClean="0"/>
              <a:t>Köy kasabada yaşayan </a:t>
            </a:r>
            <a:r>
              <a:rPr lang="tr-TR" sz="2800" dirty="0" err="1" smtClean="0"/>
              <a:t>araplara</a:t>
            </a:r>
            <a:r>
              <a:rPr lang="tr-TR" sz="2800" dirty="0" smtClean="0"/>
              <a:t> HADARİ ‘DIR.</a:t>
            </a:r>
          </a:p>
        </p:txBody>
      </p:sp>
    </p:spTree>
    <p:extLst>
      <p:ext uri="{BB962C8B-B14F-4D97-AF65-F5344CB8AC3E}">
        <p14:creationId xmlns:p14="http://schemas.microsoft.com/office/powerpoint/2010/main" val="3463019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600" y="207818"/>
            <a:ext cx="9601200" cy="886691"/>
          </a:xfrm>
        </p:spPr>
        <p:txBody>
          <a:bodyPr/>
          <a:lstStyle/>
          <a:p>
            <a:r>
              <a:rPr lang="tr-TR" dirty="0" smtClean="0"/>
              <a:t>Aile Yapısı</a:t>
            </a:r>
            <a:endParaRPr lang="tr-TR" dirty="0"/>
          </a:p>
        </p:txBody>
      </p:sp>
      <p:sp>
        <p:nvSpPr>
          <p:cNvPr id="3" name="İçerik Yer Tutucusu 2"/>
          <p:cNvSpPr>
            <a:spLocks noGrp="1"/>
          </p:cNvSpPr>
          <p:nvPr>
            <p:ph idx="1"/>
          </p:nvPr>
        </p:nvSpPr>
        <p:spPr>
          <a:xfrm>
            <a:off x="1371599" y="942109"/>
            <a:ext cx="9712037" cy="5915891"/>
          </a:xfrm>
        </p:spPr>
        <p:txBody>
          <a:bodyPr>
            <a:normAutofit lnSpcReduction="10000"/>
          </a:bodyPr>
          <a:lstStyle/>
          <a:p>
            <a:pPr marL="0" indent="0">
              <a:buNone/>
            </a:pPr>
            <a:r>
              <a:rPr lang="tr-TR" sz="2800" dirty="0" smtClean="0"/>
              <a:t>Aile bu zaman da önemliydi. Ama onların evlilik anlayışı günümüzden epey farklı. Nasıl farklı Şöyle ki:</a:t>
            </a:r>
          </a:p>
          <a:p>
            <a:pPr marL="0" indent="0">
              <a:buNone/>
            </a:pPr>
            <a:r>
              <a:rPr lang="tr-TR" sz="2800" dirty="0" smtClean="0"/>
              <a:t>Nikahsız Yaşama, Süreli Nikah: Muta Nikahı</a:t>
            </a:r>
          </a:p>
          <a:p>
            <a:pPr>
              <a:buFont typeface="Arial" panose="020B0604020202020204" pitchFamily="34" charset="0"/>
              <a:buChar char="•"/>
            </a:pPr>
            <a:r>
              <a:rPr lang="tr-TR" sz="2800" dirty="0" smtClean="0"/>
              <a:t>Eşleri Karşılıklı Değiştirme: Nikah-ı Bedel</a:t>
            </a:r>
          </a:p>
          <a:p>
            <a:pPr>
              <a:buFont typeface="Arial" panose="020B0604020202020204" pitchFamily="34" charset="0"/>
              <a:buChar char="•"/>
            </a:pPr>
            <a:r>
              <a:rPr lang="tr-TR" sz="2800" dirty="0" smtClean="0"/>
              <a:t>Başka Birinden Çocuk Yapmak İçin Eş </a:t>
            </a:r>
            <a:r>
              <a:rPr lang="tr-TR" sz="2800" dirty="0" err="1" smtClean="0"/>
              <a:t>Değişimi:İstibda</a:t>
            </a:r>
            <a:r>
              <a:rPr lang="tr-TR" sz="2800" dirty="0" smtClean="0"/>
              <a:t> Nikahı</a:t>
            </a:r>
          </a:p>
          <a:p>
            <a:pPr>
              <a:buFont typeface="Arial" panose="020B0604020202020204" pitchFamily="34" charset="0"/>
              <a:buChar char="•"/>
            </a:pPr>
            <a:r>
              <a:rPr lang="tr-TR" sz="2800" dirty="0" smtClean="0"/>
              <a:t>Büyük </a:t>
            </a:r>
            <a:r>
              <a:rPr lang="tr-TR" sz="2800" dirty="0" err="1" smtClean="0"/>
              <a:t>Oğulunun</a:t>
            </a:r>
            <a:r>
              <a:rPr lang="tr-TR" sz="2800" dirty="0" smtClean="0"/>
              <a:t> Babası Ölünce Üvey </a:t>
            </a:r>
            <a:r>
              <a:rPr lang="tr-TR" sz="2800" dirty="0"/>
              <a:t>A</a:t>
            </a:r>
            <a:r>
              <a:rPr lang="tr-TR" sz="2800" dirty="0" smtClean="0"/>
              <a:t>nneyle </a:t>
            </a:r>
            <a:r>
              <a:rPr lang="tr-TR" sz="2800" dirty="0" err="1" smtClean="0"/>
              <a:t>Evlenme:Makt</a:t>
            </a:r>
            <a:r>
              <a:rPr lang="tr-TR" sz="2800" dirty="0" smtClean="0"/>
              <a:t> </a:t>
            </a:r>
          </a:p>
          <a:p>
            <a:pPr>
              <a:buFont typeface="Arial" panose="020B0604020202020204" pitchFamily="34" charset="0"/>
              <a:buChar char="•"/>
            </a:pPr>
            <a:r>
              <a:rPr lang="tr-TR" sz="2800" dirty="0" smtClean="0"/>
              <a:t>Başlık ve Mehir Parasından Kaçmak İçin: </a:t>
            </a:r>
            <a:r>
              <a:rPr lang="tr-TR" sz="2800" dirty="0" err="1" smtClean="0"/>
              <a:t>Şığar</a:t>
            </a:r>
            <a:r>
              <a:rPr lang="tr-TR" sz="2800" dirty="0" smtClean="0"/>
              <a:t> Nikahı</a:t>
            </a:r>
          </a:p>
          <a:p>
            <a:pPr marL="0" indent="0">
              <a:buNone/>
            </a:pPr>
            <a:r>
              <a:rPr lang="tr-TR" sz="2800" dirty="0" smtClean="0"/>
              <a:t>Evlatlık da vardı ama </a:t>
            </a:r>
            <a:r>
              <a:rPr lang="tr-TR" sz="2800" dirty="0" err="1" smtClean="0"/>
              <a:t>evililiğe</a:t>
            </a:r>
            <a:r>
              <a:rPr lang="tr-TR" sz="2800" dirty="0" smtClean="0"/>
              <a:t> </a:t>
            </a:r>
            <a:r>
              <a:rPr lang="tr-TR" sz="2800" dirty="0" err="1" smtClean="0"/>
              <a:t>engeldi.Boşanma</a:t>
            </a:r>
            <a:r>
              <a:rPr lang="tr-TR" sz="2800" dirty="0" smtClean="0"/>
              <a:t> da olurdu kimi yetki kimisi kadına verilirdi. Boşanan kadın 1 yıl bekler sonra başka biriyle evlenir çocuk olmadan aileye dahil </a:t>
            </a:r>
            <a:r>
              <a:rPr lang="tr-TR" sz="2800" dirty="0" err="1" smtClean="0"/>
              <a:t>olmazdı.Hür</a:t>
            </a:r>
            <a:r>
              <a:rPr lang="tr-TR" sz="2800" dirty="0" smtClean="0"/>
              <a:t> ve cariye olmak üzere ikiye </a:t>
            </a:r>
            <a:r>
              <a:rPr lang="tr-TR" sz="2800" dirty="0" err="1" smtClean="0"/>
              <a:t>ayrılırlar.Cariyeler</a:t>
            </a:r>
            <a:r>
              <a:rPr lang="tr-TR" sz="2800" dirty="0" smtClean="0"/>
              <a:t> alınıp </a:t>
            </a:r>
            <a:r>
              <a:rPr lang="tr-TR" sz="2800" dirty="0" err="1" smtClean="0"/>
              <a:t>satılırdı.Hür</a:t>
            </a:r>
            <a:r>
              <a:rPr lang="tr-TR" sz="2800" dirty="0" smtClean="0"/>
              <a:t> kadınlar farklı olarak erkeğe denk tutulmazdı.</a:t>
            </a:r>
          </a:p>
          <a:p>
            <a:pPr marL="0" indent="0">
              <a:buNone/>
            </a:pPr>
            <a:endParaRPr lang="tr-TR" sz="2800" dirty="0"/>
          </a:p>
        </p:txBody>
      </p:sp>
    </p:spTree>
    <p:extLst>
      <p:ext uri="{BB962C8B-B14F-4D97-AF65-F5344CB8AC3E}">
        <p14:creationId xmlns:p14="http://schemas.microsoft.com/office/powerpoint/2010/main" val="41949534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Peygamberin Doğumu ve Çocukluğu </a:t>
            </a:r>
            <a:endParaRPr lang="tr-TR" dirty="0"/>
          </a:p>
        </p:txBody>
      </p:sp>
      <p:sp>
        <p:nvSpPr>
          <p:cNvPr id="3" name="İçerik Yer Tutucusu 2"/>
          <p:cNvSpPr>
            <a:spLocks noGrp="1"/>
          </p:cNvSpPr>
          <p:nvPr>
            <p:ph idx="1"/>
          </p:nvPr>
        </p:nvSpPr>
        <p:spPr>
          <a:xfrm>
            <a:off x="1371599" y="1593273"/>
            <a:ext cx="10487892" cy="5264727"/>
          </a:xfrm>
        </p:spPr>
        <p:txBody>
          <a:bodyPr>
            <a:normAutofit lnSpcReduction="10000"/>
          </a:bodyPr>
          <a:lstStyle/>
          <a:p>
            <a:pPr marL="0" indent="0">
              <a:buNone/>
            </a:pPr>
            <a:r>
              <a:rPr lang="tr-TR" sz="2800" dirty="0" err="1" smtClean="0"/>
              <a:t>Hz.Muhammed</a:t>
            </a:r>
            <a:r>
              <a:rPr lang="tr-TR" sz="2800" dirty="0" smtClean="0"/>
              <a:t> 20 Nisan 571 tarihin de dünyaya </a:t>
            </a:r>
            <a:r>
              <a:rPr lang="tr-TR" sz="2800" dirty="0" err="1" smtClean="0"/>
              <a:t>geldi.Babası</a:t>
            </a:r>
            <a:r>
              <a:rPr lang="tr-TR" sz="2800" dirty="0" smtClean="0"/>
              <a:t> Abdullah annesi Amine dedesi </a:t>
            </a:r>
            <a:r>
              <a:rPr lang="tr-TR" sz="2800" dirty="0" err="1" smtClean="0"/>
              <a:t>Abdulmuttaliptir</a:t>
            </a:r>
            <a:r>
              <a:rPr lang="tr-TR" sz="2800" dirty="0" smtClean="0"/>
              <a:t>.</a:t>
            </a:r>
          </a:p>
          <a:p>
            <a:pPr marL="0" indent="0">
              <a:buNone/>
            </a:pPr>
            <a:r>
              <a:rPr lang="tr-TR" sz="2800" dirty="0" smtClean="0"/>
              <a:t>Peygamberimiz doğduğunda küçük çocuklar sütannelere verilir bir müddet sonrada geri alınırdı. Arapçayı daha iyi öğrenmeleri ve iklimden dolayı. Genelde sütanneler hep zengin çocukları alırdı ama Halime </a:t>
            </a:r>
            <a:r>
              <a:rPr lang="tr-TR" sz="2800" dirty="0" err="1" smtClean="0"/>
              <a:t>bint</a:t>
            </a:r>
            <a:r>
              <a:rPr lang="tr-TR" sz="2800" dirty="0" smtClean="0"/>
              <a:t> Ebu </a:t>
            </a:r>
            <a:r>
              <a:rPr lang="tr-TR" sz="2800" dirty="0" err="1" smtClean="0"/>
              <a:t>Züeyb</a:t>
            </a:r>
            <a:r>
              <a:rPr lang="tr-TR" sz="2800" dirty="0" smtClean="0"/>
              <a:t> ilk önce istememiş yetim ve bize yardım edemezler diye sonrasında ise eşekleri en hızlı binek olmuş ve develeri bütün aileye yetecek kadar çok süt vermiş bolluk ve bereket getirmiş evlerini Halime onu hiç vermek istememiş ama mecbur olarak geri aileye teslim etmişler. 4 5 yaşlarına kadar Halime’nin yanında kaldı sonra ise 6 yaşına kadar annesinin yanında kaldı Annesi vefat edince dedesi ona baktı 8 yaşına kadar o da vefat edince amcası Ebu </a:t>
            </a:r>
            <a:r>
              <a:rPr lang="tr-TR" sz="2800" dirty="0" err="1" smtClean="0"/>
              <a:t>Talib</a:t>
            </a:r>
            <a:r>
              <a:rPr lang="tr-TR" sz="2800" dirty="0" smtClean="0"/>
              <a:t> baktı büyüttü. Onunla ticarete atıldı amcasına çok yardımı dokundu.</a:t>
            </a:r>
          </a:p>
        </p:txBody>
      </p:sp>
    </p:spTree>
    <p:extLst>
      <p:ext uri="{BB962C8B-B14F-4D97-AF65-F5344CB8AC3E}">
        <p14:creationId xmlns:p14="http://schemas.microsoft.com/office/powerpoint/2010/main" val="37630618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Peygamber Olarak Gönderilişi</a:t>
            </a:r>
            <a:endParaRPr lang="tr-TR" dirty="0"/>
          </a:p>
        </p:txBody>
      </p:sp>
      <p:sp>
        <p:nvSpPr>
          <p:cNvPr id="3" name="İçerik Yer Tutucusu 2"/>
          <p:cNvSpPr>
            <a:spLocks noGrp="1"/>
          </p:cNvSpPr>
          <p:nvPr>
            <p:ph idx="1"/>
          </p:nvPr>
        </p:nvSpPr>
        <p:spPr>
          <a:xfrm>
            <a:off x="1371599" y="1496291"/>
            <a:ext cx="10307783" cy="5153891"/>
          </a:xfrm>
        </p:spPr>
        <p:txBody>
          <a:bodyPr>
            <a:normAutofit lnSpcReduction="10000"/>
          </a:bodyPr>
          <a:lstStyle/>
          <a:p>
            <a:pPr marL="0" indent="0">
              <a:buNone/>
            </a:pPr>
            <a:r>
              <a:rPr lang="tr-TR" sz="2800" dirty="0" smtClean="0"/>
              <a:t>Peygamberimiz 35 yaşına kadar tefekkür ediyor </a:t>
            </a:r>
            <a:r>
              <a:rPr lang="tr-TR" sz="2800" dirty="0" err="1" smtClean="0"/>
              <a:t>Hira</a:t>
            </a:r>
            <a:r>
              <a:rPr lang="tr-TR" sz="2800" dirty="0" smtClean="0"/>
              <a:t> Mağarasında insanlardan dedikodulardan uzak duruyordu. Rüyaları gerçekleşiyor rüyaları aydınlık ve parlak oluyordu. 610 yılı Ramazan ayının 27.gecesi sabaha karşı ibadetle meşgulden vahiy meleği Cebrail kendisine oku emrini veriyor Peygamberimiz korkuyor ben okuma bilmem diyor Cebrail tekrar oku diyor tekrar aynı şeyi tekrar ediyor 3. kez de aynı şey olunca Cebrail </a:t>
            </a:r>
            <a:r>
              <a:rPr lang="tr-TR" sz="2800" dirty="0" err="1"/>
              <a:t>A</a:t>
            </a:r>
            <a:r>
              <a:rPr lang="tr-TR" sz="2800" dirty="0" err="1" smtClean="0"/>
              <a:t>lak</a:t>
            </a:r>
            <a:r>
              <a:rPr lang="tr-TR" sz="2800" dirty="0" smtClean="0"/>
              <a:t> suresinin ilk 5 ayetini okuyor. Peygamberimiz okuyor ve ezberliyor ve o korku ve heyecan ile eve gidip eşine </a:t>
            </a:r>
            <a:r>
              <a:rPr lang="tr-TR" sz="2800" dirty="0" err="1" smtClean="0"/>
              <a:t>Hz.Hatice’ye</a:t>
            </a:r>
            <a:r>
              <a:rPr lang="tr-TR" sz="2800" dirty="0" smtClean="0"/>
              <a:t> «Beni örtün beni örtün» diye </a:t>
            </a:r>
            <a:r>
              <a:rPr lang="tr-TR" sz="2800" dirty="0" err="1" smtClean="0"/>
              <a:t>tekrarlıyor.Uykudan</a:t>
            </a:r>
            <a:r>
              <a:rPr lang="tr-TR" sz="2800" dirty="0" smtClean="0"/>
              <a:t> uyandıktan sonra hepsini anlatıyor ve eşi hep yanında </a:t>
            </a:r>
            <a:r>
              <a:rPr lang="tr-TR" sz="2800" dirty="0" err="1" smtClean="0"/>
              <a:t>oluyor.Ertesi</a:t>
            </a:r>
            <a:r>
              <a:rPr lang="tr-TR" sz="2800" dirty="0" smtClean="0"/>
              <a:t> gün Hatice’nin amcasının oğlu Varaka bin </a:t>
            </a:r>
            <a:r>
              <a:rPr lang="tr-TR" sz="2800" dirty="0" err="1" smtClean="0"/>
              <a:t>Nevfele</a:t>
            </a:r>
            <a:r>
              <a:rPr lang="tr-TR" sz="2800" dirty="0" smtClean="0"/>
              <a:t> gidip olayı anlatıyorlar. Peygamberlik geldiğini söylüyor. </a:t>
            </a:r>
            <a:r>
              <a:rPr lang="tr-TR" sz="2800" dirty="0"/>
              <a:t> </a:t>
            </a:r>
            <a:r>
              <a:rPr lang="tr-TR" sz="2800" dirty="0" smtClean="0"/>
              <a:t>Bir süre vahiy gelmiyor sonra gizli davet yapması gerektiğini söylüyor Cebrail. Ve ilk Peygamberlik dönemi  başlamış oluyor.</a:t>
            </a:r>
            <a:endParaRPr lang="tr-TR" sz="2800" dirty="0"/>
          </a:p>
        </p:txBody>
      </p:sp>
    </p:spTree>
    <p:extLst>
      <p:ext uri="{BB962C8B-B14F-4D97-AF65-F5344CB8AC3E}">
        <p14:creationId xmlns:p14="http://schemas.microsoft.com/office/powerpoint/2010/main" val="17697741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dirty="0" smtClean="0"/>
              <a:t/>
            </a:r>
            <a:br>
              <a:rPr lang="tr-TR" sz="2800" dirty="0" smtClean="0"/>
            </a:br>
            <a:endParaRPr lang="tr-TR" sz="2800" dirty="0"/>
          </a:p>
        </p:txBody>
      </p:sp>
      <p:sp>
        <p:nvSpPr>
          <p:cNvPr id="3" name="İçerik Yer Tutucusu 2"/>
          <p:cNvSpPr>
            <a:spLocks noGrp="1"/>
          </p:cNvSpPr>
          <p:nvPr>
            <p:ph idx="1"/>
          </p:nvPr>
        </p:nvSpPr>
        <p:spPr>
          <a:xfrm>
            <a:off x="1371599" y="0"/>
            <a:ext cx="9725891" cy="5867400"/>
          </a:xfrm>
        </p:spPr>
        <p:txBody>
          <a:bodyPr/>
          <a:lstStyle/>
          <a:p>
            <a:pPr>
              <a:buFont typeface="Arial" panose="020B0604020202020204" pitchFamily="34" charset="0"/>
              <a:buChar char="•"/>
            </a:pPr>
            <a:r>
              <a:rPr lang="tr-TR" sz="2500" dirty="0">
                <a:solidFill>
                  <a:srgbClr val="191B0E"/>
                </a:solidFill>
                <a:ea typeface="+mj-ea"/>
                <a:cs typeface="+mj-cs"/>
              </a:rPr>
              <a:t>İlk önce ailesine yayıyor. </a:t>
            </a:r>
            <a:endParaRPr lang="tr-TR" sz="2500" dirty="0" smtClean="0">
              <a:solidFill>
                <a:srgbClr val="191B0E"/>
              </a:solidFill>
              <a:ea typeface="+mj-ea"/>
              <a:cs typeface="+mj-cs"/>
            </a:endParaRPr>
          </a:p>
          <a:p>
            <a:pPr>
              <a:buFont typeface="Arial" panose="020B0604020202020204" pitchFamily="34" charset="0"/>
              <a:buChar char="•"/>
            </a:pPr>
            <a:r>
              <a:rPr lang="tr-TR" sz="2500" dirty="0" smtClean="0">
                <a:solidFill>
                  <a:srgbClr val="191B0E"/>
                </a:solidFill>
                <a:ea typeface="+mj-ea"/>
                <a:cs typeface="+mj-cs"/>
              </a:rPr>
              <a:t>Eşi Hz Hatice</a:t>
            </a:r>
          </a:p>
          <a:p>
            <a:pPr>
              <a:buFont typeface="Arial" panose="020B0604020202020204" pitchFamily="34" charset="0"/>
              <a:buChar char="•"/>
            </a:pPr>
            <a:r>
              <a:rPr lang="tr-TR" sz="2500" dirty="0" err="1" smtClean="0">
                <a:solidFill>
                  <a:srgbClr val="191B0E"/>
                </a:solidFill>
                <a:ea typeface="+mj-ea"/>
                <a:cs typeface="+mj-cs"/>
              </a:rPr>
              <a:t>Çocukları:Zeynep</a:t>
            </a:r>
            <a:r>
              <a:rPr lang="tr-TR" sz="2500" dirty="0" smtClean="0">
                <a:solidFill>
                  <a:srgbClr val="191B0E"/>
                </a:solidFill>
                <a:ea typeface="+mj-ea"/>
                <a:cs typeface="+mj-cs"/>
              </a:rPr>
              <a:t> </a:t>
            </a:r>
            <a:r>
              <a:rPr lang="tr-TR" sz="2500" dirty="0" err="1">
                <a:solidFill>
                  <a:srgbClr val="191B0E"/>
                </a:solidFill>
                <a:ea typeface="+mj-ea"/>
                <a:cs typeface="+mj-cs"/>
              </a:rPr>
              <a:t>Ümmü</a:t>
            </a:r>
            <a:r>
              <a:rPr lang="tr-TR" sz="2500" dirty="0">
                <a:solidFill>
                  <a:srgbClr val="191B0E"/>
                </a:solidFill>
                <a:ea typeface="+mj-ea"/>
                <a:cs typeface="+mj-cs"/>
              </a:rPr>
              <a:t> Gülsüm ve </a:t>
            </a:r>
            <a:r>
              <a:rPr lang="tr-TR" sz="2500" dirty="0" smtClean="0">
                <a:solidFill>
                  <a:srgbClr val="191B0E"/>
                </a:solidFill>
                <a:ea typeface="+mj-ea"/>
                <a:cs typeface="+mj-cs"/>
              </a:rPr>
              <a:t>Rukiye </a:t>
            </a:r>
          </a:p>
          <a:p>
            <a:pPr>
              <a:buFont typeface="Arial" panose="020B0604020202020204" pitchFamily="34" charset="0"/>
              <a:buChar char="•"/>
            </a:pPr>
            <a:r>
              <a:rPr lang="tr-TR" sz="2500" dirty="0" err="1" smtClean="0">
                <a:solidFill>
                  <a:srgbClr val="191B0E"/>
                </a:solidFill>
                <a:ea typeface="+mj-ea"/>
                <a:cs typeface="+mj-cs"/>
              </a:rPr>
              <a:t>Hz.Ali</a:t>
            </a:r>
            <a:r>
              <a:rPr lang="tr-TR" sz="2500" dirty="0" smtClean="0">
                <a:solidFill>
                  <a:srgbClr val="191B0E"/>
                </a:solidFill>
                <a:ea typeface="+mj-ea"/>
                <a:cs typeface="+mj-cs"/>
              </a:rPr>
              <a:t> ve </a:t>
            </a:r>
            <a:r>
              <a:rPr lang="tr-TR" sz="2500" dirty="0" err="1" smtClean="0">
                <a:solidFill>
                  <a:srgbClr val="191B0E"/>
                </a:solidFill>
                <a:ea typeface="+mj-ea"/>
                <a:cs typeface="+mj-cs"/>
              </a:rPr>
              <a:t>Paygamberimizin</a:t>
            </a:r>
            <a:r>
              <a:rPr lang="tr-TR" sz="2500" dirty="0" smtClean="0">
                <a:solidFill>
                  <a:srgbClr val="191B0E"/>
                </a:solidFill>
                <a:ea typeface="+mj-ea"/>
                <a:cs typeface="+mj-cs"/>
              </a:rPr>
              <a:t> azatlısı </a:t>
            </a:r>
            <a:r>
              <a:rPr lang="tr-TR" sz="2500" dirty="0" err="1" smtClean="0">
                <a:solidFill>
                  <a:srgbClr val="191B0E"/>
                </a:solidFill>
                <a:ea typeface="+mj-ea"/>
                <a:cs typeface="+mj-cs"/>
              </a:rPr>
              <a:t>Zeyd</a:t>
            </a:r>
            <a:r>
              <a:rPr lang="tr-TR" sz="2500" dirty="0" smtClean="0">
                <a:solidFill>
                  <a:srgbClr val="191B0E"/>
                </a:solidFill>
                <a:ea typeface="+mj-ea"/>
                <a:cs typeface="+mj-cs"/>
              </a:rPr>
              <a:t> bin Harise</a:t>
            </a:r>
          </a:p>
          <a:p>
            <a:pPr>
              <a:buFont typeface="Arial" panose="020B0604020202020204" pitchFamily="34" charset="0"/>
              <a:buChar char="•"/>
            </a:pPr>
            <a:r>
              <a:rPr lang="tr-TR" sz="2500" dirty="0" smtClean="0">
                <a:solidFill>
                  <a:srgbClr val="191B0E"/>
                </a:solidFill>
                <a:ea typeface="+mj-ea"/>
                <a:cs typeface="+mj-cs"/>
              </a:rPr>
              <a:t>Ebu Bekir ve daha niceleri</a:t>
            </a:r>
          </a:p>
          <a:p>
            <a:pPr marL="0" indent="0">
              <a:buNone/>
            </a:pPr>
            <a:r>
              <a:rPr lang="tr-TR" sz="2500" dirty="0" smtClean="0">
                <a:solidFill>
                  <a:srgbClr val="191B0E"/>
                </a:solidFill>
                <a:ea typeface="+mj-ea"/>
                <a:cs typeface="+mj-cs"/>
              </a:rPr>
              <a:t>Tabi bunu duyan amcaları özellikle Ebu </a:t>
            </a:r>
            <a:r>
              <a:rPr lang="tr-TR" sz="2500" dirty="0" err="1">
                <a:solidFill>
                  <a:srgbClr val="191B0E"/>
                </a:solidFill>
                <a:ea typeface="+mj-ea"/>
                <a:cs typeface="+mj-cs"/>
              </a:rPr>
              <a:t>L</a:t>
            </a:r>
            <a:r>
              <a:rPr lang="tr-TR" sz="2500" dirty="0" err="1" smtClean="0">
                <a:solidFill>
                  <a:srgbClr val="191B0E"/>
                </a:solidFill>
                <a:ea typeface="+mj-ea"/>
                <a:cs typeface="+mj-cs"/>
              </a:rPr>
              <a:t>ehep</a:t>
            </a:r>
            <a:r>
              <a:rPr lang="tr-TR" sz="2500" dirty="0" smtClean="0">
                <a:solidFill>
                  <a:srgbClr val="191B0E"/>
                </a:solidFill>
                <a:ea typeface="+mj-ea"/>
                <a:cs typeface="+mj-cs"/>
              </a:rPr>
              <a:t> çok tepki gösteriyor. Vazgeçirmeye çalışıyor. Müşrikler bunu duyduğunda öldürmek istediler inanmadılar Peygamberimiz üzüldü ama hiç pes </a:t>
            </a:r>
            <a:r>
              <a:rPr lang="tr-TR" sz="2500" dirty="0" err="1" smtClean="0">
                <a:solidFill>
                  <a:srgbClr val="191B0E"/>
                </a:solidFill>
                <a:ea typeface="+mj-ea"/>
                <a:cs typeface="+mj-cs"/>
              </a:rPr>
              <a:t>etmedi.Bir</a:t>
            </a:r>
            <a:r>
              <a:rPr lang="tr-TR" sz="2500" dirty="0" smtClean="0">
                <a:solidFill>
                  <a:srgbClr val="191B0E"/>
                </a:solidFill>
                <a:ea typeface="+mj-ea"/>
                <a:cs typeface="+mj-cs"/>
              </a:rPr>
              <a:t> süre </a:t>
            </a:r>
            <a:r>
              <a:rPr lang="tr-TR" sz="2500" dirty="0" err="1" smtClean="0">
                <a:solidFill>
                  <a:srgbClr val="191B0E"/>
                </a:solidFill>
                <a:ea typeface="+mj-ea"/>
                <a:cs typeface="+mj-cs"/>
              </a:rPr>
              <a:t>İslamı</a:t>
            </a:r>
            <a:r>
              <a:rPr lang="tr-TR" sz="2500" dirty="0" smtClean="0">
                <a:solidFill>
                  <a:srgbClr val="191B0E"/>
                </a:solidFill>
                <a:ea typeface="+mj-ea"/>
                <a:cs typeface="+mj-cs"/>
              </a:rPr>
              <a:t> yaymaya devam etti baskılar artınca </a:t>
            </a:r>
            <a:r>
              <a:rPr lang="tr-TR" sz="2500" dirty="0" err="1">
                <a:solidFill>
                  <a:srgbClr val="191B0E"/>
                </a:solidFill>
                <a:ea typeface="+mj-ea"/>
                <a:cs typeface="+mj-cs"/>
              </a:rPr>
              <a:t>H</a:t>
            </a:r>
            <a:r>
              <a:rPr lang="tr-TR" sz="2500" dirty="0" err="1" smtClean="0">
                <a:solidFill>
                  <a:srgbClr val="191B0E"/>
                </a:solidFill>
                <a:ea typeface="+mj-ea"/>
                <a:cs typeface="+mj-cs"/>
              </a:rPr>
              <a:t>abeşistana</a:t>
            </a:r>
            <a:r>
              <a:rPr lang="tr-TR" sz="2500" dirty="0" smtClean="0">
                <a:solidFill>
                  <a:srgbClr val="191B0E"/>
                </a:solidFill>
                <a:ea typeface="+mj-ea"/>
                <a:cs typeface="+mj-cs"/>
              </a:rPr>
              <a:t> göç ettiler iki kere göç etmek zorunda kaldılar bu göç her seferinde arttı.</a:t>
            </a:r>
            <a:endParaRPr lang="tr-TR" dirty="0"/>
          </a:p>
        </p:txBody>
      </p:sp>
    </p:spTree>
    <p:extLst>
      <p:ext uri="{BB962C8B-B14F-4D97-AF65-F5344CB8AC3E}">
        <p14:creationId xmlns:p14="http://schemas.microsoft.com/office/powerpoint/2010/main" val="29504460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 </a:t>
            </a:r>
            <a:endParaRPr lang="tr-TR" dirty="0"/>
          </a:p>
        </p:txBody>
      </p:sp>
      <p:sp>
        <p:nvSpPr>
          <p:cNvPr id="3" name="İçerik Yer Tutucusu 2"/>
          <p:cNvSpPr>
            <a:spLocks noGrp="1"/>
          </p:cNvSpPr>
          <p:nvPr>
            <p:ph idx="1"/>
          </p:nvPr>
        </p:nvSpPr>
        <p:spPr/>
        <p:txBody>
          <a:bodyPr>
            <a:normAutofit/>
          </a:bodyPr>
          <a:lstStyle/>
          <a:p>
            <a:r>
              <a:rPr lang="tr-TR" sz="2800" dirty="0" smtClean="0"/>
              <a:t>Hz. Muhammed ve Evrensel Mesajı </a:t>
            </a:r>
          </a:p>
          <a:p>
            <a:r>
              <a:rPr lang="tr-TR" sz="2800" dirty="0" smtClean="0"/>
              <a:t>İslam Peygamberi</a:t>
            </a:r>
            <a:endParaRPr lang="tr-TR" sz="2800" dirty="0"/>
          </a:p>
        </p:txBody>
      </p:sp>
    </p:spTree>
    <p:extLst>
      <p:ext uri="{BB962C8B-B14F-4D97-AF65-F5344CB8AC3E}">
        <p14:creationId xmlns:p14="http://schemas.microsoft.com/office/powerpoint/2010/main" val="423118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TM10001105[[fn=Kırpma]]</Template>
  <TotalTime>99</TotalTime>
  <Words>625</Words>
  <Application>Microsoft Office PowerPoint</Application>
  <PresentationFormat>Geniş ekran</PresentationFormat>
  <Paragraphs>42</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Franklin Gothic Book</vt:lpstr>
      <vt:lpstr>Crop</vt:lpstr>
      <vt:lpstr> SİYER TARİHİ   AMAÇ: Siyer Tarihini Anlatmak</vt:lpstr>
      <vt:lpstr>Cahiliye Dönemin de Coğrafi Durum </vt:lpstr>
      <vt:lpstr>Nüfus YAPISI </vt:lpstr>
      <vt:lpstr>Aile Yapısı</vt:lpstr>
      <vt:lpstr>Peygamberin Doğumu ve Çocukluğu </vt:lpstr>
      <vt:lpstr>Peygamber Olarak Gönderilişi</vt:lpstr>
      <vt:lpstr> </vt:lpstr>
      <vt:lpstr>KAYNAKÇA </vt:lpstr>
    </vt:vector>
  </TitlesOfParts>
  <Company>Silentall Unattended Installer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TEZ KONUSU: Siyer Tarihi TEZ AMACI: Siyer Tarihini Anlatmak</dc:title>
  <dc:creator>irem</dc:creator>
  <cp:lastModifiedBy>irem</cp:lastModifiedBy>
  <cp:revision>12</cp:revision>
  <dcterms:created xsi:type="dcterms:W3CDTF">2022-12-13T19:15:38Z</dcterms:created>
  <dcterms:modified xsi:type="dcterms:W3CDTF">2022-12-13T20:55:19Z</dcterms:modified>
</cp:coreProperties>
</file>