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3" r:id="rId6"/>
    <p:sldId id="268" r:id="rId7"/>
    <p:sldId id="260" r:id="rId8"/>
    <p:sldId id="264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69" r:id="rId17"/>
    <p:sldId id="270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" initials="B" lastIdx="1" clrIdx="0">
    <p:extLst>
      <p:ext uri="{19B8F6BF-5375-455C-9EA6-DF929625EA0E}">
        <p15:presenceInfo xmlns:p15="http://schemas.microsoft.com/office/powerpoint/2012/main" userId="9fb8024d1075d9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59" autoAdjust="0"/>
  </p:normalViewPr>
  <p:slideViewPr>
    <p:cSldViewPr>
      <p:cViewPr varScale="1">
        <p:scale>
          <a:sx n="109" d="100"/>
          <a:sy n="109" d="100"/>
        </p:scale>
        <p:origin x="17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60CE0-F43C-4A64-AE10-44EF2F36235E}" type="datetimeFigureOut">
              <a:rPr lang="tr-TR" smtClean="0"/>
              <a:t>4.11.2022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AF93-C080-4DD8-BDEF-19462C7AE2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36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AF93-C080-4DD8-BDEF-19462C7AE20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31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6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01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23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6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12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85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64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47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14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57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1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2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39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65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68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9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92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pPr/>
              <a:t>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308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cu.com.tr/hayatim/yasam-haberleri/dunyanin-ilk-tarim-aniti-konyada" TargetMode="External"/><Relationship Id="rId2" Type="http://schemas.openxmlformats.org/officeDocument/2006/relationships/hyperlink" Target="http://www.scribd.com/doc/49965594/Eregli-Tarih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&#305;t&#305;tmoments.com/" TargetMode="External"/><Relationship Id="rId5" Type="http://schemas.openxmlformats.org/officeDocument/2006/relationships/hyperlink" Target="http://www.ermanertugrul.com/" TargetMode="External"/><Relationship Id="rId4" Type="http://schemas.openxmlformats.org/officeDocument/2006/relationships/hyperlink" Target="http://www.arkeofili.com.t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323528" y="4005064"/>
            <a:ext cx="8229600" cy="3214686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Ümit Kocatürk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Ankara Hacı Bayram Veli Üniversitesi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İktisadi ve İdari Bilimler Fakültesi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Maliye bölümü 3. sınıf</a:t>
            </a:r>
          </a:p>
          <a:p>
            <a:r>
              <a:rPr lang="tr-TR" sz="2800" dirty="0">
                <a:solidFill>
                  <a:schemeClr val="bg1"/>
                </a:solidFill>
              </a:rPr>
              <a:t>İvriz Kaya Anıtı</a:t>
            </a:r>
          </a:p>
          <a:p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9" name="8 Resim" descr="71966771_2973652565995912_62917460004867932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207484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1595" y="1268760"/>
            <a:ext cx="3553354" cy="5256584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Dağa doğru, Ambar deresi civarında İvriz </a:t>
            </a:r>
            <a:r>
              <a:rPr lang="tr-TR" dirty="0" smtClean="0">
                <a:solidFill>
                  <a:schemeClr val="bg1"/>
                </a:solidFill>
              </a:rPr>
              <a:t>kabartmasının  </a:t>
            </a:r>
            <a:r>
              <a:rPr lang="tr-TR" dirty="0">
                <a:solidFill>
                  <a:schemeClr val="bg1"/>
                </a:solidFill>
              </a:rPr>
              <a:t>kopyası olan ikinci bir kabartma daha vardır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Yaklaşık aynı büyüklükte, daha az detaylı ve büyük ihtimalle </a:t>
            </a:r>
            <a:r>
              <a:rPr lang="tr-TR" dirty="0" smtClean="0">
                <a:solidFill>
                  <a:schemeClr val="bg1"/>
                </a:solidFill>
              </a:rPr>
              <a:t>bitirilememiştir.</a:t>
            </a:r>
          </a:p>
          <a:p>
            <a:r>
              <a:rPr lang="tr-TR" dirty="0">
                <a:solidFill>
                  <a:schemeClr val="bg1"/>
                </a:solidFill>
              </a:rPr>
              <a:t>İvriz </a:t>
            </a:r>
            <a:r>
              <a:rPr lang="tr-TR" dirty="0" smtClean="0">
                <a:solidFill>
                  <a:schemeClr val="bg1"/>
                </a:solidFill>
              </a:rPr>
              <a:t>kabartmasından </a:t>
            </a:r>
            <a:r>
              <a:rPr lang="tr-TR" dirty="0">
                <a:solidFill>
                  <a:schemeClr val="bg1"/>
                </a:solidFill>
              </a:rPr>
              <a:t>farklı olarak bunun üzerinde herhangi bir yazıt yoktur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Ayrıca </a:t>
            </a:r>
            <a:r>
              <a:rPr lang="tr-TR" dirty="0" smtClean="0">
                <a:solidFill>
                  <a:schemeClr val="bg1"/>
                </a:solidFill>
              </a:rPr>
              <a:t>kabartma  </a:t>
            </a:r>
            <a:r>
              <a:rPr lang="tr-TR" dirty="0">
                <a:solidFill>
                  <a:schemeClr val="bg1"/>
                </a:solidFill>
              </a:rPr>
              <a:t>çevresinde, başka anıtların parçası olabilecek gibi görünen en az üç tane üzerinde yazıt bulunan kaya parçası bulunmuştur.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94" y="1713"/>
            <a:ext cx="5724705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3" y="0"/>
            <a:ext cx="4942393" cy="377359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" y="3773599"/>
            <a:ext cx="9144000" cy="30844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"/>
            <a:ext cx="4211959" cy="37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6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554867" cy="1368152"/>
          </a:xfrm>
        </p:spPr>
        <p:txBody>
          <a:bodyPr>
            <a:noAutofit/>
          </a:bodyPr>
          <a:lstStyle/>
          <a:p>
            <a:r>
              <a:rPr lang="tr-TR" sz="4800" dirty="0" smtClean="0"/>
              <a:t>     İvriz </a:t>
            </a:r>
            <a:r>
              <a:rPr lang="tr-TR" sz="4800" dirty="0"/>
              <a:t>Kaya Anıtı</a:t>
            </a:r>
            <a:br>
              <a:rPr lang="tr-TR" sz="4800" dirty="0"/>
            </a:b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75252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Üçüncü bir </a:t>
            </a:r>
            <a:r>
              <a:rPr lang="tr-TR" dirty="0" smtClean="0">
                <a:solidFill>
                  <a:schemeClr val="bg1"/>
                </a:solidFill>
              </a:rPr>
              <a:t>kabartma </a:t>
            </a:r>
            <a:r>
              <a:rPr lang="tr-TR" dirty="0">
                <a:solidFill>
                  <a:schemeClr val="bg1"/>
                </a:solidFill>
              </a:rPr>
              <a:t>1972 yılında köylüler tarafından derenin yukarısına doğru İvriz </a:t>
            </a:r>
            <a:r>
              <a:rPr lang="tr-TR" dirty="0" smtClean="0">
                <a:solidFill>
                  <a:schemeClr val="bg1"/>
                </a:solidFill>
              </a:rPr>
              <a:t>kaya anıtına  </a:t>
            </a:r>
            <a:r>
              <a:rPr lang="tr-TR" dirty="0">
                <a:solidFill>
                  <a:schemeClr val="bg1"/>
                </a:solidFill>
              </a:rPr>
              <a:t>yaklaşık 25-30 m mesafede, yoldan 10 m yukarıda bulunmuştur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Düz ve yaklaşık 1 cm derinlikte oyulmuş olan kabartma, kısa etekli, sağ tarafında bir hayvan bulunan, uzun bir </a:t>
            </a:r>
            <a:r>
              <a:rPr lang="tr-TR" dirty="0" smtClean="0">
                <a:solidFill>
                  <a:schemeClr val="bg1"/>
                </a:solidFill>
              </a:rPr>
              <a:t>tunik </a:t>
            </a:r>
            <a:r>
              <a:rPr lang="tr-TR" dirty="0">
                <a:solidFill>
                  <a:schemeClr val="bg1"/>
                </a:solidFill>
              </a:rPr>
              <a:t>giymiş diğer bir kişiyi izleyen bir kişiyi gösterir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/>
              <a:t> </a:t>
            </a:r>
            <a:r>
              <a:rPr lang="tr-TR" dirty="0">
                <a:solidFill>
                  <a:schemeClr val="bg1"/>
                </a:solidFill>
              </a:rPr>
              <a:t>Öndeki uzun giysili kişinin üst bölümü kopmuş ve kaybolmuştur. 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Bu kabartmadaki sahnenin kurban sahnesi olduğu düşünülmektedir.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2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11" y="15470"/>
            <a:ext cx="4530541" cy="3629554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686885" cy="367240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95536" y="443711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 kabartmadaki hayvanın kurban edilecek bir boğa olduğu tahmin ediliyor.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kabartmadan buranın bir ayin yeri olduğu anlaşılıyor.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kabartma yerinden sökülerek Ereğli müzesinde sergilenmektedir.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4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100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533400"/>
            <a:ext cx="7639000" cy="548788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Halkapınar’ın antik dönemdeki adı </a:t>
            </a:r>
            <a:r>
              <a:rPr lang="tr-TR" dirty="0" err="1">
                <a:solidFill>
                  <a:schemeClr val="bg1"/>
                </a:solidFill>
              </a:rPr>
              <a:t>Zanapadır</a:t>
            </a:r>
            <a:r>
              <a:rPr lang="tr-TR" dirty="0">
                <a:solidFill>
                  <a:schemeClr val="bg1"/>
                </a:solidFill>
              </a:rPr>
              <a:t>. Rivayete göre MÖ. 8. yüzyılda Hitit krallarından birinin </a:t>
            </a:r>
            <a:r>
              <a:rPr lang="tr-TR" dirty="0" err="1">
                <a:solidFill>
                  <a:schemeClr val="bg1"/>
                </a:solidFill>
              </a:rPr>
              <a:t>Zennupe</a:t>
            </a:r>
            <a:r>
              <a:rPr lang="tr-TR" dirty="0">
                <a:solidFill>
                  <a:schemeClr val="bg1"/>
                </a:solidFill>
              </a:rPr>
              <a:t> adlı kızı genç yaşta ölür. Halk tarafından çok sevilen prenses </a:t>
            </a:r>
            <a:r>
              <a:rPr lang="tr-TR" dirty="0" err="1">
                <a:solidFill>
                  <a:schemeClr val="bg1"/>
                </a:solidFill>
              </a:rPr>
              <a:t>Saybaşı</a:t>
            </a:r>
            <a:r>
              <a:rPr lang="tr-TR" dirty="0">
                <a:solidFill>
                  <a:schemeClr val="bg1"/>
                </a:solidFill>
              </a:rPr>
              <a:t> denilen yerde bir kaya mezarına yerleştirilir. Zamanla burası önce </a:t>
            </a:r>
            <a:r>
              <a:rPr lang="tr-TR" dirty="0" err="1">
                <a:solidFill>
                  <a:schemeClr val="bg1"/>
                </a:solidFill>
              </a:rPr>
              <a:t>Zabapa</a:t>
            </a:r>
            <a:r>
              <a:rPr lang="tr-TR" dirty="0">
                <a:solidFill>
                  <a:schemeClr val="bg1"/>
                </a:solidFill>
              </a:rPr>
              <a:t>, daha sonra </a:t>
            </a:r>
            <a:r>
              <a:rPr lang="tr-TR" dirty="0" err="1">
                <a:solidFill>
                  <a:schemeClr val="bg1"/>
                </a:solidFill>
              </a:rPr>
              <a:t>Zanapa</a:t>
            </a:r>
            <a:r>
              <a:rPr lang="tr-TR" dirty="0">
                <a:solidFill>
                  <a:schemeClr val="bg1"/>
                </a:solidFill>
              </a:rPr>
              <a:t> adını alır.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1962 </a:t>
            </a:r>
            <a:r>
              <a:rPr lang="tr-TR" dirty="0">
                <a:solidFill>
                  <a:schemeClr val="bg1"/>
                </a:solidFill>
              </a:rPr>
              <a:t>yılında </a:t>
            </a:r>
            <a:r>
              <a:rPr lang="tr-TR" dirty="0" err="1">
                <a:solidFill>
                  <a:schemeClr val="bg1"/>
                </a:solidFill>
              </a:rPr>
              <a:t>Zanapa</a:t>
            </a:r>
            <a:r>
              <a:rPr lang="tr-TR" dirty="0">
                <a:solidFill>
                  <a:schemeClr val="bg1"/>
                </a:solidFill>
              </a:rPr>
              <a:t> ismi değiştirilerek Halkapınar yapılmıştır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İvriz Kaya Anıtı'nın başarılı bir kopyası İstanbul Arkeoloji Müzeleri'nde sergilenmektedir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8 Kasım 1953 de Anıtkabir’in yapımı tamamlanıp, Atatürk’ün kabrine ülkenin çeşitli bölgelerinden toprak getirtilip koyulmasına karar verildiğinde, Ereğli’de bulunan İvriz Hitit Anıtı’nın altından da toprak </a:t>
            </a:r>
            <a:r>
              <a:rPr lang="tr-TR" dirty="0" smtClean="0">
                <a:solidFill>
                  <a:schemeClr val="bg1"/>
                </a:solidFill>
              </a:rPr>
              <a:t>götürülmüştür.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8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8"/>
            <a:ext cx="9144000" cy="6859977"/>
          </a:xfrm>
        </p:spPr>
      </p:pic>
    </p:spTree>
    <p:extLst>
      <p:ext uri="{BB962C8B-B14F-4D97-AF65-F5344CB8AC3E}">
        <p14:creationId xmlns:p14="http://schemas.microsoft.com/office/powerpoint/2010/main" val="420764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3429000"/>
            <a:ext cx="8229600" cy="309724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2017 yılında UNESCO geçici miras listesi alınmıştır.</a:t>
            </a:r>
          </a:p>
          <a:p>
            <a:r>
              <a:rPr lang="tr-TR" dirty="0">
                <a:solidFill>
                  <a:schemeClr val="bg1"/>
                </a:solidFill>
              </a:rPr>
              <a:t>UNESCO geçici miras listesine alındıktan sonra </a:t>
            </a:r>
            <a:r>
              <a:rPr lang="tr-TR" dirty="0" smtClean="0">
                <a:solidFill>
                  <a:schemeClr val="bg1"/>
                </a:solidFill>
              </a:rPr>
              <a:t>birçok </a:t>
            </a:r>
            <a:r>
              <a:rPr lang="tr-TR" dirty="0">
                <a:solidFill>
                  <a:schemeClr val="bg1"/>
                </a:solidFill>
              </a:rPr>
              <a:t>ziyaretçinin ilgisini çekmeye başlamıştır.</a:t>
            </a:r>
          </a:p>
          <a:p>
            <a:r>
              <a:rPr lang="tr-TR" dirty="0">
                <a:solidFill>
                  <a:schemeClr val="bg1"/>
                </a:solidFill>
              </a:rPr>
              <a:t>UNESCO miras listesine alındıktan sonra daha fazla ziyaretçinin geleceği ve çevrenin ekonomik ve sosyal </a:t>
            </a:r>
            <a:r>
              <a:rPr lang="tr-TR" dirty="0" smtClean="0">
                <a:solidFill>
                  <a:schemeClr val="bg1"/>
                </a:solidFill>
              </a:rPr>
              <a:t>açıdan daha aktif bir hale geleceği </a:t>
            </a:r>
            <a:r>
              <a:rPr lang="tr-TR" dirty="0">
                <a:solidFill>
                  <a:schemeClr val="bg1"/>
                </a:solidFill>
              </a:rPr>
              <a:t>tahmin edilmektedir.</a:t>
            </a:r>
          </a:p>
          <a:p>
            <a:endParaRPr lang="tr-TR" dirty="0" smtClean="0"/>
          </a:p>
        </p:txBody>
      </p:sp>
      <p:pic>
        <p:nvPicPr>
          <p:cNvPr id="4" name="3 Resim" descr="441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04664"/>
            <a:ext cx="6554867" cy="1524000"/>
          </a:xfrm>
        </p:spPr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6554867" cy="3767670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Hasan Nar, Gülşah Kılıç ve Besim Süleyman Baş; </a:t>
            </a:r>
            <a:r>
              <a:rPr lang="tr-TR" sz="2400" u="sng" dirty="0" smtClean="0">
                <a:solidFill>
                  <a:schemeClr val="bg1"/>
                </a:solidFill>
                <a:hlinkClick r:id="rId2"/>
              </a:rPr>
              <a:t>Geçmişten Günümüze Ereğli</a:t>
            </a:r>
            <a:r>
              <a:rPr lang="tr-TR" sz="2400" dirty="0" smtClean="0">
                <a:solidFill>
                  <a:schemeClr val="bg1"/>
                </a:solidFill>
              </a:rPr>
              <a:t>, Kasım 2009, </a:t>
            </a:r>
          </a:p>
          <a:p>
            <a:r>
              <a:rPr lang="tr-TR" sz="2400" dirty="0" smtClean="0">
                <a:solidFill>
                  <a:schemeClr val="bg1"/>
                </a:solidFill>
                <a:hlinkClick r:id="rId3"/>
              </a:rPr>
              <a:t>https://www.sozcu.com.tr/hayatim/yasam-haberleri/dunyanin-ilk-tarim-aniti-konyada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www. Wikipedia.com.tr</a:t>
            </a:r>
          </a:p>
          <a:p>
            <a:r>
              <a:rPr lang="tr-TR" sz="2400" dirty="0" smtClean="0">
                <a:solidFill>
                  <a:schemeClr val="bg1"/>
                </a:solidFill>
                <a:hlinkClick r:id="rId4"/>
              </a:rPr>
              <a:t>www.arkeofili.com.tr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  <a:hlinkClick r:id="rId5"/>
              </a:rPr>
              <a:t>www.ermanertugrul.com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  <a:hlinkClick r:id="rId6"/>
              </a:rPr>
              <a:t>www.hıtıtmoments.com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tr-TR" sz="2400" dirty="0" err="1" smtClean="0">
                <a:solidFill>
                  <a:schemeClr val="bg1"/>
                </a:solidFill>
              </a:rPr>
              <a:t>J.David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</a:rPr>
              <a:t>Hawkins</a:t>
            </a:r>
            <a:r>
              <a:rPr lang="tr-TR" sz="2400" dirty="0" smtClean="0">
                <a:solidFill>
                  <a:schemeClr val="bg1"/>
                </a:solidFill>
              </a:rPr>
              <a:t> ,2000.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25043"/>
            <a:ext cx="6554867" cy="1524000"/>
          </a:xfrm>
        </p:spPr>
        <p:txBody>
          <a:bodyPr/>
          <a:lstStyle/>
          <a:p>
            <a:r>
              <a:rPr lang="tr-TR" dirty="0" smtClean="0"/>
              <a:t>İvriz Kaya Anıtı hakkında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96752"/>
            <a:ext cx="6554867" cy="3767670"/>
          </a:xfrm>
        </p:spPr>
        <p:txBody>
          <a:bodyPr/>
          <a:lstStyle/>
          <a:p>
            <a:r>
              <a:rPr lang="tr-TR" sz="2800" dirty="0" smtClean="0">
                <a:solidFill>
                  <a:schemeClr val="bg1"/>
                </a:solidFill>
              </a:rPr>
              <a:t>İvriz Kaya Anıtının konumu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İvriz Kaya Anıtının tarihi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İvriz Kaya Anıtının hikayesi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2918698" cy="5374950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Konya ilinin  Ereğli ilçesine 12 km. uzaklıkta, Halkapınar ilçesi sınırları içerisinde İvriz çayı’nın kaynak başındadır. Geç Hitit dönemi(1180-700 eseridir. Dünyadaki ilk yazılı tarım anıtı ve dünya tarihindeki ilk yazılı kabartma kaya anıtı olma özellikleri var.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5923239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 smtClean="0">
                <a:solidFill>
                  <a:schemeClr val="tx1"/>
                </a:solidFill>
              </a:rPr>
              <a:t>       </a:t>
            </a:r>
            <a:r>
              <a:rPr lang="tr-TR" sz="5400" dirty="0" smtClean="0">
                <a:solidFill>
                  <a:schemeClr val="tx1"/>
                </a:solidFill>
              </a:rPr>
              <a:t>İvriz </a:t>
            </a:r>
            <a:r>
              <a:rPr lang="tr-TR" sz="5400" dirty="0">
                <a:solidFill>
                  <a:schemeClr val="tx1"/>
                </a:solidFill>
              </a:rPr>
              <a:t>Kaya </a:t>
            </a:r>
            <a:r>
              <a:rPr lang="tr-TR" sz="5400" dirty="0" smtClean="0">
                <a:solidFill>
                  <a:schemeClr val="tx1"/>
                </a:solidFill>
              </a:rPr>
              <a:t>Anıtı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İvriz Çayı’na bakan sarp bir doğal kaya üzerine yüksek kabartma tekniği ile işlenmiştir.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Dev kaya üzerine oyulmuş olan rölyef 4.20 m. yüksekliğinde ve 2.40 m. genişliğindedir.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İvriz Kaya Anıtı Kral </a:t>
            </a:r>
            <a:r>
              <a:rPr lang="tr-TR" dirty="0" err="1" smtClean="0">
                <a:solidFill>
                  <a:schemeClr val="bg1"/>
                </a:solidFill>
              </a:rPr>
              <a:t>Varpalavas</a:t>
            </a:r>
            <a:r>
              <a:rPr lang="tr-TR" dirty="0" smtClean="0">
                <a:solidFill>
                  <a:schemeClr val="bg1"/>
                </a:solidFill>
              </a:rPr>
              <a:t> tarafından 8. yüzyılda yaptırıldığı varsayılmaktadır.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İvriz Kaya Anıtı'nda birçok Hitit özellikleri de göze çarpmaktadır. Anıtın bir kaynak yanında yer alması, </a:t>
            </a:r>
            <a:r>
              <a:rPr lang="tr-TR" dirty="0" err="1" smtClean="0">
                <a:solidFill>
                  <a:schemeClr val="bg1"/>
                </a:solidFill>
              </a:rPr>
              <a:t>Eflatunpınar</a:t>
            </a:r>
            <a:r>
              <a:rPr lang="tr-TR" dirty="0" smtClean="0">
                <a:solidFill>
                  <a:schemeClr val="bg1"/>
                </a:solidFill>
              </a:rPr>
              <a:t> Anıtı'nda olduğu gibi bir Hitit adetidir.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Kral </a:t>
            </a:r>
            <a:r>
              <a:rPr lang="tr-TR" dirty="0" err="1" smtClean="0">
                <a:solidFill>
                  <a:schemeClr val="bg1"/>
                </a:solidFill>
              </a:rPr>
              <a:t>Varpalavas</a:t>
            </a:r>
            <a:r>
              <a:rPr lang="tr-TR" dirty="0" smtClean="0">
                <a:solidFill>
                  <a:schemeClr val="bg1"/>
                </a:solidFill>
              </a:rPr>
              <a:t>; yöredeki </a:t>
            </a:r>
            <a:r>
              <a:rPr lang="tr-TR" dirty="0" err="1" smtClean="0">
                <a:solidFill>
                  <a:schemeClr val="bg1"/>
                </a:solidFill>
              </a:rPr>
              <a:t>hitit</a:t>
            </a:r>
            <a:r>
              <a:rPr lang="tr-TR" dirty="0" smtClean="0">
                <a:solidFill>
                  <a:schemeClr val="bg1"/>
                </a:solidFill>
              </a:rPr>
              <a:t> ve </a:t>
            </a:r>
            <a:r>
              <a:rPr lang="tr-TR" dirty="0" err="1" smtClean="0">
                <a:solidFill>
                  <a:schemeClr val="bg1"/>
                </a:solidFill>
              </a:rPr>
              <a:t>luvi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kökenli halk için, bu anıtı yaptırırken, tanrı ve kral ilişkilerini simgesel olarak gözler önüne sermiştir. Ayrıca, anıt dönemine ait olarak, burada yetiştirilen üzüm ve buğday hakkında bilgi vermesi bakımından ilginçtir.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Metin kutusu 6"/>
          <p:cNvSpPr txBox="1"/>
          <p:nvPr/>
        </p:nvSpPr>
        <p:spPr>
          <a:xfrm>
            <a:off x="1183611" y="40466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Eflatunpınar</a:t>
            </a:r>
            <a:r>
              <a:rPr lang="tr-TR" sz="3200" dirty="0" smtClean="0"/>
              <a:t> </a:t>
            </a:r>
            <a:r>
              <a:rPr lang="tr-TR" sz="3200" dirty="0"/>
              <a:t>H</a:t>
            </a:r>
            <a:r>
              <a:rPr lang="tr-TR" sz="3200" dirty="0" smtClean="0"/>
              <a:t>itit su anıtı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9139944" cy="6858000"/>
          </a:xfrm>
        </p:spPr>
      </p:pic>
      <p:sp>
        <p:nvSpPr>
          <p:cNvPr id="6" name="Metin kutusu 5"/>
          <p:cNvSpPr txBox="1"/>
          <p:nvPr/>
        </p:nvSpPr>
        <p:spPr>
          <a:xfrm>
            <a:off x="971600" y="11663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YAZILIKAYA HİTİT KAYA ANITI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1564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İvriz kaya anıtı yaklaşık 3 bin yıllık bir kabartmadır. </a:t>
            </a:r>
          </a:p>
          <a:p>
            <a:r>
              <a:rPr lang="tr-TR" dirty="0">
                <a:solidFill>
                  <a:schemeClr val="bg1"/>
                </a:solidFill>
              </a:rPr>
              <a:t>Anıtta, ülkeye bir elinde üzüm salkımı diğer elinde buğday demeti tutarak bolluk ve bereket getiren Tanrı </a:t>
            </a:r>
            <a:r>
              <a:rPr lang="tr-TR" dirty="0" err="1">
                <a:solidFill>
                  <a:schemeClr val="bg1"/>
                </a:solidFill>
              </a:rPr>
              <a:t>Tarhundas’a</a:t>
            </a:r>
            <a:r>
              <a:rPr lang="tr-TR" dirty="0">
                <a:solidFill>
                  <a:schemeClr val="bg1"/>
                </a:solidFill>
              </a:rPr>
              <a:t>, ellerini kaldırıp dua ederek saygısını sunan </a:t>
            </a:r>
            <a:r>
              <a:rPr lang="tr-TR" dirty="0" err="1">
                <a:solidFill>
                  <a:schemeClr val="bg1"/>
                </a:solidFill>
              </a:rPr>
              <a:t>Tuwana</a:t>
            </a:r>
            <a:r>
              <a:rPr lang="tr-TR" dirty="0">
                <a:solidFill>
                  <a:schemeClr val="bg1"/>
                </a:solidFill>
              </a:rPr>
              <a:t> Ülkesi Rahip Kralı </a:t>
            </a:r>
            <a:r>
              <a:rPr lang="tr-TR" dirty="0" err="1">
                <a:solidFill>
                  <a:schemeClr val="bg1"/>
                </a:solidFill>
              </a:rPr>
              <a:t>V</a:t>
            </a:r>
            <a:r>
              <a:rPr lang="tr-TR" dirty="0" err="1" smtClean="0">
                <a:solidFill>
                  <a:schemeClr val="bg1"/>
                </a:solidFill>
              </a:rPr>
              <a:t>arpalavas’ın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betimleri yer almaktadır.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Krala </a:t>
            </a:r>
            <a:r>
              <a:rPr lang="tr-TR" dirty="0">
                <a:solidFill>
                  <a:schemeClr val="bg1"/>
                </a:solidFill>
              </a:rPr>
              <a:t>göre daha büyük ölçülerde resmedilen </a:t>
            </a:r>
            <a:r>
              <a:rPr lang="tr-TR" dirty="0" err="1">
                <a:solidFill>
                  <a:schemeClr val="bg1"/>
                </a:solidFill>
              </a:rPr>
              <a:t>Tarhundas</a:t>
            </a:r>
            <a:r>
              <a:rPr lang="tr-TR" dirty="0">
                <a:solidFill>
                  <a:schemeClr val="bg1"/>
                </a:solidFill>
              </a:rPr>
              <a:t>, ellerinde başak ve üzüm salkımları </a:t>
            </a:r>
            <a:r>
              <a:rPr lang="tr-TR" dirty="0" smtClean="0">
                <a:solidFill>
                  <a:schemeClr val="bg1"/>
                </a:solidFill>
              </a:rPr>
              <a:t>tutmaktadır.</a:t>
            </a:r>
          </a:p>
          <a:p>
            <a:r>
              <a:rPr lang="tr-TR" dirty="0">
                <a:solidFill>
                  <a:schemeClr val="bg1"/>
                </a:solidFill>
              </a:rPr>
              <a:t>Bu </a:t>
            </a:r>
            <a:r>
              <a:rPr lang="tr-TR" dirty="0" err="1">
                <a:solidFill>
                  <a:schemeClr val="bg1"/>
                </a:solidFill>
              </a:rPr>
              <a:t>Tarhundas’ın</a:t>
            </a:r>
            <a:r>
              <a:rPr lang="tr-TR" dirty="0">
                <a:solidFill>
                  <a:schemeClr val="bg1"/>
                </a:solidFill>
              </a:rPr>
              <a:t> "bereket ve bolluk tanrısı" olduğunu da göstermektedir.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Tanrının karşısında olan kral ise daha küçük boyutta ve dua eder durumda tasvir </a:t>
            </a:r>
            <a:r>
              <a:rPr lang="tr-TR" dirty="0" smtClean="0">
                <a:solidFill>
                  <a:schemeClr val="bg1"/>
                </a:solidFill>
              </a:rPr>
              <a:t>edilmiştir.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Çok tanrılı bir dine inanan Hititler şükranlarını göstermek için kaya kabartmaları ve anıtlarını  yapmışlardır.</a:t>
            </a:r>
          </a:p>
          <a:p>
            <a:endParaRPr lang="tr-TR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1259632" y="26064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İvriz Kaya Anıtı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3214686"/>
            <a:ext cx="8229600" cy="324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6" y="-29676"/>
            <a:ext cx="4735161" cy="688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307922"/>
            <a:ext cx="8229600" cy="4572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Varpalavas ve Tarhundas arasındaki hiyeroglif yazıda ” Ben hakim ve kahraman Tuvana Kralı Varpalavas; sarayda bir prens iken, bu asmaları diktim, Tarhundas onlara bereket ve bolluk versin</a:t>
            </a:r>
            <a:r>
              <a:rPr lang="tr-TR" dirty="0" smtClean="0">
                <a:solidFill>
                  <a:schemeClr val="bg1"/>
                </a:solidFill>
              </a:rPr>
              <a:t>’’ yazılı olduğu tahmin edilmektedir.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Bu hiyeroglif yazıdan da anlaşılacağı üzere üç bin yıl öncesinden bile Konya havzasında buğday ve dağlık kesimlerinde üzüm yetiştirildiği anlaşılmaktadır.</a:t>
            </a:r>
          </a:p>
          <a:p>
            <a:r>
              <a:rPr lang="tr-TR" dirty="0">
                <a:solidFill>
                  <a:schemeClr val="bg1"/>
                </a:solidFill>
              </a:rPr>
              <a:t>Tanrının beden yapısı, giysideki detaylar, Hitit büyük krallık döneminin etkilerini taşımaktadır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Tanrıdaki yürüyüş pozisyonu Yazılıkaya tanrılarını andırır. Tanrının duruşu </a:t>
            </a:r>
            <a:r>
              <a:rPr lang="tr-TR" dirty="0" smtClean="0">
                <a:solidFill>
                  <a:schemeClr val="bg1"/>
                </a:solidFill>
              </a:rPr>
              <a:t>ve  </a:t>
            </a:r>
            <a:r>
              <a:rPr lang="tr-TR" dirty="0">
                <a:solidFill>
                  <a:schemeClr val="bg1"/>
                </a:solidFill>
              </a:rPr>
              <a:t>giysisi de tamamen Hitit tarzındadır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</a:rPr>
              <a:t>Her iki elin duruşu da Yazılıkaya kabartmalarındaki gibidir.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971600" y="33265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/>
              <a:t>İvriz Kaya Anıtı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</TotalTime>
  <Words>699</Words>
  <Application>Microsoft Office PowerPoint</Application>
  <PresentationFormat>Ekran Gösterisi (4:3)</PresentationFormat>
  <Paragraphs>63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3</vt:lpstr>
      <vt:lpstr>Dilim</vt:lpstr>
      <vt:lpstr>PowerPoint Sunusu</vt:lpstr>
      <vt:lpstr>İvriz Kaya Anıtı hakkında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İvriz Kaya Anıtı 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Win193</dc:creator>
  <cp:lastModifiedBy>HBV</cp:lastModifiedBy>
  <cp:revision>30</cp:revision>
  <dcterms:created xsi:type="dcterms:W3CDTF">2019-03-07T14:57:50Z</dcterms:created>
  <dcterms:modified xsi:type="dcterms:W3CDTF">2022-11-04T21:11:59Z</dcterms:modified>
</cp:coreProperties>
</file>