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7" r:id="rId2"/>
    <p:sldId id="256" r:id="rId3"/>
    <p:sldId id="258" r:id="rId4"/>
    <p:sldId id="259"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95522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C0474962-3009-4AC2-8947-129CE7F6BEF6}" type="datetimeFigureOut">
              <a:rPr lang="tr-TR" smtClean="0"/>
              <a:t>27.11.2025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225835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60151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160780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567809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9441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639468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013782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85695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123165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0474962-3009-4AC2-8947-129CE7F6BEF6}" type="datetimeFigureOut">
              <a:rPr lang="tr-TR" smtClean="0"/>
              <a:t>27.11.2025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1598842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0474962-3009-4AC2-8947-129CE7F6BEF6}" type="datetimeFigureOut">
              <a:rPr lang="tr-TR" smtClean="0"/>
              <a:t>27.11.2025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1909700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0474962-3009-4AC2-8947-129CE7F6BEF6}" type="datetimeFigureOut">
              <a:rPr lang="tr-TR" smtClean="0"/>
              <a:t>27.11.2025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80712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0474962-3009-4AC2-8947-129CE7F6BEF6}" type="datetimeFigureOut">
              <a:rPr lang="tr-TR" smtClean="0"/>
              <a:t>27.11.2025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1731439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474962-3009-4AC2-8947-129CE7F6BEF6}" type="datetimeFigureOut">
              <a:rPr lang="tr-TR" smtClean="0"/>
              <a:t>27.11.2025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272220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0474962-3009-4AC2-8947-129CE7F6BEF6}" type="datetimeFigureOut">
              <a:rPr lang="tr-TR" smtClean="0"/>
              <a:t>27.11.2025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325670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0474962-3009-4AC2-8947-129CE7F6BEF6}" type="datetimeFigureOut">
              <a:rPr lang="tr-TR" smtClean="0"/>
              <a:t>27.11.2025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4272039-66AB-4174-850F-239731CBFFE9}" type="slidenum">
              <a:rPr lang="tr-TR" smtClean="0"/>
              <a:t>‹#›</a:t>
            </a:fld>
            <a:endParaRPr lang="tr-TR"/>
          </a:p>
        </p:txBody>
      </p:sp>
    </p:spTree>
    <p:extLst>
      <p:ext uri="{BB962C8B-B14F-4D97-AF65-F5344CB8AC3E}">
        <p14:creationId xmlns:p14="http://schemas.microsoft.com/office/powerpoint/2010/main" val="3186216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0474962-3009-4AC2-8947-129CE7F6BEF6}" type="datetimeFigureOut">
              <a:rPr lang="tr-TR" smtClean="0"/>
              <a:t>27.11.2025</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4272039-66AB-4174-850F-239731CBFFE9}" type="slidenum">
              <a:rPr lang="tr-TR" smtClean="0"/>
              <a:t>‹#›</a:t>
            </a:fld>
            <a:endParaRPr lang="tr-TR"/>
          </a:p>
        </p:txBody>
      </p:sp>
    </p:spTree>
    <p:extLst>
      <p:ext uri="{BB962C8B-B14F-4D97-AF65-F5344CB8AC3E}">
        <p14:creationId xmlns:p14="http://schemas.microsoft.com/office/powerpoint/2010/main" val="461868095"/>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C39030FA-C43B-F42B-B678-2D44EDF5FFFB}"/>
              </a:ext>
            </a:extLst>
          </p:cNvPr>
          <p:cNvPicPr>
            <a:picLocks noChangeAspect="1"/>
          </p:cNvPicPr>
          <p:nvPr/>
        </p:nvPicPr>
        <p:blipFill>
          <a:blip r:embed="rId2"/>
          <a:stretch>
            <a:fillRect/>
          </a:stretch>
        </p:blipFill>
        <p:spPr>
          <a:xfrm>
            <a:off x="1312277" y="2346865"/>
            <a:ext cx="5499069" cy="2164268"/>
          </a:xfrm>
          <a:prstGeom prst="rect">
            <a:avLst/>
          </a:prstGeom>
        </p:spPr>
      </p:pic>
      <p:sp>
        <p:nvSpPr>
          <p:cNvPr id="2" name="Başlık 1">
            <a:extLst>
              <a:ext uri="{FF2B5EF4-FFF2-40B4-BE49-F238E27FC236}">
                <a16:creationId xmlns:a16="http://schemas.microsoft.com/office/drawing/2014/main" id="{07202272-53B0-1C50-A80C-7BE28444C827}"/>
              </a:ext>
            </a:extLst>
          </p:cNvPr>
          <p:cNvSpPr>
            <a:spLocks noGrp="1"/>
          </p:cNvSpPr>
          <p:nvPr>
            <p:ph type="title"/>
          </p:nvPr>
        </p:nvSpPr>
        <p:spPr>
          <a:xfrm>
            <a:off x="1418253" y="954312"/>
            <a:ext cx="5617029" cy="4949371"/>
          </a:xfrm>
        </p:spPr>
        <p:txBody>
          <a:bodyPr/>
          <a:lstStyle/>
          <a:p>
            <a:endParaRPr lang="tr-TR" dirty="0"/>
          </a:p>
        </p:txBody>
      </p:sp>
      <p:sp>
        <p:nvSpPr>
          <p:cNvPr id="3" name="İçerik Yer Tutucusu 2">
            <a:extLst>
              <a:ext uri="{FF2B5EF4-FFF2-40B4-BE49-F238E27FC236}">
                <a16:creationId xmlns:a16="http://schemas.microsoft.com/office/drawing/2014/main" id="{4F3D01A0-7919-59DD-537B-D68EFA9B4FBD}"/>
              </a:ext>
            </a:extLst>
          </p:cNvPr>
          <p:cNvSpPr>
            <a:spLocks noGrp="1"/>
          </p:cNvSpPr>
          <p:nvPr>
            <p:ph idx="1"/>
          </p:nvPr>
        </p:nvSpPr>
        <p:spPr>
          <a:xfrm>
            <a:off x="6917322" y="1621363"/>
            <a:ext cx="2845804" cy="3615267"/>
          </a:xfrm>
        </p:spPr>
        <p:txBody>
          <a:bodyPr/>
          <a:lstStyle/>
          <a:p>
            <a:r>
              <a:rPr lang="tr-TR" dirty="0">
                <a:latin typeface="Times New Roman" panose="02020603050405020304" pitchFamily="18" charset="0"/>
                <a:cs typeface="Times New Roman" panose="02020603050405020304" pitchFamily="18" charset="0"/>
              </a:rPr>
              <a:t>FEYZA ÜLFET KÜÇÜKBÖĞETLİ</a:t>
            </a:r>
          </a:p>
          <a:p>
            <a:r>
              <a:rPr lang="tr-TR" dirty="0">
                <a:latin typeface="Times New Roman" panose="02020603050405020304" pitchFamily="18" charset="0"/>
                <a:cs typeface="Times New Roman" panose="02020603050405020304" pitchFamily="18" charset="0"/>
              </a:rPr>
              <a:t>ANKARA HACI BAYRAM VELİ ÜNİ.</a:t>
            </a:r>
          </a:p>
          <a:p>
            <a:r>
              <a:rPr lang="tr-TR" dirty="0">
                <a:latin typeface="Times New Roman" panose="02020603050405020304" pitchFamily="18" charset="0"/>
                <a:cs typeface="Times New Roman" panose="02020603050405020304" pitchFamily="18" charset="0"/>
              </a:rPr>
              <a:t>PSİKOLOJİ 2. SINIF</a:t>
            </a:r>
          </a:p>
        </p:txBody>
      </p:sp>
    </p:spTree>
    <p:extLst>
      <p:ext uri="{BB962C8B-B14F-4D97-AF65-F5344CB8AC3E}">
        <p14:creationId xmlns:p14="http://schemas.microsoft.com/office/powerpoint/2010/main" val="73983221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34C776-DD86-9884-AE13-A7D904CB2FEE}"/>
              </a:ext>
            </a:extLst>
          </p:cNvPr>
          <p:cNvSpPr>
            <a:spLocks noGrp="1"/>
          </p:cNvSpPr>
          <p:nvPr>
            <p:ph type="title"/>
          </p:nvPr>
        </p:nvSpPr>
        <p:spPr>
          <a:xfrm>
            <a:off x="3421674" y="557884"/>
            <a:ext cx="5348652" cy="1085566"/>
          </a:xfrm>
        </p:spPr>
        <p:txBody>
          <a:bodyPr>
            <a:normAutofit fontScale="90000"/>
          </a:bodyPr>
          <a:lstStyle/>
          <a:p>
            <a:r>
              <a:rPr lang="tr-TR" dirty="0"/>
              <a:t>5. PAVLOV’UN KÖPEĞİ DENEYİ</a:t>
            </a:r>
          </a:p>
        </p:txBody>
      </p:sp>
      <p:pic>
        <p:nvPicPr>
          <p:cNvPr id="4" name="Resim 3">
            <a:extLst>
              <a:ext uri="{FF2B5EF4-FFF2-40B4-BE49-F238E27FC236}">
                <a16:creationId xmlns:a16="http://schemas.microsoft.com/office/drawing/2014/main" id="{B7569A10-C583-BD03-5EDC-821E5CEF1404}"/>
              </a:ext>
            </a:extLst>
          </p:cNvPr>
          <p:cNvPicPr>
            <a:picLocks noChangeAspect="1"/>
          </p:cNvPicPr>
          <p:nvPr/>
        </p:nvPicPr>
        <p:blipFill>
          <a:blip r:embed="rId2"/>
          <a:stretch>
            <a:fillRect/>
          </a:stretch>
        </p:blipFill>
        <p:spPr>
          <a:xfrm>
            <a:off x="1741155" y="2189898"/>
            <a:ext cx="4041163" cy="2478204"/>
          </a:xfrm>
          <a:prstGeom prst="rect">
            <a:avLst/>
          </a:prstGeom>
        </p:spPr>
      </p:pic>
      <p:sp>
        <p:nvSpPr>
          <p:cNvPr id="5" name="Metin kutusu 4">
            <a:extLst>
              <a:ext uri="{FF2B5EF4-FFF2-40B4-BE49-F238E27FC236}">
                <a16:creationId xmlns:a16="http://schemas.microsoft.com/office/drawing/2014/main" id="{89E050C4-F83A-1C69-E297-B5000643CE21}"/>
              </a:ext>
            </a:extLst>
          </p:cNvPr>
          <p:cNvSpPr txBox="1"/>
          <p:nvPr/>
        </p:nvSpPr>
        <p:spPr>
          <a:xfrm>
            <a:off x="5782318" y="2093797"/>
            <a:ext cx="5348651" cy="2862322"/>
          </a:xfrm>
          <a:prstGeom prst="rect">
            <a:avLst/>
          </a:prstGeom>
          <a:noFill/>
        </p:spPr>
        <p:txBody>
          <a:bodyPr wrap="square" rtlCol="0">
            <a:spAutoFit/>
          </a:bodyPr>
          <a:lstStyle/>
          <a:p>
            <a:r>
              <a:rPr lang="tr-TR" dirty="0"/>
              <a:t>Rus fizyolog Pavlov, köpeklerin sadece yiyecek gördüklerinde değil, yemek öncesi duydukları zil sesiyle de salya salgıladıklarını fark etti. Bunu sistemli bir şekilde inceledi ve köpeklere her yemekten önce zil çalarak koşullu bir tepki oluşturdu. Bir süre sonra, zil sesi tek başına bile salya akmasına neden oldu. Pavlov bu gözlemle koşullanma kavramını ortaya koydu yani davranışların tekrarlanan uyaranlarla öğrenilebileceğini gösterdi.</a:t>
            </a:r>
          </a:p>
        </p:txBody>
      </p:sp>
    </p:spTree>
    <p:extLst>
      <p:ext uri="{BB962C8B-B14F-4D97-AF65-F5344CB8AC3E}">
        <p14:creationId xmlns:p14="http://schemas.microsoft.com/office/powerpoint/2010/main" val="29800847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3CEBF9-EBE5-457B-7EF2-1510D7E65174}"/>
              </a:ext>
            </a:extLst>
          </p:cNvPr>
          <p:cNvSpPr>
            <a:spLocks noGrp="1"/>
          </p:cNvSpPr>
          <p:nvPr>
            <p:ph type="title"/>
          </p:nvPr>
        </p:nvSpPr>
        <p:spPr>
          <a:xfrm>
            <a:off x="2286001" y="1315270"/>
            <a:ext cx="8052284" cy="4199122"/>
          </a:xfrm>
        </p:spPr>
        <p:txBody>
          <a:bodyPr/>
          <a:lstStyle/>
          <a:p>
            <a:r>
              <a:rPr lang="tr-TR" b="1" i="1" dirty="0">
                <a:solidFill>
                  <a:schemeClr val="bg2">
                    <a:lumMod val="50000"/>
                  </a:schemeClr>
                </a:solidFill>
              </a:rPr>
              <a:t>BENİ DİNLEDİĞİNİZ İÇİN TEŞEKKÜRLER…</a:t>
            </a:r>
          </a:p>
        </p:txBody>
      </p:sp>
    </p:spTree>
    <p:extLst>
      <p:ext uri="{BB962C8B-B14F-4D97-AF65-F5344CB8AC3E}">
        <p14:creationId xmlns:p14="http://schemas.microsoft.com/office/powerpoint/2010/main" val="268713260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245325-DC4D-7314-AAD8-02E2D311EDDF}"/>
              </a:ext>
            </a:extLst>
          </p:cNvPr>
          <p:cNvSpPr>
            <a:spLocks noGrp="1"/>
          </p:cNvSpPr>
          <p:nvPr>
            <p:ph type="ctrTitle"/>
          </p:nvPr>
        </p:nvSpPr>
        <p:spPr>
          <a:xfrm>
            <a:off x="2407298" y="1066800"/>
            <a:ext cx="7052353" cy="1206415"/>
          </a:xfrm>
        </p:spPr>
        <p:txBody>
          <a:bodyPr>
            <a:normAutofit fontScale="90000"/>
          </a:bodyPr>
          <a:lstStyle/>
          <a:p>
            <a:r>
              <a:rPr lang="tr-TR" dirty="0"/>
              <a:t>İLGİNÇ PSİKOLOJİK DENEYLER</a:t>
            </a:r>
          </a:p>
        </p:txBody>
      </p:sp>
      <p:sp>
        <p:nvSpPr>
          <p:cNvPr id="3" name="Alt Başlık 2">
            <a:extLst>
              <a:ext uri="{FF2B5EF4-FFF2-40B4-BE49-F238E27FC236}">
                <a16:creationId xmlns:a16="http://schemas.microsoft.com/office/drawing/2014/main" id="{E81D6571-67AE-5722-D331-E2F5C67C8804}"/>
              </a:ext>
            </a:extLst>
          </p:cNvPr>
          <p:cNvSpPr>
            <a:spLocks noGrp="1"/>
          </p:cNvSpPr>
          <p:nvPr>
            <p:ph type="subTitle" idx="1"/>
          </p:nvPr>
        </p:nvSpPr>
        <p:spPr>
          <a:xfrm>
            <a:off x="2407298" y="2637453"/>
            <a:ext cx="6400800" cy="1947333"/>
          </a:xfrm>
        </p:spPr>
        <p:txBody>
          <a:bodyPr>
            <a:normAutofit fontScale="92500"/>
          </a:bodyPr>
          <a:lstStyle/>
          <a:p>
            <a:r>
              <a:rPr lang="tr-TR" dirty="0"/>
              <a:t>Psikolojik deney nedir?</a:t>
            </a:r>
          </a:p>
          <a:p>
            <a:pPr marL="342900" indent="-342900">
              <a:buFont typeface="Arial" panose="020B0604020202020204" pitchFamily="34" charset="0"/>
              <a:buChar char="•"/>
            </a:pPr>
            <a:r>
              <a:rPr lang="tr-TR" dirty="0"/>
              <a:t>Psikolojik deneyler, insan davranışlarını anlamak, açıklamak ve gerektiğinde bu davranışları değiştirmeye yönelik bilimsel veriler elde etmek amacıyla yapılan planlı araştırmalardır.</a:t>
            </a:r>
          </a:p>
        </p:txBody>
      </p:sp>
    </p:spTree>
    <p:extLst>
      <p:ext uri="{BB962C8B-B14F-4D97-AF65-F5344CB8AC3E}">
        <p14:creationId xmlns:p14="http://schemas.microsoft.com/office/powerpoint/2010/main" val="37743371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452E1A-046B-3D58-9B9C-D7A2E56D0B7B}"/>
              </a:ext>
            </a:extLst>
          </p:cNvPr>
          <p:cNvSpPr>
            <a:spLocks noGrp="1"/>
          </p:cNvSpPr>
          <p:nvPr>
            <p:ph type="title"/>
          </p:nvPr>
        </p:nvSpPr>
        <p:spPr>
          <a:xfrm>
            <a:off x="3172408" y="764420"/>
            <a:ext cx="5847183" cy="1129696"/>
          </a:xfrm>
        </p:spPr>
        <p:txBody>
          <a:bodyPr>
            <a:normAutofit fontScale="90000"/>
          </a:bodyPr>
          <a:lstStyle/>
          <a:p>
            <a:pPr marL="742950" indent="-742950">
              <a:buFont typeface="+mj-lt"/>
              <a:buAutoNum type="arabicPeriod"/>
            </a:pPr>
            <a:r>
              <a:rPr lang="tr-TR" dirty="0"/>
              <a:t>STANFORD HAPİSHANE DENEYİ</a:t>
            </a:r>
          </a:p>
        </p:txBody>
      </p:sp>
      <p:sp>
        <p:nvSpPr>
          <p:cNvPr id="5" name="Metin kutusu 4">
            <a:extLst>
              <a:ext uri="{FF2B5EF4-FFF2-40B4-BE49-F238E27FC236}">
                <a16:creationId xmlns:a16="http://schemas.microsoft.com/office/drawing/2014/main" id="{F1E24D14-2929-78D2-2DBF-9F634B2A8A7C}"/>
              </a:ext>
            </a:extLst>
          </p:cNvPr>
          <p:cNvSpPr txBox="1"/>
          <p:nvPr/>
        </p:nvSpPr>
        <p:spPr>
          <a:xfrm rot="10800000" flipV="1">
            <a:off x="2890934" y="1894116"/>
            <a:ext cx="6410130" cy="369332"/>
          </a:xfrm>
          <a:prstGeom prst="rect">
            <a:avLst/>
          </a:prstGeom>
          <a:noFill/>
        </p:spPr>
        <p:txBody>
          <a:bodyPr wrap="square" rtlCol="0">
            <a:spAutoFit/>
          </a:bodyPr>
          <a:lstStyle/>
          <a:p>
            <a:pPr marL="285750" indent="-285750">
              <a:buFont typeface="Arial" panose="020B0604020202020204" pitchFamily="34" charset="0"/>
              <a:buChar char="•"/>
            </a:pPr>
            <a:endParaRPr lang="tr-TR" dirty="0"/>
          </a:p>
        </p:txBody>
      </p:sp>
      <p:pic>
        <p:nvPicPr>
          <p:cNvPr id="3" name="Resim 2">
            <a:extLst>
              <a:ext uri="{FF2B5EF4-FFF2-40B4-BE49-F238E27FC236}">
                <a16:creationId xmlns:a16="http://schemas.microsoft.com/office/drawing/2014/main" id="{23F591E4-F7A8-04D9-52C5-2ADD632C5E93}"/>
              </a:ext>
            </a:extLst>
          </p:cNvPr>
          <p:cNvPicPr>
            <a:picLocks noChangeAspect="1"/>
          </p:cNvPicPr>
          <p:nvPr/>
        </p:nvPicPr>
        <p:blipFill>
          <a:blip r:embed="rId2"/>
          <a:stretch>
            <a:fillRect/>
          </a:stretch>
        </p:blipFill>
        <p:spPr>
          <a:xfrm>
            <a:off x="1862720" y="2078781"/>
            <a:ext cx="4041090" cy="2689162"/>
          </a:xfrm>
          <a:prstGeom prst="rect">
            <a:avLst/>
          </a:prstGeom>
        </p:spPr>
      </p:pic>
      <p:sp>
        <p:nvSpPr>
          <p:cNvPr id="4" name="Metin kutusu 3">
            <a:extLst>
              <a:ext uri="{FF2B5EF4-FFF2-40B4-BE49-F238E27FC236}">
                <a16:creationId xmlns:a16="http://schemas.microsoft.com/office/drawing/2014/main" id="{D682B3EC-E618-3C3D-98AA-EDA72D0D509B}"/>
              </a:ext>
            </a:extLst>
          </p:cNvPr>
          <p:cNvSpPr txBox="1"/>
          <p:nvPr/>
        </p:nvSpPr>
        <p:spPr>
          <a:xfrm>
            <a:off x="5903810" y="2017538"/>
            <a:ext cx="4041090" cy="3970318"/>
          </a:xfrm>
          <a:prstGeom prst="rect">
            <a:avLst/>
          </a:prstGeom>
          <a:noFill/>
        </p:spPr>
        <p:txBody>
          <a:bodyPr wrap="square" rtlCol="0">
            <a:spAutoFit/>
          </a:bodyPr>
          <a:lstStyle/>
          <a:p>
            <a:r>
              <a:rPr lang="tr-TR" dirty="0"/>
              <a:t>Bir grup üniversite öğrencisinin mahkum ve gardiyan rollerine ayrıldığı bu deney, insanın gücü eline geçirdiğinde nasıl değişebileceğini çarpıcı biçimde gösterdi. Başta sadece iki haftalık bir çalışma olarak planlanmıştı ancak gardiyanların sertleşen tavırları ve mahkumların yaşadığı psikolojik çöküş yüzünden deney, yalnızca altı gün içinde durdurulmak zorunda kaldı. «Oyun» kısa sürede gerçek bir işkenceye dönüşmüştü.</a:t>
            </a:r>
          </a:p>
        </p:txBody>
      </p:sp>
    </p:spTree>
    <p:extLst>
      <p:ext uri="{BB962C8B-B14F-4D97-AF65-F5344CB8AC3E}">
        <p14:creationId xmlns:p14="http://schemas.microsoft.com/office/powerpoint/2010/main" val="427586655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BEA6D51F-5C80-CDFF-F757-7B823F2B1E29}"/>
              </a:ext>
            </a:extLst>
          </p:cNvPr>
          <p:cNvPicPr>
            <a:picLocks noChangeAspect="1"/>
          </p:cNvPicPr>
          <p:nvPr/>
        </p:nvPicPr>
        <p:blipFill>
          <a:blip r:embed="rId2"/>
          <a:stretch>
            <a:fillRect/>
          </a:stretch>
        </p:blipFill>
        <p:spPr>
          <a:xfrm>
            <a:off x="1019421" y="1941640"/>
            <a:ext cx="3686318" cy="2453077"/>
          </a:xfrm>
          <a:prstGeom prst="rect">
            <a:avLst/>
          </a:prstGeom>
        </p:spPr>
      </p:pic>
      <p:sp>
        <p:nvSpPr>
          <p:cNvPr id="7" name="Metin kutusu 6">
            <a:extLst>
              <a:ext uri="{FF2B5EF4-FFF2-40B4-BE49-F238E27FC236}">
                <a16:creationId xmlns:a16="http://schemas.microsoft.com/office/drawing/2014/main" id="{698B7EF0-9098-42C9-8A44-7EB0759A9F96}"/>
              </a:ext>
            </a:extLst>
          </p:cNvPr>
          <p:cNvSpPr txBox="1"/>
          <p:nvPr/>
        </p:nvSpPr>
        <p:spPr>
          <a:xfrm>
            <a:off x="4705739" y="970383"/>
            <a:ext cx="5365102" cy="5078313"/>
          </a:xfrm>
          <a:prstGeom prst="rect">
            <a:avLst/>
          </a:prstGeom>
          <a:noFill/>
        </p:spPr>
        <p:txBody>
          <a:bodyPr wrap="square" rtlCol="0">
            <a:spAutoFit/>
          </a:bodyPr>
          <a:lstStyle/>
          <a:p>
            <a:r>
              <a:rPr lang="tr-TR" dirty="0"/>
              <a:t>Deneyin asıl amacı neydi?</a:t>
            </a:r>
          </a:p>
          <a:p>
            <a:endParaRPr lang="tr-TR" dirty="0"/>
          </a:p>
          <a:p>
            <a:r>
              <a:rPr lang="tr-TR" dirty="0"/>
              <a:t>Otorite ve güç ilişkilerinin insan davranışı üzerindeki etkisini gözlemlemek, insanlar mı kötüdür,</a:t>
            </a:r>
          </a:p>
          <a:p>
            <a:r>
              <a:rPr lang="tr-TR" dirty="0"/>
              <a:t>yoksa koşullar mı onları kötüleştirir? sorusuna cevap aramaktı.</a:t>
            </a:r>
          </a:p>
          <a:p>
            <a:endParaRPr lang="tr-TR" dirty="0"/>
          </a:p>
          <a:p>
            <a:r>
              <a:rPr lang="tr-TR" dirty="0"/>
              <a:t>Ancak gardiyan rolü verilen öğrenciler kısa sürede baskıcı, küçük düşürücü ve psikolojik ve fiziksel şiddet uygulayan bireylere dönüştü.</a:t>
            </a:r>
          </a:p>
          <a:p>
            <a:r>
              <a:rPr lang="tr-TR" dirty="0"/>
              <a:t>Mahkum rolü verilen öğrenciler ise pasifleşti, kaygı bozuklukları yaşadı ve isyan çıkardılar.</a:t>
            </a:r>
          </a:p>
          <a:p>
            <a:r>
              <a:rPr lang="tr-TR" dirty="0" err="1"/>
              <a:t>Zimbardo</a:t>
            </a:r>
            <a:r>
              <a:rPr lang="tr-TR" dirty="0"/>
              <a:t> (deneyi yapan kişi) dahil herkes, rollerin etkisine fazlasıyla kapıldı. Gardiyanlar gücü kötüye kullandı. Katılımcılar rol ile gerçek benlik arasındaki sınırı kaybetti ve deney etik açıdan kontrolden çıktı.</a:t>
            </a:r>
          </a:p>
        </p:txBody>
      </p:sp>
    </p:spTree>
    <p:extLst>
      <p:ext uri="{BB962C8B-B14F-4D97-AF65-F5344CB8AC3E}">
        <p14:creationId xmlns:p14="http://schemas.microsoft.com/office/powerpoint/2010/main" val="190866516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1D74A9-2A0F-F410-98CA-4FA8CF72946F}"/>
              </a:ext>
            </a:extLst>
          </p:cNvPr>
          <p:cNvSpPr>
            <a:spLocks noGrp="1"/>
          </p:cNvSpPr>
          <p:nvPr>
            <p:ph type="title"/>
          </p:nvPr>
        </p:nvSpPr>
        <p:spPr>
          <a:xfrm>
            <a:off x="3642949" y="1050323"/>
            <a:ext cx="4906102" cy="1025611"/>
          </a:xfrm>
        </p:spPr>
        <p:txBody>
          <a:bodyPr/>
          <a:lstStyle/>
          <a:p>
            <a:r>
              <a:rPr lang="tr-TR" dirty="0"/>
              <a:t>2. MİLGRAM DENEYİ</a:t>
            </a:r>
          </a:p>
        </p:txBody>
      </p:sp>
      <p:pic>
        <p:nvPicPr>
          <p:cNvPr id="4" name="Resim 3">
            <a:extLst>
              <a:ext uri="{FF2B5EF4-FFF2-40B4-BE49-F238E27FC236}">
                <a16:creationId xmlns:a16="http://schemas.microsoft.com/office/drawing/2014/main" id="{5B52852F-20D9-88A6-C9D5-E012AE99305E}"/>
              </a:ext>
            </a:extLst>
          </p:cNvPr>
          <p:cNvPicPr>
            <a:picLocks noChangeAspect="1"/>
          </p:cNvPicPr>
          <p:nvPr/>
        </p:nvPicPr>
        <p:blipFill>
          <a:blip r:embed="rId2"/>
          <a:stretch>
            <a:fillRect/>
          </a:stretch>
        </p:blipFill>
        <p:spPr>
          <a:xfrm>
            <a:off x="6484900" y="1973991"/>
            <a:ext cx="4352446" cy="2437370"/>
          </a:xfrm>
          <a:prstGeom prst="rect">
            <a:avLst/>
          </a:prstGeom>
        </p:spPr>
      </p:pic>
      <p:sp>
        <p:nvSpPr>
          <p:cNvPr id="5" name="Metin kutusu 4">
            <a:extLst>
              <a:ext uri="{FF2B5EF4-FFF2-40B4-BE49-F238E27FC236}">
                <a16:creationId xmlns:a16="http://schemas.microsoft.com/office/drawing/2014/main" id="{0D12B7C3-3FFD-2A83-8A03-42BA48DFC286}"/>
              </a:ext>
            </a:extLst>
          </p:cNvPr>
          <p:cNvSpPr txBox="1"/>
          <p:nvPr/>
        </p:nvSpPr>
        <p:spPr>
          <a:xfrm>
            <a:off x="1578798" y="1973991"/>
            <a:ext cx="4906102" cy="3139321"/>
          </a:xfrm>
          <a:prstGeom prst="rect">
            <a:avLst/>
          </a:prstGeom>
          <a:noFill/>
        </p:spPr>
        <p:txBody>
          <a:bodyPr wrap="square" rtlCol="0">
            <a:spAutoFit/>
          </a:bodyPr>
          <a:lstStyle/>
          <a:p>
            <a:r>
              <a:rPr lang="tr-TR" dirty="0"/>
              <a:t>Bu deney, insanların otoriteye ne kadar boyun eğebileceğini anlamak için yapılmıştı. Katılımcılara, bir kişiye yanlış cevap verdiğinde elektrik şoku vermeleri söylendi elbette şoklar gerçekte uygulanmıyordu. Ancak çoğu kişi, karşısındaki acı içinde bağırsa bile deneyin gereği diyerek talimatları sürdürdü. </a:t>
            </a:r>
            <a:r>
              <a:rPr lang="tr-TR" dirty="0" err="1"/>
              <a:t>Milgram</a:t>
            </a:r>
            <a:r>
              <a:rPr lang="tr-TR" dirty="0"/>
              <a:t>, bu sonuçla insanın vicdanı ile otorite arasındaki çatışmasını gözler önüne serdi.</a:t>
            </a:r>
          </a:p>
        </p:txBody>
      </p:sp>
    </p:spTree>
    <p:extLst>
      <p:ext uri="{BB962C8B-B14F-4D97-AF65-F5344CB8AC3E}">
        <p14:creationId xmlns:p14="http://schemas.microsoft.com/office/powerpoint/2010/main" val="3762825916"/>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B74A9EFF-CE97-963C-756A-68ACC834C360}"/>
              </a:ext>
            </a:extLst>
          </p:cNvPr>
          <p:cNvPicPr>
            <a:picLocks noChangeAspect="1"/>
          </p:cNvPicPr>
          <p:nvPr/>
        </p:nvPicPr>
        <p:blipFill>
          <a:blip r:embed="rId2"/>
          <a:stretch>
            <a:fillRect/>
          </a:stretch>
        </p:blipFill>
        <p:spPr>
          <a:xfrm>
            <a:off x="6438057" y="2109101"/>
            <a:ext cx="3746793" cy="2770617"/>
          </a:xfrm>
          <a:prstGeom prst="rect">
            <a:avLst/>
          </a:prstGeom>
        </p:spPr>
      </p:pic>
      <p:sp>
        <p:nvSpPr>
          <p:cNvPr id="5" name="Metin kutusu 4">
            <a:extLst>
              <a:ext uri="{FF2B5EF4-FFF2-40B4-BE49-F238E27FC236}">
                <a16:creationId xmlns:a16="http://schemas.microsoft.com/office/drawing/2014/main" id="{1BC0A8CB-9BB0-DBF9-96E4-C4F8C2FC85E6}"/>
              </a:ext>
            </a:extLst>
          </p:cNvPr>
          <p:cNvSpPr txBox="1"/>
          <p:nvPr/>
        </p:nvSpPr>
        <p:spPr>
          <a:xfrm>
            <a:off x="3303037" y="1978281"/>
            <a:ext cx="2724538" cy="2901438"/>
          </a:xfrm>
          <a:prstGeom prst="rect">
            <a:avLst/>
          </a:prstGeom>
          <a:noFill/>
        </p:spPr>
        <p:txBody>
          <a:bodyPr wrap="square" rtlCol="0">
            <a:spAutoFit/>
          </a:bodyPr>
          <a:lstStyle/>
          <a:p>
            <a:endParaRPr lang="tr-TR" dirty="0"/>
          </a:p>
        </p:txBody>
      </p:sp>
      <p:sp>
        <p:nvSpPr>
          <p:cNvPr id="6" name="Metin kutusu 5">
            <a:extLst>
              <a:ext uri="{FF2B5EF4-FFF2-40B4-BE49-F238E27FC236}">
                <a16:creationId xmlns:a16="http://schemas.microsoft.com/office/drawing/2014/main" id="{E11CFAE7-6663-2574-6072-BF3350A3B133}"/>
              </a:ext>
            </a:extLst>
          </p:cNvPr>
          <p:cNvSpPr txBox="1"/>
          <p:nvPr/>
        </p:nvSpPr>
        <p:spPr>
          <a:xfrm>
            <a:off x="2724571" y="1997325"/>
            <a:ext cx="3508245" cy="3693319"/>
          </a:xfrm>
          <a:prstGeom prst="rect">
            <a:avLst/>
          </a:prstGeom>
          <a:noFill/>
        </p:spPr>
        <p:txBody>
          <a:bodyPr wrap="square" rtlCol="0">
            <a:spAutoFit/>
          </a:bodyPr>
          <a:lstStyle/>
          <a:p>
            <a:r>
              <a:rPr lang="tr-TR" dirty="0"/>
              <a:t>Deneyin asıl amacı neydi?</a:t>
            </a:r>
          </a:p>
          <a:p>
            <a:r>
              <a:rPr lang="tr-TR" dirty="0"/>
              <a:t>Katılımcılara öğrenme ve hafıza üzerine bir deney denildi. 2 rol vardı öğretmen ve öğrenci. Öğretmen, öğrenci yanlış cevap verdikçe elektrik şoku verdiğini sanıyordu. Bu deneyde </a:t>
            </a:r>
            <a:r>
              <a:rPr lang="tr-TR" dirty="0" err="1"/>
              <a:t>Milgram</a:t>
            </a:r>
            <a:r>
              <a:rPr lang="tr-TR" dirty="0"/>
              <a:t> bireyler, ahlaki değerlerine aykırı olsa bile bir otorite figürünün emirlerine ne derecede itaat eder onu görmek istedi.</a:t>
            </a:r>
          </a:p>
        </p:txBody>
      </p:sp>
    </p:spTree>
    <p:extLst>
      <p:ext uri="{BB962C8B-B14F-4D97-AF65-F5344CB8AC3E}">
        <p14:creationId xmlns:p14="http://schemas.microsoft.com/office/powerpoint/2010/main" val="125527619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203128-6126-6758-BF48-3D2E82D8F4B6}"/>
              </a:ext>
            </a:extLst>
          </p:cNvPr>
          <p:cNvSpPr>
            <a:spLocks noGrp="1"/>
          </p:cNvSpPr>
          <p:nvPr>
            <p:ph type="title"/>
          </p:nvPr>
        </p:nvSpPr>
        <p:spPr>
          <a:xfrm>
            <a:off x="3749834" y="914970"/>
            <a:ext cx="4692332" cy="876760"/>
          </a:xfrm>
        </p:spPr>
        <p:txBody>
          <a:bodyPr>
            <a:normAutofit fontScale="90000"/>
          </a:bodyPr>
          <a:lstStyle/>
          <a:p>
            <a:r>
              <a:rPr lang="tr-TR" dirty="0"/>
              <a:t>3. KÜÇÜK ALBERT DENEYİ</a:t>
            </a:r>
          </a:p>
        </p:txBody>
      </p:sp>
      <p:pic>
        <p:nvPicPr>
          <p:cNvPr id="4" name="Resim 3">
            <a:extLst>
              <a:ext uri="{FF2B5EF4-FFF2-40B4-BE49-F238E27FC236}">
                <a16:creationId xmlns:a16="http://schemas.microsoft.com/office/drawing/2014/main" id="{D3CC02F1-98FF-46C7-7F20-4329E7B182B9}"/>
              </a:ext>
            </a:extLst>
          </p:cNvPr>
          <p:cNvPicPr>
            <a:picLocks noChangeAspect="1"/>
          </p:cNvPicPr>
          <p:nvPr/>
        </p:nvPicPr>
        <p:blipFill>
          <a:blip r:embed="rId2"/>
          <a:stretch>
            <a:fillRect/>
          </a:stretch>
        </p:blipFill>
        <p:spPr>
          <a:xfrm>
            <a:off x="1545761" y="2183220"/>
            <a:ext cx="4408145" cy="2491560"/>
          </a:xfrm>
          <a:prstGeom prst="rect">
            <a:avLst/>
          </a:prstGeom>
        </p:spPr>
      </p:pic>
      <p:sp>
        <p:nvSpPr>
          <p:cNvPr id="5" name="Metin kutusu 4">
            <a:extLst>
              <a:ext uri="{FF2B5EF4-FFF2-40B4-BE49-F238E27FC236}">
                <a16:creationId xmlns:a16="http://schemas.microsoft.com/office/drawing/2014/main" id="{CB5D1E22-1552-ABE9-D59F-08D1F7C38AEA}"/>
              </a:ext>
            </a:extLst>
          </p:cNvPr>
          <p:cNvSpPr txBox="1"/>
          <p:nvPr/>
        </p:nvSpPr>
        <p:spPr>
          <a:xfrm>
            <a:off x="5953906" y="2034940"/>
            <a:ext cx="4782065" cy="4247317"/>
          </a:xfrm>
          <a:prstGeom prst="rect">
            <a:avLst/>
          </a:prstGeom>
          <a:noFill/>
        </p:spPr>
        <p:txBody>
          <a:bodyPr wrap="square" rtlCol="0">
            <a:spAutoFit/>
          </a:bodyPr>
          <a:lstStyle/>
          <a:p>
            <a:r>
              <a:rPr lang="tr-TR" dirty="0"/>
              <a:t>John B. Watson tarafından yapılan bu deney, duygusal tepkilerin nasıl öğrenilebileceğini göstermek amacıyla gerçekleştirildi. Albert takma adlı bebek başlangıçta beyaz fareden korkmuyordu. Ancak her fare gösterildiğinde yüksek bir ses duyurularak Albert’in korkması sağlandı. Bir süre sonra çocuk, yalnızca sesi değil, fareyi, hatta benzer tüylü nesneleri de korkuyla ilişkilendirmeye başladı. Deney, klasik koşullanmanın insan duygularına nasıl yansıyabileceğini gösterdi ama etik açıdan derin izler bıraktı çünkü öğrenilen korku Albert’in peşini hiç bırakmadı.</a:t>
            </a:r>
          </a:p>
        </p:txBody>
      </p:sp>
    </p:spTree>
    <p:extLst>
      <p:ext uri="{BB962C8B-B14F-4D97-AF65-F5344CB8AC3E}">
        <p14:creationId xmlns:p14="http://schemas.microsoft.com/office/powerpoint/2010/main" val="1737971020"/>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727F8A12-F9CB-CB3F-5749-1E87F13ABB3D}"/>
              </a:ext>
            </a:extLst>
          </p:cNvPr>
          <p:cNvPicPr>
            <a:picLocks noChangeAspect="1"/>
          </p:cNvPicPr>
          <p:nvPr/>
        </p:nvPicPr>
        <p:blipFill>
          <a:blip r:embed="rId2"/>
          <a:stretch>
            <a:fillRect/>
          </a:stretch>
        </p:blipFill>
        <p:spPr>
          <a:xfrm>
            <a:off x="1582125" y="2060489"/>
            <a:ext cx="4513875" cy="2536224"/>
          </a:xfrm>
          <a:prstGeom prst="rect">
            <a:avLst/>
          </a:prstGeom>
        </p:spPr>
      </p:pic>
      <p:sp>
        <p:nvSpPr>
          <p:cNvPr id="5" name="Metin kutusu 4">
            <a:extLst>
              <a:ext uri="{FF2B5EF4-FFF2-40B4-BE49-F238E27FC236}">
                <a16:creationId xmlns:a16="http://schemas.microsoft.com/office/drawing/2014/main" id="{CC46B9A6-0242-1811-1CBE-99528923889A}"/>
              </a:ext>
            </a:extLst>
          </p:cNvPr>
          <p:cNvSpPr txBox="1"/>
          <p:nvPr/>
        </p:nvSpPr>
        <p:spPr>
          <a:xfrm>
            <a:off x="6096000" y="2174439"/>
            <a:ext cx="3702908" cy="2308324"/>
          </a:xfrm>
          <a:prstGeom prst="rect">
            <a:avLst/>
          </a:prstGeom>
          <a:noFill/>
        </p:spPr>
        <p:txBody>
          <a:bodyPr wrap="square" rtlCol="0">
            <a:spAutoFit/>
          </a:bodyPr>
          <a:lstStyle/>
          <a:p>
            <a:r>
              <a:rPr lang="tr-TR" dirty="0"/>
              <a:t>Deneyin asıl amacı neydi?</a:t>
            </a:r>
          </a:p>
          <a:p>
            <a:endParaRPr lang="tr-TR" dirty="0"/>
          </a:p>
          <a:p>
            <a:r>
              <a:rPr lang="tr-TR" dirty="0"/>
              <a:t>İnsanlarda korku gibi duyguların doğuştan mı yoksa sonradan mı geldiğini öğrenmekti.</a:t>
            </a:r>
          </a:p>
          <a:p>
            <a:endParaRPr lang="tr-TR" dirty="0"/>
          </a:p>
          <a:p>
            <a:r>
              <a:rPr lang="tr-TR" dirty="0"/>
              <a:t>Bu deney psikolojinin temel taşlarından biri olmuştur.</a:t>
            </a:r>
          </a:p>
        </p:txBody>
      </p:sp>
    </p:spTree>
    <p:extLst>
      <p:ext uri="{BB962C8B-B14F-4D97-AF65-F5344CB8AC3E}">
        <p14:creationId xmlns:p14="http://schemas.microsoft.com/office/powerpoint/2010/main" val="103984569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0E21FA-FFA5-FB05-BD55-E8C6207B8755}"/>
              </a:ext>
            </a:extLst>
          </p:cNvPr>
          <p:cNvSpPr>
            <a:spLocks noGrp="1"/>
          </p:cNvSpPr>
          <p:nvPr>
            <p:ph type="title"/>
          </p:nvPr>
        </p:nvSpPr>
        <p:spPr>
          <a:xfrm>
            <a:off x="3471101" y="767947"/>
            <a:ext cx="5249797" cy="1196777"/>
          </a:xfrm>
        </p:spPr>
        <p:txBody>
          <a:bodyPr/>
          <a:lstStyle/>
          <a:p>
            <a:r>
              <a:rPr lang="tr-TR" dirty="0"/>
              <a:t>4. BOBO BEBEĞİ DENEYİ</a:t>
            </a:r>
          </a:p>
        </p:txBody>
      </p:sp>
      <p:pic>
        <p:nvPicPr>
          <p:cNvPr id="4" name="Resim 3">
            <a:extLst>
              <a:ext uri="{FF2B5EF4-FFF2-40B4-BE49-F238E27FC236}">
                <a16:creationId xmlns:a16="http://schemas.microsoft.com/office/drawing/2014/main" id="{0AF330B7-A990-A090-4295-31C05AEBB617}"/>
              </a:ext>
            </a:extLst>
          </p:cNvPr>
          <p:cNvPicPr>
            <a:picLocks noChangeAspect="1"/>
          </p:cNvPicPr>
          <p:nvPr/>
        </p:nvPicPr>
        <p:blipFill>
          <a:blip r:embed="rId2"/>
          <a:stretch>
            <a:fillRect/>
          </a:stretch>
        </p:blipFill>
        <p:spPr>
          <a:xfrm>
            <a:off x="6623467" y="1964724"/>
            <a:ext cx="4023525" cy="2619633"/>
          </a:xfrm>
          <a:prstGeom prst="rect">
            <a:avLst/>
          </a:prstGeom>
        </p:spPr>
      </p:pic>
      <p:sp>
        <p:nvSpPr>
          <p:cNvPr id="5" name="Metin kutusu 4">
            <a:extLst>
              <a:ext uri="{FF2B5EF4-FFF2-40B4-BE49-F238E27FC236}">
                <a16:creationId xmlns:a16="http://schemas.microsoft.com/office/drawing/2014/main" id="{26DD6C63-6C0C-90D7-E564-0D76FC7496F4}"/>
              </a:ext>
            </a:extLst>
          </p:cNvPr>
          <p:cNvSpPr txBox="1"/>
          <p:nvPr/>
        </p:nvSpPr>
        <p:spPr>
          <a:xfrm>
            <a:off x="1545007" y="1964724"/>
            <a:ext cx="5152767" cy="3693319"/>
          </a:xfrm>
          <a:prstGeom prst="rect">
            <a:avLst/>
          </a:prstGeom>
          <a:noFill/>
        </p:spPr>
        <p:txBody>
          <a:bodyPr wrap="square" rtlCol="0">
            <a:spAutoFit/>
          </a:bodyPr>
          <a:lstStyle/>
          <a:p>
            <a:r>
              <a:rPr lang="tr-TR" dirty="0"/>
              <a:t>Albert Bandura’nın yürüttüğü bu deney, çocukların şiddeti gözlemleyerek öğrenip öğrenmediğini araştırıyordu. Çocuklar, yetişkinlerin </a:t>
            </a:r>
            <a:r>
              <a:rPr lang="tr-TR" dirty="0" err="1"/>
              <a:t>bobo</a:t>
            </a:r>
            <a:r>
              <a:rPr lang="tr-TR" dirty="0"/>
              <a:t> isimli şişme oyuncağa vurduğu bir videoyu izlediler. Daha sonra aynı oyuncağın yanına bırakıldıklarında, çoğu çocuk yetişkinlerin davranışlarını taklit ederek oyuncağa vurdu. Bu sonuç, model almanın öğrenme üzerindeki etkisini açıkça gösterdi. Bandura bu deneyle çocuklar gördüklerini yapar ilkesini psikoloji tarihine kazandırdı ve sosyal öğrenme kuramının temellerini attı.</a:t>
            </a:r>
          </a:p>
        </p:txBody>
      </p:sp>
    </p:spTree>
    <p:extLst>
      <p:ext uri="{BB962C8B-B14F-4D97-AF65-F5344CB8AC3E}">
        <p14:creationId xmlns:p14="http://schemas.microsoft.com/office/powerpoint/2010/main" val="182908105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1649</TotalTime>
  <Words>580</Words>
  <Application>Microsoft Office PowerPoint</Application>
  <PresentationFormat>Geniş ekran</PresentationFormat>
  <Paragraphs>32</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Century Gothic</vt:lpstr>
      <vt:lpstr>Times New Roman</vt:lpstr>
      <vt:lpstr>Wingdings 3</vt:lpstr>
      <vt:lpstr>Dilim</vt:lpstr>
      <vt:lpstr>PowerPoint Sunusu</vt:lpstr>
      <vt:lpstr>İLGİNÇ PSİKOLOJİK DENEYLER</vt:lpstr>
      <vt:lpstr>STANFORD HAPİSHANE DENEYİ</vt:lpstr>
      <vt:lpstr>PowerPoint Sunusu</vt:lpstr>
      <vt:lpstr>2. MİLGRAM DENEYİ</vt:lpstr>
      <vt:lpstr>PowerPoint Sunusu</vt:lpstr>
      <vt:lpstr>3. KÜÇÜK ALBERT DENEYİ</vt:lpstr>
      <vt:lpstr>PowerPoint Sunusu</vt:lpstr>
      <vt:lpstr>4. BOBO BEBEĞİ DENEYİ</vt:lpstr>
      <vt:lpstr>5. PAVLOV’UN KÖPEĞİ DENEYİ</vt:lpstr>
      <vt:lpstr>BENİ DİNLEDİĞİNİZ İÇİN 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fey kb</dc:creator>
  <cp:lastModifiedBy>fey kb</cp:lastModifiedBy>
  <cp:revision>2</cp:revision>
  <dcterms:created xsi:type="dcterms:W3CDTF">2025-11-26T14:11:30Z</dcterms:created>
  <dcterms:modified xsi:type="dcterms:W3CDTF">2025-11-27T17:44:18Z</dcterms:modified>
</cp:coreProperties>
</file>