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4" r:id="rId3"/>
    <p:sldId id="289" r:id="rId4"/>
    <p:sldId id="287" r:id="rId5"/>
    <p:sldId id="261" r:id="rId6"/>
    <p:sldId id="262" r:id="rId7"/>
    <p:sldId id="290" r:id="rId8"/>
    <p:sldId id="263" r:id="rId9"/>
    <p:sldId id="288" r:id="rId10"/>
    <p:sldId id="265" r:id="rId11"/>
    <p:sldId id="266" r:id="rId12"/>
    <p:sldId id="267" r:id="rId13"/>
    <p:sldId id="286" r:id="rId14"/>
    <p:sldId id="270" r:id="rId15"/>
    <p:sldId id="291" r:id="rId16"/>
    <p:sldId id="271" r:id="rId17"/>
    <p:sldId id="285" r:id="rId18"/>
    <p:sldId id="272" r:id="rId19"/>
    <p:sldId id="293" r:id="rId20"/>
    <p:sldId id="273" r:id="rId21"/>
    <p:sldId id="274" r:id="rId22"/>
    <p:sldId id="275" r:id="rId23"/>
    <p:sldId id="276" r:id="rId24"/>
    <p:sldId id="277" r:id="rId25"/>
    <p:sldId id="294" r:id="rId26"/>
    <p:sldId id="278" r:id="rId27"/>
    <p:sldId id="279" r:id="rId28"/>
    <p:sldId id="284" r:id="rId29"/>
    <p:sldId id="280" r:id="rId30"/>
    <p:sldId id="281" r:id="rId31"/>
    <p:sldId id="282" r:id="rId32"/>
    <p:sldId id="292" r:id="rId33"/>
    <p:sldId id="295" r:id="rId3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10" name="9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Düz Bağlayıcı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Oval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Oval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9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tr-TR"/>
          </a:p>
        </p:txBody>
      </p:sp>
      <p:sp>
        <p:nvSpPr>
          <p:cNvPr id="9" name="8 Dikdörtgen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üz Bağlayıcı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Düz Bağlayıcı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Düz Bağlayıcı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Dikdörtgen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Oval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Oval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Oval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Oval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Oval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Düz Bağlayıcı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2" name="11 Metin Yer Tutucusu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4" name="13 Metin Yer Tutucusu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İçerik Yer Tutucusu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21" name="20 Veri Yer Tutucusu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22" name="21 Slayt Numarası Yer Tutucusu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  <p:sp>
        <p:nvSpPr>
          <p:cNvPr id="23" name="22 Altbilgi Yer Tutucusu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0" name="9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Düz Bağlayıcı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Düz Bağlayıcı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Veri Yer Tutucusu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  <p:sp>
        <p:nvSpPr>
          <p:cNvPr id="21" name="20 Altbilgi Yer Tutucusu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Düz Bağlayıcı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1854034-1302-4C76-AA33-80A203003308}" type="datetimeFigureOut">
              <a:rPr lang="tr-TR" smtClean="0"/>
              <a:t>3.12.2021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üz Bağlayıcı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dörtgen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üz Bağlayıcı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Oval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A24C54E-C799-4066-95C1-395914BC1CD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iki/Epigenetik" TargetMode="External"/><Relationship Id="rId2" Type="http://schemas.openxmlformats.org/officeDocument/2006/relationships/hyperlink" Target="https://evrimagaci.org/epigenetik-ve-hastaliklar-epigenetigin-hastaliklar-ve-tedaviler-ile-iliskisi-nedir-735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ilimvetekno.com/epigenetik-nedi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6172200" cy="1656184"/>
          </a:xfrm>
        </p:spPr>
        <p:txBody>
          <a:bodyPr>
            <a:normAutofit/>
          </a:bodyPr>
          <a:lstStyle/>
          <a:p>
            <a:r>
              <a:rPr lang="tr-TR" sz="4800" dirty="0" smtClean="0">
                <a:solidFill>
                  <a:schemeClr val="accent1">
                    <a:lumMod val="50000"/>
                  </a:schemeClr>
                </a:solidFill>
              </a:rPr>
              <a:t>EPİGENETİK </a:t>
            </a:r>
            <a:endParaRPr lang="tr-TR" sz="4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172200" cy="2081826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Beyza SALAN</a:t>
            </a:r>
          </a:p>
          <a:p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İstanbul Üniversitesi-Cerrahpaşa</a:t>
            </a:r>
          </a:p>
          <a:p>
            <a:r>
              <a:rPr lang="tr-TR" sz="2000" dirty="0" smtClean="0">
                <a:solidFill>
                  <a:schemeClr val="accent1">
                    <a:lumMod val="50000"/>
                  </a:schemeClr>
                </a:solidFill>
              </a:rPr>
              <a:t>Tıbbi Görüntüleme Teknikerliği</a:t>
            </a:r>
            <a:endParaRPr lang="tr-TR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764704"/>
            <a:ext cx="7467600" cy="570924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</a:t>
            </a:r>
            <a:r>
              <a:rPr lang="tr-TR" dirty="0" err="1" smtClean="0"/>
              <a:t>Epigenetiğin</a:t>
            </a:r>
            <a:r>
              <a:rPr lang="tr-TR" dirty="0" smtClean="0"/>
              <a:t> </a:t>
            </a:r>
            <a:r>
              <a:rPr lang="tr-TR" dirty="0" err="1" smtClean="0"/>
              <a:t>türkçede</a:t>
            </a:r>
            <a:r>
              <a:rPr lang="tr-TR" dirty="0" smtClean="0"/>
              <a:t> dört anlamı </a:t>
            </a:r>
            <a:r>
              <a:rPr lang="tr-TR" dirty="0" smtClean="0"/>
              <a:t>vardır </a:t>
            </a:r>
            <a:r>
              <a:rPr lang="tr-TR" dirty="0" smtClean="0"/>
              <a:t>diyebiliriz.</a:t>
            </a:r>
          </a:p>
          <a:p>
            <a:pPr>
              <a:buNone/>
            </a:pPr>
            <a:r>
              <a:rPr lang="tr-TR" dirty="0" smtClean="0"/>
              <a:t>Bunlar</a:t>
            </a:r>
            <a:r>
              <a:rPr lang="tr-TR" dirty="0" smtClean="0"/>
              <a:t>;</a:t>
            </a:r>
          </a:p>
          <a:p>
            <a:r>
              <a:rPr lang="tr-TR" dirty="0" smtClean="0"/>
              <a:t>Epigenez teorisine dair anlamında sıfat, (Aristoteles)</a:t>
            </a:r>
          </a:p>
          <a:p>
            <a:r>
              <a:rPr lang="tr-TR" dirty="0" err="1" smtClean="0"/>
              <a:t>Irsi</a:t>
            </a:r>
            <a:r>
              <a:rPr lang="tr-TR" dirty="0" smtClean="0"/>
              <a:t> kavram içermeyen </a:t>
            </a:r>
            <a:r>
              <a:rPr lang="tr-TR" dirty="0" err="1" smtClean="0"/>
              <a:t>Epigenetik</a:t>
            </a:r>
            <a:r>
              <a:rPr lang="tr-TR" dirty="0" smtClean="0"/>
              <a:t> bilimi (</a:t>
            </a:r>
            <a:r>
              <a:rPr lang="tr-TR" dirty="0" err="1" smtClean="0"/>
              <a:t>Waddington</a:t>
            </a:r>
            <a:r>
              <a:rPr lang="tr-TR" dirty="0" smtClean="0"/>
              <a:t>)</a:t>
            </a:r>
          </a:p>
          <a:p>
            <a:r>
              <a:rPr lang="tr-TR" dirty="0" smtClean="0"/>
              <a:t>Bu bilime dair anlamında sıfat</a:t>
            </a:r>
          </a:p>
          <a:p>
            <a:r>
              <a:rPr lang="tr-TR" dirty="0" err="1" smtClean="0"/>
              <a:t>Irsi</a:t>
            </a:r>
            <a:r>
              <a:rPr lang="tr-TR" dirty="0" smtClean="0"/>
              <a:t> kavram içeren </a:t>
            </a:r>
            <a:r>
              <a:rPr lang="tr-TR" dirty="0" err="1" smtClean="0"/>
              <a:t>Epigenetik</a:t>
            </a:r>
            <a:r>
              <a:rPr lang="tr-TR" dirty="0" smtClean="0"/>
              <a:t> bilimi (çağdaş)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  Her </a:t>
            </a:r>
            <a:r>
              <a:rPr lang="tr-TR" dirty="0" smtClean="0"/>
              <a:t>ne kadar, geçmişten bugüne bu </a:t>
            </a:r>
            <a:r>
              <a:rPr lang="tr-TR" dirty="0" smtClean="0"/>
              <a:t>dört </a:t>
            </a:r>
            <a:r>
              <a:rPr lang="tr-TR" dirty="0" smtClean="0"/>
              <a:t>anlama </a:t>
            </a:r>
            <a:r>
              <a:rPr lang="tr-TR" dirty="0" smtClean="0"/>
              <a:t>sahip</a:t>
            </a:r>
          </a:p>
          <a:p>
            <a:pPr>
              <a:buNone/>
            </a:pPr>
            <a:r>
              <a:rPr lang="tr-TR" dirty="0" smtClean="0"/>
              <a:t>olmuş </a:t>
            </a:r>
            <a:r>
              <a:rPr lang="tr-TR" dirty="0" smtClean="0"/>
              <a:t>olsa da, son ikisi, çağdaş bilim tarafından </a:t>
            </a:r>
            <a:r>
              <a:rPr lang="tr-TR" dirty="0" smtClean="0"/>
              <a:t>kabul</a:t>
            </a:r>
          </a:p>
          <a:p>
            <a:pPr>
              <a:buNone/>
            </a:pPr>
            <a:r>
              <a:rPr lang="tr-TR" dirty="0" smtClean="0"/>
              <a:t>e</a:t>
            </a:r>
            <a:r>
              <a:rPr lang="tr-TR" dirty="0" smtClean="0"/>
              <a:t>dilir.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Autofit/>
          </a:bodyPr>
          <a:lstStyle/>
          <a:p>
            <a:r>
              <a:rPr lang="tr-TR" sz="2800" dirty="0" err="1" smtClean="0">
                <a:solidFill>
                  <a:schemeClr val="accent1">
                    <a:lumMod val="75000"/>
                  </a:schemeClr>
                </a:solidFill>
              </a:rPr>
              <a:t>Epigenetik</a:t>
            </a:r>
            <a:r>
              <a:rPr lang="tr-TR" sz="2800" dirty="0" smtClean="0">
                <a:solidFill>
                  <a:schemeClr val="accent1">
                    <a:lumMod val="75000"/>
                  </a:schemeClr>
                </a:solidFill>
              </a:rPr>
              <a:t> genel olarak;</a:t>
            </a:r>
            <a:endParaRPr lang="tr-T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tr-TR" sz="2000" dirty="0" err="1" smtClean="0"/>
              <a:t>Fenotipi</a:t>
            </a:r>
            <a:r>
              <a:rPr lang="tr-TR" sz="2000" dirty="0" smtClean="0"/>
              <a:t> belirleyen nedir?</a:t>
            </a:r>
          </a:p>
          <a:p>
            <a:r>
              <a:rPr lang="tr-TR" sz="2000" dirty="0" smtClean="0"/>
              <a:t>Çok hücreli bir organizmada; örneğin bir karaciğer hücresi ile bir kas hücresi, tamamen aynı </a:t>
            </a:r>
            <a:r>
              <a:rPr lang="tr-TR" sz="2000" dirty="0" err="1" smtClean="0"/>
              <a:t>genotipi</a:t>
            </a:r>
            <a:r>
              <a:rPr lang="tr-TR" sz="2000" dirty="0" smtClean="0"/>
              <a:t> paylaşırlarken, nasıl olur da, apayrı </a:t>
            </a:r>
            <a:r>
              <a:rPr lang="tr-TR" sz="2000" dirty="0" smtClean="0"/>
              <a:t>gen </a:t>
            </a:r>
            <a:r>
              <a:rPr lang="tr-TR" sz="2000" dirty="0" smtClean="0"/>
              <a:t>ifade </a:t>
            </a:r>
            <a:r>
              <a:rPr lang="tr-TR" sz="2000" dirty="0" smtClean="0"/>
              <a:t>profillerine, farklı </a:t>
            </a:r>
            <a:r>
              <a:rPr lang="tr-TR" sz="2000" dirty="0" smtClean="0"/>
              <a:t>ve bağımsız hücre fonksiyonlarına sahip olabilmektedirler?</a:t>
            </a:r>
          </a:p>
          <a:p>
            <a:r>
              <a:rPr lang="tr-TR" sz="2000" dirty="0" smtClean="0"/>
              <a:t>Tamamen </a:t>
            </a:r>
            <a:r>
              <a:rPr lang="tr-TR" sz="2000" dirty="0" smtClean="0"/>
              <a:t>aynı </a:t>
            </a:r>
            <a:r>
              <a:rPr lang="tr-TR" sz="2000" dirty="0" err="1" smtClean="0"/>
              <a:t>genotipe</a:t>
            </a:r>
            <a:r>
              <a:rPr lang="tr-TR" sz="2000" dirty="0" smtClean="0"/>
              <a:t> sahip tek yumurta ikizlerinin, nasıl olur da hastalıklara genetik yatkınlıkları farklı olur?</a:t>
            </a:r>
          </a:p>
          <a:p>
            <a:r>
              <a:rPr lang="tr-TR" sz="2000" dirty="0" smtClean="0"/>
              <a:t>Çevremiz ve de yaşam tarzımız bizi (gen ifademizi dolayısıyla bizi) ne kadar, nasıl etkiler?</a:t>
            </a:r>
          </a:p>
          <a:p>
            <a:r>
              <a:rPr lang="tr-TR" sz="2000" dirty="0" smtClean="0"/>
              <a:t>Bu etkiler bizden sonraki kuşaklara da aktarılır mı</a:t>
            </a:r>
            <a:r>
              <a:rPr lang="tr-TR" sz="2000" dirty="0" smtClean="0"/>
              <a:t>?</a:t>
            </a:r>
          </a:p>
          <a:p>
            <a:pPr>
              <a:buNone/>
            </a:pPr>
            <a:r>
              <a:rPr lang="tr-TR" sz="2000" dirty="0" smtClean="0"/>
              <a:t> </a:t>
            </a:r>
            <a:r>
              <a:rPr lang="tr-TR" sz="2000" dirty="0" smtClean="0"/>
              <a:t> </a:t>
            </a:r>
          </a:p>
          <a:p>
            <a:pPr>
              <a:buNone/>
            </a:pPr>
            <a:r>
              <a:rPr lang="tr-TR" sz="2000" dirty="0" smtClean="0">
                <a:solidFill>
                  <a:schemeClr val="accent1">
                    <a:lumMod val="75000"/>
                  </a:schemeClr>
                </a:solidFill>
              </a:rPr>
              <a:t>  sorularına cevap arar.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tr-TR" dirty="0" smtClean="0"/>
              <a:t>DNA’daki işlevsel bölgelere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gen </a:t>
            </a:r>
            <a:r>
              <a:rPr lang="tr-TR" dirty="0" smtClean="0"/>
              <a:t>denir. Vücuttaki tüm </a:t>
            </a:r>
            <a:r>
              <a:rPr lang="tr-TR" dirty="0" err="1" smtClean="0"/>
              <a:t>metabolik</a:t>
            </a:r>
            <a:r>
              <a:rPr lang="tr-TR" dirty="0" smtClean="0"/>
              <a:t> </a:t>
            </a:r>
            <a:r>
              <a:rPr lang="tr-TR" dirty="0" smtClean="0"/>
              <a:t>olaylar genler sayesinde gerçekleşir.DNA’daki bulunan bu gen bölgelerinin tamamı aktif değildir.Aktif olmaktan kastımız genin okunup işlevsel bir olay meydana getirebilmesidir.</a:t>
            </a:r>
          </a:p>
          <a:p>
            <a:endParaRPr lang="tr-TR" dirty="0" smtClean="0"/>
          </a:p>
          <a:p>
            <a:r>
              <a:rPr lang="tr-TR" dirty="0" err="1" smtClean="0"/>
              <a:t>Epigenetiğin</a:t>
            </a:r>
            <a:r>
              <a:rPr lang="tr-TR" dirty="0" smtClean="0"/>
              <a:t> ilgilendiği mekanizmalardan bir tanesi olan </a:t>
            </a:r>
            <a:r>
              <a:rPr lang="tr-TR" dirty="0" err="1" smtClean="0"/>
              <a:t>metilasyonda</a:t>
            </a:r>
            <a:r>
              <a:rPr lang="tr-TR" dirty="0" smtClean="0"/>
              <a:t>, aktif bir genin susturularak </a:t>
            </a:r>
            <a:r>
              <a:rPr lang="tr-TR" dirty="0" err="1" smtClean="0"/>
              <a:t>inaktif</a:t>
            </a:r>
            <a:r>
              <a:rPr lang="tr-TR" dirty="0" smtClean="0"/>
              <a:t> hale getirilmesidir.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ge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020780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    Örneğin:</a:t>
            </a:r>
          </a:p>
          <a:p>
            <a:r>
              <a:rPr lang="tr-TR" dirty="0" smtClean="0"/>
              <a:t>Kanserli hücreler </a:t>
            </a:r>
            <a:r>
              <a:rPr lang="tr-TR" dirty="0" smtClean="0"/>
              <a:t>,hücre bölünmesini artıran ve normalde </a:t>
            </a:r>
            <a:r>
              <a:rPr lang="tr-TR" dirty="0" err="1" smtClean="0"/>
              <a:t>inaktif</a:t>
            </a:r>
            <a:r>
              <a:rPr lang="tr-TR" dirty="0" smtClean="0"/>
              <a:t> durumda bulunan bölgeleri </a:t>
            </a:r>
            <a:r>
              <a:rPr lang="tr-TR" dirty="0" err="1" smtClean="0"/>
              <a:t>dimetile</a:t>
            </a:r>
            <a:r>
              <a:rPr lang="tr-TR" dirty="0" smtClean="0"/>
              <a:t>(</a:t>
            </a:r>
            <a:r>
              <a:rPr lang="tr-TR" dirty="0" err="1" smtClean="0"/>
              <a:t>inaktif</a:t>
            </a:r>
            <a:r>
              <a:rPr lang="tr-TR" dirty="0" smtClean="0"/>
              <a:t> durumdaki geni aktif hale getirme) eder ve bu bölgeler aktif hale gelir.Bunun sonucunda hücre bölünmesini teşvik edecek proteinler salgılanır ve kontrolsüz bölünme başlar. Bu duruma biz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kanser</a:t>
            </a:r>
            <a:r>
              <a:rPr lang="tr-TR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tr-TR" dirty="0" smtClean="0"/>
              <a:t>diyoruz</a:t>
            </a:r>
            <a:r>
              <a:rPr lang="tr-TR" dirty="0" smtClean="0"/>
              <a:t>.</a:t>
            </a:r>
          </a:p>
          <a:p>
            <a:r>
              <a:rPr lang="tr-TR" dirty="0" smtClean="0"/>
              <a:t>Tam </a:t>
            </a:r>
            <a:r>
              <a:rPr lang="tr-TR" dirty="0" smtClean="0"/>
              <a:t>tersi bir durum da olabilir.Hücre bölünmesini kontrol eden proteinlerimiz DNA’da aktif bölgededir.Bu bölge </a:t>
            </a:r>
            <a:r>
              <a:rPr lang="tr-TR" dirty="0" err="1" smtClean="0"/>
              <a:t>metillenirse</a:t>
            </a:r>
            <a:r>
              <a:rPr lang="tr-TR" dirty="0" smtClean="0"/>
              <a:t> yine hücre bölünmesi kontrolü sağlanamaz ve yine sonuç kanserdir.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İçerik Yer Tutucusu" descr="kanser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6561708" cy="52171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/>
          <a:lstStyle/>
          <a:p>
            <a:pPr>
              <a:buNone/>
            </a:pPr>
            <a:r>
              <a:rPr lang="tr-TR" sz="2800" dirty="0" smtClean="0"/>
              <a:t>   </a:t>
            </a:r>
            <a:r>
              <a:rPr lang="tr-TR" sz="2800" dirty="0" err="1" smtClean="0"/>
              <a:t>Epigenetik</a:t>
            </a:r>
            <a:r>
              <a:rPr lang="tr-TR" sz="2800" dirty="0" smtClean="0"/>
              <a:t> çalışmalar;</a:t>
            </a:r>
            <a:r>
              <a:rPr lang="tr-TR" sz="2800" dirty="0" smtClean="0"/>
              <a:t> </a:t>
            </a:r>
          </a:p>
          <a:p>
            <a:pPr>
              <a:buNone/>
            </a:pPr>
            <a:endParaRPr lang="tr-TR" dirty="0" smtClean="0"/>
          </a:p>
          <a:p>
            <a:r>
              <a:rPr lang="tr-TR" sz="2000" dirty="0" err="1" smtClean="0"/>
              <a:t>Agouti</a:t>
            </a:r>
            <a:r>
              <a:rPr lang="tr-TR" sz="2000" dirty="0" smtClean="0"/>
              <a:t> </a:t>
            </a:r>
            <a:r>
              <a:rPr lang="tr-TR" sz="2000" dirty="0" smtClean="0"/>
              <a:t>fareleriyle,</a:t>
            </a:r>
          </a:p>
          <a:p>
            <a:r>
              <a:rPr lang="tr-TR" sz="2000" dirty="0" smtClean="0"/>
              <a:t>İnsanda tek yumurta ikizleriyle,</a:t>
            </a:r>
          </a:p>
          <a:p>
            <a:r>
              <a:rPr lang="tr-TR" sz="2000" dirty="0" smtClean="0"/>
              <a:t>Sirke sineğiyle </a:t>
            </a:r>
          </a:p>
          <a:p>
            <a:r>
              <a:rPr lang="tr-TR" sz="2000" dirty="0" smtClean="0"/>
              <a:t>İnsanda lösemi hastalarıyla deneysel olarak,</a:t>
            </a:r>
          </a:p>
          <a:p>
            <a:r>
              <a:rPr lang="tr-TR" sz="2000" dirty="0" err="1" smtClean="0"/>
              <a:t>Nöronal</a:t>
            </a:r>
            <a:r>
              <a:rPr lang="tr-TR" sz="2000" dirty="0" smtClean="0"/>
              <a:t> gelişim incelemeleriyle,</a:t>
            </a:r>
          </a:p>
          <a:p>
            <a:r>
              <a:rPr lang="tr-TR" sz="2000" dirty="0" smtClean="0"/>
              <a:t>Embriyolojik gelişimlerle ve</a:t>
            </a:r>
          </a:p>
          <a:p>
            <a:r>
              <a:rPr lang="tr-TR" sz="2000" dirty="0" smtClean="0"/>
              <a:t>Bitkilerle yapılmaktadır.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576" y="4725144"/>
            <a:ext cx="7467600" cy="792088"/>
          </a:xfrm>
        </p:spPr>
        <p:txBody>
          <a:bodyPr>
            <a:normAutofit/>
          </a:bodyPr>
          <a:lstStyle/>
          <a:p>
            <a:r>
              <a:rPr lang="tr-TR" sz="2000" dirty="0" smtClean="0"/>
              <a:t>Farklı </a:t>
            </a:r>
            <a:r>
              <a:rPr lang="tr-TR" sz="2000" dirty="0" err="1" smtClean="0"/>
              <a:t>dna</a:t>
            </a:r>
            <a:r>
              <a:rPr lang="tr-TR" sz="2000" dirty="0" smtClean="0"/>
              <a:t> </a:t>
            </a:r>
            <a:r>
              <a:rPr lang="tr-TR" sz="2000" dirty="0" err="1" smtClean="0"/>
              <a:t>metilasyonuna</a:t>
            </a:r>
            <a:r>
              <a:rPr lang="tr-TR" sz="2000" dirty="0" smtClean="0"/>
              <a:t> sahip klon </a:t>
            </a:r>
            <a:r>
              <a:rPr lang="tr-TR" sz="2000" dirty="0" err="1" smtClean="0"/>
              <a:t>agouti</a:t>
            </a:r>
            <a:r>
              <a:rPr lang="tr-TR" sz="2000" dirty="0" smtClean="0"/>
              <a:t> fareleri</a:t>
            </a:r>
            <a:endParaRPr lang="tr-TR" sz="2000" dirty="0"/>
          </a:p>
        </p:txBody>
      </p:sp>
      <p:pic>
        <p:nvPicPr>
          <p:cNvPr id="4" name="3 İçerik Yer Tutucusu" descr="far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76672"/>
            <a:ext cx="6078666" cy="410445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Örneğin, </a:t>
            </a:r>
            <a:endParaRPr lang="tr-TR" dirty="0" smtClean="0"/>
          </a:p>
          <a:p>
            <a:pPr>
              <a:buNone/>
            </a:pPr>
            <a:r>
              <a:rPr lang="tr-TR" sz="2000" dirty="0" smtClean="0"/>
              <a:t> </a:t>
            </a:r>
            <a:r>
              <a:rPr lang="tr-TR" sz="2000" dirty="0" smtClean="0"/>
              <a:t>      Löseminin </a:t>
            </a:r>
            <a:r>
              <a:rPr lang="tr-TR" sz="2000" dirty="0" smtClean="0"/>
              <a:t>bir türü olarak bilinen ve ölümcül </a:t>
            </a:r>
            <a:r>
              <a:rPr lang="tr-TR" sz="2000" dirty="0" smtClean="0"/>
              <a:t>bir ilik </a:t>
            </a:r>
            <a:r>
              <a:rPr lang="tr-TR" sz="2000" dirty="0" smtClean="0"/>
              <a:t>kanseri olan </a:t>
            </a:r>
            <a:r>
              <a:rPr lang="tr-TR" sz="2000" dirty="0" smtClean="0"/>
              <a:t>MDS</a:t>
            </a:r>
            <a:r>
              <a:rPr lang="tr-TR" sz="2000" dirty="0" smtClean="0"/>
              <a:t> </a:t>
            </a:r>
            <a:r>
              <a:rPr lang="tr-TR" sz="2000" dirty="0" smtClean="0"/>
              <a:t>hastalarıyla </a:t>
            </a:r>
            <a:r>
              <a:rPr lang="tr-TR" sz="2000" dirty="0" smtClean="0"/>
              <a:t>2006 ve </a:t>
            </a:r>
            <a:r>
              <a:rPr lang="tr-TR" sz="2000" dirty="0" smtClean="0"/>
              <a:t>2007’de yapılan deneysel </a:t>
            </a:r>
            <a:r>
              <a:rPr lang="tr-TR" sz="2000" dirty="0" err="1" smtClean="0"/>
              <a:t>epigenetik</a:t>
            </a:r>
            <a:r>
              <a:rPr lang="tr-TR" sz="2000" dirty="0" smtClean="0"/>
              <a:t> tedavi çalışmalarında </a:t>
            </a:r>
            <a:r>
              <a:rPr lang="tr-TR" sz="2000" dirty="0" smtClean="0"/>
              <a:t>hastaların %</a:t>
            </a:r>
            <a:r>
              <a:rPr lang="tr-TR" sz="2000" dirty="0" smtClean="0"/>
              <a:t>50’si tamamen </a:t>
            </a:r>
            <a:r>
              <a:rPr lang="tr-TR" sz="2000" dirty="0" smtClean="0"/>
              <a:t>iyileşmiş, hiçbir yan etki </a:t>
            </a:r>
            <a:r>
              <a:rPr lang="tr-TR" sz="2000" dirty="0" smtClean="0"/>
              <a:t>görülmemiştir. 2008 </a:t>
            </a:r>
            <a:r>
              <a:rPr lang="tr-TR" sz="2000" dirty="0" smtClean="0"/>
              <a:t>yılının başlarında FDA tarafından </a:t>
            </a:r>
            <a:r>
              <a:rPr lang="tr-TR" sz="2000" dirty="0" smtClean="0"/>
              <a:t>kabul edilen </a:t>
            </a:r>
            <a:r>
              <a:rPr lang="tr-TR" sz="2000" dirty="0" err="1" smtClean="0"/>
              <a:t>desitabin</a:t>
            </a:r>
            <a:r>
              <a:rPr lang="tr-TR" sz="2000" dirty="0" smtClean="0"/>
              <a:t> adlı </a:t>
            </a:r>
            <a:r>
              <a:rPr lang="tr-TR" sz="2000" dirty="0" err="1" smtClean="0"/>
              <a:t>epigenetik</a:t>
            </a:r>
            <a:r>
              <a:rPr lang="tr-TR" sz="2000" dirty="0" smtClean="0"/>
              <a:t> etkili </a:t>
            </a:r>
            <a:r>
              <a:rPr lang="tr-TR" sz="2000" dirty="0" smtClean="0"/>
              <a:t>kimyasal,Amerika'da </a:t>
            </a:r>
            <a:r>
              <a:rPr lang="tr-TR" sz="2000" dirty="0" smtClean="0"/>
              <a:t>ve Avrupa'da "</a:t>
            </a:r>
            <a:r>
              <a:rPr lang="tr-TR" sz="2000" dirty="0" err="1" smtClean="0"/>
              <a:t>dacogen</a:t>
            </a:r>
            <a:r>
              <a:rPr lang="tr-TR" sz="2000" dirty="0" smtClean="0"/>
              <a:t>" ticari </a:t>
            </a:r>
            <a:r>
              <a:rPr lang="tr-TR" sz="2000" dirty="0" smtClean="0"/>
              <a:t>ismiyle piyasaya </a:t>
            </a:r>
            <a:r>
              <a:rPr lang="tr-TR" sz="2000" dirty="0" smtClean="0"/>
              <a:t>sürülmüştür. Türkiye'de </a:t>
            </a:r>
            <a:r>
              <a:rPr lang="tr-TR" sz="2000" dirty="0" smtClean="0"/>
              <a:t>ise Sağlık Bakanlığı izni ile kullanılmaktadır.</a:t>
            </a:r>
            <a:endParaRPr lang="tr-TR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lösem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192910" cy="46085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err="1" smtClean="0">
                <a:solidFill>
                  <a:schemeClr val="accent1">
                    <a:lumMod val="75000"/>
                  </a:schemeClr>
                </a:solidFill>
              </a:rPr>
              <a:t>Epigenetik</a:t>
            </a:r>
            <a:r>
              <a:rPr lang="tr-TR" sz="3600" dirty="0" smtClean="0">
                <a:solidFill>
                  <a:schemeClr val="accent1">
                    <a:lumMod val="75000"/>
                  </a:schemeClr>
                </a:solidFill>
              </a:rPr>
              <a:t> Nedir?</a:t>
            </a:r>
            <a:endParaRPr lang="tr-TR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Epigenetik</a:t>
            </a:r>
            <a:r>
              <a:rPr lang="tr-TR" dirty="0" smtClean="0"/>
              <a:t>, 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biyolojide,</a:t>
            </a:r>
            <a:r>
              <a:rPr lang="tr-T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DNA</a:t>
            </a:r>
            <a:r>
              <a:rPr lang="tr-TR" dirty="0" smtClean="0"/>
              <a:t> dizisindeki değişikliklerden kaynaklanmayan, ama aynı zamanda </a:t>
            </a:r>
            <a:r>
              <a:rPr lang="tr-TR" dirty="0" err="1" smtClean="0"/>
              <a:t>ırsi</a:t>
            </a:r>
            <a:r>
              <a:rPr lang="tr-TR" dirty="0" smtClean="0"/>
              <a:t> olan, gen ifadesi değişikliklerini inceleyen bilim dalıdır. </a:t>
            </a: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smtClean="0"/>
              <a:t>bir deyişle, </a:t>
            </a:r>
            <a:r>
              <a:rPr lang="tr-TR" dirty="0" err="1" smtClean="0"/>
              <a:t>ırsi</a:t>
            </a:r>
            <a:r>
              <a:rPr lang="tr-TR" dirty="0" smtClean="0"/>
              <a:t> (kalıtımsal) olup genetik olmayan </a:t>
            </a:r>
            <a:r>
              <a:rPr lang="tr-TR" dirty="0" err="1" smtClean="0"/>
              <a:t>fenotipik</a:t>
            </a:r>
            <a:r>
              <a:rPr lang="tr-TR" dirty="0" smtClean="0"/>
              <a:t> değişiklikleri incelemektedir. Bu değişiklikler hücreyi ya da organizmayı doğrudan etkilemektedir ancak, DNA dizisinde hiçbir değişiklik gerçekleşmemektedir.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tr-TR" dirty="0" smtClean="0"/>
              <a:t>Araştırmacılar, yüksek miktarda yağ, yeterli protein ve düşük karbonhidrat içeren bir </a:t>
            </a:r>
            <a:r>
              <a:rPr lang="tr-TR" dirty="0" err="1" smtClean="0"/>
              <a:t>ketojenik</a:t>
            </a:r>
            <a:r>
              <a:rPr lang="tr-TR" dirty="0" smtClean="0"/>
              <a:t> diyetin vücut tarafından doğal olarak üretilen bir</a:t>
            </a:r>
            <a:r>
              <a:rPr lang="tr-TR" b="1" dirty="0" smtClean="0"/>
              <a:t> </a:t>
            </a:r>
            <a:r>
              <a:rPr lang="tr-TR" b="1" dirty="0" err="1" smtClean="0"/>
              <a:t>epigenetik</a:t>
            </a:r>
            <a:r>
              <a:rPr lang="tr-TR" dirty="0" smtClean="0"/>
              <a:t> maddeyi artırdığını bulmuşlardır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Bu sayede kromatinin açılabileceği </a:t>
            </a:r>
            <a:r>
              <a:rPr lang="tr-TR" dirty="0" smtClean="0"/>
              <a:t>ve zihinsel </a:t>
            </a:r>
            <a:r>
              <a:rPr lang="tr-TR" dirty="0" smtClean="0"/>
              <a:t>kabiliyetin artırılabileceği </a:t>
            </a:r>
            <a:r>
              <a:rPr lang="tr-TR" dirty="0" smtClean="0"/>
              <a:t>bulunmuştur. 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Aslında işin özü, gün içinde tükettiğimiz her şey iyi ya da kötü bir şekilde karşımıza çıkıyor.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692696"/>
            <a:ext cx="7467600" cy="578125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tr-TR" dirty="0" smtClean="0"/>
              <a:t>      Araştırmacılar </a:t>
            </a:r>
            <a:r>
              <a:rPr lang="tr-TR" dirty="0" smtClean="0"/>
              <a:t>İsveç’teki ailelerin 1980’lerden başlayarak üç nesil boyunca yıllık mahsullerinin ve yiyecek fiyatlarının kayıtlarını inceleyerek bireylerin yiyeceğe ne kadar erişimi olduğunu tahmin ettiler. 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Bir</a:t>
            </a:r>
            <a:r>
              <a:rPr lang="tr-TR" dirty="0" smtClean="0"/>
              <a:t> babanın ergenliğinden hemen önceki gelişiminde kritik bir dönem boyunca yeteri kadar yiyeceğe erişimi olmadığı durumlarda, erkek evlatlarının </a:t>
            </a:r>
            <a:r>
              <a:rPr lang="tr-TR" dirty="0" smtClean="0"/>
              <a:t>kalp/damar </a:t>
            </a:r>
            <a:r>
              <a:rPr lang="tr-TR" dirty="0" smtClean="0"/>
              <a:t>hastalıklarından ölme olasılığının daha düşük olduğunu buldular. </a:t>
            </a:r>
            <a:endParaRPr lang="tr-TR" dirty="0" smtClean="0"/>
          </a:p>
          <a:p>
            <a:r>
              <a:rPr lang="tr-TR" dirty="0" smtClean="0"/>
              <a:t>Baba </a:t>
            </a:r>
            <a:r>
              <a:rPr lang="tr-TR" dirty="0" smtClean="0"/>
              <a:t>tarafından </a:t>
            </a:r>
            <a:r>
              <a:rPr lang="tr-TR" dirty="0" smtClean="0"/>
              <a:t>dede için </a:t>
            </a:r>
            <a:r>
              <a:rPr lang="tr-TR" dirty="0" smtClean="0"/>
              <a:t>bu kritik dönem boyunca yiyeceğin bol olması durumunda, çocukların diyabetle ilişkili ölümleri önemli ölçüde artıyordu. </a:t>
            </a:r>
            <a:endParaRPr lang="tr-TR" dirty="0" smtClean="0"/>
          </a:p>
          <a:p>
            <a:r>
              <a:rPr lang="tr-TR" dirty="0" smtClean="0"/>
              <a:t>Aşırı </a:t>
            </a:r>
            <a:r>
              <a:rPr lang="tr-TR" dirty="0" smtClean="0"/>
              <a:t>yiyeceğin babanın dönemine denk düşmesi durumunda ise çocukların diyabetle ilişkili ölümleri azalıyordu. </a:t>
            </a:r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  Bu </a:t>
            </a:r>
            <a:r>
              <a:rPr lang="tr-TR" dirty="0" smtClean="0"/>
              <a:t>bulgular, diyetin bir ailedeki erkekler tarafından nesilden </a:t>
            </a:r>
            <a:r>
              <a:rPr lang="tr-TR" dirty="0" err="1" smtClean="0"/>
              <a:t>nesile</a:t>
            </a:r>
            <a:r>
              <a:rPr lang="tr-TR" dirty="0" smtClean="0"/>
              <a:t> aktarılan  gen değişikliklerine sebep olabildiğini ve bu değişikliklerin bazı hastalıklara karşı hassasiyeti etkileyebildiğini göstermektedir.</a:t>
            </a:r>
            <a:endParaRPr lang="tr-T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Epigenetik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Ve Hastalık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>
          <a:xfrm>
            <a:off x="457200" y="2348880"/>
            <a:ext cx="7467600" cy="4125072"/>
          </a:xfrm>
        </p:spPr>
        <p:txBody>
          <a:bodyPr/>
          <a:lstStyle/>
          <a:p>
            <a:r>
              <a:rPr lang="tr-TR" dirty="0" err="1" smtClean="0"/>
              <a:t>Epigenetik</a:t>
            </a:r>
            <a:r>
              <a:rPr lang="tr-TR" dirty="0" smtClean="0"/>
              <a:t> değişiklikler normal gelişim ve sağlık için gerekliyken, bazı hastalık durumlarından da sorumlu olabilirler. </a:t>
            </a:r>
            <a:r>
              <a:rPr lang="tr-TR" dirty="0" smtClean="0"/>
              <a:t>Bunlar;kanser</a:t>
            </a:r>
            <a:r>
              <a:rPr lang="tr-TR" dirty="0" smtClean="0"/>
              <a:t>, </a:t>
            </a:r>
            <a:r>
              <a:rPr lang="tr-TR" dirty="0" err="1" smtClean="0"/>
              <a:t>kromozomal</a:t>
            </a:r>
            <a:r>
              <a:rPr lang="tr-TR" dirty="0" smtClean="0"/>
              <a:t> düzensizliklerle ilgili sendromlar ve zeka geriliği ile ilişkilendirilmiştir</a:t>
            </a:r>
            <a:endParaRPr lang="tr-T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beyz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-1"/>
            <a:ext cx="6552728" cy="678909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Epigenetik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Ve Kanser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Epigenetiğe</a:t>
            </a:r>
            <a:r>
              <a:rPr lang="tr-TR" dirty="0" smtClean="0"/>
              <a:t> bağlanan ilk insan hastalığı, 1983’te kanserdi. Araştırmacılar, </a:t>
            </a:r>
            <a:r>
              <a:rPr lang="tr-TR" dirty="0" err="1" smtClean="0"/>
              <a:t>kolorektal</a:t>
            </a:r>
            <a:r>
              <a:rPr lang="tr-TR" dirty="0" smtClean="0"/>
              <a:t> kanserli hastalardan alınan hastalıklı dokunun aynı hastaların normal dokusundan daha az DNA </a:t>
            </a:r>
            <a:r>
              <a:rPr lang="tr-TR" dirty="0" err="1" smtClean="0"/>
              <a:t>metilasyonuna</a:t>
            </a:r>
            <a:r>
              <a:rPr lang="tr-TR" dirty="0" smtClean="0"/>
              <a:t> sahip olduğunu </a:t>
            </a:r>
            <a:r>
              <a:rPr lang="tr-TR" dirty="0" smtClean="0"/>
              <a:t>buldular.</a:t>
            </a:r>
          </a:p>
          <a:p>
            <a:r>
              <a:rPr lang="tr-TR" dirty="0" err="1" smtClean="0"/>
              <a:t>Metillenmiş</a:t>
            </a:r>
            <a:r>
              <a:rPr lang="tr-TR" dirty="0" smtClean="0"/>
              <a:t> </a:t>
            </a:r>
            <a:r>
              <a:rPr lang="tr-TR" dirty="0" smtClean="0"/>
              <a:t>genler çoğunlukla kapatıldığı için, DNA </a:t>
            </a:r>
            <a:r>
              <a:rPr lang="tr-TR" dirty="0" err="1" smtClean="0"/>
              <a:t>metilasyonu</a:t>
            </a:r>
            <a:r>
              <a:rPr lang="tr-TR" dirty="0" smtClean="0"/>
              <a:t> kaybı kromatin düzenini değiştirerek anormal bir şekilde yüksek gen aktivasyonuna neden olabilir. </a:t>
            </a:r>
            <a:endParaRPr lang="tr-TR" dirty="0" smtClean="0"/>
          </a:p>
          <a:p>
            <a:r>
              <a:rPr lang="tr-TR" dirty="0" smtClean="0"/>
              <a:t>Diğer </a:t>
            </a:r>
            <a:r>
              <a:rPr lang="tr-TR" dirty="0" smtClean="0"/>
              <a:t>yandan, çok fazla </a:t>
            </a:r>
            <a:r>
              <a:rPr lang="tr-TR" dirty="0" err="1" smtClean="0"/>
              <a:t>metilasyon</a:t>
            </a:r>
            <a:r>
              <a:rPr lang="tr-TR" dirty="0" smtClean="0"/>
              <a:t>, koruma işlevi gören tümör baskılayıcı genlerin çalışmasını bozabilir.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meme kanseri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256240" cy="412812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Ek olarak, </a:t>
            </a:r>
            <a:r>
              <a:rPr lang="tr-TR" dirty="0" err="1" smtClean="0"/>
              <a:t>epigenetik</a:t>
            </a:r>
            <a:r>
              <a:rPr lang="tr-TR" dirty="0" smtClean="0"/>
              <a:t> değişiklikler DNA dizilimini değiştirmemesine rağmen mutasyonlara neden olabilir. Ailevi ya da kalıtımsal kanser türlerine sebep olan genlerin neredeyse yarısı </a:t>
            </a:r>
            <a:r>
              <a:rPr lang="tr-TR" dirty="0" err="1" smtClean="0"/>
              <a:t>metilasyon</a:t>
            </a:r>
            <a:r>
              <a:rPr lang="tr-TR" dirty="0" smtClean="0"/>
              <a:t> tarafından kapatılır. Bu genlerin birçoğu normalde tümör oluşumunu baskılar ve DNA onarımına yardımcı olur.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Epigenetik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Ve Zeka geriliği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Frajil</a:t>
            </a:r>
            <a:r>
              <a:rPr lang="tr-TR" dirty="0" smtClean="0"/>
              <a:t> (kırılgan) X sendromu </a:t>
            </a:r>
            <a:r>
              <a:rPr lang="tr-TR" dirty="0" smtClean="0"/>
              <a:t>her iki cinsiyeti de etkiler ancak erkekler </a:t>
            </a:r>
            <a:r>
              <a:rPr lang="tr-TR" dirty="0" smtClean="0"/>
              <a:t>sadece bir tane X kromozomuna sahip oldukları için, bir kırılgan X onları daha ciddi bir şekilde etkileyecektir. </a:t>
            </a:r>
            <a:endParaRPr lang="tr-TR" dirty="0" smtClean="0"/>
          </a:p>
          <a:p>
            <a:r>
              <a:rPr lang="tr-TR" dirty="0" smtClean="0"/>
              <a:t>Y</a:t>
            </a:r>
            <a:r>
              <a:rPr lang="tr-TR" dirty="0" smtClean="0"/>
              <a:t>aklaşık </a:t>
            </a:r>
            <a:r>
              <a:rPr lang="tr-TR" dirty="0" smtClean="0"/>
              <a:t>olarak 4.000 erkekten birinde ve 8.000 dişiden birinde ortaya çıkmaktadır. </a:t>
            </a:r>
            <a:endParaRPr lang="tr-TR" dirty="0" smtClean="0"/>
          </a:p>
          <a:p>
            <a:r>
              <a:rPr lang="tr-TR" dirty="0" smtClean="0"/>
              <a:t>Kırılgan </a:t>
            </a:r>
            <a:r>
              <a:rPr lang="tr-TR" dirty="0" smtClean="0"/>
              <a:t>X sendromu olan kişiler ciddi zihinsel engellere, geç sözel gelişime ve “otizm benzeri” davranışlara sahiptirler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1115616" y="4869160"/>
            <a:ext cx="6480720" cy="864096"/>
          </a:xfrm>
        </p:spPr>
        <p:txBody>
          <a:bodyPr>
            <a:normAutofit fontScale="90000"/>
          </a:bodyPr>
          <a:lstStyle/>
          <a:p>
            <a:r>
              <a:rPr lang="tr-TR" sz="1800" dirty="0" smtClean="0"/>
              <a:t>Okla gösterilen kısımdaki x kromozomunun uzun olan alt kısmındaki daralmayı net bir şekilde görebiliyoruz burada .</a:t>
            </a:r>
            <a:endParaRPr lang="tr-TR" sz="1800" dirty="0"/>
          </a:p>
        </p:txBody>
      </p:sp>
      <p:pic>
        <p:nvPicPr>
          <p:cNvPr id="4" name="3 İçerik Yer Tutucusu" descr="Web yakalama_3-12-2021_1852_.jpe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75363" y="415661"/>
            <a:ext cx="5988925" cy="4453499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Hastalıklarla mücadele ve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epigenetik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Tedavi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Kanser gibi birçok hastalık </a:t>
            </a:r>
            <a:r>
              <a:rPr lang="tr-TR" dirty="0" err="1" smtClean="0"/>
              <a:t>epigenetik</a:t>
            </a:r>
            <a:r>
              <a:rPr lang="tr-TR" dirty="0" smtClean="0"/>
              <a:t> değişiklikler içerdiği için, bu değişiklikleri </a:t>
            </a:r>
            <a:r>
              <a:rPr lang="tr-TR" dirty="0" err="1" smtClean="0"/>
              <a:t>epigenetik</a:t>
            </a:r>
            <a:r>
              <a:rPr lang="tr-TR" dirty="0" smtClean="0"/>
              <a:t> tedavilerle önlemeye </a:t>
            </a:r>
            <a:r>
              <a:rPr lang="tr-TR" dirty="0" smtClean="0"/>
              <a:t>çalışmak daha mantıklıdır. Çünkü </a:t>
            </a:r>
            <a:r>
              <a:rPr lang="tr-TR" dirty="0" smtClean="0"/>
              <a:t>DNA dizilimi mutasyonlarının aksine tedavi ile düzeltilebilirler. 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tedavilerin en çok bilineni ya DNA </a:t>
            </a:r>
            <a:r>
              <a:rPr lang="tr-TR" dirty="0" err="1" smtClean="0"/>
              <a:t>metilasyonunu</a:t>
            </a:r>
            <a:r>
              <a:rPr lang="tr-TR" dirty="0" smtClean="0"/>
              <a:t> ya da </a:t>
            </a:r>
            <a:r>
              <a:rPr lang="tr-TR" dirty="0" err="1" smtClean="0"/>
              <a:t>histon</a:t>
            </a:r>
            <a:r>
              <a:rPr lang="tr-TR" dirty="0" smtClean="0"/>
              <a:t> </a:t>
            </a:r>
            <a:r>
              <a:rPr lang="tr-TR" dirty="0" err="1" smtClean="0"/>
              <a:t>asetilasyonunu</a:t>
            </a:r>
            <a:r>
              <a:rPr lang="tr-TR" dirty="0" smtClean="0"/>
              <a:t> değiştirmeyi amaçlar.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dna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908720"/>
            <a:ext cx="7309524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3600400"/>
          </a:xfrm>
        </p:spPr>
        <p:txBody>
          <a:bodyPr/>
          <a:lstStyle/>
          <a:p>
            <a:r>
              <a:rPr lang="tr-TR" dirty="0" smtClean="0"/>
              <a:t>DNA </a:t>
            </a:r>
            <a:r>
              <a:rPr lang="tr-TR" dirty="0" err="1" smtClean="0"/>
              <a:t>metilasyonunun</a:t>
            </a:r>
            <a:r>
              <a:rPr lang="tr-TR" dirty="0" smtClean="0"/>
              <a:t> inhibitörleri susturulmuş genleri yeniden aktifleştirebilirler. </a:t>
            </a:r>
          </a:p>
          <a:p>
            <a:r>
              <a:rPr lang="tr-TR" dirty="0" err="1" smtClean="0"/>
              <a:t>Histon</a:t>
            </a:r>
            <a:r>
              <a:rPr lang="tr-TR" dirty="0" smtClean="0"/>
              <a:t> modifikasyonlarını </a:t>
            </a:r>
            <a:r>
              <a:rPr lang="tr-TR" dirty="0" smtClean="0"/>
              <a:t>değiştirmek içinse </a:t>
            </a:r>
            <a:r>
              <a:rPr lang="tr-TR" dirty="0" err="1" smtClean="0"/>
              <a:t>histon</a:t>
            </a:r>
            <a:r>
              <a:rPr lang="tr-TR" dirty="0" smtClean="0"/>
              <a:t> </a:t>
            </a:r>
            <a:r>
              <a:rPr lang="tr-TR" dirty="0" err="1" smtClean="0"/>
              <a:t>deasetilaz</a:t>
            </a:r>
            <a:r>
              <a:rPr lang="tr-TR" dirty="0" smtClean="0"/>
              <a:t> </a:t>
            </a:r>
            <a:r>
              <a:rPr lang="tr-TR" dirty="0" smtClean="0"/>
              <a:t>inhibitörleri kullanılır. </a:t>
            </a:r>
          </a:p>
          <a:p>
            <a:r>
              <a:rPr lang="tr-TR" dirty="0" smtClean="0"/>
              <a:t>Bunlar,kromatini </a:t>
            </a:r>
            <a:r>
              <a:rPr lang="tr-TR" dirty="0" smtClean="0"/>
              <a:t>yoğunlaştırır ve </a:t>
            </a:r>
            <a:r>
              <a:rPr lang="tr-TR" dirty="0" smtClean="0"/>
              <a:t>transkripsiyonu(yazılım) </a:t>
            </a:r>
            <a:r>
              <a:rPr lang="tr-TR" dirty="0" smtClean="0"/>
              <a:t>durdururlar.</a:t>
            </a:r>
            <a:endParaRPr lang="tr-T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/>
          </a:bodyPr>
          <a:lstStyle/>
          <a:p>
            <a:r>
              <a:rPr lang="tr-TR" dirty="0" err="1" smtClean="0"/>
              <a:t>Epigenetik</a:t>
            </a:r>
            <a:r>
              <a:rPr lang="tr-TR" dirty="0" smtClean="0"/>
              <a:t> tedavinin kullanımında dikkatli olmak gereklidir çünkü </a:t>
            </a:r>
            <a:r>
              <a:rPr lang="tr-TR" dirty="0" err="1" smtClean="0"/>
              <a:t>epigenetik</a:t>
            </a:r>
            <a:r>
              <a:rPr lang="tr-TR" dirty="0" smtClean="0"/>
              <a:t> süreçler ve değişiklikler çok yaygındır. </a:t>
            </a:r>
            <a:endParaRPr lang="tr-TR" dirty="0" smtClean="0"/>
          </a:p>
          <a:p>
            <a:r>
              <a:rPr lang="tr-TR" dirty="0" smtClean="0"/>
              <a:t>Başarılı </a:t>
            </a:r>
            <a:r>
              <a:rPr lang="tr-TR" dirty="0" smtClean="0"/>
              <a:t>olmak için, </a:t>
            </a:r>
            <a:r>
              <a:rPr lang="tr-TR" dirty="0" err="1" smtClean="0"/>
              <a:t>epigenetik</a:t>
            </a:r>
            <a:r>
              <a:rPr lang="tr-TR" dirty="0" smtClean="0"/>
              <a:t> tedaviler düzensiz hücreleri seçiyor olmalıdır; yoksa normal hücrelerde gen transkripsiyonunu aktifleştirmek onları kanserli hale getirebilir, bu yüzden tedaviler karşı koymaya çalıştıkları hastalıklara sebep olabilir.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 smtClean="0"/>
              <a:t>olası sakıncaya rağmen, araştırmacılar normal hücrelere minimum zararla anormal hücreleri özel olarak hedef almanın yollarını bulmakta ve </a:t>
            </a:r>
            <a:r>
              <a:rPr lang="tr-TR" dirty="0" err="1" smtClean="0"/>
              <a:t>epigenetik</a:t>
            </a:r>
            <a:r>
              <a:rPr lang="tr-TR" dirty="0" smtClean="0"/>
              <a:t> tedavi giderek umut verici görünmeye başlamaktadır.</a:t>
            </a:r>
            <a:endParaRPr lang="tr-T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dirty="0" smtClean="0"/>
              <a:t>    beni dinlediğiniz için teşekkür ederim.umarım bir şeyler katabilmiştir bu sunum sizlere 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</a:t>
            </a:r>
            <a:endParaRPr lang="tr-T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endParaRPr lang="tr-TR" dirty="0" smtClean="0">
              <a:solidFill>
                <a:schemeClr val="bg2"/>
              </a:solidFill>
              <a:hlinkClick r:id="rId2"/>
            </a:endParaRPr>
          </a:p>
          <a:p>
            <a:r>
              <a:rPr lang="tr-TR" dirty="0" smtClean="0">
                <a:hlinkClick r:id="rId2"/>
              </a:rPr>
              <a:t>KAYNAKÇA</a:t>
            </a:r>
            <a:endParaRPr lang="tr-TR" dirty="0" smtClean="0">
              <a:hlinkClick r:id="rId2"/>
            </a:endParaRPr>
          </a:p>
          <a:p>
            <a:endParaRPr lang="tr-TR" dirty="0" smtClean="0">
              <a:hlinkClick r:id="rId2"/>
            </a:endParaRPr>
          </a:p>
          <a:p>
            <a:r>
              <a:rPr lang="tr-TR" dirty="0" err="1" smtClean="0">
                <a:hlinkClick r:id="rId2"/>
              </a:rPr>
              <a:t>Epigenetik</a:t>
            </a:r>
            <a:r>
              <a:rPr lang="tr-TR" dirty="0" smtClean="0">
                <a:hlinkClick r:id="rId2"/>
              </a:rPr>
              <a:t> </a:t>
            </a:r>
            <a:r>
              <a:rPr lang="tr-TR" dirty="0" smtClean="0">
                <a:hlinkClick r:id="rId2"/>
              </a:rPr>
              <a:t>ve Hastalıklar: </a:t>
            </a:r>
            <a:r>
              <a:rPr lang="tr-TR" dirty="0" err="1" smtClean="0">
                <a:hlinkClick r:id="rId2"/>
              </a:rPr>
              <a:t>Epigenetiğin</a:t>
            </a:r>
            <a:r>
              <a:rPr lang="tr-TR" dirty="0" smtClean="0">
                <a:hlinkClick r:id="rId2"/>
              </a:rPr>
              <a:t>, Hastalıklar ve Tedaviler ile İlişkisi Nedir? - Evrim Ağacı (</a:t>
            </a:r>
            <a:r>
              <a:rPr lang="tr-TR" dirty="0" err="1" smtClean="0">
                <a:hlinkClick r:id="rId2"/>
              </a:rPr>
              <a:t>evrimagaci</a:t>
            </a:r>
            <a:r>
              <a:rPr lang="tr-TR" dirty="0" smtClean="0">
                <a:hlinkClick r:id="rId2"/>
              </a:rPr>
              <a:t>.org</a:t>
            </a:r>
            <a:r>
              <a:rPr lang="tr-TR" dirty="0" smtClean="0">
                <a:hlinkClick r:id="rId2"/>
              </a:rPr>
              <a:t>)</a:t>
            </a:r>
            <a:endParaRPr lang="tr-TR" dirty="0" smtClean="0"/>
          </a:p>
          <a:p>
            <a:r>
              <a:rPr lang="tr-TR" dirty="0" err="1" smtClean="0">
                <a:hlinkClick r:id="rId3"/>
              </a:rPr>
              <a:t>Epigenetik</a:t>
            </a:r>
            <a:r>
              <a:rPr lang="tr-TR" dirty="0" smtClean="0">
                <a:hlinkClick r:id="rId3"/>
              </a:rPr>
              <a:t> - </a:t>
            </a:r>
            <a:r>
              <a:rPr lang="tr-TR" dirty="0" err="1" smtClean="0">
                <a:hlinkClick r:id="rId3"/>
              </a:rPr>
              <a:t>Vikipedi</a:t>
            </a:r>
            <a:r>
              <a:rPr lang="tr-TR" dirty="0" smtClean="0">
                <a:hlinkClick r:id="rId3"/>
              </a:rPr>
              <a:t> (</a:t>
            </a:r>
            <a:r>
              <a:rPr lang="tr-TR" dirty="0" err="1" smtClean="0">
                <a:hlinkClick r:id="rId3"/>
              </a:rPr>
              <a:t>wikipedia</a:t>
            </a:r>
            <a:r>
              <a:rPr lang="tr-TR" dirty="0" smtClean="0">
                <a:hlinkClick r:id="rId3"/>
              </a:rPr>
              <a:t>.org</a:t>
            </a:r>
            <a:r>
              <a:rPr lang="tr-TR" dirty="0" smtClean="0">
                <a:hlinkClick r:id="rId3"/>
              </a:rPr>
              <a:t>)</a:t>
            </a:r>
            <a:endParaRPr lang="tr-TR" dirty="0" smtClean="0"/>
          </a:p>
          <a:p>
            <a:r>
              <a:rPr lang="tr-TR" dirty="0" err="1" smtClean="0">
                <a:hlinkClick r:id="rId4"/>
              </a:rPr>
              <a:t>Epigenetik</a:t>
            </a:r>
            <a:r>
              <a:rPr lang="tr-TR" dirty="0" smtClean="0">
                <a:hlinkClick r:id="rId4"/>
              </a:rPr>
              <a:t> Nedir? | Bilim Ve </a:t>
            </a:r>
            <a:r>
              <a:rPr lang="tr-TR" dirty="0" err="1" smtClean="0">
                <a:hlinkClick r:id="rId4"/>
              </a:rPr>
              <a:t>Tekno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39552" y="908720"/>
            <a:ext cx="7385248" cy="4824536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Epigenetik</a:t>
            </a:r>
            <a:r>
              <a:rPr lang="tr-TR" dirty="0" smtClean="0"/>
              <a:t>, düzenli ve doğal bir durumdur.Ancak yaş,çevre,yaşam tarzı ve hastalık gibi çeşitli faktörlerden etkilenir.</a:t>
            </a:r>
          </a:p>
          <a:p>
            <a:endParaRPr lang="tr-TR" dirty="0" smtClean="0"/>
          </a:p>
          <a:p>
            <a:r>
              <a:rPr lang="tr-TR" dirty="0" smtClean="0"/>
              <a:t>Örneğin, piyanist bir babanın parmaklarını kullanma/el becerisi ile ilgili geni defalarca kez açılıp okunduğu için o gen bölgesi o insanda daha kolay okunabilir duruma gelmiştir.Kalıtımsal olarak piyanistin çocuğunda da el becerileriyle ilgili genler daha kolay okunabilir şekilde olur. </a:t>
            </a:r>
          </a:p>
          <a:p>
            <a:endParaRPr lang="tr-TR" dirty="0" smtClean="0"/>
          </a:p>
          <a:p>
            <a:r>
              <a:rPr lang="tr-TR" dirty="0" smtClean="0"/>
              <a:t>Biz bu duruma halk arasında “babasına çekmiş/hık demiş burnundan </a:t>
            </a:r>
            <a:r>
              <a:rPr lang="tr-TR" dirty="0" err="1" smtClean="0"/>
              <a:t>düşmüş”tarzında</a:t>
            </a:r>
            <a:r>
              <a:rPr lang="tr-TR" dirty="0" smtClean="0"/>
              <a:t> deyimler/cümleler kullanıyoruz </a:t>
            </a:r>
            <a:r>
              <a:rPr lang="tr-TR" dirty="0" smtClean="0">
                <a:sym typeface="Wingdings" pitchFamily="2" charset="2"/>
              </a:rPr>
              <a:t>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Eski Yunanca; </a:t>
            </a:r>
            <a:endParaRPr lang="tr-TR" dirty="0" smtClean="0"/>
          </a:p>
          <a:p>
            <a:r>
              <a:rPr lang="tr-TR" dirty="0" err="1" smtClean="0"/>
              <a:t>epi</a:t>
            </a:r>
            <a:r>
              <a:rPr lang="tr-TR" dirty="0" smtClean="0"/>
              <a:t> "üstü(</a:t>
            </a:r>
            <a:r>
              <a:rPr lang="tr-TR" dirty="0" err="1" smtClean="0"/>
              <a:t>nde</a:t>
            </a:r>
            <a:r>
              <a:rPr lang="tr-TR" dirty="0" smtClean="0"/>
              <a:t>)", "üzeri(</a:t>
            </a:r>
            <a:r>
              <a:rPr lang="tr-TR" dirty="0" err="1" smtClean="0"/>
              <a:t>nde</a:t>
            </a:r>
            <a:r>
              <a:rPr lang="tr-TR" dirty="0" smtClean="0"/>
              <a:t>)", "ötesi(</a:t>
            </a:r>
            <a:r>
              <a:rPr lang="tr-TR" dirty="0" err="1" smtClean="0"/>
              <a:t>nde</a:t>
            </a:r>
            <a:r>
              <a:rPr lang="tr-TR" dirty="0" smtClean="0"/>
              <a:t>)", "öncesi(</a:t>
            </a:r>
            <a:r>
              <a:rPr lang="tr-TR" dirty="0" err="1" smtClean="0"/>
              <a:t>nde</a:t>
            </a:r>
            <a:r>
              <a:rPr lang="tr-TR" dirty="0" smtClean="0"/>
              <a:t>)" anlamlarını taşır. </a:t>
            </a:r>
            <a:endParaRPr lang="tr-TR" dirty="0" smtClean="0"/>
          </a:p>
          <a:p>
            <a:r>
              <a:rPr lang="tr-TR" dirty="0" err="1" smtClean="0"/>
              <a:t>Genesis</a:t>
            </a:r>
            <a:r>
              <a:rPr lang="tr-TR" dirty="0" smtClean="0"/>
              <a:t> </a:t>
            </a:r>
            <a:r>
              <a:rPr lang="tr-TR" dirty="0" smtClean="0"/>
              <a:t>ise; "doğuş", "köken", "yaratılış" veya "oluşum" demektir.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36712"/>
            <a:ext cx="7467600" cy="5637240"/>
          </a:xfrm>
        </p:spPr>
        <p:txBody>
          <a:bodyPr/>
          <a:lstStyle/>
          <a:p>
            <a:r>
              <a:rPr lang="tr-TR" dirty="0" smtClean="0"/>
              <a:t>Aristoteles, </a:t>
            </a:r>
            <a:r>
              <a:rPr lang="tr-TR" dirty="0" err="1" smtClean="0"/>
              <a:t>epigenesis</a:t>
            </a:r>
            <a:r>
              <a:rPr lang="tr-TR" dirty="0" smtClean="0"/>
              <a:t> "oluşum öncesi" sözcüğünü; biyolojide, o zaman en kabul gören teori </a:t>
            </a:r>
            <a:r>
              <a:rPr lang="tr-TR" dirty="0" smtClean="0"/>
              <a:t>olan </a:t>
            </a:r>
            <a:r>
              <a:rPr lang="tr-TR" dirty="0" smtClean="0"/>
              <a:t>"önceden oluşum"a karşıt bir teori olarak </a:t>
            </a:r>
            <a:r>
              <a:rPr lang="tr-TR" dirty="0" smtClean="0"/>
              <a:t>kullanmıştır.</a:t>
            </a:r>
          </a:p>
          <a:p>
            <a:endParaRPr lang="tr-TR" dirty="0" smtClean="0"/>
          </a:p>
          <a:p>
            <a:r>
              <a:rPr lang="tr-TR" dirty="0" smtClean="0"/>
              <a:t>Aristoteles'in</a:t>
            </a:r>
            <a:r>
              <a:rPr lang="tr-TR" dirty="0" smtClean="0"/>
              <a:t> epigenez teorisine göre, canlının şekli ve yapısı döllenme sırasında mevcut değildir. Bu yapı, doğuma kadar, başkalaşımlar yoluyla yavaş yavaş gelişmektedir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Bu teori,1940’a kadar </a:t>
            </a:r>
            <a:r>
              <a:rPr lang="tr-TR" smtClean="0"/>
              <a:t>kullanılmıştır.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embriy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467600" cy="3920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Epigenetik</a:t>
            </a:r>
            <a:r>
              <a:rPr lang="tr-TR" dirty="0" smtClean="0"/>
              <a:t> sözcüğü 1942'de, ilk kez bir bilim dalı anlamıyla, 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Conrad</a:t>
            </a:r>
            <a:r>
              <a:rPr lang="tr-TR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tr-TR" dirty="0" err="1" smtClean="0">
                <a:solidFill>
                  <a:schemeClr val="accent1">
                    <a:lumMod val="75000"/>
                  </a:schemeClr>
                </a:solidFill>
              </a:rPr>
              <a:t>Waddington</a:t>
            </a:r>
            <a:r>
              <a:rPr lang="tr-TR" dirty="0" smtClean="0"/>
              <a:t> tarafından </a:t>
            </a:r>
            <a:r>
              <a:rPr lang="tr-TR" dirty="0" smtClean="0"/>
              <a:t>kullanılmıştır.</a:t>
            </a:r>
          </a:p>
          <a:p>
            <a:endParaRPr lang="tr-TR" dirty="0" smtClean="0"/>
          </a:p>
          <a:p>
            <a:r>
              <a:rPr lang="tr-TR" dirty="0" smtClean="0"/>
              <a:t>O’na göre </a:t>
            </a:r>
            <a:r>
              <a:rPr lang="tr-TR" dirty="0" err="1" smtClean="0"/>
              <a:t>epigenetik</a:t>
            </a:r>
            <a:r>
              <a:rPr lang="tr-TR" dirty="0" smtClean="0"/>
              <a:t>;gelişim esnasında </a:t>
            </a:r>
            <a:r>
              <a:rPr lang="tr-TR" dirty="0" err="1" smtClean="0"/>
              <a:t>genotipin</a:t>
            </a:r>
            <a:r>
              <a:rPr lang="tr-TR" dirty="0" smtClean="0"/>
              <a:t> </a:t>
            </a:r>
            <a:r>
              <a:rPr lang="tr-TR" dirty="0" err="1" smtClean="0"/>
              <a:t>fenotipi</a:t>
            </a:r>
            <a:r>
              <a:rPr lang="tr-TR" dirty="0" smtClean="0"/>
              <a:t> nasıl oluşturduğunu inceleyen bilim dalı.</a:t>
            </a:r>
          </a:p>
          <a:p>
            <a:endParaRPr lang="tr-TR" dirty="0" smtClean="0"/>
          </a:p>
          <a:p>
            <a:r>
              <a:rPr lang="tr-TR" dirty="0" err="1" smtClean="0"/>
              <a:t>Waddington’un</a:t>
            </a:r>
            <a:r>
              <a:rPr lang="tr-TR" dirty="0" smtClean="0"/>
              <a:t> </a:t>
            </a:r>
            <a:r>
              <a:rPr lang="tr-TR" dirty="0" err="1" smtClean="0"/>
              <a:t>epigenetik</a:t>
            </a:r>
            <a:r>
              <a:rPr lang="tr-TR" dirty="0" smtClean="0"/>
              <a:t> tanımı moleküler tekniklerin gelişmesiyle daha moleküler seviyeye indirilip kalıtımsal bir anlam kazanmıştır.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genotip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0648"/>
            <a:ext cx="7650294" cy="57377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mba">
  <a:themeElements>
    <a:clrScheme name="Cumb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Cumb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umb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</TotalTime>
  <Words>785</Words>
  <Application>Microsoft Office PowerPoint</Application>
  <PresentationFormat>Ekran Gösterisi (4:3)</PresentationFormat>
  <Paragraphs>105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4" baseType="lpstr">
      <vt:lpstr>Cumba</vt:lpstr>
      <vt:lpstr>EPİGENETİK </vt:lpstr>
      <vt:lpstr>Epigenetik Nedir?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Epigenetik genel olarak;</vt:lpstr>
      <vt:lpstr>Slayt 12</vt:lpstr>
      <vt:lpstr>Slayt 13</vt:lpstr>
      <vt:lpstr> </vt:lpstr>
      <vt:lpstr>Slayt 15</vt:lpstr>
      <vt:lpstr>Slayt 16</vt:lpstr>
      <vt:lpstr>Farklı dna metilasyonuna sahip klon agouti fareleri</vt:lpstr>
      <vt:lpstr>Slayt 18</vt:lpstr>
      <vt:lpstr>Slayt 19</vt:lpstr>
      <vt:lpstr>Slayt 20</vt:lpstr>
      <vt:lpstr>Slayt 21</vt:lpstr>
      <vt:lpstr>Epigenetik Ve Hastalık</vt:lpstr>
      <vt:lpstr>Slayt 23</vt:lpstr>
      <vt:lpstr>Epigenetik Ve Kanser</vt:lpstr>
      <vt:lpstr>Slayt 25</vt:lpstr>
      <vt:lpstr>Slayt 26</vt:lpstr>
      <vt:lpstr>Epigenetik Ve Zeka geriliği</vt:lpstr>
      <vt:lpstr>Okla gösterilen kısımdaki x kromozomunun uzun olan alt kısmındaki daralmayı net bir şekilde görebiliyoruz burada .</vt:lpstr>
      <vt:lpstr>Hastalıklarla mücadele ve epigenetik Tedavi</vt:lpstr>
      <vt:lpstr>Slayt 30</vt:lpstr>
      <vt:lpstr>Slayt 31</vt:lpstr>
      <vt:lpstr>Slayt 32</vt:lpstr>
      <vt:lpstr>Slayt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mnays</dc:creator>
  <cp:lastModifiedBy>mnays</cp:lastModifiedBy>
  <cp:revision>20</cp:revision>
  <dcterms:created xsi:type="dcterms:W3CDTF">2021-12-03T13:08:31Z</dcterms:created>
  <dcterms:modified xsi:type="dcterms:W3CDTF">2021-12-03T16:20:44Z</dcterms:modified>
</cp:coreProperties>
</file>