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Arial Black" panose="020B0A04020102020204" pitchFamily="34" charset="0"/>
      <p:bold r:id="rId12"/>
    </p:embeddedFont>
    <p:embeddedFont>
      <p:font typeface="Merriweather" panose="020B0604020202020204" charset="-94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00C2A"/>
    <a:srgbClr val="131026"/>
    <a:srgbClr val="000318"/>
    <a:srgbClr val="0007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4" d="100"/>
          <a:sy n="74" d="100"/>
        </p:scale>
        <p:origin x="3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21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1825823"/>
            <a:ext cx="7416403" cy="23138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İş Sağlığı ve Güvenliği: Herkes İçin Güvenli Çalışma Ortamları</a:t>
            </a:r>
            <a:endParaRPr lang="en-US" sz="4850" dirty="0"/>
          </a:p>
        </p:txBody>
      </p:sp>
      <p:sp>
        <p:nvSpPr>
          <p:cNvPr id="4" name="Text 1"/>
          <p:cNvSpPr/>
          <p:nvPr/>
        </p:nvSpPr>
        <p:spPr>
          <a:xfrm>
            <a:off x="6350198" y="4509849"/>
            <a:ext cx="7416403" cy="11844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İş sağlığı ve güvenliği, tüm çalışanlar için güvenli ve sağlıklı bir çalışma ortamı yaratmayı hedefler. Bu sunum, İSG'nin temel ilkelerini ve önemini vurgulayacaktır.</a:t>
            </a:r>
            <a:endParaRPr lang="en-US" sz="1900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12472828" y="7500135"/>
            <a:ext cx="2116476" cy="698643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Eymen</a:t>
            </a:r>
            <a:r>
              <a:rPr lang="tr-TR" dirty="0" smtClean="0"/>
              <a:t> Yiğit Karaman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1166813"/>
            <a:ext cx="7416403" cy="15425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İSG'nin Temel İlkeleri ve Yasal Zorunluluklar</a:t>
            </a:r>
            <a:endParaRPr lang="en-US" sz="4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198" y="3079552"/>
            <a:ext cx="556260" cy="55626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50198" y="3882628"/>
            <a:ext cx="2225278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Koruma</a:t>
            </a:r>
            <a:endParaRPr lang="en-US" sz="2400" dirty="0"/>
          </a:p>
        </p:txBody>
      </p:sp>
      <p:sp>
        <p:nvSpPr>
          <p:cNvPr id="6" name="Text 2"/>
          <p:cNvSpPr/>
          <p:nvPr/>
        </p:nvSpPr>
        <p:spPr>
          <a:xfrm>
            <a:off x="6350198" y="4416147"/>
            <a:ext cx="2225278" cy="11844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Çalışanları tehlikelerden korumak.</a:t>
            </a:r>
            <a:endParaRPr lang="en-US" sz="19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5642" y="3079552"/>
            <a:ext cx="556260" cy="55626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45642" y="3882628"/>
            <a:ext cx="2225397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Yasal</a:t>
            </a:r>
            <a:endParaRPr lang="en-US" sz="2400" dirty="0"/>
          </a:p>
        </p:txBody>
      </p:sp>
      <p:sp>
        <p:nvSpPr>
          <p:cNvPr id="9" name="Text 4"/>
          <p:cNvSpPr/>
          <p:nvPr/>
        </p:nvSpPr>
        <p:spPr>
          <a:xfrm>
            <a:off x="8945642" y="4416147"/>
            <a:ext cx="2225397" cy="11844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Yasal düzenlemelere uymak.</a:t>
            </a:r>
            <a:endParaRPr lang="en-US" sz="19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1204" y="3079552"/>
            <a:ext cx="556260" cy="55626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1204" y="3882628"/>
            <a:ext cx="2225278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Önleme</a:t>
            </a:r>
            <a:endParaRPr lang="en-US" sz="2400" dirty="0"/>
          </a:p>
        </p:txBody>
      </p:sp>
      <p:sp>
        <p:nvSpPr>
          <p:cNvPr id="12" name="Text 6"/>
          <p:cNvSpPr/>
          <p:nvPr/>
        </p:nvSpPr>
        <p:spPr>
          <a:xfrm>
            <a:off x="11541204" y="4416147"/>
            <a:ext cx="2225278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Riskleri en aza indirmek.</a:t>
            </a:r>
            <a:endParaRPr lang="en-US" sz="1900" dirty="0"/>
          </a:p>
        </p:txBody>
      </p:sp>
      <p:sp>
        <p:nvSpPr>
          <p:cNvPr id="13" name="Text 7"/>
          <p:cNvSpPr/>
          <p:nvPr/>
        </p:nvSpPr>
        <p:spPr>
          <a:xfrm>
            <a:off x="6350198" y="5878235"/>
            <a:ext cx="7416403" cy="11844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İSG, çalışanların sağlığını koruma ve iş kazalarını önleme ilkelerine dayanır. Yasal zorunluluklar, işverenlerin uyması gereken kuralları belirler.</a:t>
            </a:r>
            <a:endParaRPr lang="en-US" sz="1900" dirty="0"/>
          </a:p>
        </p:txBody>
      </p:sp>
      <p:sp>
        <p:nvSpPr>
          <p:cNvPr id="16" name="Yuvarlatılmış Dikdörtgen 15"/>
          <p:cNvSpPr/>
          <p:nvPr/>
        </p:nvSpPr>
        <p:spPr>
          <a:xfrm>
            <a:off x="12462554" y="7489861"/>
            <a:ext cx="2116476" cy="698643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Eymen</a:t>
            </a:r>
            <a:r>
              <a:rPr lang="tr-TR" dirty="0" smtClean="0"/>
              <a:t> Yiğit Karaman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1679377"/>
            <a:ext cx="12902803" cy="15425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İşyerinde Karşılaşılan Tehlikeler ve Risk Değerlendirmesi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3798" y="3838932"/>
            <a:ext cx="2774037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Fiziksel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3798" y="4471273"/>
            <a:ext cx="2774037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Gürültü, titreşim, radyasyon.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4247674" y="3838932"/>
            <a:ext cx="2774037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Kimyasal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4247674" y="4471273"/>
            <a:ext cx="2774037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Zehirli gazlar, asitler, solventler.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7631549" y="3838932"/>
            <a:ext cx="2774037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Biyolojik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7631549" y="4471273"/>
            <a:ext cx="2774037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Virüsler, bakteriler, mantarlar.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11015424" y="3838932"/>
            <a:ext cx="2774037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Ergonomik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11015424" y="4471273"/>
            <a:ext cx="2774037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Yanlış duruş, tekrarlı hareketler.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863798" y="5760601"/>
            <a:ext cx="12902803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İşyerinde birçok tehlike bulunur. Risk değerlendirmesi, bu tehlikeleri belirleyip önlemler almayı sağlar. Tehlikeler fiziksel, kimyasal, biyolojik ve ergonomik olabilir.</a:t>
            </a:r>
            <a:endParaRPr lang="en-US" sz="1900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12462554" y="7500135"/>
            <a:ext cx="2116476" cy="698643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Eymen</a:t>
            </a:r>
            <a:r>
              <a:rPr lang="tr-TR" dirty="0" smtClean="0"/>
              <a:t> Yiğit Karaman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52436" y="523518"/>
            <a:ext cx="7811929" cy="1784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en-US" sz="37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İş Kazaları ve Meslek Hastalıkları: Nedenleri ve Önleme Yolları</a:t>
            </a:r>
            <a:endParaRPr lang="en-US" sz="3700" dirty="0"/>
          </a:p>
        </p:txBody>
      </p:sp>
      <p:sp>
        <p:nvSpPr>
          <p:cNvPr id="4" name="Shape 1"/>
          <p:cNvSpPr/>
          <p:nvPr/>
        </p:nvSpPr>
        <p:spPr>
          <a:xfrm>
            <a:off x="6152436" y="2807137"/>
            <a:ext cx="428149" cy="428149"/>
          </a:xfrm>
          <a:prstGeom prst="roundRect">
            <a:avLst>
              <a:gd name="adj" fmla="val 18669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303645" y="2878455"/>
            <a:ext cx="125611" cy="285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1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70846" y="2807137"/>
            <a:ext cx="2378869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Eğitim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6770846" y="3218617"/>
            <a:ext cx="7193518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Çalışanlara İSG eğitimi vermek.</a:t>
            </a:r>
            <a:endParaRPr lang="en-US" sz="1450" dirty="0"/>
          </a:p>
        </p:txBody>
      </p:sp>
      <p:sp>
        <p:nvSpPr>
          <p:cNvPr id="8" name="Shape 5"/>
          <p:cNvSpPr/>
          <p:nvPr/>
        </p:nvSpPr>
        <p:spPr>
          <a:xfrm>
            <a:off x="6152436" y="3927277"/>
            <a:ext cx="428149" cy="428149"/>
          </a:xfrm>
          <a:prstGeom prst="roundRect">
            <a:avLst>
              <a:gd name="adj" fmla="val 18669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281142" y="3998595"/>
            <a:ext cx="170736" cy="285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6770846" y="3927277"/>
            <a:ext cx="2378869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Denetim</a:t>
            </a:r>
            <a:endParaRPr lang="en-US" sz="1850" dirty="0"/>
          </a:p>
        </p:txBody>
      </p:sp>
      <p:sp>
        <p:nvSpPr>
          <p:cNvPr id="11" name="Text 8"/>
          <p:cNvSpPr/>
          <p:nvPr/>
        </p:nvSpPr>
        <p:spPr>
          <a:xfrm>
            <a:off x="6770846" y="4338757"/>
            <a:ext cx="7193518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İşyerinde düzenli denetim yapmak.</a:t>
            </a:r>
            <a:endParaRPr lang="en-US" sz="1450" dirty="0"/>
          </a:p>
        </p:txBody>
      </p:sp>
      <p:sp>
        <p:nvSpPr>
          <p:cNvPr id="12" name="Shape 9"/>
          <p:cNvSpPr/>
          <p:nvPr/>
        </p:nvSpPr>
        <p:spPr>
          <a:xfrm>
            <a:off x="6152436" y="5047417"/>
            <a:ext cx="428149" cy="428149"/>
          </a:xfrm>
          <a:prstGeom prst="roundRect">
            <a:avLst>
              <a:gd name="adj" fmla="val 18669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286500" y="5118735"/>
            <a:ext cx="159901" cy="285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3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6770846" y="5047417"/>
            <a:ext cx="2378869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KKD</a:t>
            </a:r>
            <a:endParaRPr lang="en-US" sz="1850" dirty="0"/>
          </a:p>
        </p:txBody>
      </p:sp>
      <p:sp>
        <p:nvSpPr>
          <p:cNvPr id="15" name="Text 12"/>
          <p:cNvSpPr/>
          <p:nvPr/>
        </p:nvSpPr>
        <p:spPr>
          <a:xfrm>
            <a:off x="6770846" y="5458897"/>
            <a:ext cx="7193518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Kişisel koruyucu donanım kullanmak.</a:t>
            </a:r>
            <a:endParaRPr lang="en-US" sz="1450" dirty="0"/>
          </a:p>
        </p:txBody>
      </p:sp>
      <p:sp>
        <p:nvSpPr>
          <p:cNvPr id="16" name="Shape 13"/>
          <p:cNvSpPr/>
          <p:nvPr/>
        </p:nvSpPr>
        <p:spPr>
          <a:xfrm>
            <a:off x="6152436" y="6167557"/>
            <a:ext cx="428149" cy="428149"/>
          </a:xfrm>
          <a:prstGeom prst="roundRect">
            <a:avLst>
              <a:gd name="adj" fmla="val 18669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274594" y="6238875"/>
            <a:ext cx="183833" cy="285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4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6770846" y="6167557"/>
            <a:ext cx="2378869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Risk</a:t>
            </a:r>
            <a:endParaRPr lang="en-US" sz="1850" dirty="0"/>
          </a:p>
        </p:txBody>
      </p:sp>
      <p:sp>
        <p:nvSpPr>
          <p:cNvPr id="19" name="Text 16"/>
          <p:cNvSpPr/>
          <p:nvPr/>
        </p:nvSpPr>
        <p:spPr>
          <a:xfrm>
            <a:off x="6770846" y="6579037"/>
            <a:ext cx="7193518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Riskleri azaltmak.</a:t>
            </a:r>
            <a:endParaRPr lang="en-US" sz="1450" dirty="0"/>
          </a:p>
        </p:txBody>
      </p:sp>
      <p:sp>
        <p:nvSpPr>
          <p:cNvPr id="20" name="Text 17"/>
          <p:cNvSpPr/>
          <p:nvPr/>
        </p:nvSpPr>
        <p:spPr>
          <a:xfrm>
            <a:off x="6152436" y="7097435"/>
            <a:ext cx="7811929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İş kazaları ve meslek hastalıkları ciddi sonuçlar doğurabilir. Önleme yolları arasında eğitim, denetim ve KKD kullanımı yer alır.</a:t>
            </a:r>
            <a:endParaRPr lang="en-US" sz="1450" dirty="0"/>
          </a:p>
        </p:txBody>
      </p:sp>
      <p:sp>
        <p:nvSpPr>
          <p:cNvPr id="21" name="Yuvarlatılmış Dikdörtgen 20"/>
          <p:cNvSpPr/>
          <p:nvPr/>
        </p:nvSpPr>
        <p:spPr>
          <a:xfrm>
            <a:off x="12462554" y="7520683"/>
            <a:ext cx="2116476" cy="698643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Eymen</a:t>
            </a:r>
            <a:r>
              <a:rPr lang="tr-TR" dirty="0" smtClean="0"/>
              <a:t> Yiğit Karaman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2794" y="628769"/>
            <a:ext cx="7791212" cy="1207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Kişisel Koruyucu Donanımlar (KKD): Doğru Seçim ve Kullanım</a:t>
            </a:r>
            <a:endParaRPr lang="en-US" sz="3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794" y="2126456"/>
            <a:ext cx="966311" cy="115966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19023" y="2319695"/>
            <a:ext cx="2416016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Gözlük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7419023" y="2737604"/>
            <a:ext cx="6534983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Gözleri korur.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794" y="3286125"/>
            <a:ext cx="966311" cy="115966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19023" y="3479363"/>
            <a:ext cx="2416016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Eldiven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7419023" y="3897273"/>
            <a:ext cx="6534983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Elleri korur.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2794" y="4445794"/>
            <a:ext cx="966311" cy="115966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19023" y="4639032"/>
            <a:ext cx="2416016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Baret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7419023" y="5056942"/>
            <a:ext cx="6534983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Kafayı korur.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2794" y="5605462"/>
            <a:ext cx="966311" cy="115966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19023" y="5798701"/>
            <a:ext cx="2416016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Maske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7419023" y="6216610"/>
            <a:ext cx="6534983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Solunumu korur.</a:t>
            </a:r>
            <a:endParaRPr lang="en-US" sz="1500" dirty="0"/>
          </a:p>
        </p:txBody>
      </p:sp>
      <p:sp>
        <p:nvSpPr>
          <p:cNvPr id="16" name="Text 9"/>
          <p:cNvSpPr/>
          <p:nvPr/>
        </p:nvSpPr>
        <p:spPr>
          <a:xfrm>
            <a:off x="6162794" y="6982539"/>
            <a:ext cx="7791212" cy="618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KKD, çalışanları tehlikelerden korur. Doğru KKD seçimi ve kullanımı hayati önem taşır. Her işin gerektirdiği KKD belirlenmelidir.</a:t>
            </a:r>
            <a:endParaRPr lang="en-US" sz="1500" dirty="0"/>
          </a:p>
        </p:txBody>
      </p:sp>
      <p:sp>
        <p:nvSpPr>
          <p:cNvPr id="17" name="Yuvarlatılmış Dikdörtgen 16"/>
          <p:cNvSpPr/>
          <p:nvPr/>
        </p:nvSpPr>
        <p:spPr>
          <a:xfrm>
            <a:off x="12462554" y="7489861"/>
            <a:ext cx="2116476" cy="698643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Eymen</a:t>
            </a:r>
            <a:r>
              <a:rPr lang="tr-TR" dirty="0" smtClean="0"/>
              <a:t> Yiğit Karaman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2004" y="952381"/>
            <a:ext cx="12089487" cy="707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Acil Durum Planları ve Tahliye Prosedürleri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053947" y="2648188"/>
            <a:ext cx="2828687" cy="3536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Planlama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2004" y="3137535"/>
            <a:ext cx="4090630" cy="3620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Acil durumları planla.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962" y="2112169"/>
            <a:ext cx="4186357" cy="418635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410385" y="2780288"/>
            <a:ext cx="124420" cy="4525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1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9747647" y="2648188"/>
            <a:ext cx="2828687" cy="3536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Eğitim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747647" y="3137535"/>
            <a:ext cx="4090749" cy="3620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Çalışanları eğit.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962" y="2112169"/>
            <a:ext cx="4186357" cy="418635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429208" y="3136523"/>
            <a:ext cx="169188" cy="4525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2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9747647" y="4910971"/>
            <a:ext cx="2828687" cy="3536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Tatbikat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747647" y="5400318"/>
            <a:ext cx="4090749" cy="3620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Tatbikatlar yap.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1962" y="2112169"/>
            <a:ext cx="4186357" cy="4186357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078331" y="5177730"/>
            <a:ext cx="158353" cy="4525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2053947" y="4910971"/>
            <a:ext cx="2828687" cy="3536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Prosedür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92004" y="5400318"/>
            <a:ext cx="4090630" cy="3620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Tahliye prosedürleri oluştur.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962" y="2112169"/>
            <a:ext cx="4186357" cy="4186357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025217" y="4821495"/>
            <a:ext cx="182166" cy="4525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4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792004" y="6553081"/>
            <a:ext cx="13046393" cy="7241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Acil durum planları, olası tehlikelere karşı hazırlıklı olmayı sağlar. Tahliye prosedürleri, çalışanların güvenli bir şekilde binayı terk etmesini sağlar.</a:t>
            </a:r>
            <a:endParaRPr lang="en-US" sz="1750" dirty="0"/>
          </a:p>
        </p:txBody>
      </p:sp>
      <p:sp>
        <p:nvSpPr>
          <p:cNvPr id="20" name="Yuvarlatılmış Dikdörtgen 19"/>
          <p:cNvSpPr/>
          <p:nvPr/>
        </p:nvSpPr>
        <p:spPr>
          <a:xfrm>
            <a:off x="12462554" y="7489861"/>
            <a:ext cx="2116476" cy="698643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Eymen</a:t>
            </a:r>
            <a:r>
              <a:rPr lang="tr-TR" dirty="0" smtClean="0"/>
              <a:t> Yiğit Karaman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30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42077" y="515183"/>
            <a:ext cx="7832646" cy="11708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00"/>
              </a:lnSpc>
              <a:buNone/>
            </a:pPr>
            <a:r>
              <a:rPr lang="en-US" sz="36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İSG Eğitiminin Önemi ve Çalışan Katılımı</a:t>
            </a:r>
            <a:endParaRPr lang="en-US" sz="3650" dirty="0"/>
          </a:p>
        </p:txBody>
      </p:sp>
      <p:sp>
        <p:nvSpPr>
          <p:cNvPr id="4" name="Shape 1"/>
          <p:cNvSpPr/>
          <p:nvPr/>
        </p:nvSpPr>
        <p:spPr>
          <a:xfrm>
            <a:off x="6142077" y="1967032"/>
            <a:ext cx="7832646" cy="1094661"/>
          </a:xfrm>
          <a:prstGeom prst="roundRect">
            <a:avLst>
              <a:gd name="adj" fmla="val 7189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336983" y="2161937"/>
            <a:ext cx="2341959" cy="292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Bilgi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6336983" y="2566988"/>
            <a:ext cx="7442835" cy="299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Çalışanlar bilgilendirilmeli.</a:t>
            </a:r>
            <a:endParaRPr lang="en-US" sz="1450" dirty="0"/>
          </a:p>
        </p:txBody>
      </p:sp>
      <p:sp>
        <p:nvSpPr>
          <p:cNvPr id="7" name="Shape 4"/>
          <p:cNvSpPr/>
          <p:nvPr/>
        </p:nvSpPr>
        <p:spPr>
          <a:xfrm>
            <a:off x="6142077" y="3248978"/>
            <a:ext cx="7832646" cy="1094661"/>
          </a:xfrm>
          <a:prstGeom prst="roundRect">
            <a:avLst>
              <a:gd name="adj" fmla="val 7189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336983" y="3443883"/>
            <a:ext cx="2341959" cy="292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Katılım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6336983" y="3848933"/>
            <a:ext cx="7442835" cy="299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Kararlara katılım sağlanmalı.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6142077" y="4530923"/>
            <a:ext cx="7832646" cy="1094661"/>
          </a:xfrm>
          <a:prstGeom prst="roundRect">
            <a:avLst>
              <a:gd name="adj" fmla="val 7189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336983" y="4725829"/>
            <a:ext cx="2341959" cy="292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Önleme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6336983" y="5130879"/>
            <a:ext cx="7442835" cy="299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Riskler azaltılmalı.</a:t>
            </a:r>
            <a:endParaRPr lang="en-US" sz="1450" dirty="0"/>
          </a:p>
        </p:txBody>
      </p:sp>
      <p:sp>
        <p:nvSpPr>
          <p:cNvPr id="13" name="Shape 10"/>
          <p:cNvSpPr/>
          <p:nvPr/>
        </p:nvSpPr>
        <p:spPr>
          <a:xfrm>
            <a:off x="6142077" y="5812869"/>
            <a:ext cx="7832646" cy="1094661"/>
          </a:xfrm>
          <a:prstGeom prst="roundRect">
            <a:avLst>
              <a:gd name="adj" fmla="val 7189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336983" y="6007775"/>
            <a:ext cx="2341959" cy="292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Farkındalık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6336983" y="6412825"/>
            <a:ext cx="7442835" cy="299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İSG farkındalığı artırılmalı.</a:t>
            </a:r>
            <a:endParaRPr lang="en-US" sz="1450" dirty="0"/>
          </a:p>
        </p:txBody>
      </p:sp>
      <p:sp>
        <p:nvSpPr>
          <p:cNvPr id="16" name="Text 13"/>
          <p:cNvSpPr/>
          <p:nvPr/>
        </p:nvSpPr>
        <p:spPr>
          <a:xfrm>
            <a:off x="6142077" y="7118271"/>
            <a:ext cx="7832646" cy="599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İSG eğitimi, çalışanların bilinçlenmesini sağlar. Çalışan katılımı, daha güvenli bir çalışma ortamı yaratır. Farkındalık artışı, kazaları önler.</a:t>
            </a:r>
            <a:endParaRPr lang="en-US" sz="1450" dirty="0"/>
          </a:p>
        </p:txBody>
      </p:sp>
      <p:sp>
        <p:nvSpPr>
          <p:cNvPr id="17" name="Yuvarlatılmış Dikdörtgen 16"/>
          <p:cNvSpPr/>
          <p:nvPr/>
        </p:nvSpPr>
        <p:spPr>
          <a:xfrm>
            <a:off x="12462554" y="7489861"/>
            <a:ext cx="2116476" cy="698643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Eymen</a:t>
            </a:r>
            <a:r>
              <a:rPr lang="tr-TR" dirty="0" smtClean="0"/>
              <a:t> Yiğit Karaman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0192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8526" y="2698313"/>
            <a:ext cx="10790992" cy="525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100"/>
              </a:lnSpc>
              <a:buNone/>
            </a:pPr>
            <a:r>
              <a:rPr lang="en-US" sz="33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İSG'de Sürekli İyileştirme ve İyi Uygulama Örnekleri</a:t>
            </a:r>
            <a:endParaRPr lang="en-US" sz="3300" dirty="0"/>
          </a:p>
        </p:txBody>
      </p:sp>
      <p:sp>
        <p:nvSpPr>
          <p:cNvPr id="4" name="Shape 1"/>
          <p:cNvSpPr/>
          <p:nvPr/>
        </p:nvSpPr>
        <p:spPr>
          <a:xfrm>
            <a:off x="7303770" y="3475911"/>
            <a:ext cx="22860" cy="3699153"/>
          </a:xfrm>
          <a:prstGeom prst="roundRect">
            <a:avLst>
              <a:gd name="adj" fmla="val 308956"/>
            </a:avLst>
          </a:prstGeom>
          <a:solidFill>
            <a:srgbClr val="194A99"/>
          </a:solidFill>
          <a:ln/>
        </p:spPr>
      </p:sp>
      <p:sp>
        <p:nvSpPr>
          <p:cNvPr id="5" name="Shape 2"/>
          <p:cNvSpPr/>
          <p:nvPr/>
        </p:nvSpPr>
        <p:spPr>
          <a:xfrm>
            <a:off x="6560403" y="3842623"/>
            <a:ext cx="588526" cy="22860"/>
          </a:xfrm>
          <a:prstGeom prst="roundRect">
            <a:avLst>
              <a:gd name="adj" fmla="val 308956"/>
            </a:avLst>
          </a:prstGeom>
          <a:solidFill>
            <a:srgbClr val="194A99"/>
          </a:solidFill>
          <a:ln/>
        </p:spPr>
      </p:sp>
      <p:sp>
        <p:nvSpPr>
          <p:cNvPr id="6" name="Shape 3"/>
          <p:cNvSpPr/>
          <p:nvPr/>
        </p:nvSpPr>
        <p:spPr>
          <a:xfrm>
            <a:off x="7126069" y="3664982"/>
            <a:ext cx="378262" cy="378262"/>
          </a:xfrm>
          <a:prstGeom prst="roundRect">
            <a:avLst>
              <a:gd name="adj" fmla="val 18672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259657" y="3727966"/>
            <a:ext cx="110966" cy="252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1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4288393" y="3644027"/>
            <a:ext cx="2101929" cy="2626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16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Analiz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588526" y="4007525"/>
            <a:ext cx="5801797" cy="268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00"/>
              </a:lnSpc>
              <a:buNone/>
            </a:pPr>
            <a:r>
              <a:rPr lang="en-US" sz="13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Mevcut durumu analiz et.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7481471" y="4683323"/>
            <a:ext cx="588526" cy="22860"/>
          </a:xfrm>
          <a:prstGeom prst="roundRect">
            <a:avLst>
              <a:gd name="adj" fmla="val 308956"/>
            </a:avLst>
          </a:prstGeom>
          <a:solidFill>
            <a:srgbClr val="194A99"/>
          </a:solidFill>
          <a:ln/>
        </p:spPr>
      </p:sp>
      <p:sp>
        <p:nvSpPr>
          <p:cNvPr id="11" name="Shape 8"/>
          <p:cNvSpPr/>
          <p:nvPr/>
        </p:nvSpPr>
        <p:spPr>
          <a:xfrm>
            <a:off x="7126069" y="4505682"/>
            <a:ext cx="378262" cy="378262"/>
          </a:xfrm>
          <a:prstGeom prst="roundRect">
            <a:avLst>
              <a:gd name="adj" fmla="val 18672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239774" y="4568666"/>
            <a:ext cx="150852" cy="252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2</a:t>
            </a:r>
            <a:endParaRPr lang="en-US" sz="1950" dirty="0"/>
          </a:p>
        </p:txBody>
      </p:sp>
      <p:sp>
        <p:nvSpPr>
          <p:cNvPr id="13" name="Text 10"/>
          <p:cNvSpPr/>
          <p:nvPr/>
        </p:nvSpPr>
        <p:spPr>
          <a:xfrm>
            <a:off x="8240078" y="4484727"/>
            <a:ext cx="2101929" cy="2626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Plan</a:t>
            </a:r>
            <a:endParaRPr lang="en-US" sz="1650" dirty="0"/>
          </a:p>
        </p:txBody>
      </p:sp>
      <p:sp>
        <p:nvSpPr>
          <p:cNvPr id="14" name="Text 11"/>
          <p:cNvSpPr/>
          <p:nvPr/>
        </p:nvSpPr>
        <p:spPr>
          <a:xfrm>
            <a:off x="8240078" y="4848225"/>
            <a:ext cx="5801797" cy="268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İyileştirme planı yap.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6560403" y="5439966"/>
            <a:ext cx="588526" cy="22860"/>
          </a:xfrm>
          <a:prstGeom prst="roundRect">
            <a:avLst>
              <a:gd name="adj" fmla="val 308956"/>
            </a:avLst>
          </a:prstGeom>
          <a:solidFill>
            <a:srgbClr val="194A99"/>
          </a:solidFill>
          <a:ln/>
        </p:spPr>
      </p:sp>
      <p:sp>
        <p:nvSpPr>
          <p:cNvPr id="16" name="Shape 13"/>
          <p:cNvSpPr/>
          <p:nvPr/>
        </p:nvSpPr>
        <p:spPr>
          <a:xfrm>
            <a:off x="7126069" y="5262324"/>
            <a:ext cx="378262" cy="378262"/>
          </a:xfrm>
          <a:prstGeom prst="roundRect">
            <a:avLst>
              <a:gd name="adj" fmla="val 18672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244536" y="5325308"/>
            <a:ext cx="141327" cy="252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3</a:t>
            </a:r>
            <a:endParaRPr lang="en-US" sz="1950" dirty="0"/>
          </a:p>
        </p:txBody>
      </p:sp>
      <p:sp>
        <p:nvSpPr>
          <p:cNvPr id="18" name="Text 15"/>
          <p:cNvSpPr/>
          <p:nvPr/>
        </p:nvSpPr>
        <p:spPr>
          <a:xfrm>
            <a:off x="4288393" y="5241369"/>
            <a:ext cx="2101929" cy="2626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16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Uygula</a:t>
            </a:r>
            <a:endParaRPr lang="en-US" sz="1650" dirty="0"/>
          </a:p>
        </p:txBody>
      </p:sp>
      <p:sp>
        <p:nvSpPr>
          <p:cNvPr id="19" name="Text 16"/>
          <p:cNvSpPr/>
          <p:nvPr/>
        </p:nvSpPr>
        <p:spPr>
          <a:xfrm>
            <a:off x="588526" y="5604867"/>
            <a:ext cx="5801797" cy="268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00"/>
              </a:lnSpc>
              <a:buNone/>
            </a:pPr>
            <a:r>
              <a:rPr lang="en-US" sz="13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Planı uygula.</a:t>
            </a:r>
            <a:endParaRPr lang="en-US" sz="1300" dirty="0"/>
          </a:p>
        </p:txBody>
      </p:sp>
      <p:sp>
        <p:nvSpPr>
          <p:cNvPr id="20" name="Shape 17"/>
          <p:cNvSpPr/>
          <p:nvPr/>
        </p:nvSpPr>
        <p:spPr>
          <a:xfrm>
            <a:off x="7481471" y="6196608"/>
            <a:ext cx="588526" cy="22860"/>
          </a:xfrm>
          <a:prstGeom prst="roundRect">
            <a:avLst>
              <a:gd name="adj" fmla="val 308956"/>
            </a:avLst>
          </a:prstGeom>
          <a:solidFill>
            <a:srgbClr val="194A99"/>
          </a:solidFill>
          <a:ln/>
        </p:spPr>
      </p:sp>
      <p:sp>
        <p:nvSpPr>
          <p:cNvPr id="21" name="Shape 18"/>
          <p:cNvSpPr/>
          <p:nvPr/>
        </p:nvSpPr>
        <p:spPr>
          <a:xfrm>
            <a:off x="7126069" y="6018967"/>
            <a:ext cx="378262" cy="378262"/>
          </a:xfrm>
          <a:prstGeom prst="roundRect">
            <a:avLst>
              <a:gd name="adj" fmla="val 18672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7233940" y="6081951"/>
            <a:ext cx="162401" cy="252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4</a:t>
            </a:r>
            <a:endParaRPr lang="en-US" sz="1950" dirty="0"/>
          </a:p>
        </p:txBody>
      </p:sp>
      <p:sp>
        <p:nvSpPr>
          <p:cNvPr id="23" name="Text 20"/>
          <p:cNvSpPr/>
          <p:nvPr/>
        </p:nvSpPr>
        <p:spPr>
          <a:xfrm>
            <a:off x="8240078" y="5998012"/>
            <a:ext cx="2101929" cy="2626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Değerlendir</a:t>
            </a:r>
            <a:endParaRPr lang="en-US" sz="1650" dirty="0"/>
          </a:p>
        </p:txBody>
      </p:sp>
      <p:sp>
        <p:nvSpPr>
          <p:cNvPr id="24" name="Text 21"/>
          <p:cNvSpPr/>
          <p:nvPr/>
        </p:nvSpPr>
        <p:spPr>
          <a:xfrm>
            <a:off x="8240078" y="6371783"/>
            <a:ext cx="5801797" cy="268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Sonuçları değerlendir.</a:t>
            </a:r>
            <a:endParaRPr lang="en-US" sz="1300" dirty="0"/>
          </a:p>
        </p:txBody>
      </p:sp>
      <p:sp>
        <p:nvSpPr>
          <p:cNvPr id="25" name="Text 22"/>
          <p:cNvSpPr/>
          <p:nvPr/>
        </p:nvSpPr>
        <p:spPr>
          <a:xfrm>
            <a:off x="588526" y="7364135"/>
            <a:ext cx="13453348" cy="268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İSG'de sürekli iyileştirme, daha güvenli bir çalışma ortamı sağlar. İyi uygulama örnekleri, diğer işyerlerine ilham verir. Sürekli denetimler yapılmalıdır.</a:t>
            </a:r>
            <a:endParaRPr lang="en-US" sz="1300" dirty="0"/>
          </a:p>
        </p:txBody>
      </p:sp>
      <p:sp>
        <p:nvSpPr>
          <p:cNvPr id="26" name="Yuvarlatılmış Dikdörtgen 25"/>
          <p:cNvSpPr/>
          <p:nvPr/>
        </p:nvSpPr>
        <p:spPr>
          <a:xfrm>
            <a:off x="12462554" y="7500135"/>
            <a:ext cx="2116476" cy="698643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Eymen</a:t>
            </a:r>
            <a:r>
              <a:rPr lang="tr-TR" dirty="0" smtClean="0"/>
              <a:t> Yiğit Karaman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448656" y="3318553"/>
            <a:ext cx="14157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BENİ DİNLEDİĞİNİZ İÇİN TEŞEKKÜRLER </a:t>
            </a:r>
            <a:endParaRPr lang="tr-TR" sz="4000" dirty="0">
              <a:solidFill>
                <a:schemeClr val="accent5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12462554" y="7489861"/>
            <a:ext cx="2116476" cy="698643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Eymen</a:t>
            </a:r>
            <a:r>
              <a:rPr lang="tr-TR" dirty="0" smtClean="0"/>
              <a:t> Yiğit Karaman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601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435</Words>
  <Application>Microsoft Office PowerPoint</Application>
  <PresentationFormat>Özel</PresentationFormat>
  <Paragraphs>100</Paragraphs>
  <Slides>9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Merriweather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Asus</cp:lastModifiedBy>
  <cp:revision>3</cp:revision>
  <dcterms:created xsi:type="dcterms:W3CDTF">2025-02-14T09:27:54Z</dcterms:created>
  <dcterms:modified xsi:type="dcterms:W3CDTF">2025-02-14T09:49:57Z</dcterms:modified>
</cp:coreProperties>
</file>