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58" r:id="rId5"/>
    <p:sldId id="259" r:id="rId6"/>
    <p:sldId id="260" r:id="rId7"/>
    <p:sldId id="261" r:id="rId8"/>
    <p:sldId id="262" r:id="rId9"/>
    <p:sldId id="264" r:id="rId10"/>
    <p:sldId id="265" r:id="rId11"/>
    <p:sldId id="266" r:id="rId12"/>
    <p:sldId id="267" r:id="rId13"/>
    <p:sldId id="296" r:id="rId14"/>
    <p:sldId id="268" r:id="rId15"/>
    <p:sldId id="297" r:id="rId16"/>
    <p:sldId id="294" r:id="rId17"/>
    <p:sldId id="269" r:id="rId18"/>
    <p:sldId id="295" r:id="rId19"/>
    <p:sldId id="270" r:id="rId20"/>
    <p:sldId id="272" r:id="rId21"/>
    <p:sldId id="273" r:id="rId22"/>
    <p:sldId id="274" r:id="rId23"/>
    <p:sldId id="275" r:id="rId24"/>
    <p:sldId id="276" r:id="rId25"/>
    <p:sldId id="277" r:id="rId26"/>
    <p:sldId id="288" r:id="rId27"/>
    <p:sldId id="289" r:id="rId28"/>
    <p:sldId id="278" r:id="rId29"/>
    <p:sldId id="279" r:id="rId30"/>
    <p:sldId id="290" r:id="rId31"/>
    <p:sldId id="280" r:id="rId32"/>
    <p:sldId id="282" r:id="rId33"/>
    <p:sldId id="283" r:id="rId34"/>
    <p:sldId id="285" r:id="rId35"/>
    <p:sldId id="286" r:id="rId36"/>
    <p:sldId id="292" r:id="rId37"/>
    <p:sldId id="293" r:id="rId38"/>
    <p:sldId id="299" r:id="rId39"/>
    <p:sldId id="300"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1B25F6F-ACC1-418E-A7E7-9329105EECD7}" type="datetimeFigureOut">
              <a:rPr lang="tr-TR" smtClean="0"/>
              <a:t>20.11.2023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324375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B25F6F-ACC1-418E-A7E7-9329105EECD7}" type="datetimeFigureOut">
              <a:rPr lang="tr-TR" smtClean="0"/>
              <a:t>20.11.2023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279426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B25F6F-ACC1-418E-A7E7-9329105EECD7}" type="datetimeFigureOut">
              <a:rPr lang="tr-TR" smtClean="0"/>
              <a:t>20.11.2023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301944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B25F6F-ACC1-418E-A7E7-9329105EECD7}" type="datetimeFigureOut">
              <a:rPr lang="tr-TR" smtClean="0"/>
              <a:t>20.11.2023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1666811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1B25F6F-ACC1-418E-A7E7-9329105EECD7}" type="datetimeFigureOut">
              <a:rPr lang="tr-TR" smtClean="0"/>
              <a:t>20.11.2023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94131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1B25F6F-ACC1-418E-A7E7-9329105EECD7}" type="datetimeFigureOut">
              <a:rPr lang="tr-TR" smtClean="0"/>
              <a:t>20.11.2023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3831939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1B25F6F-ACC1-418E-A7E7-9329105EECD7}" type="datetimeFigureOut">
              <a:rPr lang="tr-TR" smtClean="0"/>
              <a:t>20.11.2023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852285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1B25F6F-ACC1-418E-A7E7-9329105EECD7}" type="datetimeFigureOut">
              <a:rPr lang="tr-TR" smtClean="0"/>
              <a:t>20.11.2023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7935412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1B25F6F-ACC1-418E-A7E7-9329105EECD7}" type="datetimeFigureOut">
              <a:rPr lang="tr-TR" smtClean="0"/>
              <a:t>20.11.2023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18543969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B25F6F-ACC1-418E-A7E7-9329105EECD7}" type="datetimeFigureOut">
              <a:rPr lang="tr-TR" smtClean="0"/>
              <a:t>20.11.2023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41325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B25F6F-ACC1-418E-A7E7-9329105EECD7}" type="datetimeFigureOut">
              <a:rPr lang="tr-TR" smtClean="0"/>
              <a:t>20.11.2023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8-9125-4D21-AA20-E57316AF9030}" type="slidenum">
              <a:rPr lang="tr-TR" smtClean="0"/>
              <a:t>‹#›</a:t>
            </a:fld>
            <a:endParaRPr lang="tr-TR"/>
          </a:p>
        </p:txBody>
      </p:sp>
    </p:spTree>
    <p:extLst>
      <p:ext uri="{BB962C8B-B14F-4D97-AF65-F5344CB8AC3E}">
        <p14:creationId xmlns:p14="http://schemas.microsoft.com/office/powerpoint/2010/main" val="323994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25F6F-ACC1-418E-A7E7-9329105EECD7}" type="datetimeFigureOut">
              <a:rPr lang="tr-TR" smtClean="0"/>
              <a:t>20.11.2023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F1DF8-9125-4D21-AA20-E57316AF9030}" type="slidenum">
              <a:rPr lang="tr-TR" smtClean="0"/>
              <a:t>‹#›</a:t>
            </a:fld>
            <a:endParaRPr lang="tr-TR"/>
          </a:p>
        </p:txBody>
      </p:sp>
      <p:cxnSp>
        <p:nvCxnSpPr>
          <p:cNvPr id="8" name="Düz Bağlayıcı 7"/>
          <p:cNvCxnSpPr/>
          <p:nvPr userDrawn="1"/>
        </p:nvCxnSpPr>
        <p:spPr>
          <a:xfrm flipV="1">
            <a:off x="278296" y="1192694"/>
            <a:ext cx="11410121" cy="1325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3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3371" y="1013296"/>
            <a:ext cx="9144000" cy="2387600"/>
          </a:xfrm>
        </p:spPr>
        <p:txBody>
          <a:bodyPr/>
          <a:lstStyle/>
          <a:p>
            <a:r>
              <a:rPr lang="tr-TR" b="1" dirty="0" smtClean="0">
                <a:solidFill>
                  <a:srgbClr val="FF0000"/>
                </a:solidFill>
              </a:rPr>
              <a:t>SAVAŞ SUÇLARI</a:t>
            </a:r>
            <a:endParaRPr lang="tr-TR" b="1" dirty="0">
              <a:solidFill>
                <a:srgbClr val="FF0000"/>
              </a:solidFill>
            </a:endParaRPr>
          </a:p>
        </p:txBody>
      </p:sp>
      <p:sp>
        <p:nvSpPr>
          <p:cNvPr id="3" name="Alt Başlık 2"/>
          <p:cNvSpPr>
            <a:spLocks noGrp="1"/>
          </p:cNvSpPr>
          <p:nvPr>
            <p:ph type="subTitle" idx="1"/>
          </p:nvPr>
        </p:nvSpPr>
        <p:spPr>
          <a:xfrm>
            <a:off x="2786743" y="4947687"/>
            <a:ext cx="9144000" cy="1655762"/>
          </a:xfrm>
        </p:spPr>
        <p:txBody>
          <a:bodyPr/>
          <a:lstStyle/>
          <a:p>
            <a:pPr algn="r"/>
            <a:r>
              <a:rPr lang="tr-TR" b="1" dirty="0" smtClean="0"/>
              <a:t>HAZIRLAYAN: SUDE YÜKSEK</a:t>
            </a:r>
          </a:p>
          <a:p>
            <a:pPr algn="r"/>
            <a:r>
              <a:rPr lang="tr-TR" b="1" dirty="0" smtClean="0"/>
              <a:t>HACETTEPE ÜNİVERSİTESİ/HUKUK FAKÜLTESİ 3.SINIF </a:t>
            </a:r>
            <a:endParaRPr lang="tr-TR" b="1" dirty="0"/>
          </a:p>
        </p:txBody>
      </p:sp>
      <p:sp>
        <p:nvSpPr>
          <p:cNvPr id="4" name="Dikdörtgen 3"/>
          <p:cNvSpPr/>
          <p:nvPr/>
        </p:nvSpPr>
        <p:spPr>
          <a:xfrm>
            <a:off x="0" y="1013296"/>
            <a:ext cx="11930743" cy="42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21678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1050" y="0"/>
            <a:ext cx="10515600" cy="1325563"/>
          </a:xfrm>
        </p:spPr>
        <p:txBody>
          <a:bodyPr/>
          <a:lstStyle/>
          <a:p>
            <a:pPr algn="ctr"/>
            <a:r>
              <a:rPr lang="tr-TR" b="1" dirty="0">
                <a:solidFill>
                  <a:srgbClr val="FF0000"/>
                </a:solidFill>
              </a:rPr>
              <a:t>Cenevre Sözleşmesi </a:t>
            </a:r>
            <a:r>
              <a:rPr lang="tr-TR" b="1" dirty="0" smtClean="0">
                <a:solidFill>
                  <a:srgbClr val="FF0000"/>
                </a:solidFill>
              </a:rPr>
              <a:t>Ortak Madde 3</a:t>
            </a:r>
            <a:endParaRPr lang="tr-TR" b="1" dirty="0">
              <a:solidFill>
                <a:srgbClr val="FF0000"/>
              </a:solidFill>
            </a:endParaRPr>
          </a:p>
        </p:txBody>
      </p:sp>
      <p:sp>
        <p:nvSpPr>
          <p:cNvPr id="3" name="İçerik Yer Tutucusu 2"/>
          <p:cNvSpPr>
            <a:spLocks noGrp="1"/>
          </p:cNvSpPr>
          <p:nvPr>
            <p:ph idx="1"/>
          </p:nvPr>
        </p:nvSpPr>
        <p:spPr>
          <a:xfrm>
            <a:off x="419101" y="1825625"/>
            <a:ext cx="5939971" cy="4351338"/>
          </a:xfrm>
        </p:spPr>
        <p:txBody>
          <a:bodyPr>
            <a:normAutofit lnSpcReduction="10000"/>
          </a:bodyPr>
          <a:lstStyle/>
          <a:p>
            <a:pPr lvl="0" algn="just"/>
            <a:r>
              <a:rPr lang="tr-TR" dirty="0" smtClean="0"/>
              <a:t>Vücut veya sağlığa isteyerek aşırı acı ya da zarar verme,</a:t>
            </a:r>
          </a:p>
          <a:p>
            <a:pPr lvl="0" algn="just"/>
            <a:r>
              <a:rPr lang="tr-TR" dirty="0" smtClean="0"/>
              <a:t>Askeri gereklilik olmadan mülkiyetin yaygın şekilde hukuka aykırı ve keyfi tahribatı,</a:t>
            </a:r>
          </a:p>
          <a:p>
            <a:pPr lvl="0" algn="just"/>
            <a:r>
              <a:rPr lang="tr-TR" dirty="0" smtClean="0"/>
              <a:t>Bir savaş esirinin ya da diğer korunan kişilerin adil ve olağan yargılanma haklarından kasten alıkonulması,</a:t>
            </a:r>
          </a:p>
          <a:p>
            <a:pPr lvl="0" algn="just"/>
            <a:r>
              <a:rPr lang="tr-TR" dirty="0" smtClean="0"/>
              <a:t>Hukuka aykırı tehcir veya nakletme,</a:t>
            </a:r>
          </a:p>
          <a:p>
            <a:pPr lvl="0" algn="just"/>
            <a:r>
              <a:rPr lang="tr-TR" dirty="0" smtClean="0"/>
              <a:t>Hukuka aykırı hürriyetin tahdidi. </a:t>
            </a:r>
          </a:p>
          <a:p>
            <a:pPr algn="just"/>
            <a:endParaRPr lang="tr-TR" dirty="0" smtClean="0"/>
          </a:p>
          <a:p>
            <a:pPr algn="just"/>
            <a:endParaRPr lang="tr-TR" dirty="0"/>
          </a:p>
        </p:txBody>
      </p:sp>
      <p:pic>
        <p:nvPicPr>
          <p:cNvPr id="4" name="Resim 3"/>
          <p:cNvPicPr>
            <a:picLocks noChangeAspect="1"/>
          </p:cNvPicPr>
          <p:nvPr/>
        </p:nvPicPr>
        <p:blipFill>
          <a:blip r:embed="rId2"/>
          <a:stretch>
            <a:fillRect/>
          </a:stretch>
        </p:blipFill>
        <p:spPr>
          <a:xfrm>
            <a:off x="8136913" y="1381919"/>
            <a:ext cx="3707423" cy="2619375"/>
          </a:xfrm>
          <a:prstGeom prst="rect">
            <a:avLst/>
          </a:prstGeom>
        </p:spPr>
      </p:pic>
      <p:pic>
        <p:nvPicPr>
          <p:cNvPr id="5" name="Resim 4"/>
          <p:cNvPicPr>
            <a:picLocks noChangeAspect="1"/>
          </p:cNvPicPr>
          <p:nvPr/>
        </p:nvPicPr>
        <p:blipFill>
          <a:blip r:embed="rId3"/>
          <a:stretch>
            <a:fillRect/>
          </a:stretch>
        </p:blipFill>
        <p:spPr>
          <a:xfrm>
            <a:off x="6778171" y="4375150"/>
            <a:ext cx="4012028" cy="2254250"/>
          </a:xfrm>
          <a:prstGeom prst="rect">
            <a:avLst/>
          </a:prstGeom>
        </p:spPr>
      </p:pic>
    </p:spTree>
    <p:extLst>
      <p:ext uri="{BB962C8B-B14F-4D97-AF65-F5344CB8AC3E}">
        <p14:creationId xmlns:p14="http://schemas.microsoft.com/office/powerpoint/2010/main" val="265677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a:t>
            </a:r>
            <a:r>
              <a:rPr lang="tr-TR" b="1" dirty="0" smtClean="0">
                <a:solidFill>
                  <a:srgbClr val="FF0000"/>
                </a:solidFill>
              </a:rPr>
              <a:t>Suçları</a:t>
            </a:r>
            <a:br>
              <a:rPr lang="tr-TR" b="1" dirty="0" smtClean="0">
                <a:solidFill>
                  <a:srgbClr val="FF0000"/>
                </a:solidFill>
              </a:rPr>
            </a:br>
            <a:r>
              <a:rPr lang="tr-TR" b="1" dirty="0" smtClean="0">
                <a:solidFill>
                  <a:srgbClr val="FF0000"/>
                </a:solidFill>
              </a:rPr>
              <a:t>(çok ciddi ihlaller, md.8/a)</a:t>
            </a:r>
            <a:r>
              <a:rPr lang="tr-TR" b="1" dirty="0">
                <a:solidFill>
                  <a:srgbClr val="FF0000"/>
                </a:solidFill>
              </a:rPr>
              <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838200" y="1625601"/>
            <a:ext cx="10515600" cy="4851400"/>
          </a:xfrm>
        </p:spPr>
        <p:txBody>
          <a:bodyPr>
            <a:normAutofit fontScale="92500" lnSpcReduction="10000"/>
          </a:bodyPr>
          <a:lstStyle/>
          <a:p>
            <a:pPr algn="just"/>
            <a:r>
              <a:rPr lang="tr-TR" dirty="0" smtClean="0"/>
              <a:t>Kasten </a:t>
            </a:r>
            <a:r>
              <a:rPr lang="tr-TR" dirty="0"/>
              <a:t>öldürme;</a:t>
            </a:r>
          </a:p>
          <a:p>
            <a:pPr algn="just"/>
            <a:r>
              <a:rPr lang="tr-TR" dirty="0" smtClean="0"/>
              <a:t>Biyolojik </a:t>
            </a:r>
            <a:r>
              <a:rPr lang="tr-TR" dirty="0"/>
              <a:t>deneyler dahil işkence veya insanlık dışı muamele;</a:t>
            </a:r>
          </a:p>
          <a:p>
            <a:pPr algn="just"/>
            <a:r>
              <a:rPr lang="tr-TR" dirty="0" smtClean="0"/>
              <a:t>İnsan </a:t>
            </a:r>
            <a:r>
              <a:rPr lang="tr-TR" dirty="0"/>
              <a:t>vücuduna veya sağlığına kasten büyük ıstırap verme veya ciddi yaralamaya sebep olma;</a:t>
            </a:r>
          </a:p>
          <a:p>
            <a:pPr algn="just"/>
            <a:r>
              <a:rPr lang="tr-TR" dirty="0" smtClean="0"/>
              <a:t>Askeri </a:t>
            </a:r>
            <a:r>
              <a:rPr lang="tr-TR" dirty="0"/>
              <a:t>gereklilik olmadan, yasadışı ve keyfi olarak malların yaygın yok edilmesi veya sahiplenilmesi;</a:t>
            </a:r>
          </a:p>
          <a:p>
            <a:pPr algn="just"/>
            <a:r>
              <a:rPr lang="tr-TR" dirty="0" smtClean="0"/>
              <a:t>Bir </a:t>
            </a:r>
            <a:r>
              <a:rPr lang="tr-TR" dirty="0"/>
              <a:t>savaş esirinin veya koruma altındaki bir diğer şahsın, düşman devlet silahlı kuvvetlerinde hizmet etmeye zorlanması;</a:t>
            </a:r>
          </a:p>
          <a:p>
            <a:pPr algn="just"/>
            <a:r>
              <a:rPr lang="tr-TR" dirty="0" smtClean="0"/>
              <a:t>Bir </a:t>
            </a:r>
            <a:r>
              <a:rPr lang="tr-TR" dirty="0"/>
              <a:t>savaş esirinin veya koruma altındaki bir diğer şahsın, kasti olarak adil ve olağan yargılanma hakkından yoksun bırakılması;</a:t>
            </a:r>
          </a:p>
          <a:p>
            <a:pPr algn="just"/>
            <a:r>
              <a:rPr lang="tr-TR" dirty="0" smtClean="0"/>
              <a:t>Hukuka </a:t>
            </a:r>
            <a:r>
              <a:rPr lang="tr-TR" dirty="0"/>
              <a:t>aykırı sürgün, nakletme ya da hapsetme</a:t>
            </a:r>
            <a:r>
              <a:rPr lang="tr-TR" dirty="0" smtClean="0"/>
              <a:t>;</a:t>
            </a:r>
          </a:p>
          <a:p>
            <a:pPr algn="just"/>
            <a:r>
              <a:rPr lang="tr-TR" dirty="0" smtClean="0"/>
              <a:t>Rehine </a:t>
            </a:r>
            <a:r>
              <a:rPr lang="tr-TR" dirty="0"/>
              <a:t>alınması</a:t>
            </a:r>
          </a:p>
          <a:p>
            <a:pPr algn="just"/>
            <a:endParaRPr lang="tr-TR" dirty="0"/>
          </a:p>
        </p:txBody>
      </p:sp>
    </p:spTree>
    <p:extLst>
      <p:ext uri="{BB962C8B-B14F-4D97-AF65-F5344CB8AC3E}">
        <p14:creationId xmlns:p14="http://schemas.microsoft.com/office/powerpoint/2010/main" val="203729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a:t>
            </a:r>
            <a:r>
              <a:rPr lang="tr-TR" b="1" dirty="0" smtClean="0">
                <a:solidFill>
                  <a:srgbClr val="FF0000"/>
                </a:solidFill>
              </a:rPr>
              <a:t>Suçları</a:t>
            </a:r>
            <a:br>
              <a:rPr lang="tr-TR" b="1" dirty="0" smtClean="0">
                <a:solidFill>
                  <a:srgbClr val="FF0000"/>
                </a:solidFill>
              </a:rPr>
            </a:br>
            <a:r>
              <a:rPr lang="tr-TR" b="1" dirty="0" smtClean="0">
                <a:solidFill>
                  <a:srgbClr val="FF0000"/>
                </a:solidFill>
              </a:rPr>
              <a:t>(diğer ciddi ihlaller, md.8/b)</a:t>
            </a:r>
            <a:r>
              <a:rPr lang="tr-TR" b="1" dirty="0">
                <a:solidFill>
                  <a:srgbClr val="FF0000"/>
                </a:solidFill>
              </a:rPr>
              <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95288" y="1528761"/>
            <a:ext cx="5976938" cy="5184775"/>
          </a:xfrm>
        </p:spPr>
        <p:txBody>
          <a:bodyPr>
            <a:normAutofit fontScale="92500" lnSpcReduction="10000"/>
          </a:bodyPr>
          <a:lstStyle/>
          <a:p>
            <a:pPr algn="just"/>
            <a:r>
              <a:rPr lang="tr-TR" dirty="0" smtClean="0"/>
              <a:t>Çarpışmalarda </a:t>
            </a:r>
            <a:r>
              <a:rPr lang="tr-TR" dirty="0"/>
              <a:t>doğrudan yer </a:t>
            </a:r>
            <a:r>
              <a:rPr lang="tr-TR" dirty="0">
                <a:solidFill>
                  <a:srgbClr val="FF0000"/>
                </a:solidFill>
              </a:rPr>
              <a:t>almayan sivil bireylere ya da sivil nüfusa karşı kasten saldırı </a:t>
            </a:r>
            <a:r>
              <a:rPr lang="tr-TR" dirty="0"/>
              <a:t>yöneltilmesi;</a:t>
            </a:r>
          </a:p>
          <a:p>
            <a:pPr algn="just"/>
            <a:r>
              <a:rPr lang="tr-TR" dirty="0" smtClean="0"/>
              <a:t>Askeri </a:t>
            </a:r>
            <a:r>
              <a:rPr lang="tr-TR" dirty="0"/>
              <a:t>olmayan, </a:t>
            </a:r>
            <a:r>
              <a:rPr lang="tr-TR" dirty="0" smtClean="0"/>
              <a:t>yani </a:t>
            </a:r>
            <a:r>
              <a:rPr lang="tr-TR" dirty="0"/>
              <a:t>askeri maksatlı </a:t>
            </a:r>
            <a:r>
              <a:rPr lang="tr-TR" dirty="0" smtClean="0"/>
              <a:t>olmayan </a:t>
            </a:r>
            <a:r>
              <a:rPr lang="tr-TR" dirty="0" smtClean="0">
                <a:solidFill>
                  <a:srgbClr val="FF0000"/>
                </a:solidFill>
              </a:rPr>
              <a:t>sivil hedeflere karşı kasten saldırı düzenlenmesi;</a:t>
            </a:r>
            <a:endParaRPr lang="tr-TR" dirty="0">
              <a:solidFill>
                <a:srgbClr val="FF0000"/>
              </a:solidFill>
            </a:endParaRPr>
          </a:p>
          <a:p>
            <a:pPr algn="just"/>
            <a:r>
              <a:rPr lang="tr-TR" dirty="0" smtClean="0"/>
              <a:t>Uluslararası </a:t>
            </a:r>
            <a:r>
              <a:rPr lang="tr-TR" dirty="0"/>
              <a:t>silahlı çatışmalar hukuku çatısı altında, siviller ya da sivil nesnelere sağlanan korumadan yararlanma hakları olduğu sürece, Birleşmiş Milletler Sözleşmesi’ne göre, </a:t>
            </a:r>
            <a:r>
              <a:rPr lang="tr-TR" dirty="0">
                <a:solidFill>
                  <a:srgbClr val="FF0000"/>
                </a:solidFill>
              </a:rPr>
              <a:t>barış gücü ya da insan yardıma tahsis edilmiş görevli personel, tesis, malzeme, birlik veya araçlara kasten saldırı</a:t>
            </a:r>
            <a:r>
              <a:rPr lang="tr-TR" dirty="0"/>
              <a:t> </a:t>
            </a:r>
            <a:r>
              <a:rPr lang="tr-TR" dirty="0" smtClean="0"/>
              <a:t>yöneltilmesi;</a:t>
            </a:r>
            <a:endParaRPr lang="tr-TR" dirty="0"/>
          </a:p>
        </p:txBody>
      </p:sp>
      <p:pic>
        <p:nvPicPr>
          <p:cNvPr id="1026" name="Picture 2" descr="https://static01.nyt.com/images/2007/06/24/world/25lebanon-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663" y="2216492"/>
            <a:ext cx="4716318" cy="259397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33844" y="5701397"/>
            <a:ext cx="3819956" cy="646331"/>
          </a:xfrm>
          <a:prstGeom prst="rect">
            <a:avLst/>
          </a:prstGeom>
          <a:noFill/>
        </p:spPr>
        <p:txBody>
          <a:bodyPr wrap="none" rtlCol="0">
            <a:spAutoFit/>
          </a:bodyPr>
          <a:lstStyle/>
          <a:p>
            <a:r>
              <a:rPr lang="en-US" b="1" dirty="0">
                <a:solidFill>
                  <a:schemeClr val="accent1"/>
                </a:solidFill>
              </a:rPr>
              <a:t>6 U.N. Peacekeepers Killed in Lebanon</a:t>
            </a:r>
          </a:p>
          <a:p>
            <a:endParaRPr lang="tr-TR" dirty="0">
              <a:solidFill>
                <a:schemeClr val="accent1"/>
              </a:solidFill>
            </a:endParaRPr>
          </a:p>
        </p:txBody>
      </p:sp>
    </p:spTree>
    <p:extLst>
      <p:ext uri="{BB962C8B-B14F-4D97-AF65-F5344CB8AC3E}">
        <p14:creationId xmlns:p14="http://schemas.microsoft.com/office/powerpoint/2010/main" val="101651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Suçları</a:t>
            </a:r>
            <a:br>
              <a:rPr lang="tr-TR" b="1" dirty="0">
                <a:solidFill>
                  <a:srgbClr val="FF0000"/>
                </a:solidFill>
              </a:rPr>
            </a:br>
            <a:r>
              <a:rPr lang="tr-TR" b="1" dirty="0">
                <a:solidFill>
                  <a:srgbClr val="FF0000"/>
                </a:solidFill>
              </a:rPr>
              <a:t>(diğer ciddi </a:t>
            </a:r>
            <a:r>
              <a:rPr lang="tr-TR" b="1" dirty="0" smtClean="0">
                <a:solidFill>
                  <a:srgbClr val="FF0000"/>
                </a:solidFill>
              </a:rPr>
              <a:t>ihlaller, </a:t>
            </a:r>
            <a:r>
              <a:rPr lang="tr-TR" b="1" dirty="0">
                <a:solidFill>
                  <a:srgbClr val="FF0000"/>
                </a:solidFill>
              </a:rPr>
              <a:t>md.8/b)</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838200" y="1673225"/>
            <a:ext cx="10515600" cy="5184775"/>
          </a:xfrm>
        </p:spPr>
        <p:txBody>
          <a:bodyPr>
            <a:normAutofit/>
          </a:bodyPr>
          <a:lstStyle/>
          <a:p>
            <a:pPr algn="just"/>
            <a:r>
              <a:rPr lang="tr-TR" dirty="0" smtClean="0"/>
              <a:t>Tahmin </a:t>
            </a:r>
            <a:r>
              <a:rPr lang="tr-TR" dirty="0"/>
              <a:t>edilen somut ve doğrudan askeri avantajlara kıyasla, aşırı olacak şekilde, sivillerin yaralanmasına veya ölmesine veya sivil nesnelerin zarar görmesine yol açacağı ve geniş çapta, uzun vadeli ve ağır bir biçimde doğal çevreye zarar vereceğinin bilincinde olarak saldırı başlatılması;</a:t>
            </a:r>
          </a:p>
          <a:p>
            <a:pPr algn="just"/>
            <a:r>
              <a:rPr lang="tr-TR" dirty="0" smtClean="0"/>
              <a:t>Savunmasız </a:t>
            </a:r>
            <a:r>
              <a:rPr lang="tr-TR" dirty="0"/>
              <a:t>veya </a:t>
            </a:r>
            <a:r>
              <a:rPr lang="tr-TR" dirty="0">
                <a:solidFill>
                  <a:srgbClr val="FF0000"/>
                </a:solidFill>
              </a:rPr>
              <a:t>askeri hedef oluşturmayan kent, köy, yerleşim yeri ve binaların bombalanması </a:t>
            </a:r>
            <a:r>
              <a:rPr lang="tr-TR" dirty="0"/>
              <a:t>veya bu yerlere herhangi bir araçla </a:t>
            </a:r>
            <a:r>
              <a:rPr lang="tr-TR" dirty="0" smtClean="0"/>
              <a:t>saldırılması</a:t>
            </a:r>
            <a:r>
              <a:rPr lang="tr-TR" dirty="0"/>
              <a:t>;</a:t>
            </a:r>
          </a:p>
          <a:p>
            <a:pPr algn="just"/>
            <a:r>
              <a:rPr lang="tr-TR" dirty="0" smtClean="0"/>
              <a:t>Silahını </a:t>
            </a:r>
            <a:r>
              <a:rPr lang="tr-TR" dirty="0"/>
              <a:t>bırakmış, kendisini savunma araçlarından yoksun ve isteğiyle </a:t>
            </a:r>
            <a:r>
              <a:rPr lang="tr-TR" dirty="0">
                <a:solidFill>
                  <a:srgbClr val="FF0000"/>
                </a:solidFill>
              </a:rPr>
              <a:t>teslim olmuş bir askeri öldürme </a:t>
            </a:r>
            <a:r>
              <a:rPr lang="tr-TR" dirty="0"/>
              <a:t>veya yaralama;</a:t>
            </a:r>
          </a:p>
          <a:p>
            <a:pPr algn="just"/>
            <a:endParaRPr lang="tr-TR" dirty="0"/>
          </a:p>
        </p:txBody>
      </p:sp>
    </p:spTree>
    <p:extLst>
      <p:ext uri="{BB962C8B-B14F-4D97-AF65-F5344CB8AC3E}">
        <p14:creationId xmlns:p14="http://schemas.microsoft.com/office/powerpoint/2010/main" val="37905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1934"/>
            <a:ext cx="10515600" cy="1325563"/>
          </a:xfrm>
        </p:spPr>
        <p:txBody>
          <a:bodyPr>
            <a:normAutofit fontScale="90000"/>
          </a:bodyPr>
          <a:lstStyle/>
          <a:p>
            <a:pPr algn="ctr"/>
            <a:r>
              <a:rPr lang="tr-TR" b="1" dirty="0">
                <a:solidFill>
                  <a:srgbClr val="FF0000"/>
                </a:solidFill>
              </a:rPr>
              <a:t>Roma Statüsüne Göre Savaş Suçları</a:t>
            </a:r>
            <a:br>
              <a:rPr lang="tr-TR" b="1" dirty="0">
                <a:solidFill>
                  <a:srgbClr val="FF0000"/>
                </a:solidFill>
              </a:rPr>
            </a:br>
            <a:r>
              <a:rPr lang="tr-TR" b="1" dirty="0">
                <a:solidFill>
                  <a:srgbClr val="FF0000"/>
                </a:solidFill>
              </a:rPr>
              <a:t>(diğer ciddi </a:t>
            </a:r>
            <a:r>
              <a:rPr lang="tr-TR" b="1" dirty="0" smtClean="0">
                <a:solidFill>
                  <a:srgbClr val="FF0000"/>
                </a:solidFill>
              </a:rPr>
              <a:t>ihlaller, </a:t>
            </a:r>
            <a:r>
              <a:rPr lang="tr-TR" b="1" dirty="0">
                <a:solidFill>
                  <a:srgbClr val="FF0000"/>
                </a:solidFill>
              </a:rPr>
              <a:t>md.8/b)</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520473" y="1805212"/>
            <a:ext cx="11151054" cy="5634719"/>
          </a:xfrm>
        </p:spPr>
        <p:txBody>
          <a:bodyPr>
            <a:normAutofit/>
          </a:bodyPr>
          <a:lstStyle/>
          <a:p>
            <a:pPr algn="just"/>
            <a:r>
              <a:rPr lang="tr-TR" dirty="0" smtClean="0"/>
              <a:t>Teslim </a:t>
            </a:r>
            <a:r>
              <a:rPr lang="tr-TR" dirty="0"/>
              <a:t>bayrağını, Birleşmiş Milletler veya düşman bayraklarını, askeri rütbelerini ve üniformalarını, yine aynı şekilde Cenevre Sözleşmelerinin </a:t>
            </a:r>
            <a:r>
              <a:rPr lang="tr-TR" dirty="0">
                <a:solidFill>
                  <a:srgbClr val="FF0000"/>
                </a:solidFill>
              </a:rPr>
              <a:t>ayırt edici amblemlerini, uygunsuz şekilde kullanarak ölüme </a:t>
            </a:r>
            <a:r>
              <a:rPr lang="tr-TR" dirty="0"/>
              <a:t>veya ciddi yaralanmaya sebebiyet verme;</a:t>
            </a:r>
          </a:p>
          <a:p>
            <a:pPr algn="just"/>
            <a:r>
              <a:rPr lang="tr-TR" dirty="0" smtClean="0"/>
              <a:t>İşgalci </a:t>
            </a:r>
            <a:r>
              <a:rPr lang="tr-TR" dirty="0"/>
              <a:t>devletin </a:t>
            </a:r>
            <a:r>
              <a:rPr lang="tr-TR" dirty="0">
                <a:solidFill>
                  <a:srgbClr val="FF0000"/>
                </a:solidFill>
              </a:rPr>
              <a:t>kendi sivil nüfusunun </a:t>
            </a:r>
            <a:r>
              <a:rPr lang="tr-TR" dirty="0"/>
              <a:t>bir bölümünü işgal ettiği topraklara doğrudan veya dolaylı olarak </a:t>
            </a:r>
            <a:r>
              <a:rPr lang="tr-TR" dirty="0">
                <a:solidFill>
                  <a:srgbClr val="FF0000"/>
                </a:solidFill>
              </a:rPr>
              <a:t>nakletmesi</a:t>
            </a:r>
            <a:r>
              <a:rPr lang="tr-TR" dirty="0"/>
              <a:t> veya işgal edilen topraklardaki </a:t>
            </a:r>
            <a:r>
              <a:rPr lang="tr-TR" dirty="0">
                <a:solidFill>
                  <a:srgbClr val="FF0000"/>
                </a:solidFill>
              </a:rPr>
              <a:t>nüfusun tamamının veya bir kısmının </a:t>
            </a:r>
            <a:r>
              <a:rPr lang="tr-TR" dirty="0"/>
              <a:t>devlet sınırları içinde veya dışında </a:t>
            </a:r>
            <a:r>
              <a:rPr lang="tr-TR" dirty="0">
                <a:solidFill>
                  <a:srgbClr val="FF0000"/>
                </a:solidFill>
              </a:rPr>
              <a:t>sürülmesi</a:t>
            </a:r>
            <a:r>
              <a:rPr lang="tr-TR" dirty="0"/>
              <a:t> veya nakli;</a:t>
            </a:r>
          </a:p>
          <a:p>
            <a:endParaRPr lang="tr-TR" dirty="0"/>
          </a:p>
        </p:txBody>
      </p:sp>
    </p:spTree>
    <p:extLst>
      <p:ext uri="{BB962C8B-B14F-4D97-AF65-F5344CB8AC3E}">
        <p14:creationId xmlns:p14="http://schemas.microsoft.com/office/powerpoint/2010/main" val="688573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Suçları</a:t>
            </a:r>
            <a:br>
              <a:rPr lang="tr-TR" b="1" dirty="0">
                <a:solidFill>
                  <a:srgbClr val="FF0000"/>
                </a:solidFill>
              </a:rPr>
            </a:br>
            <a:r>
              <a:rPr lang="tr-TR" b="1" dirty="0">
                <a:solidFill>
                  <a:srgbClr val="FF0000"/>
                </a:solidFill>
              </a:rPr>
              <a:t>(diğer ciddi </a:t>
            </a:r>
            <a:r>
              <a:rPr lang="tr-TR" b="1" dirty="0" smtClean="0">
                <a:solidFill>
                  <a:srgbClr val="FF0000"/>
                </a:solidFill>
              </a:rPr>
              <a:t>ihlaller, md.8/b</a:t>
            </a:r>
            <a:r>
              <a:rPr lang="tr-TR" b="1" dirty="0">
                <a:solidFill>
                  <a:srgbClr val="FF0000"/>
                </a:solidFill>
              </a:rPr>
              <a:t>)</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193221" y="1325563"/>
            <a:ext cx="6750504" cy="5634719"/>
          </a:xfrm>
        </p:spPr>
        <p:txBody>
          <a:bodyPr>
            <a:normAutofit lnSpcReduction="10000"/>
          </a:bodyPr>
          <a:lstStyle/>
          <a:p>
            <a:pPr algn="just"/>
            <a:r>
              <a:rPr lang="tr-TR" dirty="0" smtClean="0"/>
              <a:t>Askeri </a:t>
            </a:r>
            <a:r>
              <a:rPr lang="tr-TR" dirty="0"/>
              <a:t>amaçlı olmaması koşuluyla </a:t>
            </a:r>
            <a:r>
              <a:rPr lang="tr-TR" dirty="0">
                <a:solidFill>
                  <a:srgbClr val="FF0000"/>
                </a:solidFill>
              </a:rPr>
              <a:t>din, eğitim, sanat, bilim veya yardım amaçlarıyla kullanılan binalara, tarihi eserlere, hastanelere ve hasta ve yaralıların toplandığı yerlere kasten saldırı düzenlenmesi;</a:t>
            </a:r>
          </a:p>
          <a:p>
            <a:pPr algn="just"/>
            <a:r>
              <a:rPr lang="tr-TR" dirty="0" smtClean="0"/>
              <a:t>Karşı </a:t>
            </a:r>
            <a:r>
              <a:rPr lang="tr-TR" dirty="0"/>
              <a:t>tarafın hâkimiyeti altında bulunan kişilerin tıp, diş veya hastane tedavisi gerekliliği olmadan, kişisel çıkarlarına aykırı bir şekilde ölüme yol açabilecek veya sağlığı ciddi tehlikeye düşürebilecek nitelikte </a:t>
            </a:r>
            <a:r>
              <a:rPr lang="tr-TR" dirty="0">
                <a:solidFill>
                  <a:srgbClr val="FF0000"/>
                </a:solidFill>
              </a:rPr>
              <a:t>tıbbi veya bilimsel deneylere tabi tutulması </a:t>
            </a:r>
            <a:r>
              <a:rPr lang="tr-TR" dirty="0"/>
              <a:t>veya fiziksel sakatlanmaya maruz bırakılması;</a:t>
            </a:r>
          </a:p>
          <a:p>
            <a:r>
              <a:rPr lang="tr-TR" dirty="0" smtClean="0"/>
              <a:t>Düşman </a:t>
            </a:r>
            <a:r>
              <a:rPr lang="tr-TR" dirty="0"/>
              <a:t>devlet ya da orduya bağlı bireylerin </a:t>
            </a:r>
            <a:r>
              <a:rPr lang="tr-TR" dirty="0">
                <a:solidFill>
                  <a:srgbClr val="FF0000"/>
                </a:solidFill>
              </a:rPr>
              <a:t>haince öldürülmesi</a:t>
            </a:r>
            <a:r>
              <a:rPr lang="tr-TR" dirty="0"/>
              <a:t> veya yaralanması;</a:t>
            </a:r>
          </a:p>
          <a:p>
            <a:endParaRPr lang="tr-TR" dirty="0"/>
          </a:p>
        </p:txBody>
      </p:sp>
      <p:pic>
        <p:nvPicPr>
          <p:cNvPr id="2050" name="Picture 2" descr="http://news.images.itv.com/image/file/902612/stream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9" y="2892776"/>
            <a:ext cx="4462462" cy="250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9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Suçları</a:t>
            </a:r>
            <a:br>
              <a:rPr lang="tr-TR" b="1" dirty="0">
                <a:solidFill>
                  <a:srgbClr val="FF0000"/>
                </a:solidFill>
              </a:rPr>
            </a:br>
            <a:r>
              <a:rPr lang="tr-TR" b="1" dirty="0">
                <a:solidFill>
                  <a:srgbClr val="FF0000"/>
                </a:solidFill>
              </a:rPr>
              <a:t>(diğer ciddi </a:t>
            </a:r>
            <a:r>
              <a:rPr lang="tr-TR" b="1" dirty="0" smtClean="0">
                <a:solidFill>
                  <a:srgbClr val="FF0000"/>
                </a:solidFill>
              </a:rPr>
              <a:t>ihlaller, </a:t>
            </a:r>
            <a:r>
              <a:rPr lang="tr-TR" b="1" dirty="0">
                <a:solidFill>
                  <a:srgbClr val="FF0000"/>
                </a:solidFill>
              </a:rPr>
              <a:t>md.8/b)</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621846" y="1223281"/>
            <a:ext cx="10515600" cy="5634719"/>
          </a:xfrm>
        </p:spPr>
        <p:txBody>
          <a:bodyPr>
            <a:normAutofit/>
          </a:bodyPr>
          <a:lstStyle/>
          <a:p>
            <a:pPr algn="just"/>
            <a:r>
              <a:rPr lang="tr-TR" dirty="0" smtClean="0"/>
              <a:t>Savaş </a:t>
            </a:r>
            <a:r>
              <a:rPr lang="tr-TR" dirty="0"/>
              <a:t>esirlerine yaşama şansı verilmeyeceğini ilan etme; (</a:t>
            </a:r>
            <a:r>
              <a:rPr lang="tr-TR" dirty="0">
                <a:solidFill>
                  <a:srgbClr val="FF0000"/>
                </a:solidFill>
              </a:rPr>
              <a:t>karşı tarafta canlı bırakılmayacağını ilan etme</a:t>
            </a:r>
            <a:r>
              <a:rPr lang="tr-TR" dirty="0"/>
              <a:t>) </a:t>
            </a:r>
          </a:p>
          <a:p>
            <a:pPr algn="just"/>
            <a:r>
              <a:rPr lang="tr-TR" dirty="0" smtClean="0"/>
              <a:t>Savaşa </a:t>
            </a:r>
            <a:r>
              <a:rPr lang="tr-TR" dirty="0"/>
              <a:t>dair ihtiyaçlar zorunlu olarak gerektirmedikçe, düşman </a:t>
            </a:r>
            <a:r>
              <a:rPr lang="tr-TR" dirty="0">
                <a:solidFill>
                  <a:srgbClr val="FF0000"/>
                </a:solidFill>
              </a:rPr>
              <a:t>mallarının imha edilmesi </a:t>
            </a:r>
            <a:r>
              <a:rPr lang="tr-TR" dirty="0"/>
              <a:t>veya bu mallara el konulması;</a:t>
            </a:r>
          </a:p>
          <a:p>
            <a:pPr algn="just"/>
            <a:r>
              <a:rPr lang="tr-TR" dirty="0" smtClean="0"/>
              <a:t>Düşman </a:t>
            </a:r>
            <a:r>
              <a:rPr lang="tr-TR" dirty="0"/>
              <a:t>taraf uyruklu kişilerin, </a:t>
            </a:r>
            <a:r>
              <a:rPr lang="tr-TR" dirty="0" smtClean="0"/>
              <a:t>mahkemelerdeki hak </a:t>
            </a:r>
            <a:r>
              <a:rPr lang="tr-TR" dirty="0"/>
              <a:t>ve eylemlerinin ortadan kaldırıldığını, askıya alındığını veya kabul edilemez olduğunu ilan etme;</a:t>
            </a:r>
          </a:p>
          <a:p>
            <a:pPr algn="just"/>
            <a:r>
              <a:rPr lang="tr-TR" dirty="0" smtClean="0"/>
              <a:t>Düşman </a:t>
            </a:r>
            <a:r>
              <a:rPr lang="tr-TR" dirty="0"/>
              <a:t>taraf vatandaşlarını, savaş başlamadan önce, ordu mensubu olsalar bile, </a:t>
            </a:r>
            <a:r>
              <a:rPr lang="tr-TR" dirty="0">
                <a:solidFill>
                  <a:srgbClr val="FF0000"/>
                </a:solidFill>
              </a:rPr>
              <a:t>kendi devletlerine karşı savaş harekâtlarında yer almaya zorlama;</a:t>
            </a:r>
          </a:p>
          <a:p>
            <a:pPr algn="just"/>
            <a:r>
              <a:rPr lang="tr-TR" dirty="0" smtClean="0"/>
              <a:t>Saldırı </a:t>
            </a:r>
            <a:r>
              <a:rPr lang="tr-TR" dirty="0"/>
              <a:t>sonucu ele geçirilse bile, </a:t>
            </a:r>
            <a:r>
              <a:rPr lang="tr-TR" dirty="0">
                <a:solidFill>
                  <a:srgbClr val="FF0000"/>
                </a:solidFill>
              </a:rPr>
              <a:t>bir kenti ya da yeri talan etme</a:t>
            </a:r>
            <a:r>
              <a:rPr lang="tr-TR" dirty="0"/>
              <a:t>;</a:t>
            </a:r>
          </a:p>
          <a:p>
            <a:pPr algn="just"/>
            <a:r>
              <a:rPr lang="tr-TR" dirty="0" smtClean="0">
                <a:solidFill>
                  <a:srgbClr val="FF0000"/>
                </a:solidFill>
              </a:rPr>
              <a:t>Zehir</a:t>
            </a:r>
            <a:r>
              <a:rPr lang="tr-TR" dirty="0" smtClean="0"/>
              <a:t> </a:t>
            </a:r>
            <a:r>
              <a:rPr lang="tr-TR" dirty="0"/>
              <a:t>veya </a:t>
            </a:r>
            <a:r>
              <a:rPr lang="tr-TR" dirty="0">
                <a:solidFill>
                  <a:srgbClr val="FF0000"/>
                </a:solidFill>
              </a:rPr>
              <a:t>zehirli silahların </a:t>
            </a:r>
            <a:r>
              <a:rPr lang="tr-TR" dirty="0"/>
              <a:t>kullanılması;</a:t>
            </a:r>
          </a:p>
          <a:p>
            <a:pPr algn="just"/>
            <a:endParaRPr lang="tr-TR" dirty="0"/>
          </a:p>
        </p:txBody>
      </p:sp>
    </p:spTree>
    <p:extLst>
      <p:ext uri="{BB962C8B-B14F-4D97-AF65-F5344CB8AC3E}">
        <p14:creationId xmlns:p14="http://schemas.microsoft.com/office/powerpoint/2010/main" val="410526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7857"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Suçları,</a:t>
            </a:r>
            <a:br>
              <a:rPr lang="tr-TR" b="1" dirty="0">
                <a:solidFill>
                  <a:srgbClr val="FF0000"/>
                </a:solidFill>
              </a:rPr>
            </a:br>
            <a:r>
              <a:rPr lang="tr-TR" b="1" dirty="0">
                <a:solidFill>
                  <a:srgbClr val="FF0000"/>
                </a:solidFill>
              </a:rPr>
              <a:t>(diğer ciddi </a:t>
            </a:r>
            <a:r>
              <a:rPr lang="tr-TR" b="1" dirty="0" smtClean="0">
                <a:solidFill>
                  <a:srgbClr val="FF0000"/>
                </a:solidFill>
              </a:rPr>
              <a:t>ihlaller, </a:t>
            </a:r>
            <a:r>
              <a:rPr lang="tr-TR" b="1" dirty="0">
                <a:solidFill>
                  <a:srgbClr val="FF0000"/>
                </a:solidFill>
              </a:rPr>
              <a:t>md.8/b)</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823005" y="1528082"/>
            <a:ext cx="10515600" cy="5329918"/>
          </a:xfrm>
        </p:spPr>
        <p:txBody>
          <a:bodyPr>
            <a:normAutofit/>
          </a:bodyPr>
          <a:lstStyle/>
          <a:p>
            <a:pPr algn="just"/>
            <a:r>
              <a:rPr lang="tr-TR" dirty="0" smtClean="0"/>
              <a:t>Belli </a:t>
            </a:r>
            <a:r>
              <a:rPr lang="tr-TR" dirty="0"/>
              <a:t>noktaları, alanları veya askeri güçleri askeri operasyonlardan muaf tutmak için, bir </a:t>
            </a:r>
            <a:r>
              <a:rPr lang="tr-TR" dirty="0">
                <a:solidFill>
                  <a:srgbClr val="FF0000"/>
                </a:solidFill>
              </a:rPr>
              <a:t>sivilin veya diğer korunmuş bir kimsenin varlığının kullanılması;</a:t>
            </a:r>
          </a:p>
          <a:p>
            <a:pPr algn="just"/>
            <a:r>
              <a:rPr lang="tr-TR" dirty="0" smtClean="0"/>
              <a:t>Uluslararası </a:t>
            </a:r>
            <a:r>
              <a:rPr lang="tr-TR" dirty="0"/>
              <a:t>hukuka uygun bir şekilde, Cenevre Sözleşmelerinin </a:t>
            </a:r>
            <a:r>
              <a:rPr lang="tr-TR" dirty="0">
                <a:solidFill>
                  <a:srgbClr val="FF0000"/>
                </a:solidFill>
              </a:rPr>
              <a:t>ayırt edici amblemlerini kullanan binalara,</a:t>
            </a:r>
            <a:r>
              <a:rPr lang="tr-TR" dirty="0"/>
              <a:t> malzemeye, sağlık ve ulaşım birimlerine kasten </a:t>
            </a:r>
            <a:r>
              <a:rPr lang="tr-TR" dirty="0">
                <a:solidFill>
                  <a:srgbClr val="FF0000"/>
                </a:solidFill>
              </a:rPr>
              <a:t>saldırı</a:t>
            </a:r>
            <a:r>
              <a:rPr lang="tr-TR" dirty="0"/>
              <a:t> düzenlenmesi;</a:t>
            </a:r>
          </a:p>
          <a:p>
            <a:pPr algn="just"/>
            <a:r>
              <a:rPr lang="tr-TR" dirty="0" smtClean="0"/>
              <a:t>Cenevre </a:t>
            </a:r>
            <a:r>
              <a:rPr lang="tr-TR" dirty="0"/>
              <a:t>Sözleşmeleri ile sağlanan yardım malzemelerini bilerek engelleme dâhil olmak üzere, yaşamları için vazgeçilmez maddelerden mahrum etmek suretiyle </a:t>
            </a:r>
            <a:r>
              <a:rPr lang="tr-TR" dirty="0">
                <a:solidFill>
                  <a:srgbClr val="FF0000"/>
                </a:solidFill>
              </a:rPr>
              <a:t>sivillerin aç bırakılmasının</a:t>
            </a:r>
            <a:r>
              <a:rPr lang="tr-TR" dirty="0"/>
              <a:t>, bir savaş yöntemi olarak kullanılması;</a:t>
            </a:r>
          </a:p>
          <a:p>
            <a:pPr algn="just"/>
            <a:r>
              <a:rPr lang="tr-TR" dirty="0" smtClean="0">
                <a:solidFill>
                  <a:srgbClr val="FF0000"/>
                </a:solidFill>
              </a:rPr>
              <a:t>15 </a:t>
            </a:r>
            <a:r>
              <a:rPr lang="tr-TR" dirty="0">
                <a:solidFill>
                  <a:srgbClr val="FF0000"/>
                </a:solidFill>
              </a:rPr>
              <a:t>yaşından küçük çocukların </a:t>
            </a:r>
            <a:r>
              <a:rPr lang="tr-TR" dirty="0"/>
              <a:t>ulusal silahlı kuvvetlere çağırılması, askere alınması veya çatışmalarda aktif olarak kullanılması;</a:t>
            </a:r>
          </a:p>
          <a:p>
            <a:pPr algn="just"/>
            <a:endParaRPr lang="tr-TR" dirty="0"/>
          </a:p>
        </p:txBody>
      </p:sp>
    </p:spTree>
    <p:extLst>
      <p:ext uri="{BB962C8B-B14F-4D97-AF65-F5344CB8AC3E}">
        <p14:creationId xmlns:p14="http://schemas.microsoft.com/office/powerpoint/2010/main" val="182631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7857"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Roma </a:t>
            </a:r>
            <a:r>
              <a:rPr lang="tr-TR" b="1" dirty="0">
                <a:solidFill>
                  <a:srgbClr val="FF0000"/>
                </a:solidFill>
              </a:rPr>
              <a:t>Statüsüne Göre Savaş Suçları</a:t>
            </a:r>
            <a:br>
              <a:rPr lang="tr-TR" b="1" dirty="0">
                <a:solidFill>
                  <a:srgbClr val="FF0000"/>
                </a:solidFill>
              </a:rPr>
            </a:br>
            <a:r>
              <a:rPr lang="tr-TR" b="1" dirty="0">
                <a:solidFill>
                  <a:srgbClr val="FF0000"/>
                </a:solidFill>
              </a:rPr>
              <a:t>(diğer ciddi </a:t>
            </a:r>
            <a:r>
              <a:rPr lang="tr-TR" b="1" dirty="0" smtClean="0">
                <a:solidFill>
                  <a:srgbClr val="FF0000"/>
                </a:solidFill>
              </a:rPr>
              <a:t>ihlaller, </a:t>
            </a:r>
            <a:r>
              <a:rPr lang="tr-TR" b="1" dirty="0">
                <a:solidFill>
                  <a:srgbClr val="FF0000"/>
                </a:solidFill>
              </a:rPr>
              <a:t>md.8/b)</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780143" y="1528082"/>
            <a:ext cx="10515600" cy="5329918"/>
          </a:xfrm>
        </p:spPr>
        <p:txBody>
          <a:bodyPr>
            <a:normAutofit fontScale="92500" lnSpcReduction="20000"/>
          </a:bodyPr>
          <a:lstStyle/>
          <a:p>
            <a:pPr algn="just"/>
            <a:r>
              <a:rPr lang="tr-TR" dirty="0" smtClean="0">
                <a:solidFill>
                  <a:srgbClr val="FF0000"/>
                </a:solidFill>
              </a:rPr>
              <a:t>Boğucu</a:t>
            </a:r>
            <a:r>
              <a:rPr lang="tr-TR" dirty="0">
                <a:solidFill>
                  <a:srgbClr val="FF0000"/>
                </a:solidFill>
              </a:rPr>
              <a:t>, zehirli</a:t>
            </a:r>
            <a:r>
              <a:rPr lang="tr-TR" dirty="0"/>
              <a:t> veya diğer </a:t>
            </a:r>
            <a:r>
              <a:rPr lang="tr-TR" dirty="0">
                <a:solidFill>
                  <a:srgbClr val="FF0000"/>
                </a:solidFill>
              </a:rPr>
              <a:t>gazlar</a:t>
            </a:r>
            <a:r>
              <a:rPr lang="tr-TR" dirty="0"/>
              <a:t> ile benzeri sıvı, malzeme veya cihazlar kullanılması;</a:t>
            </a:r>
          </a:p>
          <a:p>
            <a:pPr algn="just"/>
            <a:r>
              <a:rPr lang="tr-TR" dirty="0" smtClean="0"/>
              <a:t>Çekirdeği </a:t>
            </a:r>
            <a:r>
              <a:rPr lang="tr-TR" dirty="0"/>
              <a:t>tam kapatmayan veya yararak ayrılan mermiler gibi insan </a:t>
            </a:r>
            <a:r>
              <a:rPr lang="tr-TR" dirty="0">
                <a:solidFill>
                  <a:srgbClr val="FF0000"/>
                </a:solidFill>
              </a:rPr>
              <a:t>vücuduna kolayca giren veya vücutta parçalanan mermi </a:t>
            </a:r>
            <a:r>
              <a:rPr lang="tr-TR" dirty="0"/>
              <a:t>kullanılması;</a:t>
            </a:r>
          </a:p>
          <a:p>
            <a:pPr algn="just"/>
            <a:r>
              <a:rPr lang="tr-TR" dirty="0" smtClean="0"/>
              <a:t>Gereksiz </a:t>
            </a:r>
            <a:r>
              <a:rPr lang="tr-TR" dirty="0"/>
              <a:t>yaralanmaya veya ıstıraba yol açan veya 121 ve 123. maddeler hükümlerine uygun olarak bu tüzüğe bir ek şeklinde dâhil edilmesi ve geniş yasaklamaya tabi olması halinde, kendiliğinden ve ayrım yapmadan </a:t>
            </a:r>
            <a:r>
              <a:rPr lang="tr-TR" dirty="0">
                <a:solidFill>
                  <a:srgbClr val="FF0000"/>
                </a:solidFill>
              </a:rPr>
              <a:t>uluslararası savaş hukuku ihlalleri oluşturan silah, mermi, malzeme veya savaş yöntemleri kullanılması;</a:t>
            </a:r>
          </a:p>
          <a:p>
            <a:pPr algn="just"/>
            <a:r>
              <a:rPr lang="tr-TR" dirty="0" smtClean="0"/>
              <a:t>İnsan </a:t>
            </a:r>
            <a:r>
              <a:rPr lang="tr-TR" dirty="0"/>
              <a:t>onuruna hakaret eder nitelikte, özellikle </a:t>
            </a:r>
            <a:r>
              <a:rPr lang="tr-TR" dirty="0">
                <a:solidFill>
                  <a:srgbClr val="FF0000"/>
                </a:solidFill>
              </a:rPr>
              <a:t>aşağılayıcı ve küçük düşürücü davranışlar;</a:t>
            </a:r>
          </a:p>
          <a:p>
            <a:pPr algn="just"/>
            <a:r>
              <a:rPr lang="tr-TR" dirty="0" smtClean="0"/>
              <a:t>7.maddenin </a:t>
            </a:r>
            <a:r>
              <a:rPr lang="tr-TR" dirty="0"/>
              <a:t>2(f) paragrafında tanımlandığı gibi </a:t>
            </a:r>
            <a:r>
              <a:rPr lang="tr-TR" dirty="0">
                <a:solidFill>
                  <a:srgbClr val="FF0000"/>
                </a:solidFill>
              </a:rPr>
              <a:t>ırza geçme, cinsel köleleştirme, fahişeliğe zorlama, hamileliğe zorlama, kısırlaştırmaya zorlama veya Cenevre Sözleşmelerini ciddi şekilde ihlal eden diğer cinsel şiddet çeşitlerine başvurulması</a:t>
            </a:r>
            <a:r>
              <a:rPr lang="tr-TR" dirty="0" smtClean="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4028550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3860" y="238805"/>
            <a:ext cx="10515600" cy="1325563"/>
          </a:xfrm>
        </p:spPr>
        <p:txBody>
          <a:bodyPr>
            <a:normAutofit fontScale="90000"/>
          </a:bodyPr>
          <a:lstStyle/>
          <a:p>
            <a:pPr algn="ctr"/>
            <a:r>
              <a:rPr lang="tr-TR" b="1" dirty="0">
                <a:solidFill>
                  <a:srgbClr val="FF0000"/>
                </a:solidFill>
              </a:rPr>
              <a:t>Roma Statüsüne Göre Savaş </a:t>
            </a:r>
            <a:r>
              <a:rPr lang="tr-TR" b="1" dirty="0" smtClean="0">
                <a:solidFill>
                  <a:srgbClr val="FF0000"/>
                </a:solidFill>
              </a:rPr>
              <a:t>Suçları</a:t>
            </a:r>
            <a:br>
              <a:rPr lang="tr-TR" b="1" dirty="0" smtClean="0">
                <a:solidFill>
                  <a:srgbClr val="FF0000"/>
                </a:solidFill>
              </a:rPr>
            </a:br>
            <a:r>
              <a:rPr lang="tr-TR" b="1" dirty="0" smtClean="0">
                <a:solidFill>
                  <a:srgbClr val="FF0000"/>
                </a:solidFill>
              </a:rPr>
              <a:t>(</a:t>
            </a:r>
            <a:r>
              <a:rPr lang="tr-TR" b="1" dirty="0" err="1" smtClean="0">
                <a:solidFill>
                  <a:srgbClr val="FF0000"/>
                </a:solidFill>
              </a:rPr>
              <a:t>ua</a:t>
            </a:r>
            <a:r>
              <a:rPr lang="tr-TR" b="1" dirty="0" smtClean="0">
                <a:solidFill>
                  <a:srgbClr val="FF0000"/>
                </a:solidFill>
              </a:rPr>
              <a:t> nitelik taşımayan çatışma, md.8/c)</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416151" y="1930514"/>
            <a:ext cx="6535057" cy="4351338"/>
          </a:xfrm>
        </p:spPr>
        <p:txBody>
          <a:bodyPr>
            <a:normAutofit fontScale="92500" lnSpcReduction="10000"/>
          </a:bodyPr>
          <a:lstStyle/>
          <a:p>
            <a:pPr algn="just"/>
            <a:r>
              <a:rPr lang="tr-TR" dirty="0" smtClean="0"/>
              <a:t>Yaşam </a:t>
            </a:r>
            <a:r>
              <a:rPr lang="tr-TR" dirty="0"/>
              <a:t>hakkına ve kişiye karşı şiddet, özellikle her türlü öldürme, </a:t>
            </a:r>
            <a:r>
              <a:rPr lang="tr-TR" dirty="0">
                <a:solidFill>
                  <a:srgbClr val="FF0000"/>
                </a:solidFill>
              </a:rPr>
              <a:t>sakat bırakma, zalimane muamele </a:t>
            </a:r>
            <a:r>
              <a:rPr lang="tr-TR" dirty="0"/>
              <a:t>ve </a:t>
            </a:r>
            <a:r>
              <a:rPr lang="tr-TR" dirty="0">
                <a:solidFill>
                  <a:srgbClr val="FF0000"/>
                </a:solidFill>
              </a:rPr>
              <a:t>işkence</a:t>
            </a:r>
            <a:r>
              <a:rPr lang="tr-TR" dirty="0"/>
              <a:t>;</a:t>
            </a:r>
          </a:p>
          <a:p>
            <a:pPr algn="just"/>
            <a:r>
              <a:rPr lang="tr-TR" dirty="0" smtClean="0">
                <a:solidFill>
                  <a:srgbClr val="FF0000"/>
                </a:solidFill>
              </a:rPr>
              <a:t>Rehine</a:t>
            </a:r>
            <a:r>
              <a:rPr lang="tr-TR" dirty="0" smtClean="0"/>
              <a:t> </a:t>
            </a:r>
            <a:r>
              <a:rPr lang="tr-TR" dirty="0"/>
              <a:t>alınması;</a:t>
            </a:r>
          </a:p>
          <a:p>
            <a:pPr algn="just"/>
            <a:r>
              <a:rPr lang="tr-TR" dirty="0" smtClean="0"/>
              <a:t>Kanuna </a:t>
            </a:r>
            <a:r>
              <a:rPr lang="tr-TR" dirty="0"/>
              <a:t>dayalı ve gerekliliği genel kabul görmüş yargısal garantileri haiz bir </a:t>
            </a:r>
            <a:r>
              <a:rPr lang="tr-TR" dirty="0" smtClean="0">
                <a:solidFill>
                  <a:srgbClr val="FF0000"/>
                </a:solidFill>
              </a:rPr>
              <a:t>mahkeme kararı </a:t>
            </a:r>
            <a:r>
              <a:rPr lang="tr-TR" dirty="0">
                <a:solidFill>
                  <a:srgbClr val="FF0000"/>
                </a:solidFill>
              </a:rPr>
              <a:t>olmadan cezalandırma ve infaz</a:t>
            </a:r>
            <a:r>
              <a:rPr lang="tr-TR" dirty="0" smtClean="0"/>
              <a:t>;</a:t>
            </a:r>
          </a:p>
          <a:p>
            <a:pPr algn="just"/>
            <a:r>
              <a:rPr lang="tr-TR" dirty="0" smtClean="0"/>
              <a:t>Diğer ciddi ihlaller </a:t>
            </a:r>
            <a:r>
              <a:rPr lang="tr-TR" dirty="0" smtClean="0">
                <a:solidFill>
                  <a:srgbClr val="FF0000"/>
                </a:solidFill>
              </a:rPr>
              <a:t>(yargısız infaz, sivillere saldırı, sağlık, barış gücü ve din görevlilerine saldırı, ırza geçme, kahpece öldürme, canlı bırakmayacağını ilan etme)</a:t>
            </a:r>
            <a:endParaRPr lang="tr-TR" dirty="0">
              <a:solidFill>
                <a:srgbClr val="FF0000"/>
              </a:solidFill>
            </a:endParaRPr>
          </a:p>
          <a:p>
            <a:pPr algn="just"/>
            <a:endParaRPr lang="tr-TR" dirty="0">
              <a:solidFill>
                <a:srgbClr val="FF0000"/>
              </a:solidFill>
            </a:endParaRPr>
          </a:p>
        </p:txBody>
      </p:sp>
      <p:pic>
        <p:nvPicPr>
          <p:cNvPr id="4" name="Resim 3"/>
          <p:cNvPicPr>
            <a:picLocks noChangeAspect="1"/>
          </p:cNvPicPr>
          <p:nvPr/>
        </p:nvPicPr>
        <p:blipFill>
          <a:blip r:embed="rId2"/>
          <a:stretch>
            <a:fillRect/>
          </a:stretch>
        </p:blipFill>
        <p:spPr>
          <a:xfrm>
            <a:off x="7236279" y="2295072"/>
            <a:ext cx="4437818" cy="2662691"/>
          </a:xfrm>
          <a:prstGeom prst="rect">
            <a:avLst/>
          </a:prstGeom>
        </p:spPr>
      </p:pic>
    </p:spTree>
    <p:extLst>
      <p:ext uri="{BB962C8B-B14F-4D97-AF65-F5344CB8AC3E}">
        <p14:creationId xmlns:p14="http://schemas.microsoft.com/office/powerpoint/2010/main" val="3281154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3900" y="-411162"/>
            <a:ext cx="10515600" cy="1325563"/>
          </a:xfrm>
        </p:spPr>
        <p:txBody>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Kavram</a:t>
            </a:r>
            <a:endParaRPr lang="tr-TR" b="1" dirty="0">
              <a:solidFill>
                <a:srgbClr val="FF0000"/>
              </a:solidFill>
            </a:endParaRPr>
          </a:p>
        </p:txBody>
      </p:sp>
      <p:sp>
        <p:nvSpPr>
          <p:cNvPr id="3" name="İçerik Yer Tutucusu 2"/>
          <p:cNvSpPr>
            <a:spLocks noGrp="1"/>
          </p:cNvSpPr>
          <p:nvPr>
            <p:ph idx="1"/>
          </p:nvPr>
        </p:nvSpPr>
        <p:spPr>
          <a:xfrm>
            <a:off x="838200" y="1704976"/>
            <a:ext cx="5041900" cy="4351338"/>
          </a:xfrm>
        </p:spPr>
        <p:txBody>
          <a:bodyPr/>
          <a:lstStyle/>
          <a:p>
            <a:pPr algn="just"/>
            <a:r>
              <a:rPr lang="tr-TR" dirty="0"/>
              <a:t>Geniş anlamda savaş suçu </a:t>
            </a:r>
            <a:endParaRPr lang="tr-TR" dirty="0" smtClean="0"/>
          </a:p>
          <a:p>
            <a:pPr algn="just"/>
            <a:r>
              <a:rPr lang="tr-TR" dirty="0" smtClean="0"/>
              <a:t>Dar anlamda </a:t>
            </a:r>
            <a:r>
              <a:rPr lang="tr-TR" dirty="0"/>
              <a:t>savaş </a:t>
            </a:r>
            <a:r>
              <a:rPr lang="tr-TR" dirty="0" smtClean="0"/>
              <a:t>suçu;</a:t>
            </a:r>
          </a:p>
          <a:p>
            <a:pPr lvl="1" algn="just"/>
            <a:r>
              <a:rPr lang="tr-TR" dirty="0" smtClean="0"/>
              <a:t>1906 </a:t>
            </a:r>
            <a:r>
              <a:rPr lang="tr-TR" dirty="0"/>
              <a:t>tarihli Kara Savaşında Yaralılara ve Hastalara Karşı Cenevre Sözleşmesi, </a:t>
            </a:r>
            <a:endParaRPr lang="tr-TR" dirty="0" smtClean="0"/>
          </a:p>
          <a:p>
            <a:pPr lvl="1" algn="just"/>
            <a:r>
              <a:rPr lang="tr-TR" dirty="0" smtClean="0"/>
              <a:t>Nuremberg </a:t>
            </a:r>
            <a:r>
              <a:rPr lang="tr-TR" dirty="0"/>
              <a:t>Uluslararası Mahkemesi </a:t>
            </a:r>
            <a:r>
              <a:rPr lang="tr-TR" dirty="0" smtClean="0"/>
              <a:t>Statüsü,</a:t>
            </a:r>
          </a:p>
          <a:p>
            <a:pPr lvl="1" algn="just"/>
            <a:r>
              <a:rPr lang="tr-TR" dirty="0" smtClean="0"/>
              <a:t>Tokyo </a:t>
            </a:r>
            <a:r>
              <a:rPr lang="tr-TR" dirty="0"/>
              <a:t>Uluslararası Mahkemesi </a:t>
            </a:r>
            <a:r>
              <a:rPr lang="tr-TR" dirty="0" smtClean="0"/>
              <a:t>statüsü</a:t>
            </a:r>
          </a:p>
        </p:txBody>
      </p:sp>
      <p:pic>
        <p:nvPicPr>
          <p:cNvPr id="4" name="Resim 3"/>
          <p:cNvPicPr>
            <a:picLocks noChangeAspect="1"/>
          </p:cNvPicPr>
          <p:nvPr/>
        </p:nvPicPr>
        <p:blipFill>
          <a:blip r:embed="rId2"/>
          <a:stretch>
            <a:fillRect/>
          </a:stretch>
        </p:blipFill>
        <p:spPr>
          <a:xfrm>
            <a:off x="6667500" y="1690688"/>
            <a:ext cx="5196974" cy="3949700"/>
          </a:xfrm>
          <a:prstGeom prst="rect">
            <a:avLst/>
          </a:prstGeom>
        </p:spPr>
      </p:pic>
      <p:sp>
        <p:nvSpPr>
          <p:cNvPr id="5" name="Metin kutusu 4"/>
          <p:cNvSpPr txBox="1"/>
          <p:nvPr/>
        </p:nvSpPr>
        <p:spPr>
          <a:xfrm>
            <a:off x="8966200" y="5867400"/>
            <a:ext cx="1246688" cy="369332"/>
          </a:xfrm>
          <a:prstGeom prst="rect">
            <a:avLst/>
          </a:prstGeom>
          <a:noFill/>
        </p:spPr>
        <p:txBody>
          <a:bodyPr wrap="none" rtlCol="0">
            <a:spAutoFit/>
          </a:bodyPr>
          <a:lstStyle/>
          <a:p>
            <a:r>
              <a:rPr lang="tr-TR" dirty="0" smtClean="0">
                <a:solidFill>
                  <a:srgbClr val="FF0000"/>
                </a:solidFill>
              </a:rPr>
              <a:t>Tokyo UCM</a:t>
            </a:r>
            <a:endParaRPr lang="tr-TR" dirty="0">
              <a:solidFill>
                <a:srgbClr val="FF0000"/>
              </a:solidFill>
            </a:endParaRPr>
          </a:p>
        </p:txBody>
      </p:sp>
    </p:spTree>
    <p:extLst>
      <p:ext uri="{BB962C8B-B14F-4D97-AF65-F5344CB8AC3E}">
        <p14:creationId xmlns:p14="http://schemas.microsoft.com/office/powerpoint/2010/main" val="4244530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Nuremberg </a:t>
            </a:r>
            <a:r>
              <a:rPr lang="tr-TR" b="1" dirty="0">
                <a:solidFill>
                  <a:srgbClr val="FF0000"/>
                </a:solidFill>
              </a:rPr>
              <a:t>Mahkemesi’ne Savaş Suçları</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523875" y="1554162"/>
            <a:ext cx="5105401" cy="5089526"/>
          </a:xfrm>
        </p:spPr>
        <p:txBody>
          <a:bodyPr>
            <a:normAutofit/>
          </a:bodyPr>
          <a:lstStyle/>
          <a:p>
            <a:pPr lvl="0"/>
            <a:r>
              <a:rPr lang="tr-TR" dirty="0"/>
              <a:t>Kasten öldürme,</a:t>
            </a:r>
          </a:p>
          <a:p>
            <a:pPr lvl="0"/>
            <a:r>
              <a:rPr lang="tr-TR" dirty="0"/>
              <a:t>Kötü muamele,</a:t>
            </a:r>
          </a:p>
          <a:p>
            <a:pPr lvl="0"/>
            <a:r>
              <a:rPr lang="tr-TR" dirty="0"/>
              <a:t>İşgal altındaki sivil halkın sürgünü,</a:t>
            </a:r>
          </a:p>
          <a:p>
            <a:pPr lvl="0"/>
            <a:r>
              <a:rPr lang="tr-TR" dirty="0"/>
              <a:t>Kölelik,</a:t>
            </a:r>
          </a:p>
          <a:p>
            <a:pPr lvl="0"/>
            <a:r>
              <a:rPr lang="tr-TR" dirty="0"/>
              <a:t>Rehine alma,</a:t>
            </a:r>
          </a:p>
          <a:p>
            <a:pPr lvl="0"/>
            <a:r>
              <a:rPr lang="tr-TR" dirty="0"/>
              <a:t>Yağma,</a:t>
            </a:r>
          </a:p>
          <a:p>
            <a:pPr lvl="0"/>
            <a:r>
              <a:rPr lang="tr-TR" dirty="0"/>
              <a:t>Tutsaklara kötü muamele,</a:t>
            </a:r>
          </a:p>
          <a:p>
            <a:r>
              <a:rPr lang="tr-TR" dirty="0"/>
              <a:t>Askeri gereklilik olmadığı halde yerleşim yerlerinin tahribi </a:t>
            </a:r>
          </a:p>
        </p:txBody>
      </p:sp>
      <p:pic>
        <p:nvPicPr>
          <p:cNvPr id="10242" name="Picture 2" descr="war crimes cartoon and com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008" y="2470944"/>
            <a:ext cx="5476792" cy="325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0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err="1">
                <a:solidFill>
                  <a:srgbClr val="FF0000"/>
                </a:solidFill>
              </a:rPr>
              <a:t>EYUCM’de</a:t>
            </a:r>
            <a:r>
              <a:rPr lang="tr-TR" b="1" dirty="0">
                <a:solidFill>
                  <a:srgbClr val="FF0000"/>
                </a:solidFill>
              </a:rPr>
              <a:t> Savaş Suçları </a:t>
            </a:r>
            <a:endParaRPr lang="tr-TR" dirty="0">
              <a:solidFill>
                <a:srgbClr val="FF0000"/>
              </a:solidFill>
            </a:endParaRPr>
          </a:p>
        </p:txBody>
      </p:sp>
      <p:sp>
        <p:nvSpPr>
          <p:cNvPr id="3" name="İçerik Yer Tutucusu 2"/>
          <p:cNvSpPr>
            <a:spLocks noGrp="1"/>
          </p:cNvSpPr>
          <p:nvPr>
            <p:ph idx="1"/>
          </p:nvPr>
        </p:nvSpPr>
        <p:spPr>
          <a:xfrm>
            <a:off x="838200" y="1797050"/>
            <a:ext cx="10515600" cy="4351338"/>
          </a:xfrm>
        </p:spPr>
        <p:txBody>
          <a:bodyPr/>
          <a:lstStyle/>
          <a:p>
            <a:pPr lvl="0"/>
            <a:r>
              <a:rPr lang="tr-TR" dirty="0"/>
              <a:t>Zehirli ve ya gereksiz acılara sahip olan silahların kullanılması,</a:t>
            </a:r>
          </a:p>
          <a:p>
            <a:pPr lvl="0"/>
            <a:r>
              <a:rPr lang="tr-TR" dirty="0"/>
              <a:t>Kentlerin kasabaların ve köylerin gereksiz yere yok edilmesi ve ya askeri gereklilik olmadan yakılıp yıkılması,</a:t>
            </a:r>
          </a:p>
          <a:p>
            <a:pPr lvl="0"/>
            <a:r>
              <a:rPr lang="tr-TR" dirty="0"/>
              <a:t>Savunmasız kentlerin köylerin tesis ve binaların bombalanması veya bunlara el konulması,</a:t>
            </a:r>
          </a:p>
          <a:p>
            <a:pPr lvl="0"/>
            <a:r>
              <a:rPr lang="tr-TR" dirty="0"/>
              <a:t>Kültürel tarihsel dinsel ve bilimsel yapıların yok edilmesi veya bunlara el konulması </a:t>
            </a:r>
          </a:p>
          <a:p>
            <a:r>
              <a:rPr lang="tr-TR" dirty="0"/>
              <a:t>Kamu veya özel mülkiyetin yağmalanması</a:t>
            </a:r>
          </a:p>
        </p:txBody>
      </p:sp>
    </p:spTree>
    <p:extLst>
      <p:ext uri="{BB962C8B-B14F-4D97-AF65-F5344CB8AC3E}">
        <p14:creationId xmlns:p14="http://schemas.microsoft.com/office/powerpoint/2010/main" val="370768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a:solidFill>
                  <a:srgbClr val="FF0000"/>
                </a:solidFill>
              </a:rPr>
              <a:t>Manevi Unsur</a:t>
            </a:r>
            <a:endParaRPr lang="tr-TR" dirty="0">
              <a:solidFill>
                <a:srgbClr val="FF0000"/>
              </a:solidFill>
            </a:endParaRPr>
          </a:p>
        </p:txBody>
      </p:sp>
      <p:sp>
        <p:nvSpPr>
          <p:cNvPr id="3" name="İçerik Yer Tutucusu 2"/>
          <p:cNvSpPr>
            <a:spLocks noGrp="1"/>
          </p:cNvSpPr>
          <p:nvPr>
            <p:ph idx="1"/>
          </p:nvPr>
        </p:nvSpPr>
        <p:spPr>
          <a:xfrm>
            <a:off x="666750" y="1811338"/>
            <a:ext cx="5076825" cy="4351338"/>
          </a:xfrm>
        </p:spPr>
        <p:txBody>
          <a:bodyPr/>
          <a:lstStyle/>
          <a:p>
            <a:pPr algn="just"/>
            <a:r>
              <a:rPr lang="tr-TR" dirty="0"/>
              <a:t>Savaş suçları bakımından aranan manevi unsur, failin suçun unsurlarını bilmesi ve istemesidir. </a:t>
            </a:r>
            <a:endParaRPr lang="tr-TR" dirty="0" smtClean="0"/>
          </a:p>
          <a:p>
            <a:pPr algn="just"/>
            <a:r>
              <a:rPr lang="tr-TR" dirty="0" smtClean="0"/>
              <a:t>failin </a:t>
            </a:r>
            <a:r>
              <a:rPr lang="tr-TR" dirty="0"/>
              <a:t>silahlı bir çatışmanın varlığını bilmesi ve kendi eylemleriyle bu çatışmayı desteklemeyi istemesi gerekir. </a:t>
            </a:r>
          </a:p>
        </p:txBody>
      </p:sp>
      <p:sp>
        <p:nvSpPr>
          <p:cNvPr id="4" name="AutoShape 2" descr="war crimes mental  intent ile ilgili görsel sonucu"/>
          <p:cNvSpPr>
            <a:spLocks noChangeAspect="1" noChangeArrowheads="1"/>
          </p:cNvSpPr>
          <p:nvPr/>
        </p:nvSpPr>
        <p:spPr bwMode="auto">
          <a:xfrm>
            <a:off x="6756400" y="2084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war crimes mental  intent ile ilgili görsel sonucu"/>
          <p:cNvSpPr>
            <a:spLocks noChangeAspect="1" noChangeArrowheads="1"/>
          </p:cNvSpPr>
          <p:nvPr/>
        </p:nvSpPr>
        <p:spPr bwMode="auto">
          <a:xfrm>
            <a:off x="155574" y="-144463"/>
            <a:ext cx="3730625" cy="37306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stretch>
            <a:fillRect/>
          </a:stretch>
        </p:blipFill>
        <p:spPr>
          <a:xfrm>
            <a:off x="6381750" y="1970892"/>
            <a:ext cx="4854671" cy="3230563"/>
          </a:xfrm>
          <a:prstGeom prst="rect">
            <a:avLst/>
          </a:prstGeom>
        </p:spPr>
      </p:pic>
    </p:spTree>
    <p:extLst>
      <p:ext uri="{BB962C8B-B14F-4D97-AF65-F5344CB8AC3E}">
        <p14:creationId xmlns:p14="http://schemas.microsoft.com/office/powerpoint/2010/main" val="1743989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a:solidFill>
                  <a:srgbClr val="FF0000"/>
                </a:solidFill>
              </a:rPr>
              <a:t>Fail</a:t>
            </a:r>
            <a:endParaRPr lang="tr-TR" dirty="0">
              <a:solidFill>
                <a:srgbClr val="FF0000"/>
              </a:solidFill>
            </a:endParaRPr>
          </a:p>
        </p:txBody>
      </p:sp>
      <p:sp>
        <p:nvSpPr>
          <p:cNvPr id="3" name="İçerik Yer Tutucusu 2"/>
          <p:cNvSpPr>
            <a:spLocks noGrp="1"/>
          </p:cNvSpPr>
          <p:nvPr>
            <p:ph idx="1"/>
          </p:nvPr>
        </p:nvSpPr>
        <p:spPr>
          <a:xfrm>
            <a:off x="5843588" y="1354137"/>
            <a:ext cx="5853112" cy="5503863"/>
          </a:xfrm>
        </p:spPr>
        <p:txBody>
          <a:bodyPr>
            <a:normAutofit lnSpcReduction="10000"/>
          </a:bodyPr>
          <a:lstStyle/>
          <a:p>
            <a:pPr algn="just"/>
            <a:r>
              <a:rPr lang="tr-TR" dirty="0"/>
              <a:t>Savaş suçu işlenmesini planlayan, kışkırtan, emreden, işleyen veya planlanmasına, hazırlanmasına ya da gerçekleştirilmesine herhangi bir şekilde yardım ve yataklık eden bir kimse, </a:t>
            </a:r>
            <a:r>
              <a:rPr lang="tr-TR" dirty="0" smtClean="0"/>
              <a:t>bireysel </a:t>
            </a:r>
            <a:r>
              <a:rPr lang="tr-TR" dirty="0"/>
              <a:t>olarak sorumludur</a:t>
            </a:r>
            <a:r>
              <a:rPr lang="tr-TR" dirty="0" smtClean="0"/>
              <a:t>.</a:t>
            </a:r>
          </a:p>
          <a:p>
            <a:pPr algn="just"/>
            <a:r>
              <a:rPr lang="tr-TR" dirty="0" smtClean="0"/>
              <a:t>Yalnızca gerçek </a:t>
            </a:r>
            <a:r>
              <a:rPr lang="tr-TR" dirty="0"/>
              <a:t>kişiler savaş suçlarının faili olabilirken tüzel kişilerin fail olmaları söz konusu değildir. </a:t>
            </a:r>
            <a:endParaRPr lang="tr-TR" dirty="0" smtClean="0"/>
          </a:p>
          <a:p>
            <a:pPr algn="just"/>
            <a:r>
              <a:rPr lang="tr-TR" dirty="0" smtClean="0"/>
              <a:t>Fail</a:t>
            </a:r>
            <a:r>
              <a:rPr lang="tr-TR" dirty="0"/>
              <a:t>, asker veya sivil herkes olabilir. Failin devlet görevlisi olması şart değildir. </a:t>
            </a:r>
            <a:r>
              <a:rPr lang="tr-TR" dirty="0" smtClean="0"/>
              <a:t>Devlet görevlisi </a:t>
            </a:r>
            <a:r>
              <a:rPr lang="tr-TR" dirty="0"/>
              <a:t>olmanın bireysel sorumluk üzerinde herhangi bir etkisi yoktur. </a:t>
            </a:r>
          </a:p>
        </p:txBody>
      </p:sp>
      <p:pic>
        <p:nvPicPr>
          <p:cNvPr id="5122" name="Picture 2" descr="https://justicehub2.global.ssl.fastly.net/sites/justicehub.net/files/styles/default/public/field/image/160324_radovan_karadzic.jpg?itok=nAsEoM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27343"/>
            <a:ext cx="4516438" cy="254303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183444" y="5014913"/>
            <a:ext cx="1825949" cy="369332"/>
          </a:xfrm>
          <a:prstGeom prst="rect">
            <a:avLst/>
          </a:prstGeom>
          <a:noFill/>
        </p:spPr>
        <p:txBody>
          <a:bodyPr wrap="none" rtlCol="0">
            <a:spAutoFit/>
          </a:bodyPr>
          <a:lstStyle/>
          <a:p>
            <a:r>
              <a:rPr lang="tr-TR" dirty="0" err="1" smtClean="0">
                <a:solidFill>
                  <a:srgbClr val="FF0000"/>
                </a:solidFill>
              </a:rPr>
              <a:t>Radovan</a:t>
            </a:r>
            <a:r>
              <a:rPr lang="tr-TR" dirty="0" smtClean="0">
                <a:solidFill>
                  <a:srgbClr val="FF0000"/>
                </a:solidFill>
              </a:rPr>
              <a:t> </a:t>
            </a:r>
            <a:r>
              <a:rPr lang="tr-TR" dirty="0" err="1" smtClean="0">
                <a:solidFill>
                  <a:srgbClr val="FF0000"/>
                </a:solidFill>
              </a:rPr>
              <a:t>Karadzic</a:t>
            </a:r>
            <a:endParaRPr lang="tr-TR" dirty="0">
              <a:solidFill>
                <a:srgbClr val="FF0000"/>
              </a:solidFill>
            </a:endParaRPr>
          </a:p>
        </p:txBody>
      </p:sp>
    </p:spTree>
    <p:extLst>
      <p:ext uri="{BB962C8B-B14F-4D97-AF65-F5344CB8AC3E}">
        <p14:creationId xmlns:p14="http://schemas.microsoft.com/office/powerpoint/2010/main" val="212321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2763" y="0"/>
            <a:ext cx="10515600" cy="1325563"/>
          </a:xfrm>
        </p:spPr>
        <p:txBody>
          <a:bodyPr/>
          <a:lstStyle/>
          <a:p>
            <a:pPr algn="ctr"/>
            <a:r>
              <a:rPr lang="tr-TR" b="1" dirty="0">
                <a:solidFill>
                  <a:srgbClr val="FF0000"/>
                </a:solidFill>
              </a:rPr>
              <a:t>Fail</a:t>
            </a:r>
            <a:endParaRPr lang="tr-TR" dirty="0">
              <a:solidFill>
                <a:srgbClr val="FF0000"/>
              </a:solidFill>
            </a:endParaRPr>
          </a:p>
        </p:txBody>
      </p:sp>
      <p:sp>
        <p:nvSpPr>
          <p:cNvPr id="3" name="İçerik Yer Tutucusu 2"/>
          <p:cNvSpPr>
            <a:spLocks noGrp="1"/>
          </p:cNvSpPr>
          <p:nvPr>
            <p:ph idx="1"/>
          </p:nvPr>
        </p:nvSpPr>
        <p:spPr>
          <a:xfrm>
            <a:off x="283613" y="1976979"/>
            <a:ext cx="6076950" cy="4315327"/>
          </a:xfrm>
        </p:spPr>
        <p:txBody>
          <a:bodyPr>
            <a:normAutofit/>
          </a:bodyPr>
          <a:lstStyle/>
          <a:p>
            <a:pPr algn="just"/>
            <a:r>
              <a:rPr lang="tr-TR" dirty="0" smtClean="0"/>
              <a:t>Üstün verdiği </a:t>
            </a:r>
            <a:r>
              <a:rPr lang="tr-TR" dirty="0"/>
              <a:t>emre uymuş olmanın bir hukuka uygunluk nedeni olamayacağı, üst düzey resmi görevlilerin dahi sorumlu tutulabileceği kabul edilmiştir. </a:t>
            </a:r>
            <a:endParaRPr lang="tr-TR" dirty="0" smtClean="0"/>
          </a:p>
          <a:p>
            <a:pPr algn="just"/>
            <a:r>
              <a:rPr lang="tr-TR" dirty="0" smtClean="0"/>
              <a:t>Suç teşkil </a:t>
            </a:r>
            <a:r>
              <a:rPr lang="tr-TR" dirty="0"/>
              <a:t>eden davranışı gerçekleştiren fail, hem de o davranışa fiziksel olarak katılmayan, ancak emir veren veya azmettiren ya da tahrik eden üstler de bireysel olarak sorumlu </a:t>
            </a:r>
            <a:r>
              <a:rPr lang="tr-TR" dirty="0" smtClean="0"/>
              <a:t>tutulmuşlardır</a:t>
            </a:r>
            <a:r>
              <a:rPr lang="tr-TR" dirty="0"/>
              <a:t>.</a:t>
            </a:r>
            <a:endParaRPr lang="tr-TR" dirty="0" smtClean="0"/>
          </a:p>
        </p:txBody>
      </p:sp>
      <p:pic>
        <p:nvPicPr>
          <p:cNvPr id="6146" name="Picture 2" descr="https://s-media-cache-ak0.pinimg.com/736x/a8/d2/30/a8d2303bbf2a33f449ca0e3c1bf946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2442660"/>
            <a:ext cx="5093249" cy="338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5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a:solidFill>
                  <a:srgbClr val="FF0000"/>
                </a:solidFill>
              </a:rPr>
              <a:t>Fail</a:t>
            </a:r>
            <a:endParaRPr lang="tr-TR" dirty="0">
              <a:solidFill>
                <a:srgbClr val="FF0000"/>
              </a:solidFill>
            </a:endParaRPr>
          </a:p>
        </p:txBody>
      </p:sp>
      <p:sp>
        <p:nvSpPr>
          <p:cNvPr id="3" name="İçerik Yer Tutucusu 2"/>
          <p:cNvSpPr>
            <a:spLocks noGrp="1"/>
          </p:cNvSpPr>
          <p:nvPr>
            <p:ph idx="1"/>
          </p:nvPr>
        </p:nvSpPr>
        <p:spPr>
          <a:xfrm>
            <a:off x="6272213" y="1986754"/>
            <a:ext cx="5748337" cy="5646739"/>
          </a:xfrm>
        </p:spPr>
        <p:txBody>
          <a:bodyPr>
            <a:normAutofit/>
          </a:bodyPr>
          <a:lstStyle/>
          <a:p>
            <a:pPr algn="just"/>
            <a:r>
              <a:rPr lang="tr-TR" dirty="0" smtClean="0"/>
              <a:t>Savaş </a:t>
            </a:r>
            <a:r>
              <a:rPr lang="tr-TR" dirty="0"/>
              <a:t>suçu faillerinin en önde geleni </a:t>
            </a:r>
            <a:r>
              <a:rPr lang="tr-TR" dirty="0" smtClean="0"/>
              <a:t>savaşanlardır</a:t>
            </a:r>
            <a:r>
              <a:rPr lang="tr-TR" dirty="0"/>
              <a:t>. </a:t>
            </a:r>
            <a:endParaRPr lang="tr-TR" dirty="0" smtClean="0"/>
          </a:p>
          <a:p>
            <a:pPr algn="just"/>
            <a:r>
              <a:rPr lang="tr-TR" dirty="0" smtClean="0"/>
              <a:t>Savaşan, çatışmalarda eylemlere </a:t>
            </a:r>
            <a:r>
              <a:rPr lang="tr-TR" dirty="0"/>
              <a:t>doğrudan katılma hakkına sahip olan kişidir. </a:t>
            </a:r>
            <a:endParaRPr lang="tr-TR" dirty="0" smtClean="0"/>
          </a:p>
          <a:p>
            <a:pPr algn="just"/>
            <a:r>
              <a:rPr lang="tr-TR" dirty="0" smtClean="0"/>
              <a:t>1977 </a:t>
            </a:r>
            <a:r>
              <a:rPr lang="tr-TR" dirty="0"/>
              <a:t>tarihli 1 numaralı protokole göre sağlık ve din görevleri dışındaki silahlı kuvvetler mensupları savaşçı olarak nitelendirilmişlerdir. </a:t>
            </a:r>
          </a:p>
        </p:txBody>
      </p:sp>
      <p:pic>
        <p:nvPicPr>
          <p:cNvPr id="4" name="Resim 3"/>
          <p:cNvPicPr>
            <a:picLocks noChangeAspect="1"/>
          </p:cNvPicPr>
          <p:nvPr/>
        </p:nvPicPr>
        <p:blipFill>
          <a:blip r:embed="rId2"/>
          <a:stretch>
            <a:fillRect/>
          </a:stretch>
        </p:blipFill>
        <p:spPr>
          <a:xfrm>
            <a:off x="323873" y="1986754"/>
            <a:ext cx="5772127" cy="3724277"/>
          </a:xfrm>
          <a:prstGeom prst="rect">
            <a:avLst/>
          </a:prstGeom>
        </p:spPr>
      </p:pic>
    </p:spTree>
    <p:extLst>
      <p:ext uri="{BB962C8B-B14F-4D97-AF65-F5344CB8AC3E}">
        <p14:creationId xmlns:p14="http://schemas.microsoft.com/office/powerpoint/2010/main" val="3270336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Savaşan</a:t>
            </a:r>
            <a:endParaRPr lang="tr-TR" b="1" dirty="0">
              <a:solidFill>
                <a:srgbClr val="FF0000"/>
              </a:solidFill>
            </a:endParaRPr>
          </a:p>
        </p:txBody>
      </p:sp>
      <p:sp>
        <p:nvSpPr>
          <p:cNvPr id="3" name="İçerik Yer Tutucusu 2"/>
          <p:cNvSpPr>
            <a:spLocks noGrp="1"/>
          </p:cNvSpPr>
          <p:nvPr>
            <p:ph idx="1"/>
          </p:nvPr>
        </p:nvSpPr>
        <p:spPr>
          <a:xfrm>
            <a:off x="709612" y="1625599"/>
            <a:ext cx="5534025" cy="5032376"/>
          </a:xfrm>
        </p:spPr>
        <p:txBody>
          <a:bodyPr>
            <a:normAutofit/>
          </a:bodyPr>
          <a:lstStyle/>
          <a:p>
            <a:pPr algn="just"/>
            <a:r>
              <a:rPr lang="tr-TR" dirty="0"/>
              <a:t>Uluslararası silahlı çatışmalarda savaşçı statüsü verilen diğer grup ise devletin ordusunda görev yapan milis kuvvetleri ile gönüllülerdir. Bunların </a:t>
            </a:r>
            <a:r>
              <a:rPr lang="tr-TR" dirty="0" smtClean="0"/>
              <a:t>savaşan olarak </a:t>
            </a:r>
            <a:r>
              <a:rPr lang="tr-TR" dirty="0"/>
              <a:t>kabul edilmeleri </a:t>
            </a:r>
            <a:r>
              <a:rPr lang="tr-TR" dirty="0" smtClean="0"/>
              <a:t>için;</a:t>
            </a:r>
            <a:endParaRPr lang="tr-TR" dirty="0"/>
          </a:p>
          <a:p>
            <a:pPr lvl="1" algn="just"/>
            <a:r>
              <a:rPr lang="tr-TR" dirty="0"/>
              <a:t>Silahlarını görünür olarak taşımaları,</a:t>
            </a:r>
          </a:p>
          <a:p>
            <a:pPr lvl="1" algn="just"/>
            <a:r>
              <a:rPr lang="tr-TR" dirty="0"/>
              <a:t>Başlarında sorumlu bir lider bulunmalı,</a:t>
            </a:r>
          </a:p>
          <a:p>
            <a:pPr lvl="1" algn="just"/>
            <a:r>
              <a:rPr lang="tr-TR" dirty="0"/>
              <a:t>Sabit ve uzaktan seçilebilir ayırt edici işaret taşmalı,</a:t>
            </a:r>
          </a:p>
          <a:p>
            <a:pPr lvl="1" algn="just"/>
            <a:r>
              <a:rPr lang="tr-TR" dirty="0"/>
              <a:t>Savaş hukuku kurlarına uymaları gerekmektedir.</a:t>
            </a:r>
          </a:p>
          <a:p>
            <a:pPr algn="just"/>
            <a:endParaRPr lang="tr-TR" dirty="0"/>
          </a:p>
        </p:txBody>
      </p:sp>
      <p:pic>
        <p:nvPicPr>
          <p:cNvPr id="1026" name="Picture 2" descr="http://www.telesurtv.net/__export/1436494085747/sites/telesur/img/news/2015/07/09/farc_.jpg_17184833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525" y="2818606"/>
            <a:ext cx="4670049" cy="264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66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97062"/>
            <a:ext cx="10515600" cy="4351338"/>
          </a:xfrm>
        </p:spPr>
        <p:txBody>
          <a:bodyPr>
            <a:normAutofit/>
          </a:bodyPr>
          <a:lstStyle/>
          <a:p>
            <a:pPr algn="just"/>
            <a:r>
              <a:rPr lang="tr-TR" dirty="0" smtClean="0"/>
              <a:t>Bir </a:t>
            </a:r>
            <a:r>
              <a:rPr lang="tr-TR" dirty="0"/>
              <a:t>hareketin gerilla olarak tanımlanması için; </a:t>
            </a:r>
            <a:r>
              <a:rPr lang="tr-TR" dirty="0">
                <a:solidFill>
                  <a:srgbClr val="FF0000"/>
                </a:solidFill>
              </a:rPr>
              <a:t>halkların bağımsızlığı ve özgürlüğü savunması, halkın işbirliği, askeri siyasal ekonomik ve toplumsal geniş bir stratejik hedefin bulunması, insan unsurunun ön planda olması, uzun süreli bir mücadele olması, düzenli bir kuvvet ile işbirliği içinde hareket etmesi</a:t>
            </a:r>
            <a:r>
              <a:rPr lang="tr-TR" dirty="0"/>
              <a:t> elzemdir. </a:t>
            </a:r>
            <a:endParaRPr lang="tr-TR" dirty="0" smtClean="0"/>
          </a:p>
          <a:p>
            <a:pPr algn="just"/>
            <a:r>
              <a:rPr lang="tr-TR" dirty="0" smtClean="0"/>
              <a:t>Bu şahıslar; </a:t>
            </a:r>
            <a:r>
              <a:rPr lang="tr-TR" dirty="0"/>
              <a:t>halkın arasına karıştığı ve </a:t>
            </a:r>
            <a:r>
              <a:rPr lang="tr-TR" dirty="0">
                <a:solidFill>
                  <a:srgbClr val="FF0000"/>
                </a:solidFill>
              </a:rPr>
              <a:t>kendisini gizlediği, açıkça gözüken ve ayırt edilebilen bir üniformasının bulunmadığı, silahını gizlediği, savaş hukuku kurallarına uymadığı </a:t>
            </a:r>
            <a:r>
              <a:rPr lang="tr-TR" dirty="0"/>
              <a:t>vaki ise savaşan statüsünde olmadığı ifade edilmiştir. </a:t>
            </a:r>
          </a:p>
        </p:txBody>
      </p:sp>
      <p:sp>
        <p:nvSpPr>
          <p:cNvPr id="4" name="Unvan 1"/>
          <p:cNvSpPr>
            <a:spLocks noGrp="1"/>
          </p:cNvSpPr>
          <p:nvPr>
            <p:ph type="title"/>
          </p:nvPr>
        </p:nvSpPr>
        <p:spPr>
          <a:xfrm>
            <a:off x="838200" y="0"/>
            <a:ext cx="10515600" cy="1325563"/>
          </a:xfrm>
        </p:spPr>
        <p:txBody>
          <a:bodyPr/>
          <a:lstStyle/>
          <a:p>
            <a:pPr algn="ctr"/>
            <a:r>
              <a:rPr lang="tr-TR" b="1" dirty="0" smtClean="0">
                <a:solidFill>
                  <a:srgbClr val="FF0000"/>
                </a:solidFill>
              </a:rPr>
              <a:t>Gerilla Kavramı</a:t>
            </a:r>
            <a:endParaRPr lang="tr-TR" b="1" dirty="0">
              <a:solidFill>
                <a:srgbClr val="FF0000"/>
              </a:solidFill>
            </a:endParaRPr>
          </a:p>
        </p:txBody>
      </p:sp>
    </p:spTree>
    <p:extLst>
      <p:ext uri="{BB962C8B-B14F-4D97-AF65-F5344CB8AC3E}">
        <p14:creationId xmlns:p14="http://schemas.microsoft.com/office/powerpoint/2010/main" val="462648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5375" y="0"/>
            <a:ext cx="10515600" cy="1325563"/>
          </a:xfrm>
        </p:spPr>
        <p:txBody>
          <a:bodyPr/>
          <a:lstStyle/>
          <a:p>
            <a:pPr algn="ctr"/>
            <a:r>
              <a:rPr lang="tr-TR" b="1" dirty="0">
                <a:solidFill>
                  <a:srgbClr val="FF0000"/>
                </a:solidFill>
              </a:rPr>
              <a:t>Korunan Kişiler/ Mağdur</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432707" y="1854199"/>
            <a:ext cx="5734050" cy="4351338"/>
          </a:xfrm>
        </p:spPr>
        <p:txBody>
          <a:bodyPr>
            <a:normAutofit lnSpcReduction="10000"/>
          </a:bodyPr>
          <a:lstStyle/>
          <a:p>
            <a:pPr algn="just"/>
            <a:r>
              <a:rPr lang="tr-TR" dirty="0" smtClean="0"/>
              <a:t>Birey,</a:t>
            </a:r>
          </a:p>
          <a:p>
            <a:pPr algn="just"/>
            <a:r>
              <a:rPr lang="tr-TR" dirty="0" smtClean="0"/>
              <a:t>Vatandaşlar,</a:t>
            </a:r>
          </a:p>
          <a:p>
            <a:pPr algn="just"/>
            <a:r>
              <a:rPr lang="tr-TR" dirty="0" smtClean="0"/>
              <a:t>Devlet,</a:t>
            </a:r>
          </a:p>
          <a:p>
            <a:pPr algn="just"/>
            <a:r>
              <a:rPr lang="tr-TR" dirty="0" smtClean="0"/>
              <a:t>Düşman devlet </a:t>
            </a:r>
            <a:r>
              <a:rPr lang="tr-TR" dirty="0"/>
              <a:t>mensubu yaralılar</a:t>
            </a:r>
            <a:r>
              <a:rPr lang="tr-TR" dirty="0" smtClean="0"/>
              <a:t>,</a:t>
            </a:r>
          </a:p>
          <a:p>
            <a:pPr algn="just"/>
            <a:r>
              <a:rPr lang="tr-TR" dirty="0" smtClean="0"/>
              <a:t>Hastalar, </a:t>
            </a:r>
          </a:p>
          <a:p>
            <a:pPr algn="just"/>
            <a:r>
              <a:rPr lang="tr-TR" dirty="0" smtClean="0"/>
              <a:t>Kazazedeler,</a:t>
            </a:r>
          </a:p>
          <a:p>
            <a:pPr algn="just"/>
            <a:r>
              <a:rPr lang="tr-TR" dirty="0" smtClean="0"/>
              <a:t>Çatışan devletlerin </a:t>
            </a:r>
            <a:r>
              <a:rPr lang="tr-TR" dirty="0"/>
              <a:t>birinin yetkisi altında bulunan ancak onun uyruğundan olmayan savaş tutsakları ve siviller olmaktadır. </a:t>
            </a:r>
          </a:p>
        </p:txBody>
      </p:sp>
      <p:pic>
        <p:nvPicPr>
          <p:cNvPr id="2050" name="Picture 2" descr="http://www.slate.com/content/dam/slate/blogs/the_slatest/2015/10/07/doctors_without_borders_demands_independent_investigation_into_kunduz_bombing/491509180-wounded-staff-member-of-doctors-without-borders.jpg.CROP.promo-xlarg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069" y="2396942"/>
            <a:ext cx="4576849"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60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a:solidFill>
                  <a:srgbClr val="FF0000"/>
                </a:solidFill>
              </a:rPr>
              <a:t>Korunan Kişiler/ Mağdur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576262" y="1325563"/>
            <a:ext cx="5519738" cy="5260975"/>
          </a:xfrm>
        </p:spPr>
        <p:txBody>
          <a:bodyPr>
            <a:normAutofit/>
          </a:bodyPr>
          <a:lstStyle/>
          <a:p>
            <a:pPr algn="just"/>
            <a:r>
              <a:rPr lang="tr-TR" dirty="0" smtClean="0"/>
              <a:t>1997 </a:t>
            </a:r>
            <a:r>
              <a:rPr lang="tr-TR" dirty="0"/>
              <a:t>ek protokol 1 mağdur kapsamını genişleterek, bütün savaşçılar, mülteciler, vatansızlar ile sağlık ve din hizmeti personelini eklemiştir. </a:t>
            </a:r>
            <a:endParaRPr lang="tr-TR" dirty="0" smtClean="0"/>
          </a:p>
          <a:p>
            <a:pPr algn="just"/>
            <a:r>
              <a:rPr lang="tr-TR" dirty="0" smtClean="0"/>
              <a:t>Yugoslavya </a:t>
            </a:r>
            <a:r>
              <a:rPr lang="tr-TR" dirty="0"/>
              <a:t>ve Ruanda </a:t>
            </a:r>
            <a:r>
              <a:rPr lang="tr-TR" dirty="0" smtClean="0"/>
              <a:t>mahkemelerine </a:t>
            </a:r>
            <a:r>
              <a:rPr lang="tr-TR" dirty="0"/>
              <a:t>göre, çatışmalarda aktif olarak yer almayan veya yer almış olsa bile hastalık, yaralanma esir düşme ya da diğer sebeplerle silah bırakmış olan kişiler korunan kişilerdir.  </a:t>
            </a:r>
            <a:endParaRPr lang="tr-TR" dirty="0" smtClean="0"/>
          </a:p>
          <a:p>
            <a:pPr algn="just"/>
            <a:endParaRPr lang="tr-TR" dirty="0" smtClean="0"/>
          </a:p>
          <a:p>
            <a:pPr algn="just"/>
            <a:endParaRPr lang="tr-TR" dirty="0"/>
          </a:p>
          <a:p>
            <a:pPr algn="just"/>
            <a:endParaRPr lang="tr-TR" dirty="0"/>
          </a:p>
        </p:txBody>
      </p:sp>
      <p:pic>
        <p:nvPicPr>
          <p:cNvPr id="9218" name="Picture 2" descr="We Were Sold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720" y="2284061"/>
            <a:ext cx="4520360" cy="334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113"/>
            <a:ext cx="10515600" cy="1325563"/>
          </a:xfrm>
        </p:spPr>
        <p:txBody>
          <a:bodyPr/>
          <a:lstStyle/>
          <a:p>
            <a:pPr algn="ctr"/>
            <a:r>
              <a:rPr lang="tr-TR" b="1" dirty="0" smtClean="0">
                <a:solidFill>
                  <a:srgbClr val="FF0000"/>
                </a:solidFill>
              </a:rPr>
              <a:t>Kavram</a:t>
            </a:r>
            <a:endParaRPr lang="tr-TR" b="1" dirty="0">
              <a:solidFill>
                <a:srgbClr val="FF0000"/>
              </a:solidFill>
            </a:endParaRPr>
          </a:p>
        </p:txBody>
      </p:sp>
      <p:sp>
        <p:nvSpPr>
          <p:cNvPr id="3" name="İçerik Yer Tutucusu 2"/>
          <p:cNvSpPr>
            <a:spLocks noGrp="1"/>
          </p:cNvSpPr>
          <p:nvPr>
            <p:ph idx="1"/>
          </p:nvPr>
        </p:nvSpPr>
        <p:spPr>
          <a:xfrm>
            <a:off x="142875" y="1314450"/>
            <a:ext cx="6270625" cy="4986338"/>
          </a:xfrm>
        </p:spPr>
        <p:txBody>
          <a:bodyPr>
            <a:normAutofit/>
          </a:bodyPr>
          <a:lstStyle/>
          <a:p>
            <a:pPr algn="just"/>
            <a:r>
              <a:rPr lang="tr-TR" dirty="0" smtClean="0"/>
              <a:t>1949 </a:t>
            </a:r>
            <a:r>
              <a:rPr lang="tr-TR" dirty="0"/>
              <a:t>Cenevre Sözleşmesi</a:t>
            </a:r>
            <a:r>
              <a:rPr lang="tr-TR" dirty="0" smtClean="0"/>
              <a:t>,</a:t>
            </a:r>
          </a:p>
          <a:p>
            <a:pPr algn="just"/>
            <a:r>
              <a:rPr lang="tr-TR" dirty="0" smtClean="0"/>
              <a:t>1954 </a:t>
            </a:r>
            <a:r>
              <a:rPr lang="tr-TR" dirty="0"/>
              <a:t>La </a:t>
            </a:r>
            <a:r>
              <a:rPr lang="tr-TR" dirty="0" err="1"/>
              <a:t>Haye</a:t>
            </a:r>
            <a:r>
              <a:rPr lang="tr-TR" dirty="0"/>
              <a:t> </a:t>
            </a:r>
            <a:r>
              <a:rPr lang="tr-TR" dirty="0" smtClean="0"/>
              <a:t>sözleşmesi</a:t>
            </a:r>
          </a:p>
          <a:p>
            <a:pPr algn="just"/>
            <a:r>
              <a:rPr lang="tr-TR" dirty="0" smtClean="0"/>
              <a:t>1997 </a:t>
            </a:r>
            <a:r>
              <a:rPr lang="tr-TR" dirty="0"/>
              <a:t>Ek 1 </a:t>
            </a:r>
            <a:r>
              <a:rPr lang="tr-TR" dirty="0" err="1"/>
              <a:t>nolu</a:t>
            </a:r>
            <a:r>
              <a:rPr lang="tr-TR" dirty="0"/>
              <a:t> protokolde </a:t>
            </a:r>
            <a:r>
              <a:rPr lang="tr-TR" dirty="0" smtClean="0"/>
              <a:t>yer alan ağır ağır </a:t>
            </a:r>
            <a:r>
              <a:rPr lang="tr-TR" dirty="0"/>
              <a:t>ihlaller </a:t>
            </a:r>
            <a:endParaRPr lang="tr-TR" dirty="0" smtClean="0"/>
          </a:p>
          <a:p>
            <a:pPr algn="just"/>
            <a:r>
              <a:rPr lang="tr-TR" dirty="0" smtClean="0"/>
              <a:t>Eski </a:t>
            </a:r>
            <a:r>
              <a:rPr lang="tr-TR" dirty="0"/>
              <a:t>Yugoslavya Uluslararası Ceza </a:t>
            </a:r>
            <a:r>
              <a:rPr lang="tr-TR" dirty="0" smtClean="0"/>
              <a:t>Mahkemesi,</a:t>
            </a:r>
          </a:p>
          <a:p>
            <a:pPr algn="just"/>
            <a:r>
              <a:rPr lang="tr-TR" dirty="0" smtClean="0"/>
              <a:t>Ruanda </a:t>
            </a:r>
            <a:r>
              <a:rPr lang="tr-TR" dirty="0"/>
              <a:t>Mahkemesinin 1949 Cenevre Sözleşmesi 3. maddesine yaptığı </a:t>
            </a:r>
            <a:r>
              <a:rPr lang="tr-TR" dirty="0" smtClean="0"/>
              <a:t>atıf,</a:t>
            </a:r>
          </a:p>
          <a:p>
            <a:pPr algn="just"/>
            <a:r>
              <a:rPr lang="tr-TR" dirty="0" smtClean="0"/>
              <a:t>Uluslararası </a:t>
            </a:r>
            <a:r>
              <a:rPr lang="tr-TR" dirty="0"/>
              <a:t>Ceza Mahkemesi </a:t>
            </a:r>
            <a:r>
              <a:rPr lang="tr-TR" dirty="0" smtClean="0"/>
              <a:t>Roma </a:t>
            </a:r>
            <a:r>
              <a:rPr lang="tr-TR" dirty="0"/>
              <a:t>Statüsü madde 8,  </a:t>
            </a:r>
          </a:p>
        </p:txBody>
      </p:sp>
      <p:pic>
        <p:nvPicPr>
          <p:cNvPr id="4" name="Resim 3"/>
          <p:cNvPicPr>
            <a:picLocks noChangeAspect="1"/>
          </p:cNvPicPr>
          <p:nvPr/>
        </p:nvPicPr>
        <p:blipFill>
          <a:blip r:embed="rId2"/>
          <a:stretch>
            <a:fillRect/>
          </a:stretch>
        </p:blipFill>
        <p:spPr>
          <a:xfrm>
            <a:off x="6734175" y="1692274"/>
            <a:ext cx="5142368" cy="2879726"/>
          </a:xfrm>
          <a:prstGeom prst="rect">
            <a:avLst/>
          </a:prstGeom>
        </p:spPr>
      </p:pic>
    </p:spTree>
    <p:extLst>
      <p:ext uri="{BB962C8B-B14F-4D97-AF65-F5344CB8AC3E}">
        <p14:creationId xmlns:p14="http://schemas.microsoft.com/office/powerpoint/2010/main" val="3053369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2450" y="1277143"/>
            <a:ext cx="4705350" cy="5580857"/>
          </a:xfrm>
        </p:spPr>
        <p:txBody>
          <a:bodyPr>
            <a:normAutofit lnSpcReduction="10000"/>
          </a:bodyPr>
          <a:lstStyle/>
          <a:p>
            <a:pPr algn="just"/>
            <a:r>
              <a:rPr lang="tr-TR" dirty="0" smtClean="0"/>
              <a:t>Roma Statüsünde;</a:t>
            </a:r>
          </a:p>
          <a:p>
            <a:pPr lvl="1" algn="just"/>
            <a:r>
              <a:rPr lang="tr-TR" dirty="0" smtClean="0"/>
              <a:t>Açıkça çatışmalara </a:t>
            </a:r>
            <a:r>
              <a:rPr lang="tr-TR" dirty="0"/>
              <a:t>doğrudan katılmayan </a:t>
            </a:r>
            <a:r>
              <a:rPr lang="tr-TR" dirty="0" smtClean="0"/>
              <a:t>kişiler,</a:t>
            </a:r>
          </a:p>
          <a:p>
            <a:pPr lvl="1" algn="just"/>
            <a:r>
              <a:rPr lang="tr-TR" dirty="0" smtClean="0"/>
              <a:t>Bir kuvvete </a:t>
            </a:r>
            <a:r>
              <a:rPr lang="tr-TR" dirty="0"/>
              <a:t>mensup olup da çeşitli gerekçelerle silah bırakan veya çatışma dışı kalmış </a:t>
            </a:r>
            <a:r>
              <a:rPr lang="tr-TR" dirty="0" smtClean="0"/>
              <a:t>kişiler,</a:t>
            </a:r>
          </a:p>
          <a:p>
            <a:pPr lvl="1" algn="just"/>
            <a:r>
              <a:rPr lang="tr-TR" dirty="0" smtClean="0"/>
              <a:t>Sağlık personeli,</a:t>
            </a:r>
          </a:p>
          <a:p>
            <a:pPr lvl="1" algn="just"/>
            <a:r>
              <a:rPr lang="tr-TR" dirty="0" smtClean="0"/>
              <a:t>Barış güçleri,</a:t>
            </a:r>
          </a:p>
          <a:p>
            <a:pPr lvl="1" algn="just"/>
            <a:r>
              <a:rPr lang="tr-TR" dirty="0" smtClean="0"/>
              <a:t>15 </a:t>
            </a:r>
            <a:r>
              <a:rPr lang="tr-TR" dirty="0"/>
              <a:t>yaşından küçük olup da silahlı kuvvetlere </a:t>
            </a:r>
            <a:r>
              <a:rPr lang="tr-TR" dirty="0" smtClean="0"/>
              <a:t>alınan çocuklar,</a:t>
            </a:r>
          </a:p>
          <a:p>
            <a:pPr lvl="1" algn="just"/>
            <a:r>
              <a:rPr lang="tr-TR" dirty="0" smtClean="0"/>
              <a:t>Bilimsel ve </a:t>
            </a:r>
            <a:r>
              <a:rPr lang="tr-TR" dirty="0"/>
              <a:t>tıbbi deney amacıyla </a:t>
            </a:r>
            <a:r>
              <a:rPr lang="tr-TR" dirty="0" smtClean="0"/>
              <a:t>kullanılanlar,</a:t>
            </a:r>
          </a:p>
          <a:p>
            <a:pPr lvl="1" algn="just"/>
            <a:r>
              <a:rPr lang="tr-TR" dirty="0" smtClean="0"/>
              <a:t>Gereksiz yere </a:t>
            </a:r>
            <a:r>
              <a:rPr lang="tr-TR" dirty="0"/>
              <a:t>malları yok edilenler veya el konulanların mağdur olacağı düzenlenmiştir. </a:t>
            </a:r>
          </a:p>
          <a:p>
            <a:pPr algn="just"/>
            <a:endParaRPr lang="tr-TR" dirty="0"/>
          </a:p>
        </p:txBody>
      </p:sp>
      <p:sp>
        <p:nvSpPr>
          <p:cNvPr id="4" name="Unvan 1"/>
          <p:cNvSpPr>
            <a:spLocks noGrp="1"/>
          </p:cNvSpPr>
          <p:nvPr>
            <p:ph type="title"/>
          </p:nvPr>
        </p:nvSpPr>
        <p:spPr>
          <a:xfrm>
            <a:off x="838200" y="0"/>
            <a:ext cx="10515600" cy="1325563"/>
          </a:xfrm>
        </p:spPr>
        <p:txBody>
          <a:bodyPr/>
          <a:lstStyle/>
          <a:p>
            <a:pPr algn="ctr"/>
            <a:r>
              <a:rPr lang="tr-TR" b="1" dirty="0">
                <a:solidFill>
                  <a:srgbClr val="FF0000"/>
                </a:solidFill>
              </a:rPr>
              <a:t>Korunan Kişiler/ Mağdur</a:t>
            </a:r>
            <a:br>
              <a:rPr lang="tr-TR" b="1" dirty="0">
                <a:solidFill>
                  <a:srgbClr val="FF0000"/>
                </a:solidFill>
              </a:rPr>
            </a:br>
            <a:endParaRPr lang="tr-TR" b="1" dirty="0">
              <a:solidFill>
                <a:srgbClr val="FF0000"/>
              </a:solidFill>
            </a:endParaRPr>
          </a:p>
        </p:txBody>
      </p:sp>
      <p:pic>
        <p:nvPicPr>
          <p:cNvPr id="4098" name="Picture 2" descr="mi-childsoldier-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762" y="2468164"/>
            <a:ext cx="5678363" cy="319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18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Uluslararası, Uluslararası Olmayan Silahlı Çatışma Ayrımı</a:t>
            </a:r>
            <a:br>
              <a:rPr lang="tr-TR" b="1" dirty="0" smtClean="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938213" y="1811338"/>
            <a:ext cx="10515600" cy="4351338"/>
          </a:xfrm>
        </p:spPr>
        <p:txBody>
          <a:bodyPr>
            <a:normAutofit/>
          </a:bodyPr>
          <a:lstStyle/>
          <a:p>
            <a:pPr algn="just"/>
            <a:r>
              <a:rPr lang="tr-TR" dirty="0"/>
              <a:t>Nuremberg Şartı ve 1949 Cenevre Sözleşmesi hükümleri sadece </a:t>
            </a:r>
            <a:r>
              <a:rPr lang="tr-TR" b="1" dirty="0">
                <a:solidFill>
                  <a:srgbClr val="FF0000"/>
                </a:solidFill>
              </a:rPr>
              <a:t>uluslararası nitelikteki </a:t>
            </a:r>
            <a:r>
              <a:rPr lang="tr-TR" dirty="0"/>
              <a:t>çatışmalara uygulanacak kuralları içermektedir. </a:t>
            </a:r>
            <a:endParaRPr lang="tr-TR" dirty="0" smtClean="0"/>
          </a:p>
          <a:p>
            <a:pPr algn="just"/>
            <a:r>
              <a:rPr lang="tr-TR" dirty="0" smtClean="0"/>
              <a:t>Ruanda </a:t>
            </a:r>
            <a:r>
              <a:rPr lang="tr-TR" dirty="0"/>
              <a:t>ve Yugoslavya </a:t>
            </a:r>
            <a:r>
              <a:rPr lang="tr-TR" dirty="0" err="1"/>
              <a:t>UCM’ler</a:t>
            </a:r>
            <a:r>
              <a:rPr lang="tr-TR" dirty="0"/>
              <a:t> </a:t>
            </a:r>
            <a:r>
              <a:rPr lang="tr-TR" b="1" dirty="0">
                <a:solidFill>
                  <a:srgbClr val="FF0000"/>
                </a:solidFill>
              </a:rPr>
              <a:t>iç silahlı çatışmalardaki </a:t>
            </a:r>
            <a:r>
              <a:rPr lang="tr-TR" dirty="0"/>
              <a:t>savaş suçlarının da cezalandırılabileceği ilkesini kabul etmişlerdir. </a:t>
            </a:r>
            <a:endParaRPr lang="tr-TR" dirty="0" smtClean="0"/>
          </a:p>
          <a:p>
            <a:pPr algn="just"/>
            <a:r>
              <a:rPr lang="tr-TR" dirty="0"/>
              <a:t>Uluslararası olmayan silahlı çatışma sırasında savaş yasalarının ve örf adet kurallarının ağır ihlallerinin cezalandırılmasını düzenleyen genel nitelikteki ilk uluslararası belge 1977 tarihli 1 numaralı protokoldür.</a:t>
            </a:r>
            <a:endParaRPr lang="tr-TR" dirty="0" smtClean="0"/>
          </a:p>
          <a:p>
            <a:pPr algn="just"/>
            <a:endParaRPr lang="tr-TR" dirty="0"/>
          </a:p>
        </p:txBody>
      </p:sp>
    </p:spTree>
    <p:extLst>
      <p:ext uri="{BB962C8B-B14F-4D97-AF65-F5344CB8AC3E}">
        <p14:creationId xmlns:p14="http://schemas.microsoft.com/office/powerpoint/2010/main" val="3309582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754188"/>
            <a:ext cx="10515600" cy="4351338"/>
          </a:xfrm>
        </p:spPr>
        <p:txBody>
          <a:bodyPr/>
          <a:lstStyle/>
          <a:p>
            <a:pPr algn="just"/>
            <a:r>
              <a:rPr lang="tr-TR" dirty="0" smtClean="0"/>
              <a:t>1977 </a:t>
            </a:r>
            <a:r>
              <a:rPr lang="tr-TR" dirty="0"/>
              <a:t>EK II </a:t>
            </a:r>
            <a:r>
              <a:rPr lang="tr-TR" dirty="0" err="1"/>
              <a:t>nolu</a:t>
            </a:r>
            <a:r>
              <a:rPr lang="tr-TR" dirty="0"/>
              <a:t> protokole göre bir silahlı çatışmanın uluslararası nitelikli olarak kabul edilebilmesi için ayaklanan kuvvetlerin ülkenin bir bölümünde denetimi ele geçirmesi şartı aranmaktadır. Bu bağlamda </a:t>
            </a:r>
            <a:r>
              <a:rPr lang="tr-TR" dirty="0">
                <a:solidFill>
                  <a:srgbClr val="FF0000"/>
                </a:solidFill>
              </a:rPr>
              <a:t>kesintisiz olarak ülkenin en az bir bölümünde denetimi ele geçirmiş olmaları </a:t>
            </a:r>
            <a:r>
              <a:rPr lang="tr-TR" dirty="0"/>
              <a:t>gerekmektedir. </a:t>
            </a:r>
            <a:endParaRPr lang="tr-TR" dirty="0" smtClean="0"/>
          </a:p>
          <a:p>
            <a:pPr algn="just"/>
            <a:r>
              <a:rPr lang="tr-TR" dirty="0">
                <a:solidFill>
                  <a:srgbClr val="FF0000"/>
                </a:solidFill>
              </a:rPr>
              <a:t>Roma </a:t>
            </a:r>
            <a:r>
              <a:rPr lang="tr-TR" dirty="0" err="1">
                <a:solidFill>
                  <a:srgbClr val="FF0000"/>
                </a:solidFill>
              </a:rPr>
              <a:t>Statüsü’nde</a:t>
            </a:r>
            <a:r>
              <a:rPr lang="tr-TR" dirty="0">
                <a:solidFill>
                  <a:srgbClr val="FF0000"/>
                </a:solidFill>
              </a:rPr>
              <a:t> </a:t>
            </a:r>
            <a:r>
              <a:rPr lang="tr-TR" dirty="0"/>
              <a:t>iç silahlı çatışma da işlenebilecek 16 tane suç tipi belirleyerek sarih olarak </a:t>
            </a:r>
            <a:r>
              <a:rPr lang="tr-TR" dirty="0">
                <a:solidFill>
                  <a:srgbClr val="FF0000"/>
                </a:solidFill>
              </a:rPr>
              <a:t>iç silahlı çatışmada da savaş suçu işlenebileceği</a:t>
            </a:r>
            <a:r>
              <a:rPr lang="tr-TR" dirty="0"/>
              <a:t> kabul edilmiştir.</a:t>
            </a:r>
          </a:p>
        </p:txBody>
      </p:sp>
      <p:sp>
        <p:nvSpPr>
          <p:cNvPr id="4" name="Unvan 1"/>
          <p:cNvSpPr>
            <a:spLocks noGrp="1"/>
          </p:cNvSpPr>
          <p:nvPr>
            <p:ph type="title"/>
          </p:nvPr>
        </p:nvSpPr>
        <p:spPr>
          <a:xfrm>
            <a:off x="838200" y="0"/>
            <a:ext cx="10515600" cy="1325563"/>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Uluslararası, Uluslararası Olmayan Silahlı Çatışma Ayrımı</a:t>
            </a:r>
            <a:r>
              <a:rPr lang="tr-TR" dirty="0" smtClean="0">
                <a:solidFill>
                  <a:srgbClr val="FF0000"/>
                </a:solidFill>
              </a:rPr>
              <a:t/>
            </a:r>
            <a:br>
              <a:rPr lang="tr-TR" dirty="0" smtClean="0">
                <a:solidFill>
                  <a:srgbClr val="FF0000"/>
                </a:solidFill>
              </a:rPr>
            </a:br>
            <a:endParaRPr lang="tr-TR" dirty="0">
              <a:solidFill>
                <a:srgbClr val="FF0000"/>
              </a:solidFill>
            </a:endParaRPr>
          </a:p>
        </p:txBody>
      </p:sp>
    </p:spTree>
    <p:extLst>
      <p:ext uri="{BB962C8B-B14F-4D97-AF65-F5344CB8AC3E}">
        <p14:creationId xmlns:p14="http://schemas.microsoft.com/office/powerpoint/2010/main" val="1124652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Kovuşturma</a:t>
            </a:r>
            <a:endParaRPr lang="tr-TR" dirty="0">
              <a:solidFill>
                <a:srgbClr val="FF0000"/>
              </a:solidFill>
            </a:endParaRPr>
          </a:p>
        </p:txBody>
      </p:sp>
      <p:sp>
        <p:nvSpPr>
          <p:cNvPr id="3" name="İçerik Yer Tutucusu 2"/>
          <p:cNvSpPr>
            <a:spLocks noGrp="1"/>
          </p:cNvSpPr>
          <p:nvPr>
            <p:ph idx="1"/>
          </p:nvPr>
        </p:nvSpPr>
        <p:spPr>
          <a:xfrm>
            <a:off x="838200" y="1739901"/>
            <a:ext cx="10515600" cy="4351338"/>
          </a:xfrm>
        </p:spPr>
        <p:txBody>
          <a:bodyPr>
            <a:normAutofit/>
          </a:bodyPr>
          <a:lstStyle/>
          <a:p>
            <a:pPr algn="just"/>
            <a:r>
              <a:rPr lang="tr-TR" dirty="0" smtClean="0"/>
              <a:t>Uluslararası </a:t>
            </a:r>
            <a:r>
              <a:rPr lang="tr-TR" dirty="0"/>
              <a:t>teamüle göre, savaşan devletler savaş hukukunu ihlal eden kendi vatandaşlarını cezalandırmaya mecburdurlar. Ayrıca asker olsun/olmasın kendi kontrolleri altındaki düşman ülke vatandaşlarını da cezalandırmaya yetkilidirler. </a:t>
            </a:r>
            <a:endParaRPr lang="tr-TR" dirty="0" smtClean="0"/>
          </a:p>
          <a:p>
            <a:pPr algn="just"/>
            <a:r>
              <a:rPr lang="tr-TR" dirty="0" smtClean="0"/>
              <a:t>Esas </a:t>
            </a:r>
            <a:r>
              <a:rPr lang="tr-TR" dirty="0"/>
              <a:t>olarak savaş suçlarının yargılanmasının dayanağı devletlerin iç hukukları ve bu kapsamda ulusal ceza yasaları olmuştur. Nitekim Nuremberg, Tokyo, Ruanda ve Eski Yugoslavya mahkemelerine kadar savaş suçlarının yargılaması bu şekilde olmuştur.  </a:t>
            </a:r>
          </a:p>
          <a:p>
            <a:pPr algn="just"/>
            <a:endParaRPr lang="tr-TR" dirty="0"/>
          </a:p>
        </p:txBody>
      </p:sp>
    </p:spTree>
    <p:extLst>
      <p:ext uri="{BB962C8B-B14F-4D97-AF65-F5344CB8AC3E}">
        <p14:creationId xmlns:p14="http://schemas.microsoft.com/office/powerpoint/2010/main" val="41621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Kovuşturma</a:t>
            </a:r>
            <a:endParaRPr lang="tr-TR" dirty="0">
              <a:solidFill>
                <a:srgbClr val="FF0000"/>
              </a:solidFill>
            </a:endParaRPr>
          </a:p>
        </p:txBody>
      </p:sp>
      <p:sp>
        <p:nvSpPr>
          <p:cNvPr id="3" name="İçerik Yer Tutucusu 2"/>
          <p:cNvSpPr>
            <a:spLocks noGrp="1"/>
          </p:cNvSpPr>
          <p:nvPr>
            <p:ph idx="1"/>
          </p:nvPr>
        </p:nvSpPr>
        <p:spPr>
          <a:xfrm>
            <a:off x="838200" y="1725613"/>
            <a:ext cx="10515600" cy="4351338"/>
          </a:xfrm>
        </p:spPr>
        <p:txBody>
          <a:bodyPr/>
          <a:lstStyle/>
          <a:p>
            <a:pPr algn="just"/>
            <a:r>
              <a:rPr lang="tr-TR" dirty="0" smtClean="0"/>
              <a:t>Uluslararası </a:t>
            </a:r>
            <a:r>
              <a:rPr lang="tr-TR" dirty="0"/>
              <a:t>toplum ilk kez 1949 Cenevre Sözleşmeleri ile çoğu savaş suçu oluşturan fiilleri uluslararası suç biçiminde değerlendirerek bunların sözleşme tarafı devletlerce cezalandırılması yükümünü getirmiştir. </a:t>
            </a:r>
            <a:endParaRPr lang="tr-TR" dirty="0" smtClean="0"/>
          </a:p>
          <a:p>
            <a:pPr algn="just"/>
            <a:r>
              <a:rPr lang="tr-TR" dirty="0" smtClean="0"/>
              <a:t>Anılan </a:t>
            </a:r>
            <a:r>
              <a:rPr lang="tr-TR" dirty="0"/>
              <a:t>sözleşmeye göre ve “</a:t>
            </a:r>
            <a:r>
              <a:rPr lang="tr-TR" i="1" dirty="0"/>
              <a:t>geri ver ya da yargıla</a:t>
            </a:r>
            <a:r>
              <a:rPr lang="tr-TR" dirty="0"/>
              <a:t>” ilkesi gereği taraf devlet kendi vatandaşının işlemiş olduğu suçu yargılama yetkisi elinde olduğu için ya yargılayacak ya da suçluların iadesi sözleşmesi gereği ilgili ülkeye failin teslimini sağlayacaktır. </a:t>
            </a:r>
          </a:p>
        </p:txBody>
      </p:sp>
    </p:spTree>
    <p:extLst>
      <p:ext uri="{BB962C8B-B14F-4D97-AF65-F5344CB8AC3E}">
        <p14:creationId xmlns:p14="http://schemas.microsoft.com/office/powerpoint/2010/main" val="247464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Kovuşturma</a:t>
            </a:r>
            <a:endParaRPr lang="tr-TR" dirty="0">
              <a:solidFill>
                <a:srgbClr val="FF0000"/>
              </a:solidFill>
            </a:endParaRPr>
          </a:p>
        </p:txBody>
      </p:sp>
      <p:sp>
        <p:nvSpPr>
          <p:cNvPr id="3" name="İçerik Yer Tutucusu 2"/>
          <p:cNvSpPr>
            <a:spLocks noGrp="1"/>
          </p:cNvSpPr>
          <p:nvPr>
            <p:ph idx="1"/>
          </p:nvPr>
        </p:nvSpPr>
        <p:spPr>
          <a:xfrm>
            <a:off x="838200" y="1797051"/>
            <a:ext cx="10515600" cy="4351338"/>
          </a:xfrm>
        </p:spPr>
        <p:txBody>
          <a:bodyPr/>
          <a:lstStyle/>
          <a:p>
            <a:pPr algn="just"/>
            <a:r>
              <a:rPr lang="tr-TR" dirty="0" smtClean="0"/>
              <a:t>Cenevre </a:t>
            </a:r>
            <a:r>
              <a:rPr lang="tr-TR" dirty="0"/>
              <a:t>Sözleşmesi’nde savaş hukukunun ağır ihlallerinin savaş suçu olduğu kabul edilmişse de yargılama usulü ve verilecek cezalar belirtilmemiş, bu husus taraf devletlerin yetkisine bırakılmıştır.  Bu konuda taraf devletler her türlü yasal tedbiri almayı taahhüt etmişlerdir. </a:t>
            </a:r>
            <a:endParaRPr lang="tr-TR" dirty="0" smtClean="0"/>
          </a:p>
          <a:p>
            <a:pPr algn="just"/>
            <a:r>
              <a:rPr lang="tr-TR" dirty="0" smtClean="0"/>
              <a:t>Savaş </a:t>
            </a:r>
            <a:r>
              <a:rPr lang="tr-TR" dirty="0"/>
              <a:t>suçlarını cezalandırılmasını sağlayacak şekilde mevzuat oluşturmak, suç faillerini araştırmak ve vatandaşlık bağına bakılmaksızın savaş suçu faillerini ulusal mahkemelerinde yargılamak taraf devletlere getirilen yükümlülüklerdir. </a:t>
            </a:r>
          </a:p>
          <a:p>
            <a:pPr algn="just"/>
            <a:endParaRPr lang="tr-TR" dirty="0"/>
          </a:p>
        </p:txBody>
      </p:sp>
    </p:spTree>
    <p:extLst>
      <p:ext uri="{BB962C8B-B14F-4D97-AF65-F5344CB8AC3E}">
        <p14:creationId xmlns:p14="http://schemas.microsoft.com/office/powerpoint/2010/main" val="833955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982788"/>
            <a:ext cx="10515600" cy="4351338"/>
          </a:xfrm>
        </p:spPr>
        <p:txBody>
          <a:bodyPr/>
          <a:lstStyle/>
          <a:p>
            <a:pPr algn="just"/>
            <a:r>
              <a:rPr lang="tr-TR" dirty="0" smtClean="0"/>
              <a:t>Roma </a:t>
            </a:r>
            <a:r>
              <a:rPr lang="tr-TR" dirty="0"/>
              <a:t>Statüsünde </a:t>
            </a:r>
            <a:r>
              <a:rPr lang="tr-TR" dirty="0" smtClean="0"/>
              <a:t>ise uluslararası </a:t>
            </a:r>
            <a:r>
              <a:rPr lang="tr-TR" dirty="0"/>
              <a:t>suçların sorumluları üzerinde yargı yetkisinin kullanılmasın her devletin görevi olduğunu vurgulamıştır</a:t>
            </a:r>
            <a:r>
              <a:rPr lang="tr-TR" dirty="0" smtClean="0"/>
              <a:t>.</a:t>
            </a:r>
          </a:p>
          <a:p>
            <a:pPr algn="just"/>
            <a:r>
              <a:rPr lang="tr-TR" dirty="0" smtClean="0"/>
              <a:t>Birçok </a:t>
            </a:r>
            <a:r>
              <a:rPr lang="tr-TR" dirty="0"/>
              <a:t>devlet kendi kanunlarında bu tür suçlara yargı yetkisi tesis etmek suretiyle kovuşturma yükümlülüğünü yerine getirmektedir</a:t>
            </a:r>
            <a:r>
              <a:rPr lang="tr-TR" dirty="0" smtClean="0"/>
              <a:t>.</a:t>
            </a:r>
          </a:p>
          <a:p>
            <a:pPr algn="just"/>
            <a:r>
              <a:rPr lang="tr-TR" dirty="0" smtClean="0"/>
              <a:t>Cezayir</a:t>
            </a:r>
            <a:r>
              <a:rPr lang="tr-TR" dirty="0"/>
              <a:t>, Almanya, İtalya, Güney Afrika, Birleşik Krallık, ABD kanunlarında konuya ilişkin hükümler bulunmaktadır. </a:t>
            </a:r>
          </a:p>
          <a:p>
            <a:pPr algn="just"/>
            <a:endParaRPr lang="tr-TR" dirty="0" smtClean="0"/>
          </a:p>
          <a:p>
            <a:pPr algn="just"/>
            <a:endParaRPr lang="tr-TR" dirty="0"/>
          </a:p>
        </p:txBody>
      </p:sp>
      <p:sp>
        <p:nvSpPr>
          <p:cNvPr id="4" name="Unvan 1"/>
          <p:cNvSpPr>
            <a:spLocks noGrp="1"/>
          </p:cNvSpPr>
          <p:nvPr>
            <p:ph type="title"/>
          </p:nvPr>
        </p:nvSpPr>
        <p:spPr>
          <a:xfrm>
            <a:off x="838200" y="0"/>
            <a:ext cx="10515600" cy="1325563"/>
          </a:xfrm>
        </p:spPr>
        <p:txBody>
          <a:bodyPr/>
          <a:lstStyle/>
          <a:p>
            <a:pPr algn="ctr"/>
            <a:r>
              <a:rPr lang="tr-TR" b="1" dirty="0" smtClean="0">
                <a:solidFill>
                  <a:srgbClr val="FF0000"/>
                </a:solidFill>
              </a:rPr>
              <a:t>Kovuşturma</a:t>
            </a:r>
            <a:endParaRPr lang="tr-TR" dirty="0">
              <a:solidFill>
                <a:srgbClr val="FF0000"/>
              </a:solidFill>
            </a:endParaRPr>
          </a:p>
        </p:txBody>
      </p:sp>
    </p:spTree>
    <p:extLst>
      <p:ext uri="{BB962C8B-B14F-4D97-AF65-F5344CB8AC3E}">
        <p14:creationId xmlns:p14="http://schemas.microsoft.com/office/powerpoint/2010/main" val="2991409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737" y="1611313"/>
            <a:ext cx="5676900" cy="4351338"/>
          </a:xfrm>
        </p:spPr>
        <p:txBody>
          <a:bodyPr>
            <a:normAutofit lnSpcReduction="10000"/>
          </a:bodyPr>
          <a:lstStyle/>
          <a:p>
            <a:pPr algn="just"/>
            <a:r>
              <a:rPr lang="tr-TR" dirty="0" smtClean="0"/>
              <a:t>Ayrıca savaş suçlarını </a:t>
            </a:r>
            <a:r>
              <a:rPr lang="tr-TR" dirty="0"/>
              <a:t>araştırma ve kovuşturma yükümlülüğü </a:t>
            </a:r>
            <a:r>
              <a:rPr lang="tr-TR" dirty="0" smtClean="0"/>
              <a:t>kapsamında </a:t>
            </a:r>
            <a:r>
              <a:rPr lang="tr-TR" dirty="0" smtClean="0">
                <a:solidFill>
                  <a:srgbClr val="FF0000"/>
                </a:solidFill>
              </a:rPr>
              <a:t>BM </a:t>
            </a:r>
            <a:r>
              <a:rPr lang="tr-TR" dirty="0">
                <a:solidFill>
                  <a:srgbClr val="FF0000"/>
                </a:solidFill>
              </a:rPr>
              <a:t>Güvenlik Konseyi tarafından Bosna, Kosova Ruanda’daki </a:t>
            </a:r>
            <a:r>
              <a:rPr lang="tr-TR" dirty="0" smtClean="0">
                <a:solidFill>
                  <a:srgbClr val="FF0000"/>
                </a:solidFill>
              </a:rPr>
              <a:t>barışı </a:t>
            </a:r>
            <a:r>
              <a:rPr lang="tr-TR" dirty="0">
                <a:solidFill>
                  <a:srgbClr val="FF0000"/>
                </a:solidFill>
              </a:rPr>
              <a:t>koruma </a:t>
            </a:r>
            <a:r>
              <a:rPr lang="tr-TR" dirty="0" smtClean="0">
                <a:solidFill>
                  <a:srgbClr val="FF0000"/>
                </a:solidFill>
              </a:rPr>
              <a:t>güçlerine </a:t>
            </a:r>
            <a:r>
              <a:rPr lang="tr-TR" dirty="0" smtClean="0"/>
              <a:t>de </a:t>
            </a:r>
            <a:r>
              <a:rPr lang="tr-TR" dirty="0"/>
              <a:t>görev vermiştir. </a:t>
            </a:r>
            <a:endParaRPr lang="tr-TR" dirty="0" smtClean="0"/>
          </a:p>
          <a:p>
            <a:pPr algn="just"/>
            <a:r>
              <a:rPr lang="tr-TR" dirty="0" smtClean="0">
                <a:solidFill>
                  <a:srgbClr val="FF0000"/>
                </a:solidFill>
              </a:rPr>
              <a:t>BM </a:t>
            </a:r>
            <a:r>
              <a:rPr lang="tr-TR" dirty="0">
                <a:solidFill>
                  <a:srgbClr val="FF0000"/>
                </a:solidFill>
              </a:rPr>
              <a:t>Genel Kurulu </a:t>
            </a:r>
            <a:r>
              <a:rPr lang="tr-TR" dirty="0"/>
              <a:t>da devletlere savaş suçlarını ve insanlığa karşı suçları araştırma ve faillerin cezalandırılmasını sağlanmak için tedbir alma yükümlülüğü getirmiştir. </a:t>
            </a:r>
            <a:endParaRPr lang="tr-TR" dirty="0" smtClean="0"/>
          </a:p>
          <a:p>
            <a:pPr marL="0" indent="0" algn="just">
              <a:buNone/>
            </a:pPr>
            <a:endParaRPr lang="tr-TR" dirty="0"/>
          </a:p>
        </p:txBody>
      </p:sp>
      <p:sp>
        <p:nvSpPr>
          <p:cNvPr id="4" name="Unvan 1"/>
          <p:cNvSpPr>
            <a:spLocks noGrp="1"/>
          </p:cNvSpPr>
          <p:nvPr>
            <p:ph type="title"/>
          </p:nvPr>
        </p:nvSpPr>
        <p:spPr>
          <a:xfrm>
            <a:off x="838200" y="0"/>
            <a:ext cx="10515600" cy="1325563"/>
          </a:xfrm>
        </p:spPr>
        <p:txBody>
          <a:bodyPr/>
          <a:lstStyle/>
          <a:p>
            <a:pPr algn="ctr"/>
            <a:r>
              <a:rPr lang="tr-TR" b="1" dirty="0" smtClean="0">
                <a:solidFill>
                  <a:srgbClr val="FF0000"/>
                </a:solidFill>
              </a:rPr>
              <a:t>Kovuşturma</a:t>
            </a:r>
            <a:endParaRPr lang="tr-TR" dirty="0">
              <a:solidFill>
                <a:srgbClr val="FF0000"/>
              </a:solidFill>
            </a:endParaRPr>
          </a:p>
        </p:txBody>
      </p:sp>
      <p:pic>
        <p:nvPicPr>
          <p:cNvPr id="8194" name="Picture 2" descr="'Sırp kasap' Ratko Mladic yakaland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2172494"/>
            <a:ext cx="44767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30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15075" y="1497012"/>
            <a:ext cx="5038725" cy="5146675"/>
          </a:xfrm>
        </p:spPr>
        <p:txBody>
          <a:bodyPr>
            <a:normAutofit fontScale="92500" lnSpcReduction="10000"/>
          </a:bodyPr>
          <a:lstStyle/>
          <a:p>
            <a:pPr algn="just"/>
            <a:r>
              <a:rPr lang="tr-TR" dirty="0" smtClean="0"/>
              <a:t>Araştırma </a:t>
            </a:r>
            <a:r>
              <a:rPr lang="tr-TR" dirty="0"/>
              <a:t>ekiplerinin güvenliğinin sağlanması, bu ekiplere verilen </a:t>
            </a:r>
            <a:r>
              <a:rPr lang="tr-TR" dirty="0">
                <a:solidFill>
                  <a:srgbClr val="FF0000"/>
                </a:solidFill>
              </a:rPr>
              <a:t>lojistik destek, ve toplu mezar alanlarının teftişi ve devriyesi </a:t>
            </a:r>
            <a:r>
              <a:rPr lang="tr-TR" dirty="0"/>
              <a:t>verilen destek kapsamındadır. </a:t>
            </a:r>
            <a:endParaRPr lang="tr-TR" dirty="0" smtClean="0"/>
          </a:p>
          <a:p>
            <a:pPr algn="just"/>
            <a:r>
              <a:rPr lang="tr-TR" dirty="0" smtClean="0"/>
              <a:t>NATO, SFOR </a:t>
            </a:r>
            <a:r>
              <a:rPr lang="tr-TR" dirty="0"/>
              <a:t>personeline görevleri sırasında savaş suçlarından aranan kişilere rastladıkları takdirde bunları </a:t>
            </a:r>
            <a:r>
              <a:rPr lang="tr-TR" dirty="0">
                <a:solidFill>
                  <a:srgbClr val="FF0000"/>
                </a:solidFill>
              </a:rPr>
              <a:t>tutuklama ve </a:t>
            </a:r>
            <a:r>
              <a:rPr lang="tr-TR" dirty="0" err="1">
                <a:solidFill>
                  <a:srgbClr val="FF0000"/>
                </a:solidFill>
              </a:rPr>
              <a:t>UCM’ye</a:t>
            </a:r>
            <a:r>
              <a:rPr lang="tr-TR" dirty="0">
                <a:solidFill>
                  <a:srgbClr val="FF0000"/>
                </a:solidFill>
              </a:rPr>
              <a:t> sevk etme yetkisini </a:t>
            </a:r>
            <a:r>
              <a:rPr lang="tr-TR" dirty="0"/>
              <a:t>vermiştir. Bunlardan birçoğu tutuklanarak </a:t>
            </a:r>
            <a:r>
              <a:rPr lang="tr-TR" dirty="0" smtClean="0"/>
              <a:t>Lahey’deki </a:t>
            </a:r>
            <a:r>
              <a:rPr lang="tr-TR" dirty="0"/>
              <a:t>eski Yugoslavya için Uluslararası Savaş Suçları Mahkemesi’ne sevk edilmiştir.</a:t>
            </a:r>
          </a:p>
          <a:p>
            <a:pPr algn="just"/>
            <a:endParaRPr lang="tr-TR" dirty="0"/>
          </a:p>
        </p:txBody>
      </p:sp>
      <p:sp>
        <p:nvSpPr>
          <p:cNvPr id="4" name="Unvan 1"/>
          <p:cNvSpPr>
            <a:spLocks noGrp="1"/>
          </p:cNvSpPr>
          <p:nvPr>
            <p:ph type="title"/>
          </p:nvPr>
        </p:nvSpPr>
        <p:spPr>
          <a:xfrm>
            <a:off x="838200" y="0"/>
            <a:ext cx="10515600" cy="1325563"/>
          </a:xfrm>
        </p:spPr>
        <p:txBody>
          <a:bodyPr/>
          <a:lstStyle/>
          <a:p>
            <a:pPr algn="ctr"/>
            <a:r>
              <a:rPr lang="tr-TR" b="1" dirty="0" smtClean="0">
                <a:solidFill>
                  <a:srgbClr val="FF0000"/>
                </a:solidFill>
              </a:rPr>
              <a:t>Kovuşturma</a:t>
            </a:r>
            <a:endParaRPr lang="tr-TR" dirty="0">
              <a:solidFill>
                <a:srgbClr val="FF0000"/>
              </a:solidFill>
            </a:endParaRPr>
          </a:p>
        </p:txBody>
      </p:sp>
      <p:pic>
        <p:nvPicPr>
          <p:cNvPr id="7170" name="Picture 2" descr="http://www.nato.int/pictures/review/9801/b060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74899"/>
            <a:ext cx="47625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5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94527" y="2633468"/>
            <a:ext cx="10515600" cy="1472001"/>
          </a:xfrm>
        </p:spPr>
        <p:txBody>
          <a:bodyPr>
            <a:normAutofit/>
          </a:bodyPr>
          <a:lstStyle/>
          <a:p>
            <a:pPr algn="ctr"/>
            <a:r>
              <a:rPr lang="tr-TR" sz="2800" dirty="0" smtClean="0">
                <a:latin typeface="Times New Roman" panose="02020603050405020304" pitchFamily="18" charset="0"/>
                <a:cs typeface="Times New Roman" panose="02020603050405020304" pitchFamily="18" charset="0"/>
              </a:rPr>
              <a:t>BENİ DİNLEDİĞİNİZ İÇİN TEŞEKKÜR EDERİM </a:t>
            </a:r>
            <a:r>
              <a:rPr lang="tr-TR" sz="28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240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Tanım</a:t>
            </a:r>
            <a:endParaRPr lang="tr-TR" b="1" dirty="0">
              <a:solidFill>
                <a:srgbClr val="FF0000"/>
              </a:solidFill>
            </a:endParaRPr>
          </a:p>
        </p:txBody>
      </p:sp>
      <p:sp>
        <p:nvSpPr>
          <p:cNvPr id="3" name="İçerik Yer Tutucusu 2"/>
          <p:cNvSpPr>
            <a:spLocks noGrp="1"/>
          </p:cNvSpPr>
          <p:nvPr>
            <p:ph idx="1"/>
          </p:nvPr>
        </p:nvSpPr>
        <p:spPr>
          <a:xfrm>
            <a:off x="330200" y="1426771"/>
            <a:ext cx="4948238" cy="5372100"/>
          </a:xfrm>
        </p:spPr>
        <p:txBody>
          <a:bodyPr>
            <a:normAutofit/>
          </a:bodyPr>
          <a:lstStyle/>
          <a:p>
            <a:pPr algn="just"/>
            <a:r>
              <a:rPr lang="tr-TR" dirty="0" smtClean="0"/>
              <a:t>Savaş suçları</a:t>
            </a:r>
            <a:r>
              <a:rPr lang="tr-TR" dirty="0"/>
              <a:t>, silahlı bir çatışma halinde asker veya sivil kişilerin savaş hukukuna aykırı olan veya savaş hukukunu ihlal eden davranışlarıdır. </a:t>
            </a:r>
            <a:endParaRPr lang="tr-TR" dirty="0" smtClean="0"/>
          </a:p>
          <a:p>
            <a:pPr algn="just"/>
            <a:r>
              <a:rPr lang="tr-TR" dirty="0" smtClean="0"/>
              <a:t>Kural </a:t>
            </a:r>
            <a:r>
              <a:rPr lang="tr-TR" dirty="0"/>
              <a:t>olarak, </a:t>
            </a:r>
            <a:r>
              <a:rPr lang="tr-TR" b="1" dirty="0"/>
              <a:t>1949 Cenevre sözleşmelerinde yer alan hükümlerinin </a:t>
            </a:r>
            <a:r>
              <a:rPr lang="tr-TR" b="1" dirty="0" smtClean="0"/>
              <a:t>ve </a:t>
            </a:r>
            <a:r>
              <a:rPr lang="tr-TR" b="1" dirty="0"/>
              <a:t>savaş yasaları ve örf-adet hukuku kuralları ile ilgili ihlallerin</a:t>
            </a:r>
            <a:r>
              <a:rPr lang="tr-TR" dirty="0"/>
              <a:t> savaş suçu olduğu belirtilmektedir. </a:t>
            </a:r>
          </a:p>
          <a:p>
            <a:pPr algn="just"/>
            <a:endParaRPr lang="tr-TR" dirty="0"/>
          </a:p>
        </p:txBody>
      </p:sp>
      <p:pic>
        <p:nvPicPr>
          <p:cNvPr id="4" name="Resim 3"/>
          <p:cNvPicPr>
            <a:picLocks noChangeAspect="1"/>
          </p:cNvPicPr>
          <p:nvPr/>
        </p:nvPicPr>
        <p:blipFill>
          <a:blip r:embed="rId2"/>
          <a:stretch>
            <a:fillRect/>
          </a:stretch>
        </p:blipFill>
        <p:spPr>
          <a:xfrm>
            <a:off x="6275388" y="1811343"/>
            <a:ext cx="5340402" cy="3540919"/>
          </a:xfrm>
          <a:prstGeom prst="rect">
            <a:avLst/>
          </a:prstGeom>
        </p:spPr>
      </p:pic>
    </p:spTree>
    <p:extLst>
      <p:ext uri="{BB962C8B-B14F-4D97-AF65-F5344CB8AC3E}">
        <p14:creationId xmlns:p14="http://schemas.microsoft.com/office/powerpoint/2010/main" val="2826197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Kaynaklar</a:t>
            </a:r>
            <a:endParaRPr lang="tr-TR" b="1" dirty="0">
              <a:solidFill>
                <a:srgbClr val="FF0000"/>
              </a:solidFill>
            </a:endParaRPr>
          </a:p>
        </p:txBody>
      </p:sp>
      <p:sp>
        <p:nvSpPr>
          <p:cNvPr id="3" name="İçerik Yer Tutucusu 2"/>
          <p:cNvSpPr>
            <a:spLocks noGrp="1"/>
          </p:cNvSpPr>
          <p:nvPr>
            <p:ph idx="1"/>
          </p:nvPr>
        </p:nvSpPr>
        <p:spPr>
          <a:xfrm>
            <a:off x="547687" y="1714731"/>
            <a:ext cx="4838700" cy="4351338"/>
          </a:xfrm>
        </p:spPr>
        <p:txBody>
          <a:bodyPr>
            <a:normAutofit/>
          </a:bodyPr>
          <a:lstStyle/>
          <a:p>
            <a:pPr algn="just"/>
            <a:r>
              <a:rPr lang="tr-TR" dirty="0"/>
              <a:t>1863’de çıkarılan </a:t>
            </a:r>
            <a:r>
              <a:rPr lang="tr-TR" dirty="0" err="1"/>
              <a:t>Lieber</a:t>
            </a:r>
            <a:r>
              <a:rPr lang="tr-TR" dirty="0"/>
              <a:t> Kuralları,</a:t>
            </a:r>
          </a:p>
          <a:p>
            <a:pPr algn="just"/>
            <a:r>
              <a:rPr lang="tr-TR" dirty="0" smtClean="0"/>
              <a:t>1906 </a:t>
            </a:r>
            <a:r>
              <a:rPr lang="tr-TR" dirty="0"/>
              <a:t>Kara Savaşlarına ilişkin Cenevre Sözleşmesi, </a:t>
            </a:r>
            <a:endParaRPr lang="tr-TR" dirty="0" smtClean="0"/>
          </a:p>
          <a:p>
            <a:pPr algn="just"/>
            <a:r>
              <a:rPr lang="tr-TR" dirty="0" smtClean="0"/>
              <a:t>1907 </a:t>
            </a:r>
            <a:r>
              <a:rPr lang="tr-TR" dirty="0"/>
              <a:t>La </a:t>
            </a:r>
            <a:r>
              <a:rPr lang="tr-TR" dirty="0" err="1"/>
              <a:t>Haye</a:t>
            </a:r>
            <a:r>
              <a:rPr lang="tr-TR" dirty="0"/>
              <a:t> </a:t>
            </a:r>
            <a:r>
              <a:rPr lang="tr-TR" dirty="0" smtClean="0"/>
              <a:t>Sözleşmesi,</a:t>
            </a:r>
          </a:p>
          <a:p>
            <a:pPr algn="just"/>
            <a:r>
              <a:rPr lang="tr-TR" dirty="0"/>
              <a:t>1948 Londra Sözleşmesi bağlamında kurulan </a:t>
            </a:r>
            <a:r>
              <a:rPr lang="tr-TR" dirty="0" err="1"/>
              <a:t>Nuremberg</a:t>
            </a:r>
            <a:r>
              <a:rPr lang="tr-TR" dirty="0"/>
              <a:t> Mahkemesinin yargıladığı suçlar,</a:t>
            </a:r>
          </a:p>
          <a:p>
            <a:pPr algn="just"/>
            <a:endParaRPr lang="tr-TR" dirty="0"/>
          </a:p>
        </p:txBody>
      </p:sp>
      <p:pic>
        <p:nvPicPr>
          <p:cNvPr id="5" name="Resim 4"/>
          <p:cNvPicPr>
            <a:picLocks noChangeAspect="1"/>
          </p:cNvPicPr>
          <p:nvPr/>
        </p:nvPicPr>
        <p:blipFill>
          <a:blip r:embed="rId2"/>
          <a:stretch>
            <a:fillRect/>
          </a:stretch>
        </p:blipFill>
        <p:spPr>
          <a:xfrm>
            <a:off x="5708499" y="2386008"/>
            <a:ext cx="5918815" cy="2450759"/>
          </a:xfrm>
          <a:prstGeom prst="rect">
            <a:avLst/>
          </a:prstGeom>
        </p:spPr>
      </p:pic>
      <p:sp>
        <p:nvSpPr>
          <p:cNvPr id="6" name="Metin kutusu 5"/>
          <p:cNvSpPr txBox="1"/>
          <p:nvPr/>
        </p:nvSpPr>
        <p:spPr>
          <a:xfrm>
            <a:off x="7876382" y="5343064"/>
            <a:ext cx="2392835" cy="369332"/>
          </a:xfrm>
          <a:prstGeom prst="rect">
            <a:avLst/>
          </a:prstGeom>
          <a:noFill/>
        </p:spPr>
        <p:txBody>
          <a:bodyPr wrap="none" rtlCol="0">
            <a:spAutoFit/>
          </a:bodyPr>
          <a:lstStyle/>
          <a:p>
            <a:r>
              <a:rPr lang="tr-TR" dirty="0" smtClean="0">
                <a:solidFill>
                  <a:srgbClr val="FF0000"/>
                </a:solidFill>
              </a:rPr>
              <a:t>Nuremberg Mahkemesi</a:t>
            </a:r>
            <a:endParaRPr lang="tr-TR" dirty="0">
              <a:solidFill>
                <a:srgbClr val="FF0000"/>
              </a:solidFill>
            </a:endParaRPr>
          </a:p>
        </p:txBody>
      </p:sp>
    </p:spTree>
    <p:extLst>
      <p:ext uri="{BB962C8B-B14F-4D97-AF65-F5344CB8AC3E}">
        <p14:creationId xmlns:p14="http://schemas.microsoft.com/office/powerpoint/2010/main" val="95186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smtClean="0">
                <a:solidFill>
                  <a:srgbClr val="FF0000"/>
                </a:solidFill>
              </a:rPr>
              <a:t>Kaynaklar</a:t>
            </a:r>
            <a:endParaRPr lang="tr-TR" b="1" dirty="0">
              <a:solidFill>
                <a:srgbClr val="FF0000"/>
              </a:solidFill>
            </a:endParaRPr>
          </a:p>
        </p:txBody>
      </p:sp>
      <p:sp>
        <p:nvSpPr>
          <p:cNvPr id="3" name="İçerik Yer Tutucusu 2"/>
          <p:cNvSpPr>
            <a:spLocks noGrp="1"/>
          </p:cNvSpPr>
          <p:nvPr>
            <p:ph idx="1"/>
          </p:nvPr>
        </p:nvSpPr>
        <p:spPr>
          <a:xfrm>
            <a:off x="574675" y="1820306"/>
            <a:ext cx="5083629" cy="4351338"/>
          </a:xfrm>
        </p:spPr>
        <p:txBody>
          <a:bodyPr>
            <a:normAutofit/>
          </a:bodyPr>
          <a:lstStyle/>
          <a:p>
            <a:pPr algn="just"/>
            <a:r>
              <a:rPr lang="tr-TR" dirty="0"/>
              <a:t>1949 Cenevre Sözleşmeleri,	</a:t>
            </a:r>
          </a:p>
          <a:p>
            <a:pPr algn="just"/>
            <a:r>
              <a:rPr lang="tr-TR" dirty="0" smtClean="0"/>
              <a:t>1977 </a:t>
            </a:r>
            <a:r>
              <a:rPr lang="tr-TR" dirty="0"/>
              <a:t>ek protokolleri, </a:t>
            </a:r>
            <a:endParaRPr lang="tr-TR" dirty="0" smtClean="0"/>
          </a:p>
          <a:p>
            <a:pPr algn="just"/>
            <a:r>
              <a:rPr lang="tr-TR" dirty="0" smtClean="0"/>
              <a:t>Eski </a:t>
            </a:r>
            <a:r>
              <a:rPr lang="tr-TR" dirty="0"/>
              <a:t>Yugoslavya ve Ruanda </a:t>
            </a:r>
            <a:r>
              <a:rPr lang="tr-TR" dirty="0" err="1" smtClean="0"/>
              <a:t>UCM’ler</a:t>
            </a:r>
            <a:r>
              <a:rPr lang="tr-TR" dirty="0" smtClean="0"/>
              <a:t>,</a:t>
            </a:r>
          </a:p>
          <a:p>
            <a:pPr algn="just"/>
            <a:r>
              <a:rPr lang="tr-TR" dirty="0" smtClean="0"/>
              <a:t>Roma Statüsü.</a:t>
            </a:r>
          </a:p>
          <a:p>
            <a:pPr algn="just"/>
            <a:endParaRPr lang="tr-TR" dirty="0"/>
          </a:p>
        </p:txBody>
      </p:sp>
      <p:pic>
        <p:nvPicPr>
          <p:cNvPr id="4" name="Resim 3"/>
          <p:cNvPicPr>
            <a:picLocks noChangeAspect="1"/>
          </p:cNvPicPr>
          <p:nvPr/>
        </p:nvPicPr>
        <p:blipFill>
          <a:blip r:embed="rId2"/>
          <a:stretch>
            <a:fillRect/>
          </a:stretch>
        </p:blipFill>
        <p:spPr>
          <a:xfrm>
            <a:off x="6345954" y="1820306"/>
            <a:ext cx="4762500" cy="3171825"/>
          </a:xfrm>
          <a:prstGeom prst="rect">
            <a:avLst/>
          </a:prstGeom>
        </p:spPr>
      </p:pic>
      <p:sp>
        <p:nvSpPr>
          <p:cNvPr id="5" name="Metin kutusu 4"/>
          <p:cNvSpPr txBox="1"/>
          <p:nvPr/>
        </p:nvSpPr>
        <p:spPr>
          <a:xfrm>
            <a:off x="6666383" y="5302208"/>
            <a:ext cx="4121641" cy="369332"/>
          </a:xfrm>
          <a:prstGeom prst="rect">
            <a:avLst/>
          </a:prstGeom>
          <a:noFill/>
        </p:spPr>
        <p:txBody>
          <a:bodyPr wrap="none" rtlCol="0">
            <a:spAutoFit/>
          </a:bodyPr>
          <a:lstStyle/>
          <a:p>
            <a:r>
              <a:rPr lang="fr-FR" dirty="0">
                <a:solidFill>
                  <a:srgbClr val="FF0000"/>
                </a:solidFill>
              </a:rPr>
              <a:t>Conférence de la paix de La Haye de 1907</a:t>
            </a:r>
            <a:endParaRPr lang="tr-TR" dirty="0">
              <a:solidFill>
                <a:srgbClr val="FF0000"/>
              </a:solidFill>
            </a:endParaRPr>
          </a:p>
        </p:txBody>
      </p:sp>
    </p:spTree>
    <p:extLst>
      <p:ext uri="{BB962C8B-B14F-4D97-AF65-F5344CB8AC3E}">
        <p14:creationId xmlns:p14="http://schemas.microsoft.com/office/powerpoint/2010/main" val="3074584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a:solidFill>
                  <a:srgbClr val="FF0000"/>
                </a:solidFill>
              </a:rPr>
              <a:t> Korunan Hukuki Değer</a:t>
            </a:r>
          </a:p>
        </p:txBody>
      </p:sp>
      <p:sp>
        <p:nvSpPr>
          <p:cNvPr id="3" name="İçerik Yer Tutucusu 2"/>
          <p:cNvSpPr>
            <a:spLocks noGrp="1"/>
          </p:cNvSpPr>
          <p:nvPr>
            <p:ph idx="1"/>
          </p:nvPr>
        </p:nvSpPr>
        <p:spPr>
          <a:xfrm>
            <a:off x="551770" y="1981880"/>
            <a:ext cx="5168900" cy="4351338"/>
          </a:xfrm>
        </p:spPr>
        <p:txBody>
          <a:bodyPr/>
          <a:lstStyle/>
          <a:p>
            <a:r>
              <a:rPr lang="tr-TR" dirty="0" smtClean="0"/>
              <a:t>Yaşam hakkı</a:t>
            </a:r>
            <a:r>
              <a:rPr lang="tr-TR" dirty="0"/>
              <a:t>, </a:t>
            </a:r>
            <a:endParaRPr lang="tr-TR" dirty="0" smtClean="0"/>
          </a:p>
          <a:p>
            <a:r>
              <a:rPr lang="tr-TR" dirty="0" smtClean="0"/>
              <a:t>Kişi onuru,</a:t>
            </a:r>
          </a:p>
          <a:p>
            <a:r>
              <a:rPr lang="tr-TR" dirty="0" smtClean="0"/>
              <a:t>Kişi özgürlüğü </a:t>
            </a:r>
            <a:r>
              <a:rPr lang="tr-TR" dirty="0"/>
              <a:t>ve </a:t>
            </a:r>
            <a:r>
              <a:rPr lang="tr-TR" dirty="0" smtClean="0"/>
              <a:t>güvenliği,</a:t>
            </a:r>
          </a:p>
          <a:p>
            <a:r>
              <a:rPr lang="tr-TR" dirty="0" smtClean="0"/>
              <a:t>Dünya barışı </a:t>
            </a:r>
            <a:r>
              <a:rPr lang="tr-TR" dirty="0"/>
              <a:t>ve uluslararası barış ve </a:t>
            </a:r>
            <a:r>
              <a:rPr lang="tr-TR" dirty="0" smtClean="0"/>
              <a:t>güvenlik,</a:t>
            </a:r>
          </a:p>
          <a:p>
            <a:r>
              <a:rPr lang="tr-TR" dirty="0" smtClean="0"/>
              <a:t>Kültürel ve </a:t>
            </a:r>
            <a:r>
              <a:rPr lang="tr-TR" dirty="0"/>
              <a:t>tarihi </a:t>
            </a:r>
            <a:r>
              <a:rPr lang="tr-TR" dirty="0" smtClean="0"/>
              <a:t>değerler,</a:t>
            </a:r>
          </a:p>
          <a:p>
            <a:r>
              <a:rPr lang="tr-TR" dirty="0" smtClean="0"/>
              <a:t>Etkili başvuru hakkı vs.</a:t>
            </a:r>
            <a:endParaRPr lang="tr-TR" dirty="0"/>
          </a:p>
        </p:txBody>
      </p:sp>
      <p:pic>
        <p:nvPicPr>
          <p:cNvPr id="7" name="Resim 6"/>
          <p:cNvPicPr>
            <a:picLocks noChangeAspect="1"/>
          </p:cNvPicPr>
          <p:nvPr/>
        </p:nvPicPr>
        <p:blipFill>
          <a:blip r:embed="rId2"/>
          <a:stretch>
            <a:fillRect/>
          </a:stretch>
        </p:blipFill>
        <p:spPr>
          <a:xfrm>
            <a:off x="6096000" y="1981880"/>
            <a:ext cx="5574046" cy="3135401"/>
          </a:xfrm>
          <a:prstGeom prst="rect">
            <a:avLst/>
          </a:prstGeom>
        </p:spPr>
      </p:pic>
    </p:spTree>
    <p:extLst>
      <p:ext uri="{BB962C8B-B14F-4D97-AF65-F5344CB8AC3E}">
        <p14:creationId xmlns:p14="http://schemas.microsoft.com/office/powerpoint/2010/main" val="3101974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pPr algn="ctr"/>
            <a:r>
              <a:rPr lang="tr-TR" b="1" dirty="0">
                <a:solidFill>
                  <a:srgbClr val="FF0000"/>
                </a:solidFill>
              </a:rPr>
              <a:t>İlliyet Bağı</a:t>
            </a:r>
            <a:endParaRPr lang="tr-TR" dirty="0">
              <a:solidFill>
                <a:srgbClr val="FF0000"/>
              </a:solidFill>
            </a:endParaRPr>
          </a:p>
        </p:txBody>
      </p:sp>
      <p:sp>
        <p:nvSpPr>
          <p:cNvPr id="3" name="İçerik Yer Tutucusu 2"/>
          <p:cNvSpPr>
            <a:spLocks noGrp="1"/>
          </p:cNvSpPr>
          <p:nvPr>
            <p:ph idx="1"/>
          </p:nvPr>
        </p:nvSpPr>
        <p:spPr>
          <a:xfrm>
            <a:off x="6096000" y="1325563"/>
            <a:ext cx="5809343" cy="5141232"/>
          </a:xfrm>
        </p:spPr>
        <p:txBody>
          <a:bodyPr>
            <a:normAutofit lnSpcReduction="10000"/>
          </a:bodyPr>
          <a:lstStyle/>
          <a:p>
            <a:pPr algn="just"/>
            <a:r>
              <a:rPr lang="tr-TR" dirty="0" smtClean="0"/>
              <a:t>Davranış ile </a:t>
            </a:r>
            <a:r>
              <a:rPr lang="tr-TR" dirty="0"/>
              <a:t>çatışma arasında bir neden sonuç </a:t>
            </a:r>
            <a:r>
              <a:rPr lang="tr-TR" dirty="0" smtClean="0"/>
              <a:t>ilişkisi</a:t>
            </a:r>
            <a:endParaRPr lang="tr-TR" dirty="0"/>
          </a:p>
          <a:p>
            <a:pPr algn="just"/>
            <a:r>
              <a:rPr lang="tr-TR" dirty="0"/>
              <a:t>Nuremberg ve Yugoslavya </a:t>
            </a:r>
            <a:r>
              <a:rPr lang="tr-TR" dirty="0" err="1"/>
              <a:t>UCM’ler</a:t>
            </a:r>
            <a:r>
              <a:rPr lang="tr-TR" dirty="0"/>
              <a:t> yargılama şartı olarak </a:t>
            </a:r>
            <a:r>
              <a:rPr lang="tr-TR" b="1" dirty="0">
                <a:solidFill>
                  <a:srgbClr val="FF0000"/>
                </a:solidFill>
              </a:rPr>
              <a:t>fiilin savaş sırasında veya savaşla bağlantılı olarak işlenmiş olmasını a</a:t>
            </a:r>
            <a:r>
              <a:rPr lang="tr-TR" dirty="0"/>
              <a:t>ramalarına karşın, Roma Statüsü ile Ruanda UCM bu şartı aramamışlardır.</a:t>
            </a:r>
          </a:p>
          <a:p>
            <a:pPr algn="just"/>
            <a:r>
              <a:rPr lang="tr-TR" dirty="0" err="1" smtClean="0"/>
              <a:t>EYUCM’ye</a:t>
            </a:r>
            <a:r>
              <a:rPr lang="tr-TR" dirty="0" smtClean="0"/>
              <a:t> </a:t>
            </a:r>
            <a:r>
              <a:rPr lang="tr-TR" dirty="0"/>
              <a:t>göre ihlallerin sadece silahlı çatışma zamanında değil, </a:t>
            </a:r>
            <a:r>
              <a:rPr lang="tr-TR" b="1" dirty="0">
                <a:solidFill>
                  <a:srgbClr val="FF0000"/>
                </a:solidFill>
              </a:rPr>
              <a:t>düşman askerlerinin işgal ve kontrolü altında bulunan zamanda da sürmüş </a:t>
            </a:r>
            <a:r>
              <a:rPr lang="tr-TR" b="1" dirty="0" smtClean="0">
                <a:solidFill>
                  <a:srgbClr val="FF0000"/>
                </a:solidFill>
              </a:rPr>
              <a:t>olması </a:t>
            </a:r>
            <a:r>
              <a:rPr lang="tr-TR" dirty="0"/>
              <a:t>suç teşkil etmesi için </a:t>
            </a:r>
            <a:r>
              <a:rPr lang="tr-TR" dirty="0" smtClean="0"/>
              <a:t>yeterlidir.</a:t>
            </a:r>
            <a:endParaRPr lang="tr-TR" dirty="0"/>
          </a:p>
          <a:p>
            <a:pPr algn="just"/>
            <a:endParaRPr lang="tr-TR" dirty="0"/>
          </a:p>
        </p:txBody>
      </p:sp>
      <p:pic>
        <p:nvPicPr>
          <p:cNvPr id="4" name="Resim 3"/>
          <p:cNvPicPr>
            <a:picLocks noChangeAspect="1"/>
          </p:cNvPicPr>
          <p:nvPr/>
        </p:nvPicPr>
        <p:blipFill>
          <a:blip r:embed="rId2"/>
          <a:stretch>
            <a:fillRect/>
          </a:stretch>
        </p:blipFill>
        <p:spPr>
          <a:xfrm>
            <a:off x="400050" y="2172154"/>
            <a:ext cx="5695950" cy="3448050"/>
          </a:xfrm>
          <a:prstGeom prst="rect">
            <a:avLst/>
          </a:prstGeom>
        </p:spPr>
      </p:pic>
    </p:spTree>
    <p:extLst>
      <p:ext uri="{BB962C8B-B14F-4D97-AF65-F5344CB8AC3E}">
        <p14:creationId xmlns:p14="http://schemas.microsoft.com/office/powerpoint/2010/main" val="705329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8780"/>
            <a:ext cx="10515600" cy="1325563"/>
          </a:xfrm>
        </p:spPr>
        <p:txBody>
          <a:bodyPr/>
          <a:lstStyle/>
          <a:p>
            <a:pPr algn="ctr"/>
            <a:r>
              <a:rPr lang="tr-TR" b="1" dirty="0">
                <a:solidFill>
                  <a:srgbClr val="FF0000"/>
                </a:solidFill>
              </a:rPr>
              <a:t>Cenevre Sözleşmesi </a:t>
            </a:r>
            <a:r>
              <a:rPr lang="tr-TR" b="1" dirty="0" smtClean="0">
                <a:solidFill>
                  <a:srgbClr val="FF0000"/>
                </a:solidFill>
              </a:rPr>
              <a:t>Ortak Madde 3</a:t>
            </a:r>
            <a:endParaRPr lang="tr-TR" b="1" dirty="0">
              <a:solidFill>
                <a:srgbClr val="FF0000"/>
              </a:solidFill>
            </a:endParaRPr>
          </a:p>
        </p:txBody>
      </p:sp>
      <p:sp>
        <p:nvSpPr>
          <p:cNvPr id="3" name="İçerik Yer Tutucusu 2"/>
          <p:cNvSpPr>
            <a:spLocks noGrp="1"/>
          </p:cNvSpPr>
          <p:nvPr>
            <p:ph idx="1"/>
          </p:nvPr>
        </p:nvSpPr>
        <p:spPr>
          <a:xfrm>
            <a:off x="348343" y="1364343"/>
            <a:ext cx="5849257" cy="5210628"/>
          </a:xfrm>
        </p:spPr>
        <p:txBody>
          <a:bodyPr>
            <a:normAutofit/>
          </a:bodyPr>
          <a:lstStyle/>
          <a:p>
            <a:pPr lvl="0" algn="just"/>
            <a:r>
              <a:rPr lang="tr-TR" dirty="0"/>
              <a:t>Kasten öldürme,</a:t>
            </a:r>
          </a:p>
          <a:p>
            <a:pPr lvl="0" algn="just"/>
            <a:r>
              <a:rPr lang="tr-TR" dirty="0"/>
              <a:t>Kişinin hayatına vücut bütünlüğüne veya onuruna karşı her türlü saldırı, işkence ve kötü muamele,</a:t>
            </a:r>
          </a:p>
          <a:p>
            <a:pPr lvl="0" algn="just"/>
            <a:r>
              <a:rPr lang="tr-TR" dirty="0"/>
              <a:t>Rehin alma,</a:t>
            </a:r>
          </a:p>
          <a:p>
            <a:pPr lvl="0" algn="just"/>
            <a:r>
              <a:rPr lang="tr-TR" dirty="0"/>
              <a:t>Hukuka uygun şekilde kurulmayan ve işletilmeyen mahkemelerce verilen mahkûmiyet kararlarının infazı.</a:t>
            </a:r>
          </a:p>
          <a:p>
            <a:pPr lvl="0" algn="just"/>
            <a:r>
              <a:rPr lang="tr-TR" dirty="0"/>
              <a:t>Biyolojik deneyler dahil olmak üzere işkence ve insanlık dışlı müdahale</a:t>
            </a:r>
            <a:r>
              <a:rPr lang="tr-TR" dirty="0" smtClean="0"/>
              <a:t>,</a:t>
            </a:r>
            <a:endParaRPr lang="tr-TR" dirty="0"/>
          </a:p>
        </p:txBody>
      </p:sp>
      <p:pic>
        <p:nvPicPr>
          <p:cNvPr id="4" name="Resim 3"/>
          <p:cNvPicPr>
            <a:picLocks noChangeAspect="1"/>
          </p:cNvPicPr>
          <p:nvPr/>
        </p:nvPicPr>
        <p:blipFill>
          <a:blip r:embed="rId2"/>
          <a:stretch>
            <a:fillRect/>
          </a:stretch>
        </p:blipFill>
        <p:spPr>
          <a:xfrm>
            <a:off x="6337299" y="2081324"/>
            <a:ext cx="5553932" cy="3124087"/>
          </a:xfrm>
          <a:prstGeom prst="rect">
            <a:avLst/>
          </a:prstGeom>
        </p:spPr>
      </p:pic>
      <p:sp>
        <p:nvSpPr>
          <p:cNvPr id="5" name="Metin kutusu 4"/>
          <p:cNvSpPr txBox="1"/>
          <p:nvPr/>
        </p:nvSpPr>
        <p:spPr>
          <a:xfrm>
            <a:off x="7761555" y="5394827"/>
            <a:ext cx="2705421" cy="369332"/>
          </a:xfrm>
          <a:prstGeom prst="rect">
            <a:avLst/>
          </a:prstGeom>
          <a:noFill/>
        </p:spPr>
        <p:txBody>
          <a:bodyPr wrap="none" rtlCol="0">
            <a:spAutoFit/>
          </a:bodyPr>
          <a:lstStyle/>
          <a:p>
            <a:r>
              <a:rPr lang="tr-TR" dirty="0" smtClean="0">
                <a:solidFill>
                  <a:srgbClr val="FF0000"/>
                </a:solidFill>
              </a:rPr>
              <a:t>1949 Cenevre Sözleşmeleri</a:t>
            </a:r>
            <a:endParaRPr lang="tr-TR" dirty="0">
              <a:solidFill>
                <a:srgbClr val="FF0000"/>
              </a:solidFill>
            </a:endParaRPr>
          </a:p>
        </p:txBody>
      </p:sp>
    </p:spTree>
    <p:extLst>
      <p:ext uri="{BB962C8B-B14F-4D97-AF65-F5344CB8AC3E}">
        <p14:creationId xmlns:p14="http://schemas.microsoft.com/office/powerpoint/2010/main" val="405560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2238</Words>
  <Application>Microsoft Office PowerPoint</Application>
  <PresentationFormat>Geniş ekran</PresentationFormat>
  <Paragraphs>191</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Calibri Light</vt:lpstr>
      <vt:lpstr>Times New Roman</vt:lpstr>
      <vt:lpstr>Wingdings</vt:lpstr>
      <vt:lpstr>Office Teması</vt:lpstr>
      <vt:lpstr>SAVAŞ SUÇLARI</vt:lpstr>
      <vt:lpstr> Kavram</vt:lpstr>
      <vt:lpstr>Kavram</vt:lpstr>
      <vt:lpstr>Tanım</vt:lpstr>
      <vt:lpstr>Kaynaklar</vt:lpstr>
      <vt:lpstr>Kaynaklar</vt:lpstr>
      <vt:lpstr> Korunan Hukuki Değer</vt:lpstr>
      <vt:lpstr>İlliyet Bağı</vt:lpstr>
      <vt:lpstr>Cenevre Sözleşmesi Ortak Madde 3</vt:lpstr>
      <vt:lpstr>Cenevre Sözleşmesi Ortak Madde 3</vt:lpstr>
      <vt:lpstr> Roma Statüsüne Göre Savaş Suçları (çok ciddi ihlaller, md.8/a) </vt:lpstr>
      <vt:lpstr> Roma Statüsüne Göre Savaş Suçları (diğer ciddi ihlaller, md.8/b) </vt:lpstr>
      <vt:lpstr> Roma Statüsüne Göre Savaş Suçları (diğer ciddi ihlaller, md.8/b) </vt:lpstr>
      <vt:lpstr>Roma Statüsüne Göre Savaş Suçları (diğer ciddi ihlaller, md.8/b) </vt:lpstr>
      <vt:lpstr> Roma Statüsüne Göre Savaş Suçları (diğer ciddi ihlaller, md.8/b) </vt:lpstr>
      <vt:lpstr> Roma Statüsüne Göre Savaş Suçları (diğer ciddi ihlaller, md.8/b) </vt:lpstr>
      <vt:lpstr> Roma Statüsüne Göre Savaş Suçları, (diğer ciddi ihlaller, md.8/b) </vt:lpstr>
      <vt:lpstr> Roma Statüsüne Göre Savaş Suçları (diğer ciddi ihlaller, md.8/b) </vt:lpstr>
      <vt:lpstr>Roma Statüsüne Göre Savaş Suçları (ua nitelik taşımayan çatışma, md.8/c) </vt:lpstr>
      <vt:lpstr> Nuremberg Mahkemesi’ne Savaş Suçları </vt:lpstr>
      <vt:lpstr>EYUCM’de Savaş Suçları </vt:lpstr>
      <vt:lpstr>Manevi Unsur</vt:lpstr>
      <vt:lpstr>Fail</vt:lpstr>
      <vt:lpstr>Fail</vt:lpstr>
      <vt:lpstr>Fail</vt:lpstr>
      <vt:lpstr>Savaşan</vt:lpstr>
      <vt:lpstr>Gerilla Kavramı</vt:lpstr>
      <vt:lpstr>Korunan Kişiler/ Mağdur </vt:lpstr>
      <vt:lpstr>Korunan Kişiler/ Mağdur </vt:lpstr>
      <vt:lpstr>Korunan Kişiler/ Mağdur </vt:lpstr>
      <vt:lpstr> Uluslararası, Uluslararası Olmayan Silahlı Çatışma Ayrımı </vt:lpstr>
      <vt:lpstr> Uluslararası, Uluslararası Olmayan Silahlı Çatışma Ayrımı </vt:lpstr>
      <vt:lpstr>Kovuşturma</vt:lpstr>
      <vt:lpstr>Kovuşturma</vt:lpstr>
      <vt:lpstr>Kovuşturma</vt:lpstr>
      <vt:lpstr>Kovuşturma</vt:lpstr>
      <vt:lpstr>Kovuşturma</vt:lpstr>
      <vt:lpstr>Kovuşturma</vt:lpstr>
      <vt:lpstr>BENİ DİNLEDİĞİNİZ İÇİN TEŞEKKÜR EDERİM </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SAVAŞ SUÇLARI</dc:title>
  <dc:creator>arslanugur outlook.com</dc:creator>
  <cp:lastModifiedBy>SUDE</cp:lastModifiedBy>
  <cp:revision>35</cp:revision>
  <dcterms:created xsi:type="dcterms:W3CDTF">2016-04-15T21:08:56Z</dcterms:created>
  <dcterms:modified xsi:type="dcterms:W3CDTF">2023-11-20T16:56:03Z</dcterms:modified>
</cp:coreProperties>
</file>