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FC8BC48-10CA-4F64-A2BF-97118F93B81F}" type="datetimeFigureOut">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2E8CAD-D737-4E24-A52D-4070A1D942C9}" type="slidenum">
              <a:rPr lang="tr-TR" smtClean="0"/>
              <a:t>‹#›</a:t>
            </a:fld>
            <a:endParaRPr lang="tr-TR"/>
          </a:p>
        </p:txBody>
      </p:sp>
    </p:spTree>
    <p:extLst>
      <p:ext uri="{BB962C8B-B14F-4D97-AF65-F5344CB8AC3E}">
        <p14:creationId xmlns:p14="http://schemas.microsoft.com/office/powerpoint/2010/main" val="267667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FC8BC48-10CA-4F64-A2BF-97118F93B81F}" type="datetimeFigureOut">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2E8CAD-D737-4E24-A52D-4070A1D942C9}" type="slidenum">
              <a:rPr lang="tr-TR" smtClean="0"/>
              <a:t>‹#›</a:t>
            </a:fld>
            <a:endParaRPr lang="tr-TR"/>
          </a:p>
        </p:txBody>
      </p:sp>
    </p:spTree>
    <p:extLst>
      <p:ext uri="{BB962C8B-B14F-4D97-AF65-F5344CB8AC3E}">
        <p14:creationId xmlns:p14="http://schemas.microsoft.com/office/powerpoint/2010/main" val="184926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FC8BC48-10CA-4F64-A2BF-97118F93B81F}" type="datetimeFigureOut">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2E8CAD-D737-4E24-A52D-4070A1D942C9}" type="slidenum">
              <a:rPr lang="tr-TR" smtClean="0"/>
              <a:t>‹#›</a:t>
            </a:fld>
            <a:endParaRPr lang="tr-TR"/>
          </a:p>
        </p:txBody>
      </p:sp>
    </p:spTree>
    <p:extLst>
      <p:ext uri="{BB962C8B-B14F-4D97-AF65-F5344CB8AC3E}">
        <p14:creationId xmlns:p14="http://schemas.microsoft.com/office/powerpoint/2010/main" val="249983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FC8BC48-10CA-4F64-A2BF-97118F93B81F}" type="datetimeFigureOut">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2E8CAD-D737-4E24-A52D-4070A1D942C9}" type="slidenum">
              <a:rPr lang="tr-TR" smtClean="0"/>
              <a:t>‹#›</a:t>
            </a:fld>
            <a:endParaRPr lang="tr-TR"/>
          </a:p>
        </p:txBody>
      </p:sp>
    </p:spTree>
    <p:extLst>
      <p:ext uri="{BB962C8B-B14F-4D97-AF65-F5344CB8AC3E}">
        <p14:creationId xmlns:p14="http://schemas.microsoft.com/office/powerpoint/2010/main" val="254842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FC8BC48-10CA-4F64-A2BF-97118F93B81F}" type="datetimeFigureOut">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2E8CAD-D737-4E24-A52D-4070A1D942C9}" type="slidenum">
              <a:rPr lang="tr-TR" smtClean="0"/>
              <a:t>‹#›</a:t>
            </a:fld>
            <a:endParaRPr lang="tr-TR"/>
          </a:p>
        </p:txBody>
      </p:sp>
    </p:spTree>
    <p:extLst>
      <p:ext uri="{BB962C8B-B14F-4D97-AF65-F5344CB8AC3E}">
        <p14:creationId xmlns:p14="http://schemas.microsoft.com/office/powerpoint/2010/main" val="25847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FC8BC48-10CA-4F64-A2BF-97118F93B81F}" type="datetimeFigureOut">
              <a:rPr lang="tr-TR" smtClean="0"/>
              <a:t>29.11.2021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E2E8CAD-D737-4E24-A52D-4070A1D942C9}" type="slidenum">
              <a:rPr lang="tr-TR" smtClean="0"/>
              <a:t>‹#›</a:t>
            </a:fld>
            <a:endParaRPr lang="tr-TR"/>
          </a:p>
        </p:txBody>
      </p:sp>
    </p:spTree>
    <p:extLst>
      <p:ext uri="{BB962C8B-B14F-4D97-AF65-F5344CB8AC3E}">
        <p14:creationId xmlns:p14="http://schemas.microsoft.com/office/powerpoint/2010/main" val="71020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FC8BC48-10CA-4F64-A2BF-97118F93B81F}" type="datetimeFigureOut">
              <a:rPr lang="tr-TR" smtClean="0"/>
              <a:t>29.11.2021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E2E8CAD-D737-4E24-A52D-4070A1D942C9}" type="slidenum">
              <a:rPr lang="tr-TR" smtClean="0"/>
              <a:t>‹#›</a:t>
            </a:fld>
            <a:endParaRPr lang="tr-TR"/>
          </a:p>
        </p:txBody>
      </p:sp>
    </p:spTree>
    <p:extLst>
      <p:ext uri="{BB962C8B-B14F-4D97-AF65-F5344CB8AC3E}">
        <p14:creationId xmlns:p14="http://schemas.microsoft.com/office/powerpoint/2010/main" val="122145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FC8BC48-10CA-4F64-A2BF-97118F93B81F}" type="datetimeFigureOut">
              <a:rPr lang="tr-TR" smtClean="0"/>
              <a:t>29.11.2021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E2E8CAD-D737-4E24-A52D-4070A1D942C9}" type="slidenum">
              <a:rPr lang="tr-TR" smtClean="0"/>
              <a:t>‹#›</a:t>
            </a:fld>
            <a:endParaRPr lang="tr-TR"/>
          </a:p>
        </p:txBody>
      </p:sp>
    </p:spTree>
    <p:extLst>
      <p:ext uri="{BB962C8B-B14F-4D97-AF65-F5344CB8AC3E}">
        <p14:creationId xmlns:p14="http://schemas.microsoft.com/office/powerpoint/2010/main" val="285923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FC8BC48-10CA-4F64-A2BF-97118F93B81F}" type="datetimeFigureOut">
              <a:rPr lang="tr-TR" smtClean="0"/>
              <a:t>29.11.2021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E2E8CAD-D737-4E24-A52D-4070A1D942C9}" type="slidenum">
              <a:rPr lang="tr-TR" smtClean="0"/>
              <a:t>‹#›</a:t>
            </a:fld>
            <a:endParaRPr lang="tr-TR"/>
          </a:p>
        </p:txBody>
      </p:sp>
    </p:spTree>
    <p:extLst>
      <p:ext uri="{BB962C8B-B14F-4D97-AF65-F5344CB8AC3E}">
        <p14:creationId xmlns:p14="http://schemas.microsoft.com/office/powerpoint/2010/main" val="307754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FC8BC48-10CA-4F64-A2BF-97118F93B81F}" type="datetimeFigureOut">
              <a:rPr lang="tr-TR" smtClean="0"/>
              <a:t>29.11.2021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E2E8CAD-D737-4E24-A52D-4070A1D942C9}" type="slidenum">
              <a:rPr lang="tr-TR" smtClean="0"/>
              <a:t>‹#›</a:t>
            </a:fld>
            <a:endParaRPr lang="tr-TR"/>
          </a:p>
        </p:txBody>
      </p:sp>
    </p:spTree>
    <p:extLst>
      <p:ext uri="{BB962C8B-B14F-4D97-AF65-F5344CB8AC3E}">
        <p14:creationId xmlns:p14="http://schemas.microsoft.com/office/powerpoint/2010/main" val="378717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FC8BC48-10CA-4F64-A2BF-97118F93B81F}" type="datetimeFigureOut">
              <a:rPr lang="tr-TR" smtClean="0"/>
              <a:t>29.11.2021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E2E8CAD-D737-4E24-A52D-4070A1D942C9}" type="slidenum">
              <a:rPr lang="tr-TR" smtClean="0"/>
              <a:t>‹#›</a:t>
            </a:fld>
            <a:endParaRPr lang="tr-TR"/>
          </a:p>
        </p:txBody>
      </p:sp>
    </p:spTree>
    <p:extLst>
      <p:ext uri="{BB962C8B-B14F-4D97-AF65-F5344CB8AC3E}">
        <p14:creationId xmlns:p14="http://schemas.microsoft.com/office/powerpoint/2010/main" val="3567359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BC48-10CA-4F64-A2BF-97118F93B81F}" type="datetimeFigureOut">
              <a:rPr lang="tr-TR" smtClean="0"/>
              <a:t>29.11.2021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E8CAD-D737-4E24-A52D-4070A1D942C9}" type="slidenum">
              <a:rPr lang="tr-TR" smtClean="0"/>
              <a:t>‹#›</a:t>
            </a:fld>
            <a:endParaRPr lang="tr-TR"/>
          </a:p>
        </p:txBody>
      </p:sp>
    </p:spTree>
    <p:extLst>
      <p:ext uri="{BB962C8B-B14F-4D97-AF65-F5344CB8AC3E}">
        <p14:creationId xmlns:p14="http://schemas.microsoft.com/office/powerpoint/2010/main" val="1003873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516095" y="-594"/>
            <a:ext cx="12193057" cy="6858594"/>
          </a:xfrm>
          <a:prstGeom prst="rect">
            <a:avLst/>
          </a:prstGeom>
        </p:spPr>
      </p:pic>
      <p:sp>
        <p:nvSpPr>
          <p:cNvPr id="3" name="Alt Başlık 2"/>
          <p:cNvSpPr>
            <a:spLocks noGrp="1"/>
          </p:cNvSpPr>
          <p:nvPr>
            <p:ph type="subTitle" idx="1"/>
          </p:nvPr>
        </p:nvSpPr>
        <p:spPr>
          <a:xfrm>
            <a:off x="1413164" y="992221"/>
            <a:ext cx="9144000" cy="3046379"/>
          </a:xfrm>
        </p:spPr>
        <p:txBody>
          <a:bodyPr>
            <a:noAutofit/>
          </a:bodyPr>
          <a:lstStyle/>
          <a:p>
            <a:r>
              <a:rPr lang="tr-TR" sz="4400" dirty="0"/>
              <a:t>MELİH ÖZCAN</a:t>
            </a:r>
          </a:p>
          <a:p>
            <a:r>
              <a:rPr lang="tr-TR" sz="4400" dirty="0"/>
              <a:t>HACETTEPE ÜNİVERSİTESİ</a:t>
            </a:r>
          </a:p>
          <a:p>
            <a:r>
              <a:rPr lang="tr-TR" sz="4400" dirty="0"/>
              <a:t>KİMYA BÖLÜMÜ</a:t>
            </a:r>
          </a:p>
          <a:p>
            <a:endParaRPr lang="tr-TR" sz="4400" dirty="0"/>
          </a:p>
          <a:p>
            <a:r>
              <a:rPr lang="tr-TR" sz="4400" dirty="0"/>
              <a:t>‘ÇERNOBİL FACİASI’</a:t>
            </a:r>
          </a:p>
        </p:txBody>
      </p:sp>
    </p:spTree>
    <p:extLst>
      <p:ext uri="{BB962C8B-B14F-4D97-AF65-F5344CB8AC3E}">
        <p14:creationId xmlns:p14="http://schemas.microsoft.com/office/powerpoint/2010/main" val="14120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529" y="-297"/>
            <a:ext cx="12193057" cy="6858594"/>
          </a:xfrm>
          <a:prstGeom prst="rect">
            <a:avLst/>
          </a:prstGeom>
        </p:spPr>
      </p:pic>
      <p:sp>
        <p:nvSpPr>
          <p:cNvPr id="5" name="Unvan 4"/>
          <p:cNvSpPr>
            <a:spLocks noGrp="1"/>
          </p:cNvSpPr>
          <p:nvPr>
            <p:ph type="title"/>
          </p:nvPr>
        </p:nvSpPr>
        <p:spPr>
          <a:xfrm>
            <a:off x="3609110" y="658808"/>
            <a:ext cx="4384964" cy="507711"/>
          </a:xfrm>
        </p:spPr>
        <p:txBody>
          <a:bodyPr>
            <a:normAutofit fontScale="90000"/>
          </a:bodyPr>
          <a:lstStyle/>
          <a:p>
            <a:pPr algn="ctr"/>
            <a:r>
              <a:rPr lang="tr-TR" sz="3200" b="1" dirty="0">
                <a:latin typeface="+mn-lt"/>
              </a:rPr>
              <a:t>TÜRKİYE’YE OLAN ETKİLERİ</a:t>
            </a:r>
          </a:p>
        </p:txBody>
      </p:sp>
      <p:sp>
        <p:nvSpPr>
          <p:cNvPr id="6" name="İçerik Yer Tutucusu 5"/>
          <p:cNvSpPr>
            <a:spLocks noGrp="1"/>
          </p:cNvSpPr>
          <p:nvPr>
            <p:ph idx="1"/>
          </p:nvPr>
        </p:nvSpPr>
        <p:spPr>
          <a:xfrm>
            <a:off x="540327" y="912664"/>
            <a:ext cx="11083637" cy="5682100"/>
          </a:xfrm>
        </p:spPr>
        <p:txBody>
          <a:bodyPr/>
          <a:lstStyle/>
          <a:p>
            <a:pPr algn="ctr"/>
            <a:endParaRPr lang="tr-TR" sz="2400" dirty="0"/>
          </a:p>
          <a:p>
            <a:pPr marL="0" indent="0" algn="ctr">
              <a:buNone/>
            </a:pPr>
            <a:endParaRPr lang="tr-TR" sz="2400" dirty="0"/>
          </a:p>
          <a:p>
            <a:pPr marL="0" indent="0" algn="ctr">
              <a:buNone/>
            </a:pPr>
            <a:r>
              <a:rPr lang="tr-TR" sz="2400" dirty="0"/>
              <a:t>Ülkemiz üzerinde bulutun geçişi sırasında şiddetli yağmur alan Bulgaristan ve Yunanistan sınırındaki Trakya Bölgeleri ile Doğu Karadeniz kıyıları Türkiye’nin en fazla radyoaktif </a:t>
            </a:r>
            <a:r>
              <a:rPr lang="tr-TR" sz="2400" dirty="0" err="1"/>
              <a:t>kontaminasyona</a:t>
            </a:r>
            <a:r>
              <a:rPr lang="tr-TR" sz="2400" dirty="0"/>
              <a:t> bağlı kalan bölgeleridir.</a:t>
            </a:r>
          </a:p>
          <a:p>
            <a:pPr marL="0" indent="0" algn="ctr">
              <a:buNone/>
            </a:pPr>
            <a:endParaRPr lang="tr-TR" sz="2400" dirty="0"/>
          </a:p>
          <a:p>
            <a:pPr marL="0" indent="0" algn="ctr">
              <a:buNone/>
            </a:pPr>
            <a:r>
              <a:rPr lang="tr-TR" sz="2400" dirty="0"/>
              <a:t>Devlet Meteoroloji Enstitüsü’ </a:t>
            </a:r>
            <a:r>
              <a:rPr lang="tr-TR" sz="2400" dirty="0" err="1"/>
              <a:t>nden</a:t>
            </a:r>
            <a:r>
              <a:rPr lang="tr-TR" sz="2400" dirty="0"/>
              <a:t> alınan Türkiye yağış bilgileri ve ölçüm sonuçları dikkate alınarak; radyoaktif bulutun Türkiye üzerine 1 Mayıs 1986’da Trakya üzerinden ulaştığı, daha sonra Karadeniz kıyı şeridine yaklaşarak 2 Mayıs’ta Sinop üzerinden tüm Trakya ve Batı Karadeniz’i etkisi altına aldığı, 3 Mayıs’ta Güneydoğu Anadolu ve Doğu Anadolu dışındaki bölgeleri, 4 Mayıs’ta da tüm Türkiye’yi etkilediği, 5 Mayıs’taki bulutun Orta Karadeniz’den başlayarak Doğu Karadeniz kıyı şeridi boyunca Türkiye’nin doğusuna doğru ilerlediği ve 6 Mayıs’tan itibaren etkilerinin azalmaya başladığı değerlendirilmiştir. </a:t>
            </a:r>
          </a:p>
          <a:p>
            <a:endParaRPr lang="tr-TR" dirty="0"/>
          </a:p>
        </p:txBody>
      </p:sp>
    </p:spTree>
    <p:extLst>
      <p:ext uri="{BB962C8B-B14F-4D97-AF65-F5344CB8AC3E}">
        <p14:creationId xmlns:p14="http://schemas.microsoft.com/office/powerpoint/2010/main" val="122451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 y="0"/>
            <a:ext cx="12191999" cy="6858000"/>
          </a:xfrm>
          <a:prstGeom prst="rect">
            <a:avLst/>
          </a:prstGeom>
        </p:spPr>
      </p:pic>
      <p:sp>
        <p:nvSpPr>
          <p:cNvPr id="2" name="Unvan 1"/>
          <p:cNvSpPr>
            <a:spLocks noGrp="1"/>
          </p:cNvSpPr>
          <p:nvPr>
            <p:ph type="title"/>
          </p:nvPr>
        </p:nvSpPr>
        <p:spPr>
          <a:xfrm>
            <a:off x="765461" y="1196397"/>
            <a:ext cx="10661073" cy="1796185"/>
          </a:xfrm>
        </p:spPr>
        <p:txBody>
          <a:bodyPr>
            <a:normAutofit fontScale="90000"/>
          </a:bodyPr>
          <a:lstStyle/>
          <a:p>
            <a:pPr algn="ctr"/>
            <a:r>
              <a:rPr lang="tr-TR" sz="3600" b="1" dirty="0">
                <a:latin typeface="+mn-lt"/>
              </a:rPr>
              <a:t>ETKİLENEN BÖLGELER</a:t>
            </a:r>
            <a:br>
              <a:rPr lang="tr-TR" sz="2700" dirty="0">
                <a:latin typeface="+mn-lt"/>
              </a:rPr>
            </a:br>
            <a:br>
              <a:rPr lang="tr-TR" sz="2700" dirty="0">
                <a:latin typeface="+mn-lt"/>
              </a:rPr>
            </a:br>
            <a:r>
              <a:rPr lang="tr-TR" sz="2700" dirty="0">
                <a:latin typeface="+mn-lt"/>
              </a:rPr>
              <a:t>Çernobil nükleer santral kazasının ilk etkileri 30 Nisan 1986 günü ülkemizin kuzeybatı (Trakya) bölgesi ve Karadeniz kıyılarında çevresel radyasyon düzeylerindeki yükselmeler ile gözlenmiştir. En yüksek radyasyon düzeyi Batı Karadeniz Bölgesi’ndeki Karasu’da ölçülmüştür. </a:t>
            </a:r>
            <a:br>
              <a:rPr lang="tr-TR" dirty="0"/>
            </a:br>
            <a:endParaRPr lang="tr-TR" dirty="0"/>
          </a:p>
        </p:txBody>
      </p:sp>
      <p:pic>
        <p:nvPicPr>
          <p:cNvPr id="5" name="Resim 4"/>
          <p:cNvPicPr>
            <a:picLocks noChangeAspect="1"/>
          </p:cNvPicPr>
          <p:nvPr/>
        </p:nvPicPr>
        <p:blipFill>
          <a:blip r:embed="rId3"/>
          <a:stretch>
            <a:fillRect/>
          </a:stretch>
        </p:blipFill>
        <p:spPr>
          <a:xfrm>
            <a:off x="2382982" y="3404754"/>
            <a:ext cx="7490429" cy="2860965"/>
          </a:xfrm>
          <a:prstGeom prst="rect">
            <a:avLst/>
          </a:prstGeom>
          <a:ln w="38100">
            <a:solidFill>
              <a:schemeClr val="tx1"/>
            </a:solidFill>
          </a:ln>
        </p:spPr>
      </p:pic>
    </p:spTree>
    <p:extLst>
      <p:ext uri="{BB962C8B-B14F-4D97-AF65-F5344CB8AC3E}">
        <p14:creationId xmlns:p14="http://schemas.microsoft.com/office/powerpoint/2010/main" val="420023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529" y="-297"/>
            <a:ext cx="12193057" cy="6858594"/>
          </a:xfrm>
          <a:prstGeom prst="rect">
            <a:avLst/>
          </a:prstGeom>
        </p:spPr>
      </p:pic>
      <p:sp>
        <p:nvSpPr>
          <p:cNvPr id="2" name="Unvan 1"/>
          <p:cNvSpPr>
            <a:spLocks noGrp="1"/>
          </p:cNvSpPr>
          <p:nvPr>
            <p:ph type="title"/>
          </p:nvPr>
        </p:nvSpPr>
        <p:spPr>
          <a:xfrm>
            <a:off x="838200" y="365125"/>
            <a:ext cx="10515600" cy="2114839"/>
          </a:xfrm>
        </p:spPr>
        <p:txBody>
          <a:bodyPr>
            <a:normAutofit/>
          </a:bodyPr>
          <a:lstStyle/>
          <a:p>
            <a:pPr algn="ctr"/>
            <a:r>
              <a:rPr lang="tr-TR" sz="2700" b="1" dirty="0">
                <a:latin typeface="+mn-lt"/>
              </a:rPr>
              <a:t>ÇERNOBİL SONRASI TÜRKİYE’DE KANSER ORANLARI  </a:t>
            </a:r>
            <a:br>
              <a:rPr lang="tr-TR" sz="2700" dirty="0">
                <a:latin typeface="+mn-lt"/>
              </a:rPr>
            </a:br>
            <a:br>
              <a:rPr lang="tr-TR" sz="2700" dirty="0">
                <a:latin typeface="+mn-lt"/>
              </a:rPr>
            </a:br>
            <a:r>
              <a:rPr lang="tr-TR" sz="1800" dirty="0">
                <a:latin typeface="+mn-lt"/>
              </a:rPr>
              <a:t>Türkiye'de Bölgelere ve Yıllara Göre Kanser </a:t>
            </a:r>
            <a:r>
              <a:rPr lang="tr-TR" sz="1800" dirty="0" err="1">
                <a:latin typeface="+mn-lt"/>
              </a:rPr>
              <a:t>İnsidansı</a:t>
            </a:r>
            <a:br>
              <a:rPr lang="tr-TR" sz="2700" dirty="0"/>
            </a:br>
            <a:endParaRPr lang="tr-TR" sz="2700" dirty="0"/>
          </a:p>
        </p:txBody>
      </p:sp>
      <p:pic>
        <p:nvPicPr>
          <p:cNvPr id="4" name="Resim 3"/>
          <p:cNvPicPr>
            <a:picLocks noChangeAspect="1"/>
          </p:cNvPicPr>
          <p:nvPr/>
        </p:nvPicPr>
        <p:blipFill rotWithShape="1">
          <a:blip r:embed="rId3"/>
          <a:srcRect l="2279" t="3350" r="1697" b="2910"/>
          <a:stretch/>
        </p:blipFill>
        <p:spPr>
          <a:xfrm>
            <a:off x="3668319" y="2135830"/>
            <a:ext cx="4855359" cy="1923552"/>
          </a:xfrm>
          <a:prstGeom prst="rect">
            <a:avLst/>
          </a:prstGeom>
          <a:ln w="38100">
            <a:solidFill>
              <a:schemeClr val="tx1"/>
            </a:solidFill>
          </a:ln>
        </p:spPr>
      </p:pic>
      <p:sp>
        <p:nvSpPr>
          <p:cNvPr id="5" name="Metin kutusu 4"/>
          <p:cNvSpPr txBox="1"/>
          <p:nvPr/>
        </p:nvSpPr>
        <p:spPr>
          <a:xfrm>
            <a:off x="1253836" y="4264523"/>
            <a:ext cx="10273145" cy="2246769"/>
          </a:xfrm>
          <a:prstGeom prst="rect">
            <a:avLst/>
          </a:prstGeom>
          <a:noFill/>
        </p:spPr>
        <p:txBody>
          <a:bodyPr wrap="square" rtlCol="0">
            <a:spAutoFit/>
          </a:bodyPr>
          <a:lstStyle/>
          <a:p>
            <a:pPr algn="ctr"/>
            <a:r>
              <a:rPr lang="tr-TR" sz="2000" dirty="0"/>
              <a:t>Kanser </a:t>
            </a:r>
            <a:r>
              <a:rPr lang="tr-TR" sz="2000" dirty="0" err="1"/>
              <a:t>insidansında</a:t>
            </a:r>
            <a:r>
              <a:rPr lang="tr-TR" sz="2000" dirty="0"/>
              <a:t> bölgesel farklılığa ek olarak il bazında da belirgin farlılıklar vardır. Çernobil Nükleer Santral kazası sonrası radyasyon bulutları ile diğer illere göre daha fazla radyoaktif maddelere </a:t>
            </a:r>
            <a:r>
              <a:rPr lang="tr-TR" sz="2000" dirty="0" err="1"/>
              <a:t>sunuk</a:t>
            </a:r>
            <a:r>
              <a:rPr lang="tr-TR" sz="2000" dirty="0"/>
              <a:t> kalmış ve kanser görülme sıklığında artış olması beklenen/artış olduğu söylenen seçilmiş bazı illerde görülen kanser </a:t>
            </a:r>
            <a:r>
              <a:rPr lang="tr-TR" sz="2000" dirty="0" err="1"/>
              <a:t>insidansının</a:t>
            </a:r>
            <a:r>
              <a:rPr lang="tr-TR" sz="2000" dirty="0"/>
              <a:t> yıllara göre değişimi Edirne 2001, Artvin 1995 ve Rize 1996 yıllarında en yüksek değere ulaşmıştır. Kanser </a:t>
            </a:r>
            <a:r>
              <a:rPr lang="tr-TR" sz="2000" dirty="0" err="1"/>
              <a:t>insidansının</a:t>
            </a:r>
            <a:r>
              <a:rPr lang="tr-TR" sz="2000" dirty="0"/>
              <a:t> arttığı düşünülen illerde bile Türkiye için beklenen yüz binde 120’lik değere ulaşılamadığı, yüz binde 100’ün altında kalındığı görülmektedir.</a:t>
            </a:r>
          </a:p>
        </p:txBody>
      </p:sp>
    </p:spTree>
    <p:extLst>
      <p:ext uri="{BB962C8B-B14F-4D97-AF65-F5344CB8AC3E}">
        <p14:creationId xmlns:p14="http://schemas.microsoft.com/office/powerpoint/2010/main" val="425160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3C252A-9984-4F5B-8FB9-597235AB06AD}"/>
              </a:ext>
            </a:extLst>
          </p:cNvPr>
          <p:cNvSpPr>
            <a:spLocks noGrp="1"/>
          </p:cNvSpPr>
          <p:nvPr>
            <p:ph type="title"/>
          </p:nvPr>
        </p:nvSpPr>
        <p:spPr>
          <a:xfrm>
            <a:off x="0" y="365125"/>
            <a:ext cx="11896928" cy="4450066"/>
          </a:xfrm>
        </p:spPr>
        <p:txBody>
          <a:bodyPr>
            <a:normAutofit/>
          </a:bodyPr>
          <a:lstStyle/>
          <a:p>
            <a:pPr algn="ctr"/>
            <a:br>
              <a:rPr lang="tr-TR" b="1" dirty="0"/>
            </a:br>
            <a:br>
              <a:rPr lang="tr-TR" b="1" dirty="0"/>
            </a:br>
            <a:r>
              <a:rPr lang="tr-TR" b="1" dirty="0"/>
              <a:t>KAYNAKLAR</a:t>
            </a:r>
            <a:br>
              <a:rPr lang="tr-TR" dirty="0"/>
            </a:br>
            <a:br>
              <a:rPr lang="tr-TR" dirty="0"/>
            </a:br>
            <a:r>
              <a:rPr lang="tr-TR" sz="1800" dirty="0"/>
              <a:t>Türkiye Atom Enerjisi Kurumu (2006) Çernobil Serisi</a:t>
            </a:r>
            <a:br>
              <a:rPr lang="tr-TR" sz="1800" dirty="0"/>
            </a:br>
            <a:br>
              <a:rPr lang="tr-TR" sz="1800" dirty="0"/>
            </a:br>
            <a:br>
              <a:rPr lang="tr-TR" sz="1800" dirty="0"/>
            </a:br>
            <a:br>
              <a:rPr lang="tr-TR" sz="1800" dirty="0"/>
            </a:br>
            <a:r>
              <a:rPr lang="tr-TR" sz="1800" b="1" i="1" dirty="0"/>
              <a:t>Çernobil Nükleer Kazası </a:t>
            </a:r>
            <a:r>
              <a:rPr lang="tr-TR" sz="1800" b="1" i="1" dirty="0" err="1"/>
              <a:t>SonrasıTürkiye’de</a:t>
            </a:r>
            <a:r>
              <a:rPr lang="tr-TR" sz="1800" b="1" i="1" dirty="0"/>
              <a:t> Kanser, </a:t>
            </a:r>
            <a:r>
              <a:rPr lang="tr-TR" sz="1800" i="1" dirty="0"/>
              <a:t>Birinci Baskı, Nisan 2006 Türk Tabipleri Birliği Yayınları</a:t>
            </a:r>
            <a:br>
              <a:rPr lang="tr-TR" sz="4400" i="1" dirty="0"/>
            </a:br>
            <a:endParaRPr lang="tr-TR" dirty="0"/>
          </a:p>
        </p:txBody>
      </p:sp>
    </p:spTree>
    <p:extLst>
      <p:ext uri="{BB962C8B-B14F-4D97-AF65-F5344CB8AC3E}">
        <p14:creationId xmlns:p14="http://schemas.microsoft.com/office/powerpoint/2010/main" val="428754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12192000" cy="6858000"/>
          </a:xfrm>
          <a:prstGeom prst="rect">
            <a:avLst/>
          </a:prstGeom>
        </p:spPr>
      </p:pic>
      <p:sp>
        <p:nvSpPr>
          <p:cNvPr id="2" name="Unvan 1"/>
          <p:cNvSpPr>
            <a:spLocks noGrp="1"/>
          </p:cNvSpPr>
          <p:nvPr>
            <p:ph type="title"/>
          </p:nvPr>
        </p:nvSpPr>
        <p:spPr>
          <a:xfrm>
            <a:off x="2854033" y="686940"/>
            <a:ext cx="5943601" cy="964911"/>
          </a:xfrm>
        </p:spPr>
        <p:txBody>
          <a:bodyPr>
            <a:normAutofit fontScale="90000"/>
          </a:bodyPr>
          <a:lstStyle/>
          <a:p>
            <a:r>
              <a:rPr lang="tr-TR" sz="2400" b="1" dirty="0">
                <a:latin typeface="+mn-lt"/>
                <a:ea typeface="Tahoma" panose="020B0604030504040204" pitchFamily="34" charset="0"/>
                <a:cs typeface="Tahoma" panose="020B0604030504040204" pitchFamily="34" charset="0"/>
              </a:rPr>
              <a:t>      </a:t>
            </a:r>
            <a:r>
              <a:rPr lang="tr-TR" sz="3200" b="1" dirty="0">
                <a:latin typeface="+mn-lt"/>
                <a:ea typeface="Tahoma" panose="020B0604030504040204" pitchFamily="34" charset="0"/>
                <a:cs typeface="Tahoma" panose="020B0604030504040204" pitchFamily="34" charset="0"/>
              </a:rPr>
              <a:t>NÜKLEER ENERJİ SANTRALİ NEDİR</a:t>
            </a:r>
          </a:p>
        </p:txBody>
      </p:sp>
      <p:sp>
        <p:nvSpPr>
          <p:cNvPr id="3" name="İçerik Yer Tutucusu 2"/>
          <p:cNvSpPr>
            <a:spLocks noGrp="1"/>
          </p:cNvSpPr>
          <p:nvPr>
            <p:ph idx="1"/>
          </p:nvPr>
        </p:nvSpPr>
        <p:spPr>
          <a:xfrm>
            <a:off x="838200" y="1169396"/>
            <a:ext cx="10383982" cy="5361710"/>
          </a:xfrm>
        </p:spPr>
        <p:txBody>
          <a:bodyPr/>
          <a:lstStyle/>
          <a:p>
            <a:pPr marL="0" indent="0" algn="ctr">
              <a:buNone/>
            </a:pPr>
            <a:endParaRPr lang="tr-TR" dirty="0"/>
          </a:p>
          <a:p>
            <a:pPr marL="0" indent="0" algn="ctr">
              <a:buNone/>
            </a:pPr>
            <a:r>
              <a:rPr lang="tr-TR" dirty="0"/>
              <a:t>Nükleer santral, bir veya daha fazla sayıda nükleer reaktörün yakıt olarak radyoaktif maddeleri kullanarak ısı enerjisi bu enerjiden de elektrik enerjisinin üretildiği tesistir. Radyoaktif maddeler kullanılmasından dolayı diğer santrallerden farklı ve daha sıkı güvenlik önlemlerini, teknolojileri içerisinde barındırır.</a:t>
            </a:r>
          </a:p>
        </p:txBody>
      </p:sp>
      <p:pic>
        <p:nvPicPr>
          <p:cNvPr id="4" name="Resim 3"/>
          <p:cNvPicPr>
            <a:picLocks noChangeAspect="1"/>
          </p:cNvPicPr>
          <p:nvPr/>
        </p:nvPicPr>
        <p:blipFill>
          <a:blip r:embed="rId3"/>
          <a:stretch>
            <a:fillRect/>
          </a:stretch>
        </p:blipFill>
        <p:spPr>
          <a:xfrm>
            <a:off x="4124324" y="4010444"/>
            <a:ext cx="3811733" cy="2520662"/>
          </a:xfrm>
          <a:prstGeom prst="rect">
            <a:avLst/>
          </a:prstGeom>
          <a:ln w="28575">
            <a:solidFill>
              <a:schemeClr val="tx1"/>
            </a:solidFill>
          </a:ln>
        </p:spPr>
      </p:pic>
    </p:spTree>
    <p:extLst>
      <p:ext uri="{BB962C8B-B14F-4D97-AF65-F5344CB8AC3E}">
        <p14:creationId xmlns:p14="http://schemas.microsoft.com/office/powerpoint/2010/main" val="61129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858000"/>
          </a:xfrm>
          <a:prstGeom prst="rect">
            <a:avLst/>
          </a:prstGeom>
        </p:spPr>
      </p:pic>
      <p:sp>
        <p:nvSpPr>
          <p:cNvPr id="2" name="Unvan 1"/>
          <p:cNvSpPr>
            <a:spLocks noGrp="1"/>
          </p:cNvSpPr>
          <p:nvPr>
            <p:ph type="title"/>
          </p:nvPr>
        </p:nvSpPr>
        <p:spPr>
          <a:xfrm>
            <a:off x="4731327" y="429492"/>
            <a:ext cx="2930236" cy="717261"/>
          </a:xfrm>
        </p:spPr>
        <p:txBody>
          <a:bodyPr>
            <a:normAutofit/>
          </a:bodyPr>
          <a:lstStyle/>
          <a:p>
            <a:r>
              <a:rPr lang="tr-TR" sz="3200" b="1" dirty="0">
                <a:latin typeface="+mn-lt"/>
              </a:rPr>
              <a:t>NASIL ÇALIŞIR ?</a:t>
            </a:r>
          </a:p>
        </p:txBody>
      </p:sp>
      <p:sp>
        <p:nvSpPr>
          <p:cNvPr id="3" name="İçerik Yer Tutucusu 2"/>
          <p:cNvSpPr>
            <a:spLocks noGrp="1"/>
          </p:cNvSpPr>
          <p:nvPr>
            <p:ph idx="1"/>
          </p:nvPr>
        </p:nvSpPr>
        <p:spPr>
          <a:xfrm>
            <a:off x="997527" y="1593272"/>
            <a:ext cx="10397836" cy="4655127"/>
          </a:xfrm>
        </p:spPr>
        <p:txBody>
          <a:bodyPr>
            <a:noAutofit/>
          </a:bodyPr>
          <a:lstStyle/>
          <a:p>
            <a:pPr marL="0" indent="0" algn="ctr">
              <a:buNone/>
            </a:pPr>
            <a:r>
              <a:rPr lang="tr-TR" sz="2400" dirty="0"/>
              <a:t>Reaktörün kalbinde, ana madde olarak uranyum kullanılır. Uranyumun parçalanmasından sonra ortaya yüksek miktarlarda enerji çıkmaktadır. Uranyum, bu şekilde </a:t>
            </a:r>
            <a:r>
              <a:rPr lang="tr-TR" sz="2400" dirty="0" err="1"/>
              <a:t>fisyon</a:t>
            </a:r>
            <a:r>
              <a:rPr lang="tr-TR" sz="2400" dirty="0"/>
              <a:t> (atomun iki veya daha fazla çekirdeğe bölünmesi) tepkimesine girer. </a:t>
            </a:r>
            <a:r>
              <a:rPr lang="tr-TR" sz="2400" dirty="0" err="1"/>
              <a:t>Fisyon</a:t>
            </a:r>
            <a:r>
              <a:rPr lang="tr-TR" sz="2400" dirty="0"/>
              <a:t> tepkimesi ile oluşan yüksek miktardaki enerji, su buharını yüksek sıcaklıklara kadar ısıtır. Oluşan buhar, elektrik jeneratörü türbinlerine iletilir. İletilen buhar da türbin şaftını çevirerek elektrik üretimini sağlar. Bu mekanik dönme hareketi sonucunda alternatörlerde elektrik elde edilir. Jeneratörde oluşan elektrik ise iletim hatları denilen iletken teller ile kullanılacağı yere gönderilir. Türbinden çıkan, ısı enerjisi yani sahip olduğu basınç ve sıcaklığı düşmüş olan buhar, tekrar kullanılmak üzere </a:t>
            </a:r>
            <a:r>
              <a:rPr lang="tr-TR" sz="2400" dirty="0" err="1"/>
              <a:t>yoğuşturucuda</a:t>
            </a:r>
            <a:r>
              <a:rPr lang="tr-TR" sz="2400" dirty="0"/>
              <a:t> (</a:t>
            </a:r>
            <a:r>
              <a:rPr lang="tr-TR" sz="2400" dirty="0" err="1"/>
              <a:t>kondenser</a:t>
            </a:r>
            <a:r>
              <a:rPr lang="tr-TR" sz="2400" dirty="0"/>
              <a:t>) </a:t>
            </a:r>
            <a:r>
              <a:rPr lang="tr-TR" sz="2400" dirty="0" err="1"/>
              <a:t>yoğuşturulup</a:t>
            </a:r>
            <a:r>
              <a:rPr lang="tr-TR" sz="2400" dirty="0"/>
              <a:t> su haline dönüştürüldükten sonra, tekrar reaktörün kalbine gönderilir. </a:t>
            </a:r>
            <a:r>
              <a:rPr lang="tr-TR" sz="2400" dirty="0" err="1"/>
              <a:t>Yoğuşturucu</a:t>
            </a:r>
            <a:r>
              <a:rPr lang="tr-TR" sz="2400" dirty="0"/>
              <a:t> da su buharının faz değişimini yapabilmek için çevrede bulunan deniz, göl gibi su kaynaklarını soğutucu olarak kullanır.</a:t>
            </a:r>
          </a:p>
        </p:txBody>
      </p:sp>
    </p:spTree>
    <p:extLst>
      <p:ext uri="{BB962C8B-B14F-4D97-AF65-F5344CB8AC3E}">
        <p14:creationId xmlns:p14="http://schemas.microsoft.com/office/powerpoint/2010/main" val="40419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529" y="-297"/>
            <a:ext cx="12193057" cy="6858594"/>
          </a:xfrm>
          <a:prstGeom prst="rect">
            <a:avLst/>
          </a:prstGeom>
        </p:spPr>
      </p:pic>
      <p:pic>
        <p:nvPicPr>
          <p:cNvPr id="5" name="Resim 4"/>
          <p:cNvPicPr>
            <a:picLocks noChangeAspect="1"/>
          </p:cNvPicPr>
          <p:nvPr/>
        </p:nvPicPr>
        <p:blipFill>
          <a:blip r:embed="rId3"/>
          <a:stretch>
            <a:fillRect/>
          </a:stretch>
        </p:blipFill>
        <p:spPr>
          <a:xfrm>
            <a:off x="2388062" y="956423"/>
            <a:ext cx="7415873" cy="4945153"/>
          </a:xfrm>
          <a:prstGeom prst="rect">
            <a:avLst/>
          </a:prstGeom>
          <a:ln w="57150">
            <a:solidFill>
              <a:schemeClr val="tx1"/>
            </a:solidFill>
          </a:ln>
        </p:spPr>
      </p:pic>
    </p:spTree>
    <p:extLst>
      <p:ext uri="{BB962C8B-B14F-4D97-AF65-F5344CB8AC3E}">
        <p14:creationId xmlns:p14="http://schemas.microsoft.com/office/powerpoint/2010/main" val="1624433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29" y="-297"/>
            <a:ext cx="12193057" cy="6858594"/>
          </a:xfrm>
          <a:prstGeom prst="rect">
            <a:avLst/>
          </a:prstGeom>
        </p:spPr>
      </p:pic>
      <p:sp>
        <p:nvSpPr>
          <p:cNvPr id="2" name="Unvan 1"/>
          <p:cNvSpPr>
            <a:spLocks noGrp="1"/>
          </p:cNvSpPr>
          <p:nvPr>
            <p:ph type="title"/>
          </p:nvPr>
        </p:nvSpPr>
        <p:spPr>
          <a:xfrm>
            <a:off x="2854035" y="307105"/>
            <a:ext cx="6483927" cy="701675"/>
          </a:xfrm>
        </p:spPr>
        <p:txBody>
          <a:bodyPr>
            <a:normAutofit/>
          </a:bodyPr>
          <a:lstStyle/>
          <a:p>
            <a:r>
              <a:rPr lang="tr-TR" sz="3200" b="1" dirty="0">
                <a:latin typeface="+mn-lt"/>
              </a:rPr>
              <a:t>ÇERNOBİL NÜKLEER SANTRAL KAZASI</a:t>
            </a:r>
          </a:p>
        </p:txBody>
      </p:sp>
      <p:sp>
        <p:nvSpPr>
          <p:cNvPr id="3" name="İçerik Yer Tutucusu 2"/>
          <p:cNvSpPr>
            <a:spLocks noGrp="1"/>
          </p:cNvSpPr>
          <p:nvPr>
            <p:ph idx="1"/>
          </p:nvPr>
        </p:nvSpPr>
        <p:spPr>
          <a:xfrm>
            <a:off x="838200" y="1316182"/>
            <a:ext cx="10515600" cy="5070763"/>
          </a:xfrm>
        </p:spPr>
        <p:txBody>
          <a:bodyPr>
            <a:normAutofit/>
          </a:bodyPr>
          <a:lstStyle/>
          <a:p>
            <a:pPr marL="0" indent="0" algn="ctr">
              <a:buNone/>
            </a:pPr>
            <a:r>
              <a:rPr lang="tr-TR" dirty="0"/>
              <a:t> Çernobil Faciası, 26 Nisan 1986 tarihinde Sovyetler Birliği'ne bağlı Ukrayna Sovyet Sosyalist Cumhuriyeti'nin </a:t>
            </a:r>
            <a:r>
              <a:rPr lang="tr-TR" dirty="0" err="1"/>
              <a:t>Pripyat</a:t>
            </a:r>
            <a:r>
              <a:rPr lang="tr-TR" dirty="0"/>
              <a:t> şehri yakınlarındaki Çernobil Nükleer Santrali'nin 4 numaralı reaktöründe gerçekleşen nükleer kazadır.</a:t>
            </a:r>
          </a:p>
          <a:p>
            <a:pPr marL="0" indent="0" algn="ctr">
              <a:buNone/>
            </a:pPr>
            <a:endParaRPr lang="tr-TR" dirty="0"/>
          </a:p>
          <a:p>
            <a:pPr marL="0" indent="0" algn="ctr">
              <a:buNone/>
            </a:pPr>
            <a:r>
              <a:rPr lang="tr-TR" dirty="0"/>
              <a:t>Kaza, Uluslararası Nükleer Olay </a:t>
            </a:r>
            <a:r>
              <a:rPr lang="tr-TR" dirty="0" err="1"/>
              <a:t>Ölçeği'ne</a:t>
            </a:r>
            <a:r>
              <a:rPr lang="tr-TR" dirty="0"/>
              <a:t> göre bugüne kadar meydana gelmiş en büyük nükleer kazalardan biridir. Çernobil felaketi, Uluslararası Nükleer Olay Ölçeğinde en yüksek sınıflandırma oranı olan 7 ile ölçeklendirilmiştir. Bu sınıfta ölçeklendirilen yalnızca iki nükleer felaket bulunmaktadır. Bunlardan birisi Çernobil felaketi, diğeri ise 2011 yılında meydana gelen </a:t>
            </a:r>
            <a:r>
              <a:rPr lang="tr-TR" dirty="0" err="1"/>
              <a:t>Fukuşima</a:t>
            </a:r>
            <a:r>
              <a:rPr lang="tr-TR" dirty="0"/>
              <a:t> I Nükleer Santrali kazalarıdır.</a:t>
            </a:r>
          </a:p>
        </p:txBody>
      </p:sp>
    </p:spTree>
    <p:extLst>
      <p:ext uri="{BB962C8B-B14F-4D97-AF65-F5344CB8AC3E}">
        <p14:creationId xmlns:p14="http://schemas.microsoft.com/office/powerpoint/2010/main" val="170232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529" y="-297"/>
            <a:ext cx="12193057" cy="6858594"/>
          </a:xfrm>
          <a:prstGeom prst="rect">
            <a:avLst/>
          </a:prstGeom>
        </p:spPr>
      </p:pic>
      <p:sp>
        <p:nvSpPr>
          <p:cNvPr id="2" name="Unvan 1"/>
          <p:cNvSpPr>
            <a:spLocks noGrp="1"/>
          </p:cNvSpPr>
          <p:nvPr>
            <p:ph type="title"/>
          </p:nvPr>
        </p:nvSpPr>
        <p:spPr>
          <a:xfrm>
            <a:off x="838198" y="921762"/>
            <a:ext cx="10515600" cy="1242002"/>
          </a:xfrm>
        </p:spPr>
        <p:txBody>
          <a:bodyPr>
            <a:normAutofit fontScale="90000"/>
          </a:bodyPr>
          <a:lstStyle/>
          <a:p>
            <a:pPr algn="ctr"/>
            <a:r>
              <a:rPr lang="tr-TR" sz="3600" b="1" dirty="0">
                <a:latin typeface="+mn-lt"/>
              </a:rPr>
              <a:t>KAZANIN OLUŞUMU </a:t>
            </a:r>
            <a:br>
              <a:rPr lang="tr-TR" sz="2700" dirty="0">
                <a:latin typeface="+mn-lt"/>
              </a:rPr>
            </a:br>
            <a:br>
              <a:rPr lang="tr-TR" sz="2700" dirty="0">
                <a:latin typeface="+mn-lt"/>
              </a:rPr>
            </a:br>
            <a:r>
              <a:rPr lang="tr-TR" sz="2700" dirty="0">
                <a:latin typeface="+mn-lt"/>
              </a:rPr>
              <a:t>Santralın 4. ünitesi rutin bakıma alınacağı zaman, durdurma işlemleri sırasında güvenlik yönünden önemli olan elektrik kesilmesi ile ilgili özel bir deneyin yapılmak istenmesi nedeniyle kaza olmuştur.</a:t>
            </a:r>
            <a:br>
              <a:rPr lang="tr-TR" dirty="0">
                <a:latin typeface="+mn-lt"/>
              </a:rPr>
            </a:br>
            <a:endParaRPr lang="tr-TR" dirty="0">
              <a:latin typeface="+mn-lt"/>
            </a:endParaRPr>
          </a:p>
        </p:txBody>
      </p:sp>
      <p:pic>
        <p:nvPicPr>
          <p:cNvPr id="4" name="Resim 3"/>
          <p:cNvPicPr>
            <a:picLocks noChangeAspect="1"/>
          </p:cNvPicPr>
          <p:nvPr/>
        </p:nvPicPr>
        <p:blipFill>
          <a:blip r:embed="rId3"/>
          <a:stretch>
            <a:fillRect/>
          </a:stretch>
        </p:blipFill>
        <p:spPr>
          <a:xfrm>
            <a:off x="2698979" y="2443605"/>
            <a:ext cx="6794037" cy="3680104"/>
          </a:xfrm>
          <a:prstGeom prst="rect">
            <a:avLst/>
          </a:prstGeom>
          <a:ln w="38100">
            <a:solidFill>
              <a:schemeClr val="tx1"/>
            </a:solidFill>
          </a:ln>
        </p:spPr>
      </p:pic>
    </p:spTree>
    <p:extLst>
      <p:ext uri="{BB962C8B-B14F-4D97-AF65-F5344CB8AC3E}">
        <p14:creationId xmlns:p14="http://schemas.microsoft.com/office/powerpoint/2010/main" val="267014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529" y="-297"/>
            <a:ext cx="12193057" cy="6858594"/>
          </a:xfrm>
          <a:prstGeom prst="rect">
            <a:avLst/>
          </a:prstGeom>
        </p:spPr>
      </p:pic>
      <p:sp>
        <p:nvSpPr>
          <p:cNvPr id="2" name="Unvan 1"/>
          <p:cNvSpPr>
            <a:spLocks noGrp="1"/>
          </p:cNvSpPr>
          <p:nvPr>
            <p:ph type="title"/>
          </p:nvPr>
        </p:nvSpPr>
        <p:spPr>
          <a:xfrm>
            <a:off x="838199" y="1258418"/>
            <a:ext cx="10515600" cy="4341163"/>
          </a:xfrm>
        </p:spPr>
        <p:txBody>
          <a:bodyPr>
            <a:noAutofit/>
          </a:bodyPr>
          <a:lstStyle/>
          <a:p>
            <a:pPr algn="ctr"/>
            <a:r>
              <a:rPr lang="tr-TR" sz="3200" b="1" dirty="0">
                <a:latin typeface="+mn-lt"/>
              </a:rPr>
              <a:t>DENEYİN AMACI</a:t>
            </a:r>
            <a:br>
              <a:rPr lang="tr-TR" sz="2400" dirty="0">
                <a:latin typeface="+mn-lt"/>
              </a:rPr>
            </a:br>
            <a:br>
              <a:rPr lang="tr-TR" sz="2400" dirty="0">
                <a:latin typeface="+mn-lt"/>
              </a:rPr>
            </a:br>
            <a:r>
              <a:rPr lang="tr-TR" sz="2400" dirty="0">
                <a:latin typeface="+mn-lt"/>
              </a:rPr>
              <a:t>Nükleer güvenlik açısından tasarıma esas teşkil eden kazalardan biri, soğutucu kaybı kazası ile şebeke cereyanının kesilmesinin aynı anda meydana gelmesidir. Böyle bir durumda devreye girecek olan acil durum soğutma sisteminin pompaları normalde şebeke tarafından beslenir. Şayet şebeke de devreden çıkacak olursa, besleme bağımsız dizel jeneratörleri tarafından yapılır. Şebeke cereyanının kesilmesi ile dizellerin devreye girip pompaları beslemesi arasında 25 saniyelik bir gecikme vardır. Şunu da belirtmek gerekir ki, böyle bir kaza sonucu reaktör hemen durdurulur ve türbin jeneratörlerinin dönüşü volan ataletiyle yavaşlamaya başlar. Deneyin amacı, jeneratör volanlarının dönü enerjisinin acil durum soğutma pompalarını, dizel jeneratörleri devreye girene kadar istenen voltajda 25 saniye süreyle besleyip beslemeyeceğini test etmekti.</a:t>
            </a:r>
            <a:br>
              <a:rPr lang="tr-TR" sz="2400" dirty="0">
                <a:latin typeface="+mn-lt"/>
              </a:rPr>
            </a:br>
            <a:endParaRPr lang="tr-TR" sz="2400" dirty="0">
              <a:latin typeface="+mn-lt"/>
            </a:endParaRPr>
          </a:p>
        </p:txBody>
      </p:sp>
    </p:spTree>
    <p:extLst>
      <p:ext uri="{BB962C8B-B14F-4D97-AF65-F5344CB8AC3E}">
        <p14:creationId xmlns:p14="http://schemas.microsoft.com/office/powerpoint/2010/main" val="94736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529" y="-297"/>
            <a:ext cx="12193057" cy="6858594"/>
          </a:xfrm>
          <a:prstGeom prst="rect">
            <a:avLst/>
          </a:prstGeom>
        </p:spPr>
      </p:pic>
      <p:sp>
        <p:nvSpPr>
          <p:cNvPr id="2" name="Unvan 1"/>
          <p:cNvSpPr>
            <a:spLocks noGrp="1"/>
          </p:cNvSpPr>
          <p:nvPr>
            <p:ph type="title"/>
          </p:nvPr>
        </p:nvSpPr>
        <p:spPr>
          <a:xfrm>
            <a:off x="3664581" y="282215"/>
            <a:ext cx="4828309" cy="1325563"/>
          </a:xfrm>
        </p:spPr>
        <p:txBody>
          <a:bodyPr/>
          <a:lstStyle/>
          <a:p>
            <a:r>
              <a:rPr lang="tr-TR" b="1" dirty="0">
                <a:latin typeface="+mn-lt"/>
              </a:rPr>
              <a:t> VERDİĞİ ZARARLAR </a:t>
            </a:r>
          </a:p>
        </p:txBody>
      </p:sp>
      <p:pic>
        <p:nvPicPr>
          <p:cNvPr id="4" name="Resim 3"/>
          <p:cNvPicPr>
            <a:picLocks noChangeAspect="1"/>
          </p:cNvPicPr>
          <p:nvPr/>
        </p:nvPicPr>
        <p:blipFill>
          <a:blip r:embed="rId3"/>
          <a:stretch>
            <a:fillRect/>
          </a:stretch>
        </p:blipFill>
        <p:spPr>
          <a:xfrm>
            <a:off x="3344664" y="2538678"/>
            <a:ext cx="5502670" cy="2888673"/>
          </a:xfrm>
          <a:prstGeom prst="rect">
            <a:avLst/>
          </a:prstGeom>
          <a:ln w="38100">
            <a:solidFill>
              <a:schemeClr val="tx1"/>
            </a:solidFill>
          </a:ln>
        </p:spPr>
      </p:pic>
      <p:pic>
        <p:nvPicPr>
          <p:cNvPr id="6" name="Resim 5"/>
          <p:cNvPicPr>
            <a:picLocks noChangeAspect="1"/>
          </p:cNvPicPr>
          <p:nvPr/>
        </p:nvPicPr>
        <p:blipFill>
          <a:blip r:embed="rId4"/>
          <a:stretch>
            <a:fillRect/>
          </a:stretch>
        </p:blipFill>
        <p:spPr>
          <a:xfrm>
            <a:off x="274589" y="4516740"/>
            <a:ext cx="2748959" cy="1825770"/>
          </a:xfrm>
          <a:prstGeom prst="rect">
            <a:avLst/>
          </a:prstGeom>
          <a:ln w="38100">
            <a:solidFill>
              <a:schemeClr val="tx1"/>
            </a:solidFill>
          </a:ln>
        </p:spPr>
      </p:pic>
      <p:pic>
        <p:nvPicPr>
          <p:cNvPr id="7" name="Resim 6"/>
          <p:cNvPicPr>
            <a:picLocks noChangeAspect="1"/>
          </p:cNvPicPr>
          <p:nvPr/>
        </p:nvPicPr>
        <p:blipFill>
          <a:blip r:embed="rId5"/>
          <a:stretch>
            <a:fillRect/>
          </a:stretch>
        </p:blipFill>
        <p:spPr>
          <a:xfrm>
            <a:off x="274589" y="1607778"/>
            <a:ext cx="2739950" cy="1826633"/>
          </a:xfrm>
          <a:prstGeom prst="rect">
            <a:avLst/>
          </a:prstGeom>
          <a:ln w="38100">
            <a:solidFill>
              <a:schemeClr val="tx1"/>
            </a:solidFill>
          </a:ln>
        </p:spPr>
      </p:pic>
      <p:pic>
        <p:nvPicPr>
          <p:cNvPr id="8" name="Resim 7"/>
          <p:cNvPicPr>
            <a:picLocks noChangeAspect="1"/>
          </p:cNvPicPr>
          <p:nvPr/>
        </p:nvPicPr>
        <p:blipFill>
          <a:blip r:embed="rId6"/>
          <a:stretch>
            <a:fillRect/>
          </a:stretch>
        </p:blipFill>
        <p:spPr>
          <a:xfrm>
            <a:off x="9142932" y="1607778"/>
            <a:ext cx="2748959" cy="1821222"/>
          </a:xfrm>
          <a:prstGeom prst="rect">
            <a:avLst/>
          </a:prstGeom>
          <a:ln w="38100">
            <a:solidFill>
              <a:schemeClr val="tx1"/>
            </a:solidFill>
          </a:ln>
        </p:spPr>
      </p:pic>
      <p:pic>
        <p:nvPicPr>
          <p:cNvPr id="9" name="Resim 8"/>
          <p:cNvPicPr>
            <a:picLocks noChangeAspect="1"/>
          </p:cNvPicPr>
          <p:nvPr/>
        </p:nvPicPr>
        <p:blipFill>
          <a:blip r:embed="rId7"/>
          <a:stretch>
            <a:fillRect/>
          </a:stretch>
        </p:blipFill>
        <p:spPr>
          <a:xfrm>
            <a:off x="9142931" y="4516740"/>
            <a:ext cx="2748959" cy="1821222"/>
          </a:xfrm>
          <a:prstGeom prst="rect">
            <a:avLst/>
          </a:prstGeom>
          <a:ln w="38100">
            <a:solidFill>
              <a:schemeClr val="tx1"/>
            </a:solidFill>
          </a:ln>
        </p:spPr>
      </p:pic>
    </p:spTree>
    <p:extLst>
      <p:ext uri="{BB962C8B-B14F-4D97-AF65-F5344CB8AC3E}">
        <p14:creationId xmlns:p14="http://schemas.microsoft.com/office/powerpoint/2010/main" val="169505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29" y="-297"/>
            <a:ext cx="12193057" cy="6858594"/>
          </a:xfrm>
          <a:prstGeom prst="rect">
            <a:avLst/>
          </a:prstGeom>
        </p:spPr>
      </p:pic>
      <p:sp>
        <p:nvSpPr>
          <p:cNvPr id="2" name="Unvan 1"/>
          <p:cNvSpPr>
            <a:spLocks noGrp="1"/>
          </p:cNvSpPr>
          <p:nvPr>
            <p:ph type="title"/>
          </p:nvPr>
        </p:nvSpPr>
        <p:spPr>
          <a:xfrm>
            <a:off x="838199" y="429492"/>
            <a:ext cx="10515600" cy="3117706"/>
          </a:xfrm>
        </p:spPr>
        <p:txBody>
          <a:bodyPr>
            <a:noAutofit/>
          </a:bodyPr>
          <a:lstStyle/>
          <a:p>
            <a:pPr algn="ctr"/>
            <a:r>
              <a:rPr lang="tr-TR" sz="3200" b="1" dirty="0">
                <a:latin typeface="+mn-lt"/>
              </a:rPr>
              <a:t>ATMOSFERE SALINAN RADYOAKTİVİTE</a:t>
            </a:r>
            <a:br>
              <a:rPr lang="tr-TR" sz="2400" dirty="0"/>
            </a:br>
            <a:br>
              <a:rPr lang="tr-TR" sz="2400" dirty="0"/>
            </a:br>
            <a:r>
              <a:rPr lang="tr-TR" sz="2400" dirty="0">
                <a:latin typeface="+mn-lt"/>
              </a:rPr>
              <a:t>UNSCEAR–2000 raporunda yapılan değerlendirmelere göre, Çernobil nükleer santral kazasının ardından radyolojik açıdan I-131(iyot) ve Cs-137(sezyum) genel toplumun ışınlanmasında en fazla payı olan </a:t>
            </a:r>
            <a:r>
              <a:rPr lang="tr-TR" sz="2400" dirty="0" err="1">
                <a:latin typeface="+mn-lt"/>
              </a:rPr>
              <a:t>radyonüklitlerdir</a:t>
            </a:r>
            <a:r>
              <a:rPr lang="tr-TR" sz="2400" dirty="0">
                <a:latin typeface="+mn-lt"/>
              </a:rPr>
              <a:t>. İyot, tiroit kanserinde etkili bir rol oynarken, sezyum bütün vücutta etkilidir.</a:t>
            </a:r>
            <a:br>
              <a:rPr lang="tr-TR" sz="2400" dirty="0">
                <a:latin typeface="+mn-lt"/>
              </a:rPr>
            </a:br>
            <a:r>
              <a:rPr lang="tr-TR" sz="2400" dirty="0">
                <a:latin typeface="+mn-lt"/>
              </a:rPr>
              <a:t>Zeminin radyoaktif kirliliği kuzey yarım küredeki hemen hemen bütün ülkelerde görülmektedir. Aşağıda şekil 3’te İngiltere Meteoroloji Ofisi tarafından yapılan bir model çalışması verilmiştir</a:t>
            </a:r>
            <a:br>
              <a:rPr lang="tr-TR" sz="2400" dirty="0">
                <a:latin typeface="+mn-lt"/>
              </a:rPr>
            </a:br>
            <a:endParaRPr lang="tr-TR" sz="2400" dirty="0">
              <a:latin typeface="+mn-lt"/>
            </a:endParaRPr>
          </a:p>
        </p:txBody>
      </p:sp>
      <p:pic>
        <p:nvPicPr>
          <p:cNvPr id="5" name="Resim 4"/>
          <p:cNvPicPr>
            <a:picLocks noChangeAspect="1"/>
          </p:cNvPicPr>
          <p:nvPr/>
        </p:nvPicPr>
        <p:blipFill>
          <a:blip r:embed="rId3"/>
          <a:stretch>
            <a:fillRect/>
          </a:stretch>
        </p:blipFill>
        <p:spPr>
          <a:xfrm>
            <a:off x="824345" y="3685743"/>
            <a:ext cx="2840982" cy="2523963"/>
          </a:xfrm>
          <a:prstGeom prst="rect">
            <a:avLst/>
          </a:prstGeom>
          <a:ln w="28575">
            <a:solidFill>
              <a:schemeClr val="tx1"/>
            </a:solidFill>
          </a:ln>
        </p:spPr>
      </p:pic>
      <p:pic>
        <p:nvPicPr>
          <p:cNvPr id="6" name="Resim 5"/>
          <p:cNvPicPr>
            <a:picLocks noChangeAspect="1"/>
          </p:cNvPicPr>
          <p:nvPr/>
        </p:nvPicPr>
        <p:blipFill>
          <a:blip r:embed="rId4"/>
          <a:stretch>
            <a:fillRect/>
          </a:stretch>
        </p:blipFill>
        <p:spPr>
          <a:xfrm>
            <a:off x="4576302" y="3685743"/>
            <a:ext cx="3011685" cy="2523963"/>
          </a:xfrm>
          <a:prstGeom prst="rect">
            <a:avLst/>
          </a:prstGeom>
          <a:ln w="28575">
            <a:solidFill>
              <a:schemeClr val="tx1"/>
            </a:solidFill>
          </a:ln>
        </p:spPr>
      </p:pic>
      <p:pic>
        <p:nvPicPr>
          <p:cNvPr id="7" name="Resim 6"/>
          <p:cNvPicPr>
            <a:picLocks noChangeAspect="1"/>
          </p:cNvPicPr>
          <p:nvPr/>
        </p:nvPicPr>
        <p:blipFill>
          <a:blip r:embed="rId5"/>
          <a:stretch>
            <a:fillRect/>
          </a:stretch>
        </p:blipFill>
        <p:spPr>
          <a:xfrm>
            <a:off x="8498962" y="3685743"/>
            <a:ext cx="3048264" cy="2523963"/>
          </a:xfrm>
          <a:prstGeom prst="rect">
            <a:avLst/>
          </a:prstGeom>
          <a:ln w="28575">
            <a:solidFill>
              <a:schemeClr val="tx1"/>
            </a:solidFill>
          </a:ln>
        </p:spPr>
      </p:pic>
    </p:spTree>
    <p:extLst>
      <p:ext uri="{BB962C8B-B14F-4D97-AF65-F5344CB8AC3E}">
        <p14:creationId xmlns:p14="http://schemas.microsoft.com/office/powerpoint/2010/main" val="32732452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825</Words>
  <Application>Microsoft Office PowerPoint</Application>
  <PresentationFormat>Geniş ekran</PresentationFormat>
  <Paragraphs>28</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Calibri</vt:lpstr>
      <vt:lpstr>Calibri Light</vt:lpstr>
      <vt:lpstr>Office Teması</vt:lpstr>
      <vt:lpstr>PowerPoint Sunusu</vt:lpstr>
      <vt:lpstr>      NÜKLEER ENERJİ SANTRALİ NEDİR</vt:lpstr>
      <vt:lpstr>NASIL ÇALIŞIR ?</vt:lpstr>
      <vt:lpstr>PowerPoint Sunusu</vt:lpstr>
      <vt:lpstr>ÇERNOBİL NÜKLEER SANTRAL KAZASI</vt:lpstr>
      <vt:lpstr>KAZANIN OLUŞUMU   Santralın 4. ünitesi rutin bakıma alınacağı zaman, durdurma işlemleri sırasında güvenlik yönünden önemli olan elektrik kesilmesi ile ilgili özel bir deneyin yapılmak istenmesi nedeniyle kaza olmuştur. </vt:lpstr>
      <vt:lpstr>DENEYİN AMACI  Nükleer güvenlik açısından tasarıma esas teşkil eden kazalardan biri, soğutucu kaybı kazası ile şebeke cereyanının kesilmesinin aynı anda meydana gelmesidir. Böyle bir durumda devreye girecek olan acil durum soğutma sisteminin pompaları normalde şebeke tarafından beslenir. Şayet şebeke de devreden çıkacak olursa, besleme bağımsız dizel jeneratörleri tarafından yapılır. Şebeke cereyanının kesilmesi ile dizellerin devreye girip pompaları beslemesi arasında 25 saniyelik bir gecikme vardır. Şunu da belirtmek gerekir ki, böyle bir kaza sonucu reaktör hemen durdurulur ve türbin jeneratörlerinin dönüşü volan ataletiyle yavaşlamaya başlar. Deneyin amacı, jeneratör volanlarının dönü enerjisinin acil durum soğutma pompalarını, dizel jeneratörleri devreye girene kadar istenen voltajda 25 saniye süreyle besleyip beslemeyeceğini test etmekti. </vt:lpstr>
      <vt:lpstr> VERDİĞİ ZARARLAR </vt:lpstr>
      <vt:lpstr>ATMOSFERE SALINAN RADYOAKTİVİTE  UNSCEAR–2000 raporunda yapılan değerlendirmelere göre, Çernobil nükleer santral kazasının ardından radyolojik açıdan I-131(iyot) ve Cs-137(sezyum) genel toplumun ışınlanmasında en fazla payı olan radyonüklitlerdir. İyot, tiroit kanserinde etkili bir rol oynarken, sezyum bütün vücutta etkilidir. Zeminin radyoaktif kirliliği kuzey yarım küredeki hemen hemen bütün ülkelerde görülmektedir. Aşağıda şekil 3’te İngiltere Meteoroloji Ofisi tarafından yapılan bir model çalışması verilmiştir </vt:lpstr>
      <vt:lpstr>TÜRKİYE’YE OLAN ETKİLERİ</vt:lpstr>
      <vt:lpstr>ETKİLENEN BÖLGELER  Çernobil nükleer santral kazasının ilk etkileri 30 Nisan 1986 günü ülkemizin kuzeybatı (Trakya) bölgesi ve Karadeniz kıyılarında çevresel radyasyon düzeylerindeki yükselmeler ile gözlenmiştir. En yüksek radyasyon düzeyi Batı Karadeniz Bölgesi’ndeki Karasu’da ölçülmüştür.  </vt:lpstr>
      <vt:lpstr>ÇERNOBİL SONRASI TÜRKİYE’DE KANSER ORANLARI    Türkiye'de Bölgelere ve Yıllara Göre Kanser İnsidansı </vt:lpstr>
      <vt:lpstr>  KAYNAKLAR  Türkiye Atom Enerjisi Kurumu (2006) Çernobil Serisi    Çernobil Nükleer Kazası SonrasıTürkiye’de Kanser, Birinci Baskı, Nisan 2006 Türk Tabipleri Birliği Yayınları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Melih Özcan</cp:lastModifiedBy>
  <cp:revision>11</cp:revision>
  <dcterms:created xsi:type="dcterms:W3CDTF">2021-11-28T17:37:23Z</dcterms:created>
  <dcterms:modified xsi:type="dcterms:W3CDTF">2021-11-29T16:44:50Z</dcterms:modified>
</cp:coreProperties>
</file>