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1D402E-32C6-4578-B92A-4AC82F5610A3}" v="540" dt="2021-12-03T11:15:20.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86" d="100"/>
          <a:sy n="86" d="100"/>
        </p:scale>
        <p:origin x="6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0:31:52.645"/>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3T11:02:41.62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December 3,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662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December 3,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667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December 3,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84845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December 3,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12609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December 3,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00016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December 3,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42286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December 3,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37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December 3,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31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December 3,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6965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December 3,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3828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December 3,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918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December 3,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92421361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7" r:id="rId6"/>
    <p:sldLayoutId id="2147483812" r:id="rId7"/>
    <p:sldLayoutId id="2147483813" r:id="rId8"/>
    <p:sldLayoutId id="2147483814" r:id="rId9"/>
    <p:sldLayoutId id="2147483816" r:id="rId10"/>
    <p:sldLayoutId id="2147483815"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tr.wikipedia.org/wiki/Antik_Yunanistan" TargetMode="External"/><Relationship Id="rId7" Type="http://schemas.openxmlformats.org/officeDocument/2006/relationships/hyperlink" Target="https://tr.wikipedia.org/wiki/Artemis_Tap%C4%B1na%C4%9F%C4%B1" TargetMode="External"/><Relationship Id="rId2" Type="http://schemas.openxmlformats.org/officeDocument/2006/relationships/hyperlink" Target="https://tr.wikipedia.org/wiki/%C4%B0skender" TargetMode="External"/><Relationship Id="rId1" Type="http://schemas.openxmlformats.org/officeDocument/2006/relationships/slideLayout" Target="../slideLayouts/slideLayout2.xml"/><Relationship Id="rId6" Type="http://schemas.openxmlformats.org/officeDocument/2006/relationships/hyperlink" Target="https://tr.wikipedia.org/wiki/Efes" TargetMode="External"/><Relationship Id="rId5" Type="http://schemas.openxmlformats.org/officeDocument/2006/relationships/hyperlink" Target="https://tr.wikipedia.org/wiki/%C4%B0skenderiye" TargetMode="External"/><Relationship Id="rId4" Type="http://schemas.openxmlformats.org/officeDocument/2006/relationships/hyperlink" Target="https://tr.wikipedia.org/wiki/Mima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r.wikipedia.org/wiki/Yazar" TargetMode="External"/><Relationship Id="rId7" Type="http://schemas.openxmlformats.org/officeDocument/2006/relationships/image" Target="../media/image17.png"/><Relationship Id="rId2" Type="http://schemas.openxmlformats.org/officeDocument/2006/relationships/hyperlink" Target="https://tr.wikipedia.org/wiki/Antik_Roma" TargetMode="External"/><Relationship Id="rId1" Type="http://schemas.openxmlformats.org/officeDocument/2006/relationships/slideLayout" Target="../slideLayouts/slideLayout2.xml"/><Relationship Id="rId6" Type="http://schemas.openxmlformats.org/officeDocument/2006/relationships/hyperlink" Target="https://tr.wikipedia.org/wiki/M%C3%96_1._y%C3%BCzy%C4%B1l" TargetMode="External"/><Relationship Id="rId5" Type="http://schemas.openxmlformats.org/officeDocument/2006/relationships/hyperlink" Target="https://tr.wikipedia.org/wiki/M%C3%BChendis" TargetMode="External"/><Relationship Id="rId4" Type="http://schemas.openxmlformats.org/officeDocument/2006/relationships/hyperlink" Target="https://tr.wikipedia.org/wiki/Mimar"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mimirbook.com/tr/caa42846c00" TargetMode="External"/><Relationship Id="rId3" Type="http://schemas.openxmlformats.org/officeDocument/2006/relationships/hyperlink" Target="https://mimirbook.com/tr/1bb1f727167" TargetMode="External"/><Relationship Id="rId7" Type="http://schemas.openxmlformats.org/officeDocument/2006/relationships/hyperlink" Target="https://mimirbook.com/tr/352f7829a23"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mimirbook.com/tr/6dcd4ce23d8" TargetMode="External"/><Relationship Id="rId11" Type="http://schemas.openxmlformats.org/officeDocument/2006/relationships/hyperlink" Target="https://mimirbook.com/tr/8144797448c" TargetMode="External"/><Relationship Id="rId5" Type="http://schemas.openxmlformats.org/officeDocument/2006/relationships/hyperlink" Target="https://mimirbook.com/tr/7452a632693" TargetMode="External"/><Relationship Id="rId10" Type="http://schemas.openxmlformats.org/officeDocument/2006/relationships/hyperlink" Target="https://mimirbook.com/tr/e1b83874fa1" TargetMode="External"/><Relationship Id="rId4" Type="http://schemas.openxmlformats.org/officeDocument/2006/relationships/hyperlink" Target="https://mimirbook.com/tr/85f1ae2133c" TargetMode="External"/><Relationship Id="rId9" Type="http://schemas.openxmlformats.org/officeDocument/2006/relationships/hyperlink" Target="https://mimirbook.com/tr/6fcc7b7a843"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nereye.com.tr/turunun-ilk-ornegi-helenistik-tapinak-kesfedildi/"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ereye.com.tr/bergamada-misir-etkisi-kizil-avlu-serapis-tapinagi/" TargetMode="External"/><Relationship Id="rId2" Type="http://schemas.openxmlformats.org/officeDocument/2006/relationships/hyperlink" Target="https://nereye.com.tr/bellona-romanin-sanatsal-ilham-ve-savas-tanricasi/"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0">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2">
            <a:extLst>
              <a:ext uri="{FF2B5EF4-FFF2-40B4-BE49-F238E27FC236}">
                <a16:creationId xmlns:a16="http://schemas.microsoft.com/office/drawing/2014/main" id="{D0838CA9-6736-4868-BAC7-C020254B5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463" y="1144989"/>
            <a:ext cx="9677074" cy="4048564"/>
          </a:xfrm>
          <a:custGeom>
            <a:avLst/>
            <a:gdLst>
              <a:gd name="connsiteX0" fmla="*/ 0 w 8037833"/>
              <a:gd name="connsiteY0" fmla="*/ 0 h 3771414"/>
              <a:gd name="connsiteX1" fmla="*/ 8037833 w 8037833"/>
              <a:gd name="connsiteY1" fmla="*/ 702854 h 3771414"/>
              <a:gd name="connsiteX2" fmla="*/ 8037833 w 8037833"/>
              <a:gd name="connsiteY2" fmla="*/ 3110335 h 3771414"/>
              <a:gd name="connsiteX3" fmla="*/ 8034343 w 8037833"/>
              <a:gd name="connsiteY3" fmla="*/ 3109810 h 3771414"/>
              <a:gd name="connsiteX4" fmla="*/ 7877229 w 8037833"/>
              <a:gd name="connsiteY4" fmla="*/ 3131056 h 3771414"/>
              <a:gd name="connsiteX5" fmla="*/ 7807644 w 8037833"/>
              <a:gd name="connsiteY5" fmla="*/ 3086007 h 3771414"/>
              <a:gd name="connsiteX6" fmla="*/ 7607062 w 8037833"/>
              <a:gd name="connsiteY6" fmla="*/ 3074909 h 3771414"/>
              <a:gd name="connsiteX7" fmla="*/ 7351256 w 8037833"/>
              <a:gd name="connsiteY7" fmla="*/ 3263533 h 3771414"/>
              <a:gd name="connsiteX8" fmla="*/ 7241630 w 8037833"/>
              <a:gd name="connsiteY8" fmla="*/ 3245856 h 3771414"/>
              <a:gd name="connsiteX9" fmla="*/ 7197338 w 8037833"/>
              <a:gd name="connsiteY9" fmla="*/ 3211988 h 3771414"/>
              <a:gd name="connsiteX10" fmla="*/ 7180777 w 8037833"/>
              <a:gd name="connsiteY10" fmla="*/ 3210063 h 3771414"/>
              <a:gd name="connsiteX11" fmla="*/ 7146896 w 8037833"/>
              <a:gd name="connsiteY11" fmla="*/ 3244212 h 3771414"/>
              <a:gd name="connsiteX12" fmla="*/ 7101771 w 8037833"/>
              <a:gd name="connsiteY12" fmla="*/ 3244252 h 3771414"/>
              <a:gd name="connsiteX13" fmla="*/ 7047844 w 8037833"/>
              <a:gd name="connsiteY13" fmla="*/ 3291028 h 3771414"/>
              <a:gd name="connsiteX14" fmla="*/ 6869803 w 8037833"/>
              <a:gd name="connsiteY14" fmla="*/ 3307526 h 3771414"/>
              <a:gd name="connsiteX15" fmla="*/ 6819463 w 8037833"/>
              <a:gd name="connsiteY15" fmla="*/ 3355861 h 3771414"/>
              <a:gd name="connsiteX16" fmla="*/ 6797198 w 8037833"/>
              <a:gd name="connsiteY16" fmla="*/ 3365493 h 3771414"/>
              <a:gd name="connsiteX17" fmla="*/ 6760989 w 8037833"/>
              <a:gd name="connsiteY17" fmla="*/ 3411424 h 3771414"/>
              <a:gd name="connsiteX18" fmla="*/ 6633643 w 8037833"/>
              <a:gd name="connsiteY18" fmla="*/ 3335413 h 3771414"/>
              <a:gd name="connsiteX19" fmla="*/ 6462092 w 8037833"/>
              <a:gd name="connsiteY19" fmla="*/ 3360766 h 3771414"/>
              <a:gd name="connsiteX20" fmla="*/ 6303479 w 8037833"/>
              <a:gd name="connsiteY20" fmla="*/ 3307079 h 3771414"/>
              <a:gd name="connsiteX21" fmla="*/ 6210639 w 8037833"/>
              <a:gd name="connsiteY21" fmla="*/ 3322783 h 3771414"/>
              <a:gd name="connsiteX22" fmla="*/ 6184923 w 8037833"/>
              <a:gd name="connsiteY22" fmla="*/ 3365368 h 3771414"/>
              <a:gd name="connsiteX23" fmla="*/ 5949057 w 8037833"/>
              <a:gd name="connsiteY23" fmla="*/ 3366889 h 3771414"/>
              <a:gd name="connsiteX24" fmla="*/ 5891274 w 8037833"/>
              <a:gd name="connsiteY24" fmla="*/ 3384918 h 3771414"/>
              <a:gd name="connsiteX25" fmla="*/ 5835383 w 8037833"/>
              <a:gd name="connsiteY25" fmla="*/ 3364766 h 3771414"/>
              <a:gd name="connsiteX26" fmla="*/ 5746050 w 8037833"/>
              <a:gd name="connsiteY26" fmla="*/ 3413379 h 3771414"/>
              <a:gd name="connsiteX27" fmla="*/ 5613670 w 8037833"/>
              <a:gd name="connsiteY27" fmla="*/ 3415908 h 3771414"/>
              <a:gd name="connsiteX28" fmla="*/ 5535334 w 8037833"/>
              <a:gd name="connsiteY28" fmla="*/ 3424281 h 3771414"/>
              <a:gd name="connsiteX29" fmla="*/ 5506940 w 8037833"/>
              <a:gd name="connsiteY29" fmla="*/ 3438236 h 3771414"/>
              <a:gd name="connsiteX30" fmla="*/ 5466372 w 8037833"/>
              <a:gd name="connsiteY30" fmla="*/ 3450482 h 3771414"/>
              <a:gd name="connsiteX31" fmla="*/ 5395833 w 8037833"/>
              <a:gd name="connsiteY31" fmla="*/ 3480431 h 3771414"/>
              <a:gd name="connsiteX32" fmla="*/ 5299224 w 8037833"/>
              <a:gd name="connsiteY32" fmla="*/ 3506167 h 3771414"/>
              <a:gd name="connsiteX33" fmla="*/ 5223043 w 8037833"/>
              <a:gd name="connsiteY33" fmla="*/ 3478901 h 3771414"/>
              <a:gd name="connsiteX34" fmla="*/ 5217733 w 8037833"/>
              <a:gd name="connsiteY34" fmla="*/ 3487700 h 3771414"/>
              <a:gd name="connsiteX35" fmla="*/ 5167992 w 8037833"/>
              <a:gd name="connsiteY35" fmla="*/ 3491322 h 3771414"/>
              <a:gd name="connsiteX36" fmla="*/ 4987020 w 8037833"/>
              <a:gd name="connsiteY36" fmla="*/ 3448500 h 3771414"/>
              <a:gd name="connsiteX37" fmla="*/ 4890003 w 8037833"/>
              <a:gd name="connsiteY37" fmla="*/ 3457111 h 3771414"/>
              <a:gd name="connsiteX38" fmla="*/ 4856654 w 8037833"/>
              <a:gd name="connsiteY38" fmla="*/ 3469117 h 3771414"/>
              <a:gd name="connsiteX39" fmla="*/ 4800711 w 8037833"/>
              <a:gd name="connsiteY39" fmla="*/ 3488678 h 3771414"/>
              <a:gd name="connsiteX40" fmla="*/ 4761569 w 8037833"/>
              <a:gd name="connsiteY40" fmla="*/ 3525340 h 3771414"/>
              <a:gd name="connsiteX41" fmla="*/ 4713734 w 8037833"/>
              <a:gd name="connsiteY41" fmla="*/ 3532961 h 3771414"/>
              <a:gd name="connsiteX42" fmla="*/ 4699169 w 8037833"/>
              <a:gd name="connsiteY42" fmla="*/ 3506225 h 3771414"/>
              <a:gd name="connsiteX43" fmla="*/ 4649120 w 8037833"/>
              <a:gd name="connsiteY43" fmla="*/ 3523629 h 3771414"/>
              <a:gd name="connsiteX44" fmla="*/ 4573578 w 8037833"/>
              <a:gd name="connsiteY44" fmla="*/ 3553160 h 3771414"/>
              <a:gd name="connsiteX45" fmla="*/ 4529117 w 8037833"/>
              <a:gd name="connsiteY45" fmla="*/ 3562829 h 3771414"/>
              <a:gd name="connsiteX46" fmla="*/ 4408641 w 8037833"/>
              <a:gd name="connsiteY46" fmla="*/ 3597237 h 3771414"/>
              <a:gd name="connsiteX47" fmla="*/ 4288710 w 8037833"/>
              <a:gd name="connsiteY47" fmla="*/ 3637793 h 3771414"/>
              <a:gd name="connsiteX48" fmla="*/ 4234393 w 8037833"/>
              <a:gd name="connsiteY48" fmla="*/ 3691813 h 3771414"/>
              <a:gd name="connsiteX49" fmla="*/ 4227541 w 8037833"/>
              <a:gd name="connsiteY49" fmla="*/ 3694215 h 3771414"/>
              <a:gd name="connsiteX50" fmla="*/ 4208725 w 8037833"/>
              <a:gd name="connsiteY50" fmla="*/ 3692078 h 3771414"/>
              <a:gd name="connsiteX51" fmla="*/ 4201632 w 8037833"/>
              <a:gd name="connsiteY51" fmla="*/ 3689839 h 3771414"/>
              <a:gd name="connsiteX52" fmla="*/ 4191289 w 8037833"/>
              <a:gd name="connsiteY52" fmla="*/ 3689617 h 3771414"/>
              <a:gd name="connsiteX53" fmla="*/ 4191039 w 8037833"/>
              <a:gd name="connsiteY53" fmla="*/ 3690068 h 3771414"/>
              <a:gd name="connsiteX54" fmla="*/ 4181340 w 8037833"/>
              <a:gd name="connsiteY54" fmla="*/ 3688966 h 3771414"/>
              <a:gd name="connsiteX55" fmla="*/ 4133816 w 8037833"/>
              <a:gd name="connsiteY55" fmla="*/ 3677802 h 3771414"/>
              <a:gd name="connsiteX56" fmla="*/ 4071732 w 8037833"/>
              <a:gd name="connsiteY56" fmla="*/ 3719750 h 3771414"/>
              <a:gd name="connsiteX57" fmla="*/ 4045924 w 8037833"/>
              <a:gd name="connsiteY57" fmla="*/ 3726641 h 3771414"/>
              <a:gd name="connsiteX58" fmla="*/ 4032171 w 8037833"/>
              <a:gd name="connsiteY58" fmla="*/ 3732760 h 3771414"/>
              <a:gd name="connsiteX59" fmla="*/ 4031335 w 8037833"/>
              <a:gd name="connsiteY59" fmla="*/ 3734716 h 3771414"/>
              <a:gd name="connsiteX60" fmla="*/ 3985774 w 8037833"/>
              <a:gd name="connsiteY60" fmla="*/ 3723784 h 3771414"/>
              <a:gd name="connsiteX61" fmla="*/ 3979769 w 8037833"/>
              <a:gd name="connsiteY61" fmla="*/ 3726006 h 3771414"/>
              <a:gd name="connsiteX62" fmla="*/ 3950014 w 8037833"/>
              <a:gd name="connsiteY62" fmla="*/ 3714179 h 3771414"/>
              <a:gd name="connsiteX63" fmla="*/ 3934671 w 8037833"/>
              <a:gd name="connsiteY63" fmla="*/ 3710576 h 3771414"/>
              <a:gd name="connsiteX64" fmla="*/ 3930274 w 8037833"/>
              <a:gd name="connsiteY64" fmla="*/ 3704385 h 3771414"/>
              <a:gd name="connsiteX65" fmla="*/ 3907660 w 8037833"/>
              <a:gd name="connsiteY65" fmla="*/ 3701693 h 3771414"/>
              <a:gd name="connsiteX66" fmla="*/ 3905087 w 8037833"/>
              <a:gd name="connsiteY66" fmla="*/ 3703335 h 3771414"/>
              <a:gd name="connsiteX67" fmla="*/ 3886347 w 8037833"/>
              <a:gd name="connsiteY67" fmla="*/ 3693857 h 3771414"/>
              <a:gd name="connsiteX68" fmla="*/ 3870533 w 8037833"/>
              <a:gd name="connsiteY68" fmla="*/ 3677142 h 3771414"/>
              <a:gd name="connsiteX69" fmla="*/ 3678563 w 8037833"/>
              <a:gd name="connsiteY69" fmla="*/ 3681723 h 3771414"/>
              <a:gd name="connsiteX70" fmla="*/ 3511920 w 8037833"/>
              <a:gd name="connsiteY70" fmla="*/ 3609378 h 3771414"/>
              <a:gd name="connsiteX71" fmla="*/ 3407752 w 8037833"/>
              <a:gd name="connsiteY71" fmla="*/ 3613827 h 3771414"/>
              <a:gd name="connsiteX72" fmla="*/ 3373519 w 8037833"/>
              <a:gd name="connsiteY72" fmla="*/ 3653022 h 3771414"/>
              <a:gd name="connsiteX73" fmla="*/ 3114267 w 8037833"/>
              <a:gd name="connsiteY73" fmla="*/ 3626220 h 3771414"/>
              <a:gd name="connsiteX74" fmla="*/ 3048270 w 8037833"/>
              <a:gd name="connsiteY74" fmla="*/ 3637186 h 3771414"/>
              <a:gd name="connsiteX75" fmla="*/ 2989722 w 8037833"/>
              <a:gd name="connsiteY75" fmla="*/ 3610467 h 3771414"/>
              <a:gd name="connsiteX76" fmla="*/ 2965734 w 8037833"/>
              <a:gd name="connsiteY76" fmla="*/ 3622913 h 3771414"/>
              <a:gd name="connsiteX77" fmla="*/ 2961603 w 8037833"/>
              <a:gd name="connsiteY77" fmla="*/ 3625458 h 3771414"/>
              <a:gd name="connsiteX78" fmla="*/ 2944959 w 8037833"/>
              <a:gd name="connsiteY78" fmla="*/ 3626960 h 3771414"/>
              <a:gd name="connsiteX79" fmla="*/ 2940402 w 8037833"/>
              <a:gd name="connsiteY79" fmla="*/ 3638237 h 3771414"/>
              <a:gd name="connsiteX80" fmla="*/ 2915449 w 8037833"/>
              <a:gd name="connsiteY80" fmla="*/ 3648276 h 3771414"/>
              <a:gd name="connsiteX81" fmla="*/ 2884777 w 8037833"/>
              <a:gd name="connsiteY81" fmla="*/ 3648012 h 3771414"/>
              <a:gd name="connsiteX82" fmla="*/ 2739034 w 8037833"/>
              <a:gd name="connsiteY82" fmla="*/ 3634633 h 3771414"/>
              <a:gd name="connsiteX83" fmla="*/ 2651827 w 8037833"/>
              <a:gd name="connsiteY83" fmla="*/ 3633543 h 3771414"/>
              <a:gd name="connsiteX84" fmla="*/ 2618680 w 8037833"/>
              <a:gd name="connsiteY84" fmla="*/ 3643992 h 3771414"/>
              <a:gd name="connsiteX85" fmla="*/ 2572404 w 8037833"/>
              <a:gd name="connsiteY85" fmla="*/ 3651280 h 3771414"/>
              <a:gd name="connsiteX86" fmla="*/ 2490721 w 8037833"/>
              <a:gd name="connsiteY86" fmla="*/ 3672550 h 3771414"/>
              <a:gd name="connsiteX87" fmla="*/ 2381001 w 8037833"/>
              <a:gd name="connsiteY87" fmla="*/ 3686506 h 3771414"/>
              <a:gd name="connsiteX88" fmla="*/ 2301172 w 8037833"/>
              <a:gd name="connsiteY88" fmla="*/ 3650290 h 3771414"/>
              <a:gd name="connsiteX89" fmla="*/ 2294102 w 8037833"/>
              <a:gd name="connsiteY89" fmla="*/ 3658388 h 3771414"/>
              <a:gd name="connsiteX90" fmla="*/ 2238966 w 8037833"/>
              <a:gd name="connsiteY90" fmla="*/ 3656014 h 3771414"/>
              <a:gd name="connsiteX91" fmla="*/ 2046240 w 8037833"/>
              <a:gd name="connsiteY91" fmla="*/ 3591772 h 3771414"/>
              <a:gd name="connsiteX92" fmla="*/ 1938480 w 8037833"/>
              <a:gd name="connsiteY92" fmla="*/ 3588676 h 3771414"/>
              <a:gd name="connsiteX93" fmla="*/ 1900166 w 8037833"/>
              <a:gd name="connsiteY93" fmla="*/ 3596595 h 3771414"/>
              <a:gd name="connsiteX94" fmla="*/ 1835976 w 8037833"/>
              <a:gd name="connsiteY94" fmla="*/ 3609302 h 3771414"/>
              <a:gd name="connsiteX95" fmla="*/ 1787830 w 8037833"/>
              <a:gd name="connsiteY95" fmla="*/ 3641005 h 3771414"/>
              <a:gd name="connsiteX96" fmla="*/ 1734224 w 8037833"/>
              <a:gd name="connsiteY96" fmla="*/ 3642830 h 3771414"/>
              <a:gd name="connsiteX97" fmla="*/ 1721989 w 8037833"/>
              <a:gd name="connsiteY97" fmla="*/ 3614535 h 3771414"/>
              <a:gd name="connsiteX98" fmla="*/ 1664576 w 8037833"/>
              <a:gd name="connsiteY98" fmla="*/ 3625809 h 3771414"/>
              <a:gd name="connsiteX99" fmla="*/ 1577459 w 8037833"/>
              <a:gd name="connsiteY99" fmla="*/ 3646061 h 3771414"/>
              <a:gd name="connsiteX100" fmla="*/ 1527269 w 8037833"/>
              <a:gd name="connsiteY100" fmla="*/ 3650325 h 3771414"/>
              <a:gd name="connsiteX101" fmla="*/ 1390118 w 8037833"/>
              <a:gd name="connsiteY101" fmla="*/ 3670026 h 3771414"/>
              <a:gd name="connsiteX102" fmla="*/ 1252698 w 8037833"/>
              <a:gd name="connsiteY102" fmla="*/ 3695899 h 3771414"/>
              <a:gd name="connsiteX103" fmla="*/ 1171039 w 8037833"/>
              <a:gd name="connsiteY103" fmla="*/ 3745879 h 3771414"/>
              <a:gd name="connsiteX104" fmla="*/ 1058106 w 8037833"/>
              <a:gd name="connsiteY104" fmla="*/ 3763403 h 3771414"/>
              <a:gd name="connsiteX105" fmla="*/ 1039167 w 8037833"/>
              <a:gd name="connsiteY105" fmla="*/ 3771414 h 3771414"/>
              <a:gd name="connsiteX106" fmla="*/ 1012958 w 8037833"/>
              <a:gd name="connsiteY106" fmla="*/ 3766443 h 3771414"/>
              <a:gd name="connsiteX107" fmla="*/ 907906 w 8037833"/>
              <a:gd name="connsiteY107" fmla="*/ 3744915 h 3771414"/>
              <a:gd name="connsiteX108" fmla="*/ 825226 w 8037833"/>
              <a:gd name="connsiteY108" fmla="*/ 3713606 h 3771414"/>
              <a:gd name="connsiteX109" fmla="*/ 722264 w 8037833"/>
              <a:gd name="connsiteY109" fmla="*/ 3734849 h 3771414"/>
              <a:gd name="connsiteX110" fmla="*/ 659460 w 8037833"/>
              <a:gd name="connsiteY110" fmla="*/ 3727666 h 3771414"/>
              <a:gd name="connsiteX111" fmla="*/ 556552 w 8037833"/>
              <a:gd name="connsiteY111" fmla="*/ 3685171 h 3771414"/>
              <a:gd name="connsiteX112" fmla="*/ 421042 w 8037833"/>
              <a:gd name="connsiteY112" fmla="*/ 3697149 h 3771414"/>
              <a:gd name="connsiteX113" fmla="*/ 393295 w 8037833"/>
              <a:gd name="connsiteY113" fmla="*/ 3740334 h 3771414"/>
              <a:gd name="connsiteX114" fmla="*/ 355918 w 8037833"/>
              <a:gd name="connsiteY114" fmla="*/ 3766409 h 3771414"/>
              <a:gd name="connsiteX115" fmla="*/ 339711 w 8037833"/>
              <a:gd name="connsiteY115" fmla="*/ 3705479 h 3771414"/>
              <a:gd name="connsiteX116" fmla="*/ 222239 w 8037833"/>
              <a:gd name="connsiteY116" fmla="*/ 3659572 h 3771414"/>
              <a:gd name="connsiteX117" fmla="*/ 163578 w 8037833"/>
              <a:gd name="connsiteY117" fmla="*/ 3643529 h 3771414"/>
              <a:gd name="connsiteX118" fmla="*/ 72220 w 8037833"/>
              <a:gd name="connsiteY118" fmla="*/ 3632509 h 3771414"/>
              <a:gd name="connsiteX119" fmla="*/ 44395 w 8037833"/>
              <a:gd name="connsiteY119" fmla="*/ 3626692 h 3771414"/>
              <a:gd name="connsiteX120" fmla="*/ 1962 w 8037833"/>
              <a:gd name="connsiteY120" fmla="*/ 3623185 h 3771414"/>
              <a:gd name="connsiteX121" fmla="*/ 0 w 8037833"/>
              <a:gd name="connsiteY121" fmla="*/ 3622498 h 3771414"/>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11920 w 8037833"/>
              <a:gd name="connsiteY70" fmla="*/ 3622141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34393 w 8037833"/>
              <a:gd name="connsiteY47" fmla="*/ 3704576 h 3784177"/>
              <a:gd name="connsiteX48" fmla="*/ 4227541 w 8037833"/>
              <a:gd name="connsiteY48" fmla="*/ 3706978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234393 w 8037833"/>
              <a:gd name="connsiteY47" fmla="*/ 3704576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356402 w 8037833"/>
              <a:gd name="connsiteY47" fmla="*/ 3642792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6022263 w 8037833"/>
              <a:gd name="connsiteY22" fmla="*/ 3359057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2989722 w 8037833"/>
              <a:gd name="connsiteY71" fmla="*/ 3623230 h 3784177"/>
              <a:gd name="connsiteX72" fmla="*/ 2965734 w 8037833"/>
              <a:gd name="connsiteY72" fmla="*/ 3635676 h 3784177"/>
              <a:gd name="connsiteX73" fmla="*/ 2961603 w 8037833"/>
              <a:gd name="connsiteY73" fmla="*/ 3638221 h 3784177"/>
              <a:gd name="connsiteX74" fmla="*/ 2944959 w 8037833"/>
              <a:gd name="connsiteY74" fmla="*/ 3639723 h 3784177"/>
              <a:gd name="connsiteX75" fmla="*/ 2940402 w 8037833"/>
              <a:gd name="connsiteY75" fmla="*/ 3651000 h 3784177"/>
              <a:gd name="connsiteX76" fmla="*/ 2915449 w 8037833"/>
              <a:gd name="connsiteY76" fmla="*/ 3661039 h 3784177"/>
              <a:gd name="connsiteX77" fmla="*/ 2884777 w 8037833"/>
              <a:gd name="connsiteY77" fmla="*/ 3660775 h 3784177"/>
              <a:gd name="connsiteX78" fmla="*/ 2739034 w 8037833"/>
              <a:gd name="connsiteY78" fmla="*/ 3647396 h 3784177"/>
              <a:gd name="connsiteX79" fmla="*/ 2651827 w 8037833"/>
              <a:gd name="connsiteY79" fmla="*/ 3646306 h 3784177"/>
              <a:gd name="connsiteX80" fmla="*/ 2618680 w 8037833"/>
              <a:gd name="connsiteY80" fmla="*/ 3656755 h 3784177"/>
              <a:gd name="connsiteX81" fmla="*/ 2572404 w 8037833"/>
              <a:gd name="connsiteY81" fmla="*/ 3664043 h 3784177"/>
              <a:gd name="connsiteX82" fmla="*/ 2490721 w 8037833"/>
              <a:gd name="connsiteY82" fmla="*/ 3685313 h 3784177"/>
              <a:gd name="connsiteX83" fmla="*/ 2423704 w 8037833"/>
              <a:gd name="connsiteY83" fmla="*/ 3658079 h 3784177"/>
              <a:gd name="connsiteX84" fmla="*/ 2301172 w 8037833"/>
              <a:gd name="connsiteY84" fmla="*/ 3663053 h 3784177"/>
              <a:gd name="connsiteX85" fmla="*/ 2294102 w 8037833"/>
              <a:gd name="connsiteY85" fmla="*/ 3671151 h 3784177"/>
              <a:gd name="connsiteX86" fmla="*/ 2238966 w 8037833"/>
              <a:gd name="connsiteY86" fmla="*/ 3668777 h 3784177"/>
              <a:gd name="connsiteX87" fmla="*/ 2082844 w 8037833"/>
              <a:gd name="connsiteY87" fmla="*/ 3631994 h 3784177"/>
              <a:gd name="connsiteX88" fmla="*/ 1938480 w 8037833"/>
              <a:gd name="connsiteY88" fmla="*/ 3601439 h 3784177"/>
              <a:gd name="connsiteX89" fmla="*/ 1900166 w 8037833"/>
              <a:gd name="connsiteY89" fmla="*/ 3609358 h 3784177"/>
              <a:gd name="connsiteX90" fmla="*/ 1835976 w 8037833"/>
              <a:gd name="connsiteY90" fmla="*/ 3622065 h 3784177"/>
              <a:gd name="connsiteX91" fmla="*/ 1787830 w 8037833"/>
              <a:gd name="connsiteY91" fmla="*/ 3633173 h 3784177"/>
              <a:gd name="connsiteX92" fmla="*/ 1734224 w 8037833"/>
              <a:gd name="connsiteY92" fmla="*/ 3655593 h 3784177"/>
              <a:gd name="connsiteX93" fmla="*/ 1721989 w 8037833"/>
              <a:gd name="connsiteY93" fmla="*/ 3627298 h 3784177"/>
              <a:gd name="connsiteX94" fmla="*/ 1664576 w 8037833"/>
              <a:gd name="connsiteY94" fmla="*/ 3638572 h 3784177"/>
              <a:gd name="connsiteX95" fmla="*/ 1577459 w 8037833"/>
              <a:gd name="connsiteY95" fmla="*/ 3658824 h 3784177"/>
              <a:gd name="connsiteX96" fmla="*/ 1527269 w 8037833"/>
              <a:gd name="connsiteY96" fmla="*/ 3663088 h 3784177"/>
              <a:gd name="connsiteX97" fmla="*/ 1390118 w 8037833"/>
              <a:gd name="connsiteY97" fmla="*/ 3682789 h 3784177"/>
              <a:gd name="connsiteX98" fmla="*/ 1252698 w 8037833"/>
              <a:gd name="connsiteY98" fmla="*/ 3708662 h 3784177"/>
              <a:gd name="connsiteX99" fmla="*/ 1171039 w 8037833"/>
              <a:gd name="connsiteY99" fmla="*/ 3758642 h 3784177"/>
              <a:gd name="connsiteX100" fmla="*/ 1058106 w 8037833"/>
              <a:gd name="connsiteY100" fmla="*/ 3776166 h 3784177"/>
              <a:gd name="connsiteX101" fmla="*/ 1039167 w 8037833"/>
              <a:gd name="connsiteY101" fmla="*/ 3784177 h 3784177"/>
              <a:gd name="connsiteX102" fmla="*/ 1012958 w 8037833"/>
              <a:gd name="connsiteY102" fmla="*/ 3779206 h 3784177"/>
              <a:gd name="connsiteX103" fmla="*/ 907906 w 8037833"/>
              <a:gd name="connsiteY103" fmla="*/ 3757678 h 3784177"/>
              <a:gd name="connsiteX104" fmla="*/ 825226 w 8037833"/>
              <a:gd name="connsiteY104" fmla="*/ 3726369 h 3784177"/>
              <a:gd name="connsiteX105" fmla="*/ 722264 w 8037833"/>
              <a:gd name="connsiteY105" fmla="*/ 3747612 h 3784177"/>
              <a:gd name="connsiteX106" fmla="*/ 659460 w 8037833"/>
              <a:gd name="connsiteY106" fmla="*/ 3740429 h 3784177"/>
              <a:gd name="connsiteX107" fmla="*/ 556552 w 8037833"/>
              <a:gd name="connsiteY107" fmla="*/ 3739124 h 3784177"/>
              <a:gd name="connsiteX108" fmla="*/ 445444 w 8037833"/>
              <a:gd name="connsiteY108" fmla="*/ 3764831 h 3784177"/>
              <a:gd name="connsiteX109" fmla="*/ 393295 w 8037833"/>
              <a:gd name="connsiteY109" fmla="*/ 3753097 h 3784177"/>
              <a:gd name="connsiteX110" fmla="*/ 339711 w 8037833"/>
              <a:gd name="connsiteY110" fmla="*/ 3718242 h 3784177"/>
              <a:gd name="connsiteX111" fmla="*/ 222239 w 8037833"/>
              <a:gd name="connsiteY111" fmla="*/ 3672335 h 3784177"/>
              <a:gd name="connsiteX112" fmla="*/ 163578 w 8037833"/>
              <a:gd name="connsiteY112" fmla="*/ 3656292 h 3784177"/>
              <a:gd name="connsiteX113" fmla="*/ 72220 w 8037833"/>
              <a:gd name="connsiteY113" fmla="*/ 3645272 h 3784177"/>
              <a:gd name="connsiteX114" fmla="*/ 44395 w 8037833"/>
              <a:gd name="connsiteY114" fmla="*/ 3639455 h 3784177"/>
              <a:gd name="connsiteX115" fmla="*/ 1962 w 8037833"/>
              <a:gd name="connsiteY115" fmla="*/ 3635948 h 3784177"/>
              <a:gd name="connsiteX116" fmla="*/ 0 w 8037833"/>
              <a:gd name="connsiteY116" fmla="*/ 3635261 h 3784177"/>
              <a:gd name="connsiteX117" fmla="*/ 0 w 8037833"/>
              <a:gd name="connsiteY11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99169 w 8037833"/>
              <a:gd name="connsiteY39" fmla="*/ 3518988 h 3784177"/>
              <a:gd name="connsiteX40" fmla="*/ 4649120 w 8037833"/>
              <a:gd name="connsiteY40" fmla="*/ 3536392 h 3784177"/>
              <a:gd name="connsiteX41" fmla="*/ 4573578 w 8037833"/>
              <a:gd name="connsiteY41" fmla="*/ 3565923 h 3784177"/>
              <a:gd name="connsiteX42" fmla="*/ 4529117 w 8037833"/>
              <a:gd name="connsiteY42" fmla="*/ 3575592 h 3784177"/>
              <a:gd name="connsiteX43" fmla="*/ 4408641 w 8037833"/>
              <a:gd name="connsiteY43" fmla="*/ 3610000 h 3784177"/>
              <a:gd name="connsiteX44" fmla="*/ 4356402 w 8037833"/>
              <a:gd name="connsiteY44" fmla="*/ 3642792 h 3784177"/>
              <a:gd name="connsiteX45" fmla="*/ 4270245 w 8037833"/>
              <a:gd name="connsiteY45" fmla="*/ 3665789 h 3784177"/>
              <a:gd name="connsiteX46" fmla="*/ 4208725 w 8037833"/>
              <a:gd name="connsiteY46" fmla="*/ 3704841 h 3784177"/>
              <a:gd name="connsiteX47" fmla="*/ 4201632 w 8037833"/>
              <a:gd name="connsiteY47" fmla="*/ 3702602 h 3784177"/>
              <a:gd name="connsiteX48" fmla="*/ 4191289 w 8037833"/>
              <a:gd name="connsiteY48" fmla="*/ 3702380 h 3784177"/>
              <a:gd name="connsiteX49" fmla="*/ 4191039 w 8037833"/>
              <a:gd name="connsiteY49" fmla="*/ 3702831 h 3784177"/>
              <a:gd name="connsiteX50" fmla="*/ 4181340 w 8037833"/>
              <a:gd name="connsiteY50" fmla="*/ 3701729 h 3784177"/>
              <a:gd name="connsiteX51" fmla="*/ 4133816 w 8037833"/>
              <a:gd name="connsiteY51" fmla="*/ 3690565 h 3784177"/>
              <a:gd name="connsiteX52" fmla="*/ 4071732 w 8037833"/>
              <a:gd name="connsiteY52" fmla="*/ 3732513 h 3784177"/>
              <a:gd name="connsiteX53" fmla="*/ 4045924 w 8037833"/>
              <a:gd name="connsiteY53" fmla="*/ 3739404 h 3784177"/>
              <a:gd name="connsiteX54" fmla="*/ 4032171 w 8037833"/>
              <a:gd name="connsiteY54" fmla="*/ 3745523 h 3784177"/>
              <a:gd name="connsiteX55" fmla="*/ 4031335 w 8037833"/>
              <a:gd name="connsiteY55" fmla="*/ 3747479 h 3784177"/>
              <a:gd name="connsiteX56" fmla="*/ 3985774 w 8037833"/>
              <a:gd name="connsiteY56" fmla="*/ 3736547 h 3784177"/>
              <a:gd name="connsiteX57" fmla="*/ 3979769 w 8037833"/>
              <a:gd name="connsiteY57" fmla="*/ 3738769 h 3784177"/>
              <a:gd name="connsiteX58" fmla="*/ 3950014 w 8037833"/>
              <a:gd name="connsiteY58" fmla="*/ 3726942 h 3784177"/>
              <a:gd name="connsiteX59" fmla="*/ 3934671 w 8037833"/>
              <a:gd name="connsiteY59" fmla="*/ 3723339 h 3784177"/>
              <a:gd name="connsiteX60" fmla="*/ 3930274 w 8037833"/>
              <a:gd name="connsiteY60" fmla="*/ 3717148 h 3784177"/>
              <a:gd name="connsiteX61" fmla="*/ 3907660 w 8037833"/>
              <a:gd name="connsiteY61" fmla="*/ 3714456 h 3784177"/>
              <a:gd name="connsiteX62" fmla="*/ 3905087 w 8037833"/>
              <a:gd name="connsiteY62" fmla="*/ 3716098 h 3784177"/>
              <a:gd name="connsiteX63" fmla="*/ 3886347 w 8037833"/>
              <a:gd name="connsiteY63" fmla="*/ 3706620 h 3784177"/>
              <a:gd name="connsiteX64" fmla="*/ 3870533 w 8037833"/>
              <a:gd name="connsiteY64" fmla="*/ 3689905 h 3784177"/>
              <a:gd name="connsiteX65" fmla="*/ 3678563 w 8037833"/>
              <a:gd name="connsiteY65" fmla="*/ 3694486 h 3784177"/>
              <a:gd name="connsiteX66" fmla="*/ 3524121 w 8037833"/>
              <a:gd name="connsiteY66" fmla="*/ 3642736 h 3784177"/>
              <a:gd name="connsiteX67" fmla="*/ 3432153 w 8037833"/>
              <a:gd name="connsiteY67" fmla="*/ 3667780 h 3784177"/>
              <a:gd name="connsiteX68" fmla="*/ 3373519 w 8037833"/>
              <a:gd name="connsiteY68" fmla="*/ 3665785 h 3784177"/>
              <a:gd name="connsiteX69" fmla="*/ 3114267 w 8037833"/>
              <a:gd name="connsiteY69" fmla="*/ 3638983 h 3784177"/>
              <a:gd name="connsiteX70" fmla="*/ 2989722 w 8037833"/>
              <a:gd name="connsiteY70" fmla="*/ 3623230 h 3784177"/>
              <a:gd name="connsiteX71" fmla="*/ 2965734 w 8037833"/>
              <a:gd name="connsiteY71" fmla="*/ 3635676 h 3784177"/>
              <a:gd name="connsiteX72" fmla="*/ 2961603 w 8037833"/>
              <a:gd name="connsiteY72" fmla="*/ 3638221 h 3784177"/>
              <a:gd name="connsiteX73" fmla="*/ 2944959 w 8037833"/>
              <a:gd name="connsiteY73" fmla="*/ 3639723 h 3784177"/>
              <a:gd name="connsiteX74" fmla="*/ 2940402 w 8037833"/>
              <a:gd name="connsiteY74" fmla="*/ 3651000 h 3784177"/>
              <a:gd name="connsiteX75" fmla="*/ 2915449 w 8037833"/>
              <a:gd name="connsiteY75" fmla="*/ 3661039 h 3784177"/>
              <a:gd name="connsiteX76" fmla="*/ 2884777 w 8037833"/>
              <a:gd name="connsiteY76" fmla="*/ 3660775 h 3784177"/>
              <a:gd name="connsiteX77" fmla="*/ 2739034 w 8037833"/>
              <a:gd name="connsiteY77" fmla="*/ 3647396 h 3784177"/>
              <a:gd name="connsiteX78" fmla="*/ 2651827 w 8037833"/>
              <a:gd name="connsiteY78" fmla="*/ 3646306 h 3784177"/>
              <a:gd name="connsiteX79" fmla="*/ 2618680 w 8037833"/>
              <a:gd name="connsiteY79" fmla="*/ 3656755 h 3784177"/>
              <a:gd name="connsiteX80" fmla="*/ 2572404 w 8037833"/>
              <a:gd name="connsiteY80" fmla="*/ 3664043 h 3784177"/>
              <a:gd name="connsiteX81" fmla="*/ 2490721 w 8037833"/>
              <a:gd name="connsiteY81" fmla="*/ 3685313 h 3784177"/>
              <a:gd name="connsiteX82" fmla="*/ 2423704 w 8037833"/>
              <a:gd name="connsiteY82" fmla="*/ 3658079 h 3784177"/>
              <a:gd name="connsiteX83" fmla="*/ 2301172 w 8037833"/>
              <a:gd name="connsiteY83" fmla="*/ 3663053 h 3784177"/>
              <a:gd name="connsiteX84" fmla="*/ 2294102 w 8037833"/>
              <a:gd name="connsiteY84" fmla="*/ 3671151 h 3784177"/>
              <a:gd name="connsiteX85" fmla="*/ 2238966 w 8037833"/>
              <a:gd name="connsiteY85" fmla="*/ 3668777 h 3784177"/>
              <a:gd name="connsiteX86" fmla="*/ 2082844 w 8037833"/>
              <a:gd name="connsiteY86" fmla="*/ 3631994 h 3784177"/>
              <a:gd name="connsiteX87" fmla="*/ 1938480 w 8037833"/>
              <a:gd name="connsiteY87" fmla="*/ 3601439 h 3784177"/>
              <a:gd name="connsiteX88" fmla="*/ 1900166 w 8037833"/>
              <a:gd name="connsiteY88" fmla="*/ 3609358 h 3784177"/>
              <a:gd name="connsiteX89" fmla="*/ 1835976 w 8037833"/>
              <a:gd name="connsiteY89" fmla="*/ 3622065 h 3784177"/>
              <a:gd name="connsiteX90" fmla="*/ 1787830 w 8037833"/>
              <a:gd name="connsiteY90" fmla="*/ 3633173 h 3784177"/>
              <a:gd name="connsiteX91" fmla="*/ 1734224 w 8037833"/>
              <a:gd name="connsiteY91" fmla="*/ 3655593 h 3784177"/>
              <a:gd name="connsiteX92" fmla="*/ 1721989 w 8037833"/>
              <a:gd name="connsiteY92" fmla="*/ 3627298 h 3784177"/>
              <a:gd name="connsiteX93" fmla="*/ 1664576 w 8037833"/>
              <a:gd name="connsiteY93" fmla="*/ 3638572 h 3784177"/>
              <a:gd name="connsiteX94" fmla="*/ 1577459 w 8037833"/>
              <a:gd name="connsiteY94" fmla="*/ 3658824 h 3784177"/>
              <a:gd name="connsiteX95" fmla="*/ 1527269 w 8037833"/>
              <a:gd name="connsiteY95" fmla="*/ 3663088 h 3784177"/>
              <a:gd name="connsiteX96" fmla="*/ 1390118 w 8037833"/>
              <a:gd name="connsiteY96" fmla="*/ 3682789 h 3784177"/>
              <a:gd name="connsiteX97" fmla="*/ 1252698 w 8037833"/>
              <a:gd name="connsiteY97" fmla="*/ 3708662 h 3784177"/>
              <a:gd name="connsiteX98" fmla="*/ 1171039 w 8037833"/>
              <a:gd name="connsiteY98" fmla="*/ 3758642 h 3784177"/>
              <a:gd name="connsiteX99" fmla="*/ 1058106 w 8037833"/>
              <a:gd name="connsiteY99" fmla="*/ 3776166 h 3784177"/>
              <a:gd name="connsiteX100" fmla="*/ 1039167 w 8037833"/>
              <a:gd name="connsiteY100" fmla="*/ 3784177 h 3784177"/>
              <a:gd name="connsiteX101" fmla="*/ 1012958 w 8037833"/>
              <a:gd name="connsiteY101" fmla="*/ 3779206 h 3784177"/>
              <a:gd name="connsiteX102" fmla="*/ 907906 w 8037833"/>
              <a:gd name="connsiteY102" fmla="*/ 3757678 h 3784177"/>
              <a:gd name="connsiteX103" fmla="*/ 825226 w 8037833"/>
              <a:gd name="connsiteY103" fmla="*/ 3726369 h 3784177"/>
              <a:gd name="connsiteX104" fmla="*/ 722264 w 8037833"/>
              <a:gd name="connsiteY104" fmla="*/ 3747612 h 3784177"/>
              <a:gd name="connsiteX105" fmla="*/ 659460 w 8037833"/>
              <a:gd name="connsiteY105" fmla="*/ 3740429 h 3784177"/>
              <a:gd name="connsiteX106" fmla="*/ 556552 w 8037833"/>
              <a:gd name="connsiteY106" fmla="*/ 3739124 h 3784177"/>
              <a:gd name="connsiteX107" fmla="*/ 445444 w 8037833"/>
              <a:gd name="connsiteY107" fmla="*/ 3764831 h 3784177"/>
              <a:gd name="connsiteX108" fmla="*/ 393295 w 8037833"/>
              <a:gd name="connsiteY108" fmla="*/ 3753097 h 3784177"/>
              <a:gd name="connsiteX109" fmla="*/ 339711 w 8037833"/>
              <a:gd name="connsiteY109" fmla="*/ 3718242 h 3784177"/>
              <a:gd name="connsiteX110" fmla="*/ 222239 w 8037833"/>
              <a:gd name="connsiteY110" fmla="*/ 3672335 h 3784177"/>
              <a:gd name="connsiteX111" fmla="*/ 163578 w 8037833"/>
              <a:gd name="connsiteY111" fmla="*/ 3656292 h 3784177"/>
              <a:gd name="connsiteX112" fmla="*/ 72220 w 8037833"/>
              <a:gd name="connsiteY112" fmla="*/ 3645272 h 3784177"/>
              <a:gd name="connsiteX113" fmla="*/ 44395 w 8037833"/>
              <a:gd name="connsiteY113" fmla="*/ 3639455 h 3784177"/>
              <a:gd name="connsiteX114" fmla="*/ 1962 w 8037833"/>
              <a:gd name="connsiteY114" fmla="*/ 3635948 h 3784177"/>
              <a:gd name="connsiteX115" fmla="*/ 0 w 8037833"/>
              <a:gd name="connsiteY115" fmla="*/ 3635261 h 3784177"/>
              <a:gd name="connsiteX116" fmla="*/ 0 w 8037833"/>
              <a:gd name="connsiteY11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90721 w 8037833"/>
              <a:gd name="connsiteY80" fmla="*/ 3685313 h 3784177"/>
              <a:gd name="connsiteX81" fmla="*/ 2423704 w 8037833"/>
              <a:gd name="connsiteY81" fmla="*/ 3658079 h 3784177"/>
              <a:gd name="connsiteX82" fmla="*/ 2301172 w 8037833"/>
              <a:gd name="connsiteY82" fmla="*/ 3663053 h 3784177"/>
              <a:gd name="connsiteX83" fmla="*/ 2294102 w 8037833"/>
              <a:gd name="connsiteY83" fmla="*/ 3671151 h 3784177"/>
              <a:gd name="connsiteX84" fmla="*/ 2238966 w 8037833"/>
              <a:gd name="connsiteY84" fmla="*/ 3668777 h 3784177"/>
              <a:gd name="connsiteX85" fmla="*/ 2082844 w 8037833"/>
              <a:gd name="connsiteY85" fmla="*/ 3631994 h 3784177"/>
              <a:gd name="connsiteX86" fmla="*/ 1938480 w 8037833"/>
              <a:gd name="connsiteY86" fmla="*/ 3601439 h 3784177"/>
              <a:gd name="connsiteX87" fmla="*/ 1900166 w 8037833"/>
              <a:gd name="connsiteY87" fmla="*/ 3609358 h 3784177"/>
              <a:gd name="connsiteX88" fmla="*/ 1835976 w 8037833"/>
              <a:gd name="connsiteY88" fmla="*/ 3622065 h 3784177"/>
              <a:gd name="connsiteX89" fmla="*/ 1787830 w 8037833"/>
              <a:gd name="connsiteY89" fmla="*/ 3633173 h 3784177"/>
              <a:gd name="connsiteX90" fmla="*/ 1734224 w 8037833"/>
              <a:gd name="connsiteY90" fmla="*/ 3655593 h 3784177"/>
              <a:gd name="connsiteX91" fmla="*/ 1721989 w 8037833"/>
              <a:gd name="connsiteY91" fmla="*/ 3627298 h 3784177"/>
              <a:gd name="connsiteX92" fmla="*/ 1664576 w 8037833"/>
              <a:gd name="connsiteY92" fmla="*/ 3638572 h 3784177"/>
              <a:gd name="connsiteX93" fmla="*/ 1577459 w 8037833"/>
              <a:gd name="connsiteY93" fmla="*/ 3658824 h 3784177"/>
              <a:gd name="connsiteX94" fmla="*/ 1527269 w 8037833"/>
              <a:gd name="connsiteY94" fmla="*/ 3663088 h 3784177"/>
              <a:gd name="connsiteX95" fmla="*/ 1390118 w 8037833"/>
              <a:gd name="connsiteY95" fmla="*/ 3682789 h 3784177"/>
              <a:gd name="connsiteX96" fmla="*/ 1252698 w 8037833"/>
              <a:gd name="connsiteY96" fmla="*/ 3708662 h 3784177"/>
              <a:gd name="connsiteX97" fmla="*/ 1171039 w 8037833"/>
              <a:gd name="connsiteY97" fmla="*/ 3758642 h 3784177"/>
              <a:gd name="connsiteX98" fmla="*/ 1058106 w 8037833"/>
              <a:gd name="connsiteY98" fmla="*/ 3776166 h 3784177"/>
              <a:gd name="connsiteX99" fmla="*/ 1039167 w 8037833"/>
              <a:gd name="connsiteY99" fmla="*/ 3784177 h 3784177"/>
              <a:gd name="connsiteX100" fmla="*/ 1012958 w 8037833"/>
              <a:gd name="connsiteY100" fmla="*/ 3779206 h 3784177"/>
              <a:gd name="connsiteX101" fmla="*/ 907906 w 8037833"/>
              <a:gd name="connsiteY101" fmla="*/ 3757678 h 3784177"/>
              <a:gd name="connsiteX102" fmla="*/ 825226 w 8037833"/>
              <a:gd name="connsiteY102" fmla="*/ 3726369 h 3784177"/>
              <a:gd name="connsiteX103" fmla="*/ 722264 w 8037833"/>
              <a:gd name="connsiteY103" fmla="*/ 3747612 h 3784177"/>
              <a:gd name="connsiteX104" fmla="*/ 659460 w 8037833"/>
              <a:gd name="connsiteY104" fmla="*/ 3740429 h 3784177"/>
              <a:gd name="connsiteX105" fmla="*/ 556552 w 8037833"/>
              <a:gd name="connsiteY105" fmla="*/ 3739124 h 3784177"/>
              <a:gd name="connsiteX106" fmla="*/ 445444 w 8037833"/>
              <a:gd name="connsiteY106" fmla="*/ 3764831 h 3784177"/>
              <a:gd name="connsiteX107" fmla="*/ 393295 w 8037833"/>
              <a:gd name="connsiteY107" fmla="*/ 3753097 h 3784177"/>
              <a:gd name="connsiteX108" fmla="*/ 339711 w 8037833"/>
              <a:gd name="connsiteY108" fmla="*/ 3718242 h 3784177"/>
              <a:gd name="connsiteX109" fmla="*/ 222239 w 8037833"/>
              <a:gd name="connsiteY109" fmla="*/ 3672335 h 3784177"/>
              <a:gd name="connsiteX110" fmla="*/ 163578 w 8037833"/>
              <a:gd name="connsiteY110" fmla="*/ 3656292 h 3784177"/>
              <a:gd name="connsiteX111" fmla="*/ 72220 w 8037833"/>
              <a:gd name="connsiteY111" fmla="*/ 3645272 h 3784177"/>
              <a:gd name="connsiteX112" fmla="*/ 44395 w 8037833"/>
              <a:gd name="connsiteY112" fmla="*/ 3639455 h 3784177"/>
              <a:gd name="connsiteX113" fmla="*/ 1962 w 8037833"/>
              <a:gd name="connsiteY113" fmla="*/ 3635948 h 3784177"/>
              <a:gd name="connsiteX114" fmla="*/ 0 w 8037833"/>
              <a:gd name="connsiteY114" fmla="*/ 3635261 h 3784177"/>
              <a:gd name="connsiteX115" fmla="*/ 0 w 8037833"/>
              <a:gd name="connsiteY11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721989 w 8037833"/>
              <a:gd name="connsiteY90" fmla="*/ 3627298 h 3784177"/>
              <a:gd name="connsiteX91" fmla="*/ 1664576 w 8037833"/>
              <a:gd name="connsiteY91" fmla="*/ 3638572 h 3784177"/>
              <a:gd name="connsiteX92" fmla="*/ 1577459 w 8037833"/>
              <a:gd name="connsiteY92" fmla="*/ 3658824 h 3784177"/>
              <a:gd name="connsiteX93" fmla="*/ 1527269 w 8037833"/>
              <a:gd name="connsiteY93" fmla="*/ 3663088 h 3784177"/>
              <a:gd name="connsiteX94" fmla="*/ 1390118 w 8037833"/>
              <a:gd name="connsiteY94" fmla="*/ 3682789 h 3784177"/>
              <a:gd name="connsiteX95" fmla="*/ 1252698 w 8037833"/>
              <a:gd name="connsiteY95" fmla="*/ 3708662 h 3784177"/>
              <a:gd name="connsiteX96" fmla="*/ 1171039 w 8037833"/>
              <a:gd name="connsiteY96" fmla="*/ 3758642 h 3784177"/>
              <a:gd name="connsiteX97" fmla="*/ 1058106 w 8037833"/>
              <a:gd name="connsiteY97" fmla="*/ 3776166 h 3784177"/>
              <a:gd name="connsiteX98" fmla="*/ 1039167 w 8037833"/>
              <a:gd name="connsiteY98" fmla="*/ 3784177 h 3784177"/>
              <a:gd name="connsiteX99" fmla="*/ 1012958 w 8037833"/>
              <a:gd name="connsiteY99" fmla="*/ 3779206 h 3784177"/>
              <a:gd name="connsiteX100" fmla="*/ 907906 w 8037833"/>
              <a:gd name="connsiteY100" fmla="*/ 3757678 h 3784177"/>
              <a:gd name="connsiteX101" fmla="*/ 825226 w 8037833"/>
              <a:gd name="connsiteY101" fmla="*/ 3726369 h 3784177"/>
              <a:gd name="connsiteX102" fmla="*/ 722264 w 8037833"/>
              <a:gd name="connsiteY102" fmla="*/ 3747612 h 3784177"/>
              <a:gd name="connsiteX103" fmla="*/ 659460 w 8037833"/>
              <a:gd name="connsiteY103" fmla="*/ 3740429 h 3784177"/>
              <a:gd name="connsiteX104" fmla="*/ 556552 w 8037833"/>
              <a:gd name="connsiteY104" fmla="*/ 3739124 h 3784177"/>
              <a:gd name="connsiteX105" fmla="*/ 445444 w 8037833"/>
              <a:gd name="connsiteY105" fmla="*/ 3764831 h 3784177"/>
              <a:gd name="connsiteX106" fmla="*/ 393295 w 8037833"/>
              <a:gd name="connsiteY106" fmla="*/ 3753097 h 3784177"/>
              <a:gd name="connsiteX107" fmla="*/ 339711 w 8037833"/>
              <a:gd name="connsiteY107" fmla="*/ 3718242 h 3784177"/>
              <a:gd name="connsiteX108" fmla="*/ 222239 w 8037833"/>
              <a:gd name="connsiteY108" fmla="*/ 3672335 h 3784177"/>
              <a:gd name="connsiteX109" fmla="*/ 163578 w 8037833"/>
              <a:gd name="connsiteY109" fmla="*/ 3656292 h 3784177"/>
              <a:gd name="connsiteX110" fmla="*/ 72220 w 8037833"/>
              <a:gd name="connsiteY110" fmla="*/ 3645272 h 3784177"/>
              <a:gd name="connsiteX111" fmla="*/ 44395 w 8037833"/>
              <a:gd name="connsiteY111" fmla="*/ 3639455 h 3784177"/>
              <a:gd name="connsiteX112" fmla="*/ 1962 w 8037833"/>
              <a:gd name="connsiteY112" fmla="*/ 3635948 h 3784177"/>
              <a:gd name="connsiteX113" fmla="*/ 0 w 8037833"/>
              <a:gd name="connsiteY113" fmla="*/ 3635261 h 3784177"/>
              <a:gd name="connsiteX114" fmla="*/ 0 w 8037833"/>
              <a:gd name="connsiteY11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664576 w 8037833"/>
              <a:gd name="connsiteY90" fmla="*/ 3638572 h 3784177"/>
              <a:gd name="connsiteX91" fmla="*/ 1577459 w 8037833"/>
              <a:gd name="connsiteY91" fmla="*/ 3658824 h 3784177"/>
              <a:gd name="connsiteX92" fmla="*/ 1527269 w 8037833"/>
              <a:gd name="connsiteY92" fmla="*/ 3663088 h 3784177"/>
              <a:gd name="connsiteX93" fmla="*/ 1390118 w 8037833"/>
              <a:gd name="connsiteY93" fmla="*/ 3682789 h 3784177"/>
              <a:gd name="connsiteX94" fmla="*/ 1252698 w 8037833"/>
              <a:gd name="connsiteY94" fmla="*/ 3708662 h 3784177"/>
              <a:gd name="connsiteX95" fmla="*/ 1171039 w 8037833"/>
              <a:gd name="connsiteY95" fmla="*/ 3758642 h 3784177"/>
              <a:gd name="connsiteX96" fmla="*/ 1058106 w 8037833"/>
              <a:gd name="connsiteY96" fmla="*/ 3776166 h 3784177"/>
              <a:gd name="connsiteX97" fmla="*/ 1039167 w 8037833"/>
              <a:gd name="connsiteY97" fmla="*/ 3784177 h 3784177"/>
              <a:gd name="connsiteX98" fmla="*/ 1012958 w 8037833"/>
              <a:gd name="connsiteY98" fmla="*/ 3779206 h 3784177"/>
              <a:gd name="connsiteX99" fmla="*/ 907906 w 8037833"/>
              <a:gd name="connsiteY99" fmla="*/ 3757678 h 3784177"/>
              <a:gd name="connsiteX100" fmla="*/ 825226 w 8037833"/>
              <a:gd name="connsiteY100" fmla="*/ 3726369 h 3784177"/>
              <a:gd name="connsiteX101" fmla="*/ 722264 w 8037833"/>
              <a:gd name="connsiteY101" fmla="*/ 3747612 h 3784177"/>
              <a:gd name="connsiteX102" fmla="*/ 659460 w 8037833"/>
              <a:gd name="connsiteY102" fmla="*/ 3740429 h 3784177"/>
              <a:gd name="connsiteX103" fmla="*/ 556552 w 8037833"/>
              <a:gd name="connsiteY103" fmla="*/ 3739124 h 3784177"/>
              <a:gd name="connsiteX104" fmla="*/ 445444 w 8037833"/>
              <a:gd name="connsiteY104" fmla="*/ 3764831 h 3784177"/>
              <a:gd name="connsiteX105" fmla="*/ 393295 w 8037833"/>
              <a:gd name="connsiteY105" fmla="*/ 3753097 h 3784177"/>
              <a:gd name="connsiteX106" fmla="*/ 339711 w 8037833"/>
              <a:gd name="connsiteY106" fmla="*/ 3718242 h 3784177"/>
              <a:gd name="connsiteX107" fmla="*/ 222239 w 8037833"/>
              <a:gd name="connsiteY107" fmla="*/ 3672335 h 3784177"/>
              <a:gd name="connsiteX108" fmla="*/ 163578 w 8037833"/>
              <a:gd name="connsiteY108" fmla="*/ 3656292 h 3784177"/>
              <a:gd name="connsiteX109" fmla="*/ 72220 w 8037833"/>
              <a:gd name="connsiteY109" fmla="*/ 3645272 h 3784177"/>
              <a:gd name="connsiteX110" fmla="*/ 44395 w 8037833"/>
              <a:gd name="connsiteY110" fmla="*/ 3639455 h 3784177"/>
              <a:gd name="connsiteX111" fmla="*/ 1962 w 8037833"/>
              <a:gd name="connsiteY111" fmla="*/ 3635948 h 3784177"/>
              <a:gd name="connsiteX112" fmla="*/ 0 w 8037833"/>
              <a:gd name="connsiteY112" fmla="*/ 3635261 h 3784177"/>
              <a:gd name="connsiteX113" fmla="*/ 0 w 8037833"/>
              <a:gd name="connsiteY11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787830 w 8037833"/>
              <a:gd name="connsiteY87" fmla="*/ 3633173 h 3784177"/>
              <a:gd name="connsiteX88" fmla="*/ 1734224 w 8037833"/>
              <a:gd name="connsiteY88" fmla="*/ 3655593 h 3784177"/>
              <a:gd name="connsiteX89" fmla="*/ 1664576 w 8037833"/>
              <a:gd name="connsiteY89" fmla="*/ 3638572 h 3784177"/>
              <a:gd name="connsiteX90" fmla="*/ 1577459 w 8037833"/>
              <a:gd name="connsiteY90" fmla="*/ 3658824 h 3784177"/>
              <a:gd name="connsiteX91" fmla="*/ 1527269 w 8037833"/>
              <a:gd name="connsiteY91" fmla="*/ 3663088 h 3784177"/>
              <a:gd name="connsiteX92" fmla="*/ 1390118 w 8037833"/>
              <a:gd name="connsiteY92" fmla="*/ 3682789 h 3784177"/>
              <a:gd name="connsiteX93" fmla="*/ 1252698 w 8037833"/>
              <a:gd name="connsiteY93" fmla="*/ 3708662 h 3784177"/>
              <a:gd name="connsiteX94" fmla="*/ 1171039 w 8037833"/>
              <a:gd name="connsiteY94" fmla="*/ 3758642 h 3784177"/>
              <a:gd name="connsiteX95" fmla="*/ 1058106 w 8037833"/>
              <a:gd name="connsiteY95" fmla="*/ 3776166 h 3784177"/>
              <a:gd name="connsiteX96" fmla="*/ 1039167 w 8037833"/>
              <a:gd name="connsiteY96" fmla="*/ 3784177 h 3784177"/>
              <a:gd name="connsiteX97" fmla="*/ 1012958 w 8037833"/>
              <a:gd name="connsiteY97" fmla="*/ 3779206 h 3784177"/>
              <a:gd name="connsiteX98" fmla="*/ 907906 w 8037833"/>
              <a:gd name="connsiteY98" fmla="*/ 3757678 h 3784177"/>
              <a:gd name="connsiteX99" fmla="*/ 825226 w 8037833"/>
              <a:gd name="connsiteY99" fmla="*/ 3726369 h 3784177"/>
              <a:gd name="connsiteX100" fmla="*/ 722264 w 8037833"/>
              <a:gd name="connsiteY100" fmla="*/ 3747612 h 3784177"/>
              <a:gd name="connsiteX101" fmla="*/ 659460 w 8037833"/>
              <a:gd name="connsiteY101" fmla="*/ 3740429 h 3784177"/>
              <a:gd name="connsiteX102" fmla="*/ 556552 w 8037833"/>
              <a:gd name="connsiteY102" fmla="*/ 3739124 h 3784177"/>
              <a:gd name="connsiteX103" fmla="*/ 445444 w 8037833"/>
              <a:gd name="connsiteY103" fmla="*/ 3764831 h 3784177"/>
              <a:gd name="connsiteX104" fmla="*/ 393295 w 8037833"/>
              <a:gd name="connsiteY104" fmla="*/ 3753097 h 3784177"/>
              <a:gd name="connsiteX105" fmla="*/ 339711 w 8037833"/>
              <a:gd name="connsiteY105" fmla="*/ 3718242 h 3784177"/>
              <a:gd name="connsiteX106" fmla="*/ 222239 w 8037833"/>
              <a:gd name="connsiteY106" fmla="*/ 3672335 h 3784177"/>
              <a:gd name="connsiteX107" fmla="*/ 163578 w 8037833"/>
              <a:gd name="connsiteY107" fmla="*/ 3656292 h 3784177"/>
              <a:gd name="connsiteX108" fmla="*/ 72220 w 8037833"/>
              <a:gd name="connsiteY108" fmla="*/ 3645272 h 3784177"/>
              <a:gd name="connsiteX109" fmla="*/ 44395 w 8037833"/>
              <a:gd name="connsiteY109" fmla="*/ 3639455 h 3784177"/>
              <a:gd name="connsiteX110" fmla="*/ 1962 w 8037833"/>
              <a:gd name="connsiteY110" fmla="*/ 3635948 h 3784177"/>
              <a:gd name="connsiteX111" fmla="*/ 0 w 8037833"/>
              <a:gd name="connsiteY111" fmla="*/ 3635261 h 3784177"/>
              <a:gd name="connsiteX112" fmla="*/ 0 w 8037833"/>
              <a:gd name="connsiteY11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94102 w 8037833"/>
              <a:gd name="connsiteY81" fmla="*/ 3671151 h 3784177"/>
              <a:gd name="connsiteX82" fmla="*/ 2238966 w 8037833"/>
              <a:gd name="connsiteY82" fmla="*/ 3668777 h 3784177"/>
              <a:gd name="connsiteX83" fmla="*/ 2082844 w 8037833"/>
              <a:gd name="connsiteY83" fmla="*/ 3631994 h 3784177"/>
              <a:gd name="connsiteX84" fmla="*/ 1938480 w 8037833"/>
              <a:gd name="connsiteY84" fmla="*/ 3601439 h 3784177"/>
              <a:gd name="connsiteX85" fmla="*/ 1900166 w 8037833"/>
              <a:gd name="connsiteY85" fmla="*/ 3609358 h 3784177"/>
              <a:gd name="connsiteX86" fmla="*/ 1787830 w 8037833"/>
              <a:gd name="connsiteY86" fmla="*/ 3633173 h 3784177"/>
              <a:gd name="connsiteX87" fmla="*/ 1734224 w 8037833"/>
              <a:gd name="connsiteY87" fmla="*/ 3655593 h 3784177"/>
              <a:gd name="connsiteX88" fmla="*/ 1664576 w 8037833"/>
              <a:gd name="connsiteY88" fmla="*/ 3638572 h 3784177"/>
              <a:gd name="connsiteX89" fmla="*/ 1577459 w 8037833"/>
              <a:gd name="connsiteY89" fmla="*/ 3658824 h 3784177"/>
              <a:gd name="connsiteX90" fmla="*/ 1527269 w 8037833"/>
              <a:gd name="connsiteY90" fmla="*/ 3663088 h 3784177"/>
              <a:gd name="connsiteX91" fmla="*/ 1390118 w 8037833"/>
              <a:gd name="connsiteY91" fmla="*/ 3682789 h 3784177"/>
              <a:gd name="connsiteX92" fmla="*/ 1252698 w 8037833"/>
              <a:gd name="connsiteY92" fmla="*/ 3708662 h 3784177"/>
              <a:gd name="connsiteX93" fmla="*/ 1171039 w 8037833"/>
              <a:gd name="connsiteY93" fmla="*/ 3758642 h 3784177"/>
              <a:gd name="connsiteX94" fmla="*/ 1058106 w 8037833"/>
              <a:gd name="connsiteY94" fmla="*/ 3776166 h 3784177"/>
              <a:gd name="connsiteX95" fmla="*/ 1039167 w 8037833"/>
              <a:gd name="connsiteY95" fmla="*/ 3784177 h 3784177"/>
              <a:gd name="connsiteX96" fmla="*/ 1012958 w 8037833"/>
              <a:gd name="connsiteY96" fmla="*/ 3779206 h 3784177"/>
              <a:gd name="connsiteX97" fmla="*/ 907906 w 8037833"/>
              <a:gd name="connsiteY97" fmla="*/ 3757678 h 3784177"/>
              <a:gd name="connsiteX98" fmla="*/ 825226 w 8037833"/>
              <a:gd name="connsiteY98" fmla="*/ 3726369 h 3784177"/>
              <a:gd name="connsiteX99" fmla="*/ 722264 w 8037833"/>
              <a:gd name="connsiteY99" fmla="*/ 3747612 h 3784177"/>
              <a:gd name="connsiteX100" fmla="*/ 659460 w 8037833"/>
              <a:gd name="connsiteY100" fmla="*/ 3740429 h 3784177"/>
              <a:gd name="connsiteX101" fmla="*/ 556552 w 8037833"/>
              <a:gd name="connsiteY101" fmla="*/ 3739124 h 3784177"/>
              <a:gd name="connsiteX102" fmla="*/ 445444 w 8037833"/>
              <a:gd name="connsiteY102" fmla="*/ 3764831 h 3784177"/>
              <a:gd name="connsiteX103" fmla="*/ 393295 w 8037833"/>
              <a:gd name="connsiteY103" fmla="*/ 3753097 h 3784177"/>
              <a:gd name="connsiteX104" fmla="*/ 339711 w 8037833"/>
              <a:gd name="connsiteY104" fmla="*/ 3718242 h 3784177"/>
              <a:gd name="connsiteX105" fmla="*/ 222239 w 8037833"/>
              <a:gd name="connsiteY105" fmla="*/ 3672335 h 3784177"/>
              <a:gd name="connsiteX106" fmla="*/ 163578 w 8037833"/>
              <a:gd name="connsiteY106" fmla="*/ 3656292 h 3784177"/>
              <a:gd name="connsiteX107" fmla="*/ 72220 w 8037833"/>
              <a:gd name="connsiteY107" fmla="*/ 3645272 h 3784177"/>
              <a:gd name="connsiteX108" fmla="*/ 44395 w 8037833"/>
              <a:gd name="connsiteY108" fmla="*/ 3639455 h 3784177"/>
              <a:gd name="connsiteX109" fmla="*/ 1962 w 8037833"/>
              <a:gd name="connsiteY109" fmla="*/ 3635948 h 3784177"/>
              <a:gd name="connsiteX110" fmla="*/ 0 w 8037833"/>
              <a:gd name="connsiteY110" fmla="*/ 3635261 h 3784177"/>
              <a:gd name="connsiteX111" fmla="*/ 0 w 8037833"/>
              <a:gd name="connsiteY11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85384 w 8037833"/>
              <a:gd name="connsiteY101" fmla="*/ 3726388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504085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11556 w 8037833"/>
              <a:gd name="connsiteY53" fmla="*/ 3729673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206642 w 8037833"/>
              <a:gd name="connsiteY89" fmla="*/ 3736384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037833" h="3784177">
                <a:moveTo>
                  <a:pt x="0" y="12763"/>
                </a:moveTo>
                <a:lnTo>
                  <a:pt x="8037833" y="0"/>
                </a:lnTo>
                <a:lnTo>
                  <a:pt x="8037833" y="3123098"/>
                </a:lnTo>
                <a:lnTo>
                  <a:pt x="8034343" y="3122573"/>
                </a:lnTo>
                <a:cubicBezTo>
                  <a:pt x="7983474" y="3121603"/>
                  <a:pt x="7958686" y="3166517"/>
                  <a:pt x="7877229" y="3143819"/>
                </a:cubicBezTo>
                <a:cubicBezTo>
                  <a:pt x="7902982" y="3130590"/>
                  <a:pt x="7764195" y="3161981"/>
                  <a:pt x="7752740" y="3181149"/>
                </a:cubicBezTo>
                <a:cubicBezTo>
                  <a:pt x="7676202" y="3198058"/>
                  <a:pt x="7659123" y="3129063"/>
                  <a:pt x="7588760" y="3183782"/>
                </a:cubicBezTo>
                <a:cubicBezTo>
                  <a:pt x="7551891" y="3215463"/>
                  <a:pt x="7426365" y="3228579"/>
                  <a:pt x="7351256" y="3276296"/>
                </a:cubicBezTo>
                <a:cubicBezTo>
                  <a:pt x="7314255" y="3274736"/>
                  <a:pt x="7277479" y="3268807"/>
                  <a:pt x="7241630" y="3258619"/>
                </a:cubicBezTo>
                <a:cubicBezTo>
                  <a:pt x="7225774" y="3249278"/>
                  <a:pt x="7215938" y="3250389"/>
                  <a:pt x="7197338" y="3224751"/>
                </a:cubicBezTo>
                <a:cubicBezTo>
                  <a:pt x="7195955" y="3243380"/>
                  <a:pt x="7188542" y="3231477"/>
                  <a:pt x="7180777" y="3222826"/>
                </a:cubicBezTo>
                <a:cubicBezTo>
                  <a:pt x="7171770" y="3230955"/>
                  <a:pt x="7156637" y="3256184"/>
                  <a:pt x="7146896" y="3256975"/>
                </a:cubicBezTo>
                <a:cubicBezTo>
                  <a:pt x="7127629" y="3216232"/>
                  <a:pt x="7125488" y="3280164"/>
                  <a:pt x="7101771" y="3257015"/>
                </a:cubicBezTo>
                <a:cubicBezTo>
                  <a:pt x="7091351" y="3270846"/>
                  <a:pt x="7071846" y="3326895"/>
                  <a:pt x="7047844" y="3303791"/>
                </a:cubicBezTo>
                <a:cubicBezTo>
                  <a:pt x="6992848" y="3331112"/>
                  <a:pt x="6969266" y="3372516"/>
                  <a:pt x="6912506" y="3361478"/>
                </a:cubicBezTo>
                <a:cubicBezTo>
                  <a:pt x="6904521" y="3387853"/>
                  <a:pt x="6807293" y="3321424"/>
                  <a:pt x="6819463" y="3368624"/>
                </a:cubicBezTo>
                <a:cubicBezTo>
                  <a:pt x="6800520" y="3366318"/>
                  <a:pt x="6786640" y="3347534"/>
                  <a:pt x="6797198" y="3378256"/>
                </a:cubicBezTo>
                <a:lnTo>
                  <a:pt x="6687784" y="3376132"/>
                </a:lnTo>
                <a:cubicBezTo>
                  <a:pt x="6627134" y="3366894"/>
                  <a:pt x="6605084" y="3434017"/>
                  <a:pt x="6566539" y="3382500"/>
                </a:cubicBezTo>
                <a:cubicBezTo>
                  <a:pt x="6505539" y="3381128"/>
                  <a:pt x="6435204" y="3374346"/>
                  <a:pt x="6352283" y="3374762"/>
                </a:cubicBezTo>
                <a:cubicBezTo>
                  <a:pt x="6293888" y="3372097"/>
                  <a:pt x="6170788" y="3347568"/>
                  <a:pt x="6111718" y="3357536"/>
                </a:cubicBezTo>
                <a:cubicBezTo>
                  <a:pt x="6041005" y="3333697"/>
                  <a:pt x="6098061" y="3372084"/>
                  <a:pt x="6022263" y="3359057"/>
                </a:cubicBezTo>
                <a:cubicBezTo>
                  <a:pt x="5989123" y="3410585"/>
                  <a:pt x="5931322" y="3384912"/>
                  <a:pt x="5891274" y="3397681"/>
                </a:cubicBezTo>
                <a:cubicBezTo>
                  <a:pt x="5845239" y="3408862"/>
                  <a:pt x="5792317" y="3420977"/>
                  <a:pt x="5746050" y="3426142"/>
                </a:cubicBezTo>
                <a:cubicBezTo>
                  <a:pt x="5709404" y="3402923"/>
                  <a:pt x="5659139" y="3459917"/>
                  <a:pt x="5613670" y="3428671"/>
                </a:cubicBezTo>
                <a:cubicBezTo>
                  <a:pt x="5596941" y="3421144"/>
                  <a:pt x="5545141" y="3422095"/>
                  <a:pt x="5535334" y="3437044"/>
                </a:cubicBezTo>
                <a:cubicBezTo>
                  <a:pt x="5524532" y="3440286"/>
                  <a:pt x="5511933" y="3434991"/>
                  <a:pt x="5506940" y="3450999"/>
                </a:cubicBezTo>
                <a:cubicBezTo>
                  <a:pt x="5498692" y="3470265"/>
                  <a:pt x="5461008" y="3440518"/>
                  <a:pt x="5466372" y="3463245"/>
                </a:cubicBezTo>
                <a:cubicBezTo>
                  <a:pt x="5439614" y="3442862"/>
                  <a:pt x="5418331" y="3483220"/>
                  <a:pt x="5395833" y="3493194"/>
                </a:cubicBezTo>
                <a:cubicBezTo>
                  <a:pt x="5374758" y="3472971"/>
                  <a:pt x="5354436" y="3500114"/>
                  <a:pt x="5305325" y="3505200"/>
                </a:cubicBezTo>
                <a:cubicBezTo>
                  <a:pt x="5282149" y="3481812"/>
                  <a:pt x="5266154" y="3522676"/>
                  <a:pt x="5223043" y="3491664"/>
                </a:cubicBezTo>
                <a:cubicBezTo>
                  <a:pt x="5200154" y="3491478"/>
                  <a:pt x="5207329" y="3491346"/>
                  <a:pt x="5167992" y="3486279"/>
                </a:cubicBezTo>
                <a:cubicBezTo>
                  <a:pt x="5107971" y="3480838"/>
                  <a:pt x="5042315" y="3467667"/>
                  <a:pt x="4987020" y="3461263"/>
                </a:cubicBezTo>
                <a:cubicBezTo>
                  <a:pt x="4924981" y="3458977"/>
                  <a:pt x="4971120" y="3508066"/>
                  <a:pt x="4890003" y="3469874"/>
                </a:cubicBezTo>
                <a:cubicBezTo>
                  <a:pt x="4883619" y="3488080"/>
                  <a:pt x="4873972" y="3489465"/>
                  <a:pt x="4856654" y="3481880"/>
                </a:cubicBezTo>
                <a:cubicBezTo>
                  <a:pt x="4826649" y="3482096"/>
                  <a:pt x="4833746" y="3526606"/>
                  <a:pt x="4800711" y="3501441"/>
                </a:cubicBezTo>
                <a:cubicBezTo>
                  <a:pt x="4808694" y="3525119"/>
                  <a:pt x="4745093" y="3513953"/>
                  <a:pt x="4761569" y="3538103"/>
                </a:cubicBezTo>
                <a:cubicBezTo>
                  <a:pt x="4744478" y="3561060"/>
                  <a:pt x="4730992" y="3525632"/>
                  <a:pt x="4713734" y="3545724"/>
                </a:cubicBezTo>
                <a:cubicBezTo>
                  <a:pt x="4694993" y="3545439"/>
                  <a:pt x="4672479" y="3533026"/>
                  <a:pt x="4649120" y="3536392"/>
                </a:cubicBezTo>
                <a:cubicBezTo>
                  <a:pt x="4617081" y="3524764"/>
                  <a:pt x="4613909" y="3550370"/>
                  <a:pt x="4573578" y="3565923"/>
                </a:cubicBezTo>
                <a:cubicBezTo>
                  <a:pt x="4554559" y="3553131"/>
                  <a:pt x="4541305" y="3561025"/>
                  <a:pt x="4529117" y="3575592"/>
                </a:cubicBezTo>
                <a:cubicBezTo>
                  <a:pt x="4488096" y="3574977"/>
                  <a:pt x="4453361" y="3598310"/>
                  <a:pt x="4408641" y="3610000"/>
                </a:cubicBezTo>
                <a:cubicBezTo>
                  <a:pt x="4359520" y="3631497"/>
                  <a:pt x="4386585" y="3626629"/>
                  <a:pt x="4356402" y="3642792"/>
                </a:cubicBezTo>
                <a:lnTo>
                  <a:pt x="4270245" y="3665789"/>
                </a:lnTo>
                <a:lnTo>
                  <a:pt x="4208725" y="3678132"/>
                </a:lnTo>
                <a:lnTo>
                  <a:pt x="4191289" y="3702380"/>
                </a:lnTo>
                <a:lnTo>
                  <a:pt x="4191039" y="3702831"/>
                </a:lnTo>
                <a:lnTo>
                  <a:pt x="4181340" y="3701729"/>
                </a:lnTo>
                <a:cubicBezTo>
                  <a:pt x="4164960" y="3698824"/>
                  <a:pt x="4149012" y="3695007"/>
                  <a:pt x="4133816" y="3690565"/>
                </a:cubicBezTo>
                <a:cubicBezTo>
                  <a:pt x="4121337" y="3715793"/>
                  <a:pt x="4065005" y="3684188"/>
                  <a:pt x="4071732" y="3732513"/>
                </a:cubicBezTo>
                <a:cubicBezTo>
                  <a:pt x="4051251" y="3727949"/>
                  <a:pt x="4038650" y="3707633"/>
                  <a:pt x="4045924" y="3739404"/>
                </a:cubicBezTo>
                <a:cubicBezTo>
                  <a:pt x="4039196" y="3738807"/>
                  <a:pt x="4035086" y="3741389"/>
                  <a:pt x="4032171" y="3745523"/>
                </a:cubicBezTo>
                <a:lnTo>
                  <a:pt x="4011556" y="3729673"/>
                </a:lnTo>
                <a:lnTo>
                  <a:pt x="3985774" y="3736547"/>
                </a:lnTo>
                <a:lnTo>
                  <a:pt x="3979769" y="3738769"/>
                </a:lnTo>
                <a:lnTo>
                  <a:pt x="3950014" y="3726942"/>
                </a:lnTo>
                <a:lnTo>
                  <a:pt x="3934671" y="3723339"/>
                </a:lnTo>
                <a:lnTo>
                  <a:pt x="3930274" y="3717148"/>
                </a:lnTo>
                <a:cubicBezTo>
                  <a:pt x="3925557" y="3713336"/>
                  <a:pt x="3918845" y="3711571"/>
                  <a:pt x="3907660" y="3714456"/>
                </a:cubicBezTo>
                <a:lnTo>
                  <a:pt x="3905087" y="3716098"/>
                </a:lnTo>
                <a:lnTo>
                  <a:pt x="3886347" y="3706620"/>
                </a:lnTo>
                <a:cubicBezTo>
                  <a:pt x="3880298" y="3702306"/>
                  <a:pt x="3874918" y="3696877"/>
                  <a:pt x="3870533" y="3689905"/>
                </a:cubicBezTo>
                <a:cubicBezTo>
                  <a:pt x="3807578" y="3724969"/>
                  <a:pt x="3747319" y="3689891"/>
                  <a:pt x="3678563" y="3694486"/>
                </a:cubicBezTo>
                <a:cubicBezTo>
                  <a:pt x="3619015" y="3647819"/>
                  <a:pt x="3541898" y="3698501"/>
                  <a:pt x="3524121" y="3642736"/>
                </a:cubicBezTo>
                <a:cubicBezTo>
                  <a:pt x="3473280" y="3637953"/>
                  <a:pt x="3441828" y="3666410"/>
                  <a:pt x="3373519" y="3665785"/>
                </a:cubicBezTo>
                <a:cubicBezTo>
                  <a:pt x="3301144" y="3619995"/>
                  <a:pt x="3195679" y="3661016"/>
                  <a:pt x="3114267" y="3638983"/>
                </a:cubicBezTo>
                <a:cubicBezTo>
                  <a:pt x="3050301" y="3631891"/>
                  <a:pt x="3014478" y="3623781"/>
                  <a:pt x="2989722" y="3623230"/>
                </a:cubicBezTo>
                <a:cubicBezTo>
                  <a:pt x="2981490" y="3626253"/>
                  <a:pt x="2973615" y="3630768"/>
                  <a:pt x="2965734" y="3635676"/>
                </a:cubicBezTo>
                <a:lnTo>
                  <a:pt x="2961603" y="3638221"/>
                </a:lnTo>
                <a:lnTo>
                  <a:pt x="2944959" y="3639723"/>
                </a:lnTo>
                <a:lnTo>
                  <a:pt x="2940402" y="3651000"/>
                </a:lnTo>
                <a:lnTo>
                  <a:pt x="2884777" y="3660775"/>
                </a:lnTo>
                <a:cubicBezTo>
                  <a:pt x="2847798" y="3633323"/>
                  <a:pt x="2784577" y="3683878"/>
                  <a:pt x="2739034" y="3647396"/>
                </a:cubicBezTo>
                <a:cubicBezTo>
                  <a:pt x="2721723" y="3637914"/>
                  <a:pt x="2664700" y="3632640"/>
                  <a:pt x="2651827" y="3646306"/>
                </a:cubicBezTo>
                <a:cubicBezTo>
                  <a:pt x="2639507" y="3648229"/>
                  <a:pt x="2626416" y="3641459"/>
                  <a:pt x="2618680" y="3656755"/>
                </a:cubicBezTo>
                <a:cubicBezTo>
                  <a:pt x="2606912" y="3674893"/>
                  <a:pt x="2569710" y="3640834"/>
                  <a:pt x="2572404" y="3664043"/>
                </a:cubicBezTo>
                <a:cubicBezTo>
                  <a:pt x="2539908" y="3664264"/>
                  <a:pt x="2468909" y="3658244"/>
                  <a:pt x="2423704" y="3658079"/>
                </a:cubicBezTo>
                <a:cubicBezTo>
                  <a:pt x="2401541" y="3632076"/>
                  <a:pt x="2336245" y="3667858"/>
                  <a:pt x="2301172" y="3663053"/>
                </a:cubicBezTo>
                <a:cubicBezTo>
                  <a:pt x="2270382" y="3664836"/>
                  <a:pt x="2295133" y="3678405"/>
                  <a:pt x="2258745" y="3673229"/>
                </a:cubicBezTo>
                <a:cubicBezTo>
                  <a:pt x="2189914" y="3624313"/>
                  <a:pt x="2142671" y="3658345"/>
                  <a:pt x="2082844" y="3645349"/>
                </a:cubicBezTo>
                <a:cubicBezTo>
                  <a:pt x="2015031" y="3635633"/>
                  <a:pt x="2022192" y="3649098"/>
                  <a:pt x="1938480" y="3601439"/>
                </a:cubicBezTo>
                <a:cubicBezTo>
                  <a:pt x="1928908" y="3618751"/>
                  <a:pt x="1918117" y="3618969"/>
                  <a:pt x="1900166" y="3609358"/>
                </a:cubicBezTo>
                <a:cubicBezTo>
                  <a:pt x="1875058" y="3614647"/>
                  <a:pt x="1732415" y="3629919"/>
                  <a:pt x="1704758" y="3637625"/>
                </a:cubicBezTo>
                <a:cubicBezTo>
                  <a:pt x="1665493" y="3642494"/>
                  <a:pt x="1699638" y="3634297"/>
                  <a:pt x="1664576" y="3638572"/>
                </a:cubicBezTo>
                <a:cubicBezTo>
                  <a:pt x="1631025" y="3623179"/>
                  <a:pt x="1623938" y="3648223"/>
                  <a:pt x="1577459" y="3658824"/>
                </a:cubicBezTo>
                <a:cubicBezTo>
                  <a:pt x="1558372" y="3643840"/>
                  <a:pt x="1542705" y="3650086"/>
                  <a:pt x="1527269" y="3663088"/>
                </a:cubicBezTo>
                <a:cubicBezTo>
                  <a:pt x="1482304" y="3657554"/>
                  <a:pt x="1440875" y="3676551"/>
                  <a:pt x="1390118" y="3682789"/>
                </a:cubicBezTo>
                <a:cubicBezTo>
                  <a:pt x="1335668" y="3664499"/>
                  <a:pt x="1306940" y="3702155"/>
                  <a:pt x="1252698" y="3708662"/>
                </a:cubicBezTo>
                <a:cubicBezTo>
                  <a:pt x="1205896" y="3739126"/>
                  <a:pt x="1252155" y="3739345"/>
                  <a:pt x="1206642" y="3736384"/>
                </a:cubicBezTo>
                <a:cubicBezTo>
                  <a:pt x="1133049" y="3701459"/>
                  <a:pt x="1172385" y="3788811"/>
                  <a:pt x="1058106" y="3776166"/>
                </a:cubicBezTo>
                <a:cubicBezTo>
                  <a:pt x="1051718" y="3770370"/>
                  <a:pt x="1037785" y="3776256"/>
                  <a:pt x="1039167" y="3784177"/>
                </a:cubicBezTo>
                <a:cubicBezTo>
                  <a:pt x="1031939" y="3781717"/>
                  <a:pt x="991014" y="3757614"/>
                  <a:pt x="989223" y="3770303"/>
                </a:cubicBezTo>
                <a:cubicBezTo>
                  <a:pt x="952800" y="3771798"/>
                  <a:pt x="940354" y="3773288"/>
                  <a:pt x="907906" y="3757678"/>
                </a:cubicBezTo>
                <a:cubicBezTo>
                  <a:pt x="837671" y="3779460"/>
                  <a:pt x="875987" y="3720282"/>
                  <a:pt x="825226" y="3726369"/>
                </a:cubicBezTo>
                <a:cubicBezTo>
                  <a:pt x="784475" y="3751356"/>
                  <a:pt x="769332" y="3730978"/>
                  <a:pt x="722264" y="3747612"/>
                </a:cubicBezTo>
                <a:cubicBezTo>
                  <a:pt x="705940" y="3706527"/>
                  <a:pt x="677954" y="3751976"/>
                  <a:pt x="659460" y="3740429"/>
                </a:cubicBezTo>
                <a:cubicBezTo>
                  <a:pt x="630609" y="3788461"/>
                  <a:pt x="587162" y="3738081"/>
                  <a:pt x="556552" y="3739124"/>
                </a:cubicBezTo>
                <a:cubicBezTo>
                  <a:pt x="512191" y="3741235"/>
                  <a:pt x="421524" y="3729868"/>
                  <a:pt x="385384" y="3726388"/>
                </a:cubicBezTo>
                <a:cubicBezTo>
                  <a:pt x="371829" y="3727776"/>
                  <a:pt x="368220" y="3731702"/>
                  <a:pt x="339711" y="3718242"/>
                </a:cubicBezTo>
                <a:cubicBezTo>
                  <a:pt x="302559" y="3699664"/>
                  <a:pt x="266533" y="3688299"/>
                  <a:pt x="222239" y="3672335"/>
                </a:cubicBezTo>
                <a:cubicBezTo>
                  <a:pt x="210647" y="3639657"/>
                  <a:pt x="164789" y="3691878"/>
                  <a:pt x="163578" y="3656292"/>
                </a:cubicBezTo>
                <a:cubicBezTo>
                  <a:pt x="143579" y="3679822"/>
                  <a:pt x="105972" y="3643221"/>
                  <a:pt x="72220" y="3645272"/>
                </a:cubicBezTo>
                <a:cubicBezTo>
                  <a:pt x="65331" y="3629421"/>
                  <a:pt x="57584" y="3630437"/>
                  <a:pt x="44395" y="3639455"/>
                </a:cubicBezTo>
                <a:cubicBezTo>
                  <a:pt x="30887" y="3640873"/>
                  <a:pt x="16617" y="3639423"/>
                  <a:pt x="1962" y="3635948"/>
                </a:cubicBezTo>
                <a:lnTo>
                  <a:pt x="0" y="3635261"/>
                </a:lnTo>
                <a:lnTo>
                  <a:pt x="0" y="1276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p:cNvSpPr>
            <a:spLocks noGrp="1"/>
          </p:cNvSpPr>
          <p:nvPr>
            <p:ph type="ctrTitle"/>
          </p:nvPr>
        </p:nvSpPr>
        <p:spPr>
          <a:xfrm>
            <a:off x="2295277" y="1960281"/>
            <a:ext cx="7601446" cy="1757084"/>
          </a:xfrm>
        </p:spPr>
        <p:txBody>
          <a:bodyPr>
            <a:normAutofit/>
          </a:bodyPr>
          <a:lstStyle/>
          <a:p>
            <a:r>
              <a:rPr lang="tr-TR">
                <a:solidFill>
                  <a:schemeClr val="tx2"/>
                </a:solidFill>
                <a:cs typeface="Calibri Light"/>
              </a:rPr>
              <a:t>ANTİK ÇAĞLARDA MİMARİ </a:t>
            </a:r>
          </a:p>
        </p:txBody>
      </p:sp>
      <p:sp>
        <p:nvSpPr>
          <p:cNvPr id="3" name="Alt Başlık 2"/>
          <p:cNvSpPr>
            <a:spLocks noGrp="1"/>
          </p:cNvSpPr>
          <p:nvPr>
            <p:ph type="subTitle" idx="1"/>
          </p:nvPr>
        </p:nvSpPr>
        <p:spPr>
          <a:xfrm>
            <a:off x="2557930" y="5191525"/>
            <a:ext cx="7076141" cy="1352710"/>
          </a:xfrm>
        </p:spPr>
        <p:txBody>
          <a:bodyPr vert="horz" lIns="91440" tIns="45720" rIns="91440" bIns="45720" rtlCol="0" anchor="t">
            <a:normAutofit/>
          </a:bodyPr>
          <a:lstStyle/>
          <a:p>
            <a:r>
              <a:rPr lang="tr-TR" dirty="0">
                <a:solidFill>
                  <a:schemeClr val="tx2"/>
                </a:solidFill>
                <a:ea typeface="Batang"/>
              </a:rPr>
              <a:t>SÜLEYMAN YILDIRIM</a:t>
            </a:r>
          </a:p>
          <a:p>
            <a:r>
              <a:rPr lang="tr-TR" dirty="0">
                <a:solidFill>
                  <a:schemeClr val="tx2"/>
                </a:solidFill>
                <a:ea typeface="Batang"/>
              </a:rPr>
              <a:t>HACETTEPE ÜNİVERSİTESİ </a:t>
            </a:r>
            <a:endParaRPr lang="tr-TR" dirty="0"/>
          </a:p>
          <a:p>
            <a:r>
              <a:rPr lang="tr-TR" dirty="0">
                <a:solidFill>
                  <a:schemeClr val="tx2"/>
                </a:solidFill>
                <a:ea typeface="Batang"/>
              </a:rPr>
              <a:t>İÇ MİMARLIK VE ÇEVRE TASARIMI 1. SINIF</a:t>
            </a:r>
          </a:p>
          <a:p>
            <a:endParaRPr lang="tr-TR" dirty="0">
              <a:solidFill>
                <a:schemeClr val="tx2"/>
              </a:solidFill>
            </a:endParaRPr>
          </a:p>
        </p:txBody>
      </p:sp>
      <p:sp>
        <p:nvSpPr>
          <p:cNvPr id="25" name="Rectangle 6">
            <a:extLst>
              <a:ext uri="{FF2B5EF4-FFF2-40B4-BE49-F238E27FC236}">
                <a16:creationId xmlns:a16="http://schemas.microsoft.com/office/drawing/2014/main" id="{6AA9F379-605C-48FC-AA29-73D667134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900998"/>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3">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BF36128-CFE5-4B94-9072-1979253DDA51}"/>
              </a:ext>
            </a:extLst>
          </p:cNvPr>
          <p:cNvSpPr>
            <a:spLocks noGrp="1"/>
          </p:cNvSpPr>
          <p:nvPr>
            <p:ph type="title"/>
          </p:nvPr>
        </p:nvSpPr>
        <p:spPr>
          <a:xfrm>
            <a:off x="7959650" y="546971"/>
            <a:ext cx="3937094" cy="1216024"/>
          </a:xfrm>
        </p:spPr>
        <p:txBody>
          <a:bodyPr>
            <a:normAutofit/>
          </a:bodyPr>
          <a:lstStyle/>
          <a:p>
            <a:pPr algn="ctr"/>
            <a:r>
              <a:rPr lang="tr-TR" dirty="0">
                <a:latin typeface="Gill Sans MT"/>
                <a:ea typeface="Batang"/>
              </a:rPr>
              <a:t>Agora (Pazar yeri)</a:t>
            </a:r>
            <a:endParaRPr lang="tr-TR">
              <a:latin typeface="Gill Sans MT"/>
              <a:ea typeface="Batang"/>
            </a:endParaRPr>
          </a:p>
        </p:txBody>
      </p:sp>
      <p:pic>
        <p:nvPicPr>
          <p:cNvPr id="9" name="Resim 9" descr="bina, açık hava içeren bir resim&#10;&#10;Açıklama otomatik olarak oluşturuldu">
            <a:extLst>
              <a:ext uri="{FF2B5EF4-FFF2-40B4-BE49-F238E27FC236}">
                <a16:creationId xmlns:a16="http://schemas.microsoft.com/office/drawing/2014/main" id="{3E986965-6823-4DDF-B989-358596475B9D}"/>
              </a:ext>
            </a:extLst>
          </p:cNvPr>
          <p:cNvPicPr>
            <a:picLocks noChangeAspect="1"/>
          </p:cNvPicPr>
          <p:nvPr/>
        </p:nvPicPr>
        <p:blipFill rotWithShape="1">
          <a:blip r:embed="rId2"/>
          <a:srcRect l="3244" r="13128" b="1"/>
          <a:stretch/>
        </p:blipFill>
        <p:spPr>
          <a:xfrm>
            <a:off x="4" y="1"/>
            <a:ext cx="7799118"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İçerik Yer Tutucusu 2">
            <a:extLst>
              <a:ext uri="{FF2B5EF4-FFF2-40B4-BE49-F238E27FC236}">
                <a16:creationId xmlns:a16="http://schemas.microsoft.com/office/drawing/2014/main" id="{41E9ABD4-9570-4F88-8D49-2E4BAD5593B1}"/>
              </a:ext>
            </a:extLst>
          </p:cNvPr>
          <p:cNvSpPr>
            <a:spLocks noGrp="1"/>
          </p:cNvSpPr>
          <p:nvPr>
            <p:ph idx="1"/>
          </p:nvPr>
        </p:nvSpPr>
        <p:spPr>
          <a:xfrm>
            <a:off x="7924799" y="2147356"/>
            <a:ext cx="3885061" cy="4107021"/>
          </a:xfrm>
        </p:spPr>
        <p:txBody>
          <a:bodyPr vert="horz" lIns="91440" tIns="45720" rIns="91440" bIns="45720" rtlCol="0" anchor="t">
            <a:noAutofit/>
          </a:bodyPr>
          <a:lstStyle/>
          <a:p>
            <a:pPr marL="0" indent="0">
              <a:lnSpc>
                <a:spcPct val="90000"/>
              </a:lnSpc>
            </a:pPr>
            <a:r>
              <a:rPr lang="tr-TR" sz="1600" dirty="0">
                <a:latin typeface="Gill Sans MT"/>
                <a:ea typeface="+mn-lt"/>
                <a:cs typeface="+mn-lt"/>
              </a:rPr>
              <a:t>Muhtemelen bir Yunan tapınağından sonra en çok bilinen ikinci yapı türü agora, pazar yeridir. Agora temelde düz bir alandır, amaç şehrin kalabalığı için, ticaret yapmak, gündelik konuları tartışmak, felsefi yapmak kısaca hem ticaret yapıp hem sosyalleşebilmek için oluşturulmuş alanlardır. </a:t>
            </a:r>
            <a:r>
              <a:rPr lang="tr-TR" sz="1600" dirty="0" err="1">
                <a:latin typeface="Gill Sans MT"/>
                <a:ea typeface="+mn-lt"/>
                <a:cs typeface="+mn-lt"/>
              </a:rPr>
              <a:t>Agorasız</a:t>
            </a:r>
            <a:r>
              <a:rPr lang="tr-TR" sz="1600" dirty="0">
                <a:latin typeface="Gill Sans MT"/>
                <a:ea typeface="+mn-lt"/>
                <a:cs typeface="+mn-lt"/>
              </a:rPr>
              <a:t> bir Yunan kenti düşünülemez.</a:t>
            </a:r>
            <a:endParaRPr lang="tr-TR" sz="1600">
              <a:latin typeface="Gill Sans MT"/>
            </a:endParaRPr>
          </a:p>
          <a:p>
            <a:pPr>
              <a:lnSpc>
                <a:spcPct val="90000"/>
              </a:lnSpc>
            </a:pPr>
            <a:r>
              <a:rPr lang="tr-TR" sz="1600" dirty="0">
                <a:latin typeface="Gill Sans MT"/>
                <a:ea typeface="+mn-lt"/>
                <a:cs typeface="+mn-lt"/>
              </a:rPr>
              <a:t>Yunan dünyasında agoralar kare veya </a:t>
            </a:r>
            <a:r>
              <a:rPr lang="tr-TR" sz="1600" dirty="0" err="1">
                <a:latin typeface="Gill Sans MT"/>
                <a:ea typeface="+mn-lt"/>
                <a:cs typeface="+mn-lt"/>
              </a:rPr>
              <a:t>ortogonaldi</a:t>
            </a:r>
            <a:r>
              <a:rPr lang="tr-TR" sz="1600" dirty="0">
                <a:latin typeface="Gill Sans MT"/>
                <a:ea typeface="+mn-lt"/>
                <a:cs typeface="+mn-lt"/>
              </a:rPr>
              <a:t>; Bunlar genellikle şehrin merkezinde yer alan ve tapınaklarla ya da başka sivil mimariyle çevrili, planlanmış yerlerde bulunmaktaydı. Genelde orada yer alan periyodik pazarları içerecek kadar büyüklerdi.  Yunan şehirlerinin ana yolları agoraya açılırdı. Sınırlar, basamaklar, bordürler veya </a:t>
            </a:r>
            <a:r>
              <a:rPr lang="tr-TR" sz="1600" dirty="0" err="1">
                <a:latin typeface="Gill Sans MT"/>
                <a:ea typeface="+mn-lt"/>
                <a:cs typeface="+mn-lt"/>
              </a:rPr>
              <a:t>stomalar</a:t>
            </a:r>
            <a:r>
              <a:rPr lang="tr-TR" sz="1600" dirty="0">
                <a:latin typeface="Gill Sans MT"/>
                <a:ea typeface="+mn-lt"/>
                <a:cs typeface="+mn-lt"/>
              </a:rPr>
              <a:t> ile sınırları belirlenirdi.</a:t>
            </a:r>
            <a:endParaRPr lang="tr-TR" sz="1600">
              <a:latin typeface="Gill Sans MT"/>
            </a:endParaRPr>
          </a:p>
          <a:p>
            <a:pPr>
              <a:lnSpc>
                <a:spcPct val="90000"/>
              </a:lnSpc>
            </a:pPr>
            <a:endParaRPr lang="tr-TR" sz="1400" dirty="0">
              <a:latin typeface="Gill Sans MT"/>
            </a:endParaRPr>
          </a:p>
        </p:txBody>
      </p:sp>
    </p:spTree>
    <p:extLst>
      <p:ext uri="{BB962C8B-B14F-4D97-AF65-F5344CB8AC3E}">
        <p14:creationId xmlns:p14="http://schemas.microsoft.com/office/powerpoint/2010/main" val="157847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4" descr="bina, sundurma, sıra sütunlar içeren bir resim&#10;&#10;Açıklama otomatik olarak oluşturuldu">
            <a:extLst>
              <a:ext uri="{FF2B5EF4-FFF2-40B4-BE49-F238E27FC236}">
                <a16:creationId xmlns:a16="http://schemas.microsoft.com/office/drawing/2014/main" id="{D60AE5BD-2F1D-4F91-9C75-164BDD41EF62}"/>
              </a:ext>
            </a:extLst>
          </p:cNvPr>
          <p:cNvPicPr>
            <a:picLocks noChangeAspect="1"/>
          </p:cNvPicPr>
          <p:nvPr/>
        </p:nvPicPr>
        <p:blipFill rotWithShape="1">
          <a:blip r:embed="rId2"/>
          <a:srcRect t="6250"/>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1AF7F427-C28E-496B-A0B5-194571AB0229}"/>
              </a:ext>
            </a:extLst>
          </p:cNvPr>
          <p:cNvSpPr>
            <a:spLocks noGrp="1"/>
          </p:cNvSpPr>
          <p:nvPr>
            <p:ph type="title"/>
          </p:nvPr>
        </p:nvSpPr>
        <p:spPr>
          <a:xfrm>
            <a:off x="1037809" y="1071350"/>
            <a:ext cx="4775162" cy="1475906"/>
          </a:xfrm>
        </p:spPr>
        <p:txBody>
          <a:bodyPr>
            <a:normAutofit/>
          </a:bodyPr>
          <a:lstStyle/>
          <a:p>
            <a:pPr algn="ctr"/>
            <a:r>
              <a:rPr lang="tr-TR" dirty="0">
                <a:latin typeface="Gill Sans MT"/>
                <a:ea typeface="Batang"/>
              </a:rPr>
              <a:t>Stoa (Saçak Altı)</a:t>
            </a:r>
            <a:endParaRPr lang="tr-TR">
              <a:latin typeface="Gill Sans MT"/>
              <a:ea typeface="Batang"/>
            </a:endParaRP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FA31F86-095D-4AF9-A34D-831955FD9FC4}"/>
              </a:ext>
            </a:extLst>
          </p:cNvPr>
          <p:cNvSpPr>
            <a:spLocks noGrp="1"/>
          </p:cNvSpPr>
          <p:nvPr>
            <p:ph idx="1"/>
          </p:nvPr>
        </p:nvSpPr>
        <p:spPr>
          <a:xfrm>
            <a:off x="1189319" y="2547257"/>
            <a:ext cx="4458446" cy="3239392"/>
          </a:xfrm>
        </p:spPr>
        <p:txBody>
          <a:bodyPr vert="horz" lIns="91440" tIns="45720" rIns="91440" bIns="45720" rtlCol="0" anchor="ctr">
            <a:noAutofit/>
          </a:bodyPr>
          <a:lstStyle/>
          <a:p>
            <a:pPr marL="0" indent="0">
              <a:lnSpc>
                <a:spcPct val="90000"/>
              </a:lnSpc>
            </a:pPr>
            <a:r>
              <a:rPr lang="tr-TR" sz="1400" dirty="0">
                <a:latin typeface="Gill Sans MT"/>
                <a:ea typeface="+mn-lt"/>
                <a:cs typeface="+mn-lt"/>
              </a:rPr>
              <a:t>Bir stoa, son derece basit bir yapıdır, bir tarafta uzun bir duvar ve ona paralel, diğer tarafta sıralanmış sütunlar ve üzerini kaplayan bir çatı. Tipik bir stoa 100 metre (330 </a:t>
            </a:r>
            <a:r>
              <a:rPr lang="tr-TR" sz="1400" dirty="0" err="1">
                <a:latin typeface="Gill Sans MT"/>
                <a:ea typeface="+mn-lt"/>
                <a:cs typeface="+mn-lt"/>
              </a:rPr>
              <a:t>feet</a:t>
            </a:r>
            <a:r>
              <a:rPr lang="tr-TR" sz="1400" dirty="0">
                <a:latin typeface="Gill Sans MT"/>
                <a:ea typeface="+mn-lt"/>
                <a:cs typeface="+mn-lt"/>
              </a:rPr>
              <a:t>) uzunluğunda, sütunlar yaklaşık 4 m (13 </a:t>
            </a:r>
            <a:r>
              <a:rPr lang="tr-TR" sz="1400" dirty="0" err="1">
                <a:latin typeface="Gill Sans MT"/>
                <a:ea typeface="+mn-lt"/>
                <a:cs typeface="+mn-lt"/>
              </a:rPr>
              <a:t>ft</a:t>
            </a:r>
            <a:r>
              <a:rPr lang="tr-TR" sz="1400" dirty="0">
                <a:latin typeface="Gill Sans MT"/>
                <a:ea typeface="+mn-lt"/>
                <a:cs typeface="+mn-lt"/>
              </a:rPr>
              <a:t>) ve genişliği  yaklaşık 8 m (26 </a:t>
            </a:r>
            <a:r>
              <a:rPr lang="tr-TR" sz="1400" dirty="0" err="1">
                <a:latin typeface="Gill Sans MT"/>
                <a:ea typeface="+mn-lt"/>
                <a:cs typeface="+mn-lt"/>
              </a:rPr>
              <a:t>ft</a:t>
            </a:r>
            <a:r>
              <a:rPr lang="tr-TR" sz="1400" dirty="0">
                <a:latin typeface="Gill Sans MT"/>
                <a:ea typeface="+mn-lt"/>
                <a:cs typeface="+mn-lt"/>
              </a:rPr>
              <a:t>) olabilir. İnsanlar herhangi bir noktadan, kolonların arasında geçerek stoaya girebilir. </a:t>
            </a:r>
            <a:endParaRPr lang="tr-TR" sz="1400" dirty="0">
              <a:latin typeface="Gill Sans MT"/>
            </a:endParaRPr>
          </a:p>
          <a:p>
            <a:pPr>
              <a:lnSpc>
                <a:spcPct val="90000"/>
              </a:lnSpc>
            </a:pPr>
            <a:r>
              <a:rPr lang="tr-TR" sz="1400" dirty="0">
                <a:latin typeface="Gill Sans MT"/>
                <a:ea typeface="+mn-lt"/>
                <a:cs typeface="+mn-lt"/>
              </a:rPr>
              <a:t>Stoalar, tapınak, tiyatro gibi binaların yanında olabilir, dört tarafı stoa ile çevrili agoraları olan Yunan kentleri vardır.  At nalı şeklinde, L şeklinde, pi şeklinde stoalara rastlanmıştır. Bazı stoaların uçlarında geniş odalar olurdu. MÖ 2. </a:t>
            </a:r>
            <a:r>
              <a:rPr lang="tr-TR" sz="1400" dirty="0" err="1">
                <a:latin typeface="Gill Sans MT"/>
                <a:ea typeface="+mn-lt"/>
                <a:cs typeface="+mn-lt"/>
              </a:rPr>
              <a:t>yy'ın</a:t>
            </a:r>
            <a:r>
              <a:rPr lang="tr-TR" sz="1400" dirty="0">
                <a:latin typeface="Gill Sans MT"/>
                <a:ea typeface="+mn-lt"/>
                <a:cs typeface="+mn-lt"/>
              </a:rPr>
              <a:t> sonlarına doğru serbest duran stoanın yerine sürekli revaklara geçildi: bitişik binaların çatıları, alışveriş yapanlara ve diğerlerine sığınmak için yürüyüş yolu oluşturmak üzere genişletildi.</a:t>
            </a:r>
            <a:endParaRPr lang="tr-TR" sz="1400" dirty="0">
              <a:latin typeface="Gill Sans MT"/>
            </a:endParaRPr>
          </a:p>
          <a:p>
            <a:pPr>
              <a:lnSpc>
                <a:spcPct val="90000"/>
              </a:lnSpc>
            </a:pPr>
            <a:endParaRPr lang="tr-TR" sz="1300"/>
          </a:p>
        </p:txBody>
      </p:sp>
    </p:spTree>
    <p:extLst>
      <p:ext uri="{BB962C8B-B14F-4D97-AF65-F5344CB8AC3E}">
        <p14:creationId xmlns:p14="http://schemas.microsoft.com/office/powerpoint/2010/main" val="148978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F22BB6-DC2C-4785-980C-4B9886382D66}"/>
              </a:ext>
            </a:extLst>
          </p:cNvPr>
          <p:cNvSpPr>
            <a:spLocks noGrp="1"/>
          </p:cNvSpPr>
          <p:nvPr>
            <p:ph type="title"/>
          </p:nvPr>
        </p:nvSpPr>
        <p:spPr/>
        <p:txBody>
          <a:bodyPr/>
          <a:lstStyle/>
          <a:p>
            <a:r>
              <a:rPr lang="tr-TR" dirty="0" err="1">
                <a:latin typeface="Gill Sans MT"/>
                <a:ea typeface="Batang"/>
              </a:rPr>
              <a:t>Thesauros</a:t>
            </a:r>
            <a:r>
              <a:rPr lang="tr-TR" dirty="0">
                <a:latin typeface="Gill Sans MT"/>
                <a:ea typeface="Batang"/>
              </a:rPr>
              <a:t> (Hazine Binası)</a:t>
            </a:r>
          </a:p>
        </p:txBody>
      </p:sp>
      <p:sp>
        <p:nvSpPr>
          <p:cNvPr id="3" name="İçerik Yer Tutucusu 2">
            <a:extLst>
              <a:ext uri="{FF2B5EF4-FFF2-40B4-BE49-F238E27FC236}">
                <a16:creationId xmlns:a16="http://schemas.microsoft.com/office/drawing/2014/main" id="{7827C2FD-B8AD-4564-8646-874DEE9F7EF3}"/>
              </a:ext>
            </a:extLst>
          </p:cNvPr>
          <p:cNvSpPr>
            <a:spLocks noGrp="1"/>
          </p:cNvSpPr>
          <p:nvPr>
            <p:ph idx="1"/>
          </p:nvPr>
        </p:nvSpPr>
        <p:spPr>
          <a:xfrm>
            <a:off x="435016" y="1825624"/>
            <a:ext cx="10426467" cy="4428753"/>
          </a:xfrm>
        </p:spPr>
        <p:txBody>
          <a:bodyPr vert="horz" lIns="91440" tIns="45720" rIns="91440" bIns="45720" rtlCol="0" anchor="t">
            <a:normAutofit lnSpcReduction="10000"/>
          </a:bodyPr>
          <a:lstStyle/>
          <a:p>
            <a:pPr marL="0" indent="0"/>
            <a:r>
              <a:rPr lang="tr-TR" dirty="0">
                <a:ea typeface="+mn-lt"/>
                <a:cs typeface="+mn-lt"/>
              </a:rPr>
              <a:t>Hazineler veya hazine evleri (</a:t>
            </a:r>
            <a:r>
              <a:rPr lang="tr-TR" dirty="0" err="1">
                <a:ea typeface="+mn-lt"/>
                <a:cs typeface="+mn-lt"/>
              </a:rPr>
              <a:t>Yunanca'daki</a:t>
            </a:r>
            <a:r>
              <a:rPr lang="tr-TR" dirty="0">
                <a:ea typeface="+mn-lt"/>
                <a:cs typeface="+mn-lt"/>
              </a:rPr>
              <a:t> </a:t>
            </a:r>
            <a:r>
              <a:rPr lang="tr-TR" dirty="0" err="1">
                <a:ea typeface="+mn-lt"/>
                <a:cs typeface="+mn-lt"/>
              </a:rPr>
              <a:t>thesauros</a:t>
            </a:r>
            <a:r>
              <a:rPr lang="tr-TR" dirty="0">
                <a:ea typeface="+mn-lt"/>
                <a:cs typeface="+mn-lt"/>
              </a:rPr>
              <a:t>), elitlerin zenginliğini tanrılara karşı korumak için inşa edilmiş küçük, tapınak benzeri yapılardı. Hazineler aileler veya bireylerden ziyade devlet tarafından oluşturulan sivil yapılardı. </a:t>
            </a:r>
            <a:endParaRPr lang="en-US">
              <a:cs typeface="+mn-lt"/>
            </a:endParaRPr>
          </a:p>
          <a:p>
            <a:pPr marL="0" indent="0"/>
            <a:r>
              <a:rPr lang="tr-TR" dirty="0">
                <a:ea typeface="+mn-lt"/>
                <a:cs typeface="+mn-lt"/>
              </a:rPr>
              <a:t>Hazine binaları devlet hazinelerinin depolandığı binalar değildi. Tanrılar, eski kahramanlar onuruna, veya şehrin tapınağına, </a:t>
            </a:r>
            <a:r>
              <a:rPr lang="tr-TR" dirty="0" err="1">
                <a:ea typeface="+mn-lt"/>
                <a:cs typeface="+mn-lt"/>
              </a:rPr>
              <a:t>arsitokranların</a:t>
            </a:r>
            <a:r>
              <a:rPr lang="tr-TR" dirty="0">
                <a:ea typeface="+mn-lt"/>
                <a:cs typeface="+mn-lt"/>
              </a:rPr>
              <a:t> bağışladığı değerli eşya ve mücevherler, savaş ganimetlerinden özel parçalar veya farklı devletlerden gelen armağanlar burada saklanırdı.</a:t>
            </a:r>
            <a:endParaRPr lang="en-US" dirty="0"/>
          </a:p>
          <a:p>
            <a:pPr marL="0" indent="0"/>
            <a:r>
              <a:rPr lang="tr-TR" dirty="0">
                <a:ea typeface="+mn-lt"/>
                <a:cs typeface="+mn-lt"/>
              </a:rPr>
              <a:t>En eski </a:t>
            </a:r>
            <a:r>
              <a:rPr lang="tr-TR" dirty="0" err="1">
                <a:ea typeface="+mn-lt"/>
                <a:cs typeface="+mn-lt"/>
              </a:rPr>
              <a:t>thesauroi</a:t>
            </a:r>
            <a:r>
              <a:rPr lang="tr-TR" dirty="0">
                <a:ea typeface="+mn-lt"/>
                <a:cs typeface="+mn-lt"/>
              </a:rPr>
              <a:t> MÖ 7. yüzyılın sonlarında inşa edilmiştir. Tespit edilen en yeni bina ise MÖ 4. </a:t>
            </a:r>
            <a:r>
              <a:rPr lang="tr-TR" dirty="0" err="1">
                <a:ea typeface="+mn-lt"/>
                <a:cs typeface="+mn-lt"/>
              </a:rPr>
              <a:t>yy'da</a:t>
            </a:r>
            <a:r>
              <a:rPr lang="tr-TR" dirty="0">
                <a:ea typeface="+mn-lt"/>
                <a:cs typeface="+mn-lt"/>
              </a:rPr>
              <a:t> inşa edilmiştir. Çoğu hazine binası, kamuya açık yol üzerinde fakat şehrin biraz dışında yer alıyordu Bu binalar kalın duvarları, ızgaralı camları ve güçlü kapıları ile korunaklı yapılardı. hepsinin içine girmesi zordu. </a:t>
            </a:r>
            <a:endParaRPr lang="tr-TR" dirty="0">
              <a:cs typeface="+mn-lt"/>
            </a:endParaRPr>
          </a:p>
          <a:p>
            <a:pPr marL="0" indent="0"/>
            <a:r>
              <a:rPr lang="tr-TR" dirty="0">
                <a:ea typeface="+mn-lt"/>
                <a:cs typeface="+mn-lt"/>
              </a:rPr>
              <a:t>Bu yapılar, bir iç oda (</a:t>
            </a:r>
            <a:r>
              <a:rPr lang="tr-TR" dirty="0" err="1">
                <a:ea typeface="+mn-lt"/>
                <a:cs typeface="+mn-lt"/>
              </a:rPr>
              <a:t>cella</a:t>
            </a:r>
            <a:r>
              <a:rPr lang="tr-TR" dirty="0">
                <a:ea typeface="+mn-lt"/>
                <a:cs typeface="+mn-lt"/>
              </a:rPr>
              <a:t> veya </a:t>
            </a:r>
            <a:r>
              <a:rPr lang="tr-TR" dirty="0" err="1">
                <a:ea typeface="+mn-lt"/>
                <a:cs typeface="+mn-lt"/>
              </a:rPr>
              <a:t>naos</a:t>
            </a:r>
            <a:r>
              <a:rPr lang="tr-TR" dirty="0">
                <a:ea typeface="+mn-lt"/>
                <a:cs typeface="+mn-lt"/>
              </a:rPr>
              <a:t>) ve bir ön sundurma veya </a:t>
            </a:r>
            <a:r>
              <a:rPr lang="tr-TR" dirty="0" err="1">
                <a:ea typeface="+mn-lt"/>
                <a:cs typeface="+mn-lt"/>
              </a:rPr>
              <a:t>vestibule</a:t>
            </a:r>
            <a:r>
              <a:rPr lang="tr-TR" dirty="0">
                <a:ea typeface="+mn-lt"/>
                <a:cs typeface="+mn-lt"/>
              </a:rPr>
              <a:t> (</a:t>
            </a:r>
            <a:r>
              <a:rPr lang="tr-TR" dirty="0" err="1">
                <a:ea typeface="+mn-lt"/>
                <a:cs typeface="+mn-lt"/>
              </a:rPr>
              <a:t>pronaos</a:t>
            </a:r>
            <a:r>
              <a:rPr lang="tr-TR" dirty="0">
                <a:ea typeface="+mn-lt"/>
                <a:cs typeface="+mn-lt"/>
              </a:rPr>
              <a:t>) kısımlarından oluşur. </a:t>
            </a:r>
            <a:r>
              <a:rPr lang="tr-TR" dirty="0" err="1">
                <a:ea typeface="+mn-lt"/>
                <a:cs typeface="+mn-lt"/>
              </a:rPr>
              <a:t>Thesauros'ta</a:t>
            </a:r>
            <a:r>
              <a:rPr lang="tr-TR" dirty="0">
                <a:ea typeface="+mn-lt"/>
                <a:cs typeface="+mn-lt"/>
              </a:rPr>
              <a:t> saklanan eserler, hem bağışçının ayrıcalığını hem de şehrin gücünü ve gururunu yansıtan altın, gümüş ve farklı kültürlerden gelen nitelikli armağanlardı</a:t>
            </a:r>
            <a:endParaRPr lang="tr-TR"/>
          </a:p>
          <a:p>
            <a:endParaRPr lang="tr-TR" dirty="0"/>
          </a:p>
        </p:txBody>
      </p:sp>
    </p:spTree>
    <p:extLst>
      <p:ext uri="{BB962C8B-B14F-4D97-AF65-F5344CB8AC3E}">
        <p14:creationId xmlns:p14="http://schemas.microsoft.com/office/powerpoint/2010/main" val="209657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BF7CE1C-F328-4D04-A710-C4ACE6EDAEFD}"/>
              </a:ext>
            </a:extLst>
          </p:cNvPr>
          <p:cNvSpPr>
            <a:spLocks noGrp="1"/>
          </p:cNvSpPr>
          <p:nvPr>
            <p:ph type="title"/>
          </p:nvPr>
        </p:nvSpPr>
        <p:spPr>
          <a:xfrm>
            <a:off x="7813513" y="640916"/>
            <a:ext cx="3937094" cy="1216024"/>
          </a:xfrm>
        </p:spPr>
        <p:txBody>
          <a:bodyPr>
            <a:normAutofit/>
          </a:bodyPr>
          <a:lstStyle/>
          <a:p>
            <a:pPr algn="ctr"/>
            <a:r>
              <a:rPr lang="tr-TR" dirty="0">
                <a:latin typeface="Gill Sans MT"/>
                <a:ea typeface="Batang"/>
              </a:rPr>
              <a:t>tiyatro</a:t>
            </a:r>
            <a:endParaRPr lang="tr-TR" dirty="0">
              <a:latin typeface="Gill Sans MT"/>
            </a:endParaRPr>
          </a:p>
        </p:txBody>
      </p:sp>
      <p:pic>
        <p:nvPicPr>
          <p:cNvPr id="5" name="Resim 5" descr="açık hava, taş içeren bir resim&#10;&#10;Açıklama otomatik olarak oluşturuldu">
            <a:extLst>
              <a:ext uri="{FF2B5EF4-FFF2-40B4-BE49-F238E27FC236}">
                <a16:creationId xmlns:a16="http://schemas.microsoft.com/office/drawing/2014/main" id="{CCF7CC74-5B0A-466F-BCEE-07987ADFF030}"/>
              </a:ext>
            </a:extLst>
          </p:cNvPr>
          <p:cNvPicPr>
            <a:picLocks noChangeAspect="1"/>
          </p:cNvPicPr>
          <p:nvPr/>
        </p:nvPicPr>
        <p:blipFill rotWithShape="1">
          <a:blip r:embed="rId2"/>
          <a:srcRect l="21723" r="24405"/>
          <a:stretch/>
        </p:blipFill>
        <p:spPr>
          <a:xfrm>
            <a:off x="4" y="1"/>
            <a:ext cx="7840873"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İçerik Yer Tutucusu 2">
            <a:extLst>
              <a:ext uri="{FF2B5EF4-FFF2-40B4-BE49-F238E27FC236}">
                <a16:creationId xmlns:a16="http://schemas.microsoft.com/office/drawing/2014/main" id="{15E3D4D6-FDEE-4200-B525-5384FE8298F1}"/>
              </a:ext>
            </a:extLst>
          </p:cNvPr>
          <p:cNvSpPr>
            <a:spLocks noGrp="1"/>
          </p:cNvSpPr>
          <p:nvPr>
            <p:ph idx="1"/>
          </p:nvPr>
        </p:nvSpPr>
        <p:spPr>
          <a:xfrm>
            <a:off x="7841292" y="2063849"/>
            <a:ext cx="3885061" cy="4107021"/>
          </a:xfrm>
        </p:spPr>
        <p:txBody>
          <a:bodyPr vert="horz" lIns="91440" tIns="45720" rIns="91440" bIns="45720" rtlCol="0">
            <a:normAutofit/>
          </a:bodyPr>
          <a:lstStyle/>
          <a:p>
            <a:pPr marL="0" indent="0">
              <a:lnSpc>
                <a:spcPct val="90000"/>
              </a:lnSpc>
            </a:pPr>
            <a:r>
              <a:rPr lang="tr-TR" sz="1700">
                <a:ea typeface="+mn-lt"/>
                <a:cs typeface="+mn-lt"/>
              </a:rPr>
              <a:t>Yunan mimarisindeki en büyük binalardan biridir. Tiyatrolarda oynanan oyun ve ritüellerin resmi yapılardan çok daha eski bir tarihi vardır. </a:t>
            </a:r>
            <a:r>
              <a:rPr lang="tr-TR" sz="1700" err="1">
                <a:ea typeface="+mn-lt"/>
                <a:cs typeface="+mn-lt"/>
              </a:rPr>
              <a:t>Prototipik</a:t>
            </a:r>
            <a:r>
              <a:rPr lang="tr-TR" sz="1700">
                <a:ea typeface="+mn-lt"/>
                <a:cs typeface="+mn-lt"/>
              </a:rPr>
              <a:t> Yunan tiyatrosu, en eski versiyonları dikdörtgen olmasına rağmen </a:t>
            </a:r>
            <a:r>
              <a:rPr lang="tr-TR" sz="1700" err="1">
                <a:ea typeface="+mn-lt"/>
                <a:cs typeface="+mn-lt"/>
              </a:rPr>
              <a:t>poligonal</a:t>
            </a:r>
            <a:r>
              <a:rPr lang="tr-TR" sz="1700">
                <a:ea typeface="+mn-lt"/>
                <a:cs typeface="+mn-lt"/>
              </a:rPr>
              <a:t>-yarı dairesel planda gelişti. oyulmuş koltuklar bir sahne ve sahne önünde geniş bir alandan ibaretti . Bugüne kadar tespit edilen en eski tiyatro, MÖ 525-470 yılları arasında inşa edilmiş </a:t>
            </a:r>
            <a:r>
              <a:rPr lang="tr-TR" sz="1700" err="1">
                <a:ea typeface="+mn-lt"/>
                <a:cs typeface="+mn-lt"/>
              </a:rPr>
              <a:t>Thorikos</a:t>
            </a:r>
            <a:r>
              <a:rPr lang="tr-TR" sz="1700">
                <a:ea typeface="+mn-lt"/>
                <a:cs typeface="+mn-lt"/>
              </a:rPr>
              <a:t> tiyatrosudur En erken koltuklar muhtemelen ahşaptı.</a:t>
            </a:r>
            <a:br>
              <a:rPr lang="en-US" sz="1700"/>
            </a:br>
            <a:endParaRPr lang="en-US" sz="1700"/>
          </a:p>
        </p:txBody>
      </p:sp>
    </p:spTree>
    <p:extLst>
      <p:ext uri="{BB962C8B-B14F-4D97-AF65-F5344CB8AC3E}">
        <p14:creationId xmlns:p14="http://schemas.microsoft.com/office/powerpoint/2010/main" val="2158027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74879A0-8FC2-4862-92C5-562B042F5E4A}"/>
              </a:ext>
            </a:extLst>
          </p:cNvPr>
          <p:cNvSpPr>
            <a:spLocks noGrp="1"/>
          </p:cNvSpPr>
          <p:nvPr>
            <p:ph idx="1"/>
          </p:nvPr>
        </p:nvSpPr>
        <p:spPr>
          <a:xfrm>
            <a:off x="1050879" y="218929"/>
            <a:ext cx="4788505" cy="5923244"/>
          </a:xfrm>
        </p:spPr>
        <p:txBody>
          <a:bodyPr vert="horz" lIns="91440" tIns="45720" rIns="91440" bIns="45720" rtlCol="0" anchor="t">
            <a:normAutofit/>
          </a:bodyPr>
          <a:lstStyle/>
          <a:p>
            <a:pPr marL="0" indent="0">
              <a:lnSpc>
                <a:spcPct val="90000"/>
              </a:lnSpc>
            </a:pPr>
            <a:r>
              <a:rPr lang="tr-TR" sz="1600" b="1" dirty="0">
                <a:latin typeface="Gill Sans MT"/>
                <a:ea typeface="+mn-lt"/>
                <a:cs typeface="+mn-lt"/>
              </a:rPr>
              <a:t>İyi bir Yunan tiyatrosunun üç ana bölümü "</a:t>
            </a:r>
            <a:r>
              <a:rPr lang="tr-TR" sz="1600" b="1" dirty="0" err="1">
                <a:latin typeface="Gill Sans MT"/>
                <a:ea typeface="+mn-lt"/>
                <a:cs typeface="+mn-lt"/>
              </a:rPr>
              <a:t>Skene</a:t>
            </a:r>
            <a:r>
              <a:rPr lang="tr-TR" sz="1600" b="1" dirty="0">
                <a:latin typeface="Gill Sans MT"/>
                <a:ea typeface="+mn-lt"/>
                <a:cs typeface="+mn-lt"/>
              </a:rPr>
              <a:t>, </a:t>
            </a:r>
            <a:r>
              <a:rPr lang="tr-TR" sz="1600" b="1" dirty="0" err="1">
                <a:latin typeface="Gill Sans MT"/>
                <a:ea typeface="+mn-lt"/>
                <a:cs typeface="+mn-lt"/>
              </a:rPr>
              <a:t>Teatron</a:t>
            </a:r>
            <a:r>
              <a:rPr lang="tr-TR" sz="1600" b="1" dirty="0">
                <a:latin typeface="Gill Sans MT"/>
                <a:ea typeface="+mn-lt"/>
                <a:cs typeface="+mn-lt"/>
              </a:rPr>
              <a:t> ve Orkestra".</a:t>
            </a:r>
            <a:endParaRPr lang="tr-TR" sz="1600">
              <a:latin typeface="Gill Sans MT"/>
              <a:cs typeface="+mn-lt"/>
            </a:endParaRPr>
          </a:p>
          <a:p>
            <a:pPr marL="0" indent="0">
              <a:lnSpc>
                <a:spcPct val="90000"/>
              </a:lnSpc>
            </a:pPr>
            <a:r>
              <a:rPr lang="tr-TR" sz="1600" b="1" dirty="0">
                <a:latin typeface="Gill Sans MT"/>
                <a:ea typeface="+mn-lt"/>
                <a:cs typeface="+mn-lt"/>
              </a:rPr>
              <a:t>Orkestra</a:t>
            </a:r>
            <a:r>
              <a:rPr lang="tr-TR" sz="1600" dirty="0">
                <a:latin typeface="Gill Sans MT"/>
                <a:ea typeface="+mn-lt"/>
                <a:cs typeface="+mn-lt"/>
              </a:rPr>
              <a:t> Yunan tiyatrosunda, oturma alanı(</a:t>
            </a:r>
            <a:r>
              <a:rPr lang="tr-TR" sz="1600" dirty="0" err="1">
                <a:latin typeface="Gill Sans MT"/>
                <a:ea typeface="+mn-lt"/>
                <a:cs typeface="+mn-lt"/>
              </a:rPr>
              <a:t>theatron</a:t>
            </a:r>
            <a:r>
              <a:rPr lang="tr-TR" sz="1600" dirty="0">
                <a:latin typeface="Gill Sans MT"/>
                <a:ea typeface="+mn-lt"/>
                <a:cs typeface="+mn-lt"/>
              </a:rPr>
              <a:t>) ve sahne (</a:t>
            </a:r>
            <a:r>
              <a:rPr lang="tr-TR" sz="1600" dirty="0" err="1">
                <a:latin typeface="Gill Sans MT"/>
                <a:ea typeface="+mn-lt"/>
                <a:cs typeface="+mn-lt"/>
              </a:rPr>
              <a:t>Skene</a:t>
            </a:r>
            <a:r>
              <a:rPr lang="tr-TR" sz="1600" dirty="0">
                <a:latin typeface="Gill Sans MT"/>
                <a:ea typeface="+mn-lt"/>
                <a:cs typeface="+mn-lt"/>
              </a:rPr>
              <a:t>) arasında yer alan, yuvarlak olarak kullanılan alandı. Kelimenin tam anlamıyla "dans alanı" anlamına gelen orkestra, koronun dans edeceği, şarkı söyleyeceği ve </a:t>
            </a:r>
            <a:r>
              <a:rPr lang="tr-TR" sz="1600" dirty="0" err="1">
                <a:latin typeface="Gill Sans MT"/>
                <a:ea typeface="+mn-lt"/>
                <a:cs typeface="+mn-lt"/>
              </a:rPr>
              <a:t>skene</a:t>
            </a:r>
            <a:r>
              <a:rPr lang="tr-TR" sz="1600" dirty="0">
                <a:latin typeface="Gill Sans MT"/>
                <a:ea typeface="+mn-lt"/>
                <a:cs typeface="+mn-lt"/>
              </a:rPr>
              <a:t> yani sahnedeki aktörler ile etkileşime gireceği antik Yunan Tiyatrolarının çekirdeğidir. </a:t>
            </a:r>
            <a:endParaRPr lang="tr-TR" sz="1600">
              <a:latin typeface="Gill Sans MT"/>
              <a:cs typeface="+mn-lt"/>
            </a:endParaRPr>
          </a:p>
          <a:p>
            <a:pPr marL="0" indent="0">
              <a:lnSpc>
                <a:spcPct val="90000"/>
              </a:lnSpc>
            </a:pPr>
            <a:r>
              <a:rPr lang="tr-TR" sz="1600" b="1" dirty="0" err="1">
                <a:latin typeface="Gill Sans MT"/>
                <a:ea typeface="+mn-lt"/>
                <a:cs typeface="+mn-lt"/>
              </a:rPr>
              <a:t>Theatron</a:t>
            </a:r>
            <a:r>
              <a:rPr lang="tr-TR" sz="1600" b="1" dirty="0">
                <a:latin typeface="Gill Sans MT"/>
                <a:ea typeface="+mn-lt"/>
                <a:cs typeface="+mn-lt"/>
              </a:rPr>
              <a:t>,</a:t>
            </a:r>
            <a:r>
              <a:rPr lang="tr-TR" sz="1600" dirty="0">
                <a:latin typeface="Gill Sans MT"/>
                <a:ea typeface="+mn-lt"/>
                <a:cs typeface="+mn-lt"/>
              </a:rPr>
              <a:t> kelime anlamıyla mekanı görmek demektir, sonradan tiyatroya adını verdi. İnsanların büyük gruplar halinde oturdukları, sahneyi dairesel saran basamaklı oturma alanıdır. Erken Yunan tiyatrosunda </a:t>
            </a:r>
            <a:r>
              <a:rPr lang="tr-TR" sz="1600" dirty="0" err="1">
                <a:latin typeface="Gill Sans MT"/>
                <a:ea typeface="+mn-lt"/>
                <a:cs typeface="+mn-lt"/>
              </a:rPr>
              <a:t>theatron</a:t>
            </a:r>
            <a:r>
              <a:rPr lang="tr-TR" sz="1600" dirty="0">
                <a:latin typeface="Gill Sans MT"/>
                <a:ea typeface="+mn-lt"/>
                <a:cs typeface="+mn-lt"/>
              </a:rPr>
              <a:t> dikdörtgendi, sonradan dairesel oldu. Romalılar </a:t>
            </a:r>
            <a:r>
              <a:rPr lang="tr-TR" sz="1600" dirty="0" err="1">
                <a:latin typeface="Gill Sans MT"/>
                <a:ea typeface="+mn-lt"/>
                <a:cs typeface="+mn-lt"/>
              </a:rPr>
              <a:t>cavea</a:t>
            </a:r>
            <a:r>
              <a:rPr lang="tr-TR" sz="1600" dirty="0">
                <a:latin typeface="Gill Sans MT"/>
                <a:ea typeface="+mn-lt"/>
                <a:cs typeface="+mn-lt"/>
              </a:rPr>
              <a:t> kelimesini kullandı. Bazı tiyatrolarda </a:t>
            </a:r>
            <a:r>
              <a:rPr lang="tr-TR" sz="1600" dirty="0" err="1">
                <a:latin typeface="Gill Sans MT"/>
                <a:ea typeface="+mn-lt"/>
                <a:cs typeface="+mn-lt"/>
              </a:rPr>
              <a:t>prohedria</a:t>
            </a:r>
            <a:r>
              <a:rPr lang="tr-TR" sz="1600" dirty="0">
                <a:latin typeface="Gill Sans MT"/>
                <a:ea typeface="+mn-lt"/>
                <a:cs typeface="+mn-lt"/>
              </a:rPr>
              <a:t> veya </a:t>
            </a:r>
            <a:r>
              <a:rPr lang="tr-TR" sz="1600" dirty="0" err="1">
                <a:latin typeface="Gill Sans MT"/>
                <a:ea typeface="+mn-lt"/>
                <a:cs typeface="+mn-lt"/>
              </a:rPr>
              <a:t>proedria</a:t>
            </a:r>
            <a:r>
              <a:rPr lang="tr-TR" sz="1600" dirty="0">
                <a:latin typeface="Gill Sans MT"/>
                <a:ea typeface="+mn-lt"/>
                <a:cs typeface="+mn-lt"/>
              </a:rPr>
              <a:t> adı verilen, asil, zengin sınıf için ayrı koltuklar vardı.</a:t>
            </a:r>
            <a:endParaRPr lang="tr-TR" sz="1600">
              <a:latin typeface="Gill Sans MT"/>
            </a:endParaRPr>
          </a:p>
          <a:p>
            <a:pPr marL="0" indent="0">
              <a:lnSpc>
                <a:spcPct val="90000"/>
              </a:lnSpc>
            </a:pPr>
            <a:r>
              <a:rPr lang="tr-TR" sz="1600" b="1" dirty="0" err="1">
                <a:latin typeface="Gill Sans MT"/>
                <a:ea typeface="+mn-lt"/>
                <a:cs typeface="+mn-lt"/>
              </a:rPr>
              <a:t>Skene</a:t>
            </a:r>
            <a:r>
              <a:rPr lang="tr-TR" sz="1600" dirty="0">
                <a:latin typeface="Gill Sans MT"/>
                <a:ea typeface="+mn-lt"/>
                <a:cs typeface="+mn-lt"/>
              </a:rPr>
              <a:t> Sahne binası, birden fazla kattan oluşan, her iki tarafta oyuncuların sahneye girip, gerektiğinde kostüm değiştirmek üzere geri dönebilecekleri girişleri olan</a:t>
            </a:r>
            <a:br>
              <a:rPr lang="tr-TR" sz="1600" dirty="0">
                <a:latin typeface="Gill Sans MT"/>
                <a:ea typeface="+mn-lt"/>
                <a:cs typeface="+mn-lt"/>
              </a:rPr>
            </a:br>
            <a:r>
              <a:rPr lang="tr-TR" sz="1600" dirty="0">
                <a:latin typeface="Gill Sans MT"/>
                <a:ea typeface="+mn-lt"/>
                <a:cs typeface="+mn-lt"/>
              </a:rPr>
              <a:t>genellikle bir tapınak veya saray cephesini temsil eden tiyatro kısmıdır.</a:t>
            </a:r>
            <a:endParaRPr lang="tr-TR" sz="1600" dirty="0">
              <a:latin typeface="Gill Sans MT"/>
            </a:endParaRPr>
          </a:p>
          <a:p>
            <a:pPr>
              <a:lnSpc>
                <a:spcPct val="90000"/>
              </a:lnSpc>
            </a:pPr>
            <a:endParaRPr lang="tr-TR" sz="1100"/>
          </a:p>
        </p:txBody>
      </p:sp>
      <p:pic>
        <p:nvPicPr>
          <p:cNvPr id="4" name="Resim 4" descr="gök, açık hava, bina, taş içeren bir resim&#10;&#10;Açıklama otomatik olarak oluşturuldu">
            <a:extLst>
              <a:ext uri="{FF2B5EF4-FFF2-40B4-BE49-F238E27FC236}">
                <a16:creationId xmlns:a16="http://schemas.microsoft.com/office/drawing/2014/main" id="{54B7E9BC-6076-47AD-A393-F8D7B99391C8}"/>
              </a:ext>
            </a:extLst>
          </p:cNvPr>
          <p:cNvPicPr>
            <a:picLocks noChangeAspect="1"/>
          </p:cNvPicPr>
          <p:nvPr/>
        </p:nvPicPr>
        <p:blipFill>
          <a:blip r:embed="rId2"/>
          <a:stretch>
            <a:fillRect/>
          </a:stretch>
        </p:blipFill>
        <p:spPr>
          <a:xfrm>
            <a:off x="6408673" y="1648609"/>
            <a:ext cx="4788505" cy="3064643"/>
          </a:xfrm>
          <a:prstGeom prst="rect">
            <a:avLst/>
          </a:prstGeom>
        </p:spPr>
      </p:pic>
      <p:sp>
        <p:nvSpPr>
          <p:cNvPr id="13" name="Freeform: Shape 1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53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2CFA7-63C5-4FA6-B3CB-17BB55A7CB13}"/>
              </a:ext>
            </a:extLst>
          </p:cNvPr>
          <p:cNvSpPr>
            <a:spLocks noGrp="1"/>
          </p:cNvSpPr>
          <p:nvPr>
            <p:ph type="title"/>
          </p:nvPr>
        </p:nvSpPr>
        <p:spPr/>
        <p:txBody>
          <a:bodyPr/>
          <a:lstStyle/>
          <a:p>
            <a:r>
              <a:rPr lang="tr-TR" dirty="0">
                <a:latin typeface="Gill Sans MT"/>
                <a:ea typeface="Batang"/>
              </a:rPr>
              <a:t>Evler - </a:t>
            </a:r>
            <a:r>
              <a:rPr lang="tr-TR" dirty="0" err="1">
                <a:latin typeface="Gill Sans MT"/>
                <a:ea typeface="Batang"/>
              </a:rPr>
              <a:t>Domestic</a:t>
            </a:r>
            <a:r>
              <a:rPr lang="tr-TR" dirty="0">
                <a:latin typeface="Gill Sans MT"/>
                <a:ea typeface="Batang"/>
              </a:rPr>
              <a:t> </a:t>
            </a:r>
            <a:r>
              <a:rPr lang="tr-TR" dirty="0" err="1">
                <a:latin typeface="Gill Sans MT"/>
                <a:ea typeface="Batang"/>
              </a:rPr>
              <a:t>Houses</a:t>
            </a:r>
            <a:endParaRPr lang="tr-TR">
              <a:latin typeface="Gill Sans MT"/>
              <a:ea typeface="Batang"/>
            </a:endParaRPr>
          </a:p>
        </p:txBody>
      </p:sp>
      <p:sp>
        <p:nvSpPr>
          <p:cNvPr id="3" name="İçerik Yer Tutucusu 2">
            <a:extLst>
              <a:ext uri="{FF2B5EF4-FFF2-40B4-BE49-F238E27FC236}">
                <a16:creationId xmlns:a16="http://schemas.microsoft.com/office/drawing/2014/main" id="{53D57901-3DD4-4E51-B49A-998BD988F55F}"/>
              </a:ext>
            </a:extLst>
          </p:cNvPr>
          <p:cNvSpPr>
            <a:spLocks noGrp="1"/>
          </p:cNvSpPr>
          <p:nvPr>
            <p:ph idx="1"/>
          </p:nvPr>
        </p:nvSpPr>
        <p:spPr/>
        <p:txBody>
          <a:bodyPr vert="horz" lIns="91440" tIns="45720" rIns="91440" bIns="45720" rtlCol="0" anchor="t">
            <a:normAutofit fontScale="85000" lnSpcReduction="10000"/>
          </a:bodyPr>
          <a:lstStyle/>
          <a:p>
            <a:pPr marL="0" indent="0"/>
            <a:r>
              <a:rPr lang="tr-TR" dirty="0">
                <a:ea typeface="+mn-lt"/>
                <a:cs typeface="+mn-lt"/>
              </a:rPr>
              <a:t>Antik Yunan şehirlerindeki evlerden geriye kalanlar ve yazılanlar, üst sınıf evlerden ibarettir. Bu evler mülk sahibinin maddi gücüne göre tamamen müstakil, ayrık, arazi içinde veya şehrin merkezinde, genel olarak cadde boyunca sıralı olarak inşa edilmiştir, ancak sokağa bakan pencereler hem çok küçük </a:t>
            </a:r>
            <a:r>
              <a:rPr lang="tr-TR" dirty="0" err="1">
                <a:ea typeface="+mn-lt"/>
                <a:cs typeface="+mn-lt"/>
              </a:rPr>
              <a:t>hemde</a:t>
            </a:r>
            <a:r>
              <a:rPr lang="tr-TR" dirty="0">
                <a:ea typeface="+mn-lt"/>
                <a:cs typeface="+mn-lt"/>
              </a:rPr>
              <a:t> oldukça yüksekteydiler. Bunun sebebi güvenlik ve mahremiyet olabilir. </a:t>
            </a:r>
            <a:br>
              <a:rPr lang="tr-TR" dirty="0">
                <a:ea typeface="+mn-lt"/>
                <a:cs typeface="+mn-lt"/>
              </a:rPr>
            </a:br>
            <a:br>
              <a:rPr lang="tr-TR" dirty="0">
                <a:ea typeface="+mn-lt"/>
                <a:cs typeface="+mn-lt"/>
              </a:rPr>
            </a:br>
            <a:r>
              <a:rPr lang="tr-TR" dirty="0">
                <a:ea typeface="+mn-lt"/>
                <a:cs typeface="+mn-lt"/>
              </a:rPr>
              <a:t>Evler nadiren birden fazla kata sahipti. Evlerin çoğunda ışığı ve havalandırmayı sağlayacak bir iç avlu, kışın sıcak tutacak bir ocak ve suyu el altında tutmak için bir kuyu vardı.  Mutfak, kiler, yatak odaları ve çalışma odaları bulunmaktadır.</a:t>
            </a:r>
            <a:br>
              <a:rPr lang="tr-TR" dirty="0">
                <a:ea typeface="+mn-lt"/>
                <a:cs typeface="+mn-lt"/>
              </a:rPr>
            </a:br>
            <a:br>
              <a:rPr lang="tr-TR" dirty="0">
                <a:ea typeface="+mn-lt"/>
                <a:cs typeface="+mn-lt"/>
              </a:rPr>
            </a:br>
            <a:r>
              <a:rPr lang="tr-TR" dirty="0">
                <a:ea typeface="+mn-lt"/>
                <a:cs typeface="+mn-lt"/>
              </a:rPr>
              <a:t>Evlerde erkeklerin vakit geçirdiği oda  genellikle evin alt katında bulunan "</a:t>
            </a:r>
            <a:r>
              <a:rPr lang="tr-TR" dirty="0" err="1">
                <a:ea typeface="+mn-lt"/>
                <a:cs typeface="+mn-lt"/>
              </a:rPr>
              <a:t>Andron</a:t>
            </a:r>
            <a:r>
              <a:rPr lang="tr-TR" dirty="0">
                <a:ea typeface="+mn-lt"/>
                <a:cs typeface="+mn-lt"/>
              </a:rPr>
              <a:t>" ve kadınların vakit </a:t>
            </a:r>
            <a:r>
              <a:rPr lang="tr-TR" dirty="0" err="1">
                <a:ea typeface="+mn-lt"/>
                <a:cs typeface="+mn-lt"/>
              </a:rPr>
              <a:t>geçirdği</a:t>
            </a:r>
            <a:r>
              <a:rPr lang="tr-TR" dirty="0">
                <a:ea typeface="+mn-lt"/>
                <a:cs typeface="+mn-lt"/>
              </a:rPr>
              <a:t> oda ise evin arka bölümünde veya üst katta yer alan  "</a:t>
            </a:r>
            <a:r>
              <a:rPr lang="tr-TR" dirty="0" err="1">
                <a:ea typeface="+mn-lt"/>
                <a:cs typeface="+mn-lt"/>
              </a:rPr>
              <a:t>Gynaeceum</a:t>
            </a:r>
            <a:r>
              <a:rPr lang="tr-TR" dirty="0">
                <a:ea typeface="+mn-lt"/>
                <a:cs typeface="+mn-lt"/>
              </a:rPr>
              <a:t>" olarak adlandırılan oda idi.</a:t>
            </a:r>
            <a:endParaRPr lang="tr-TR" dirty="0"/>
          </a:p>
          <a:p>
            <a:r>
              <a:rPr lang="tr-TR" dirty="0">
                <a:ea typeface="+mn-lt"/>
                <a:cs typeface="+mn-lt"/>
              </a:rPr>
              <a:t>Her ne kadar Yunan yazılı eserleri, kadınları ev işlerinde ve sosyal yaşamdan uzakta niteleyen yazılar bırakmışsa da, arkeolojik kanıtlar ve bazı literatür, bunun her zaman doğru olmadığını belirten ipuçlarını veriyor. Kadınlar, kamusal alanlara çıkarılan cemaat ayinlerinde önemli dini şahsiyetler olarak rol oynadılar; Pazar yerlerinde yaygın olarak kadın satıcılar vardı ve çok yaygın olmasa da, antik Yunan kentlerinde yaşayan bazı kadınlar şair ve bilgin olarak tarih kitaplarına geçtiler.</a:t>
            </a:r>
            <a:endParaRPr lang="tr-TR" dirty="0"/>
          </a:p>
          <a:p>
            <a:endParaRPr lang="tr-TR" dirty="0"/>
          </a:p>
        </p:txBody>
      </p:sp>
    </p:spTree>
    <p:extLst>
      <p:ext uri="{BB962C8B-B14F-4D97-AF65-F5344CB8AC3E}">
        <p14:creationId xmlns:p14="http://schemas.microsoft.com/office/powerpoint/2010/main" val="702407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metin içeren bir resim&#10;&#10;Açıklama otomatik olarak oluşturuldu">
            <a:extLst>
              <a:ext uri="{FF2B5EF4-FFF2-40B4-BE49-F238E27FC236}">
                <a16:creationId xmlns:a16="http://schemas.microsoft.com/office/drawing/2014/main" id="{FBFB6993-2D8F-49B1-A331-86163615E0BE}"/>
              </a:ext>
            </a:extLst>
          </p:cNvPr>
          <p:cNvPicPr>
            <a:picLocks noGrp="1" noChangeAspect="1"/>
          </p:cNvPicPr>
          <p:nvPr>
            <p:ph idx="1"/>
          </p:nvPr>
        </p:nvPicPr>
        <p:blipFill>
          <a:blip r:embed="rId2"/>
          <a:stretch>
            <a:fillRect/>
          </a:stretch>
        </p:blipFill>
        <p:spPr>
          <a:xfrm>
            <a:off x="-1511" y="-2319"/>
            <a:ext cx="12113711" cy="6863349"/>
          </a:xfrm>
        </p:spPr>
      </p:pic>
    </p:spTree>
    <p:extLst>
      <p:ext uri="{BB962C8B-B14F-4D97-AF65-F5344CB8AC3E}">
        <p14:creationId xmlns:p14="http://schemas.microsoft.com/office/powerpoint/2010/main" val="376584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4" descr="metin, grafiti içeren bir resim&#10;&#10;Açıklama otomatik olarak oluşturuldu">
            <a:extLst>
              <a:ext uri="{FF2B5EF4-FFF2-40B4-BE49-F238E27FC236}">
                <a16:creationId xmlns:a16="http://schemas.microsoft.com/office/drawing/2014/main" id="{D83A8C83-2DEA-4778-A140-0B35725715FB}"/>
              </a:ext>
            </a:extLst>
          </p:cNvPr>
          <p:cNvPicPr>
            <a:picLocks noChangeAspect="1"/>
          </p:cNvPicPr>
          <p:nvPr/>
        </p:nvPicPr>
        <p:blipFill rotWithShape="1">
          <a:blip r:embed="rId2"/>
          <a:srcRect l="15683" r="7429" b="1"/>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1C720589-E49D-44A0-9514-EBE15533831D}"/>
              </a:ext>
            </a:extLst>
          </p:cNvPr>
          <p:cNvSpPr>
            <a:spLocks noGrp="1"/>
          </p:cNvSpPr>
          <p:nvPr>
            <p:ph type="title"/>
          </p:nvPr>
        </p:nvSpPr>
        <p:spPr>
          <a:xfrm>
            <a:off x="1037809" y="1071350"/>
            <a:ext cx="4775162" cy="1475906"/>
          </a:xfrm>
        </p:spPr>
        <p:txBody>
          <a:bodyPr>
            <a:normAutofit/>
          </a:bodyPr>
          <a:lstStyle/>
          <a:p>
            <a:pPr algn="ctr"/>
            <a:r>
              <a:rPr lang="tr-TR" dirty="0" err="1"/>
              <a:t>Andron</a:t>
            </a:r>
            <a:endParaRPr lang="tr-TR" err="1"/>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46EE810-AE47-4CF7-A0EB-8957824B8311}"/>
              </a:ext>
            </a:extLst>
          </p:cNvPr>
          <p:cNvSpPr>
            <a:spLocks noGrp="1"/>
          </p:cNvSpPr>
          <p:nvPr>
            <p:ph idx="1"/>
          </p:nvPr>
        </p:nvSpPr>
        <p:spPr>
          <a:xfrm>
            <a:off x="1189319" y="2547257"/>
            <a:ext cx="4458446" cy="3239392"/>
          </a:xfrm>
        </p:spPr>
        <p:txBody>
          <a:bodyPr vert="horz" lIns="91440" tIns="45720" rIns="91440" bIns="45720" rtlCol="0" anchor="ctr">
            <a:normAutofit/>
          </a:bodyPr>
          <a:lstStyle/>
          <a:p>
            <a:pPr marL="0" indent="0">
              <a:lnSpc>
                <a:spcPct val="90000"/>
              </a:lnSpc>
            </a:pPr>
            <a:r>
              <a:rPr lang="tr-TR" sz="1100">
                <a:ea typeface="+mn-lt"/>
                <a:cs typeface="+mn-lt"/>
              </a:rPr>
              <a:t>Erkek misafirlerin ağırlandığı odaya </a:t>
            </a:r>
            <a:r>
              <a:rPr lang="tr-TR" sz="1100" err="1">
                <a:ea typeface="+mn-lt"/>
                <a:cs typeface="+mn-lt"/>
              </a:rPr>
              <a:t>Andron</a:t>
            </a:r>
            <a:r>
              <a:rPr lang="tr-TR" sz="1100">
                <a:ea typeface="+mn-lt"/>
                <a:cs typeface="+mn-lt"/>
              </a:rPr>
              <a:t> denirdi. Klasik Yunan üst sınıf konutlarının bazılarında (fakat hepsi değil) bulunurdu: "</a:t>
            </a:r>
            <a:r>
              <a:rPr lang="tr-TR" sz="1100" err="1">
                <a:ea typeface="+mn-lt"/>
                <a:cs typeface="+mn-lt"/>
              </a:rPr>
              <a:t>Symposion</a:t>
            </a:r>
            <a:r>
              <a:rPr lang="tr-TR" sz="1100">
                <a:ea typeface="+mn-lt"/>
                <a:cs typeface="+mn-lt"/>
              </a:rPr>
              <a:t>" yunanca birlikte içmek anlamına gelir. </a:t>
            </a:r>
            <a:r>
              <a:rPr lang="tr-TR" sz="1100" err="1">
                <a:ea typeface="+mn-lt"/>
                <a:cs typeface="+mn-lt"/>
              </a:rPr>
              <a:t>Andron</a:t>
            </a:r>
            <a:r>
              <a:rPr lang="tr-TR" sz="1100">
                <a:ea typeface="+mn-lt"/>
                <a:cs typeface="+mn-lt"/>
              </a:rPr>
              <a:t> odalarında erkek misafirlerin toplantıları </a:t>
            </a:r>
            <a:r>
              <a:rPr lang="tr-TR" sz="1100" err="1">
                <a:ea typeface="+mn-lt"/>
                <a:cs typeface="+mn-lt"/>
              </a:rPr>
              <a:t>symposion</a:t>
            </a:r>
            <a:r>
              <a:rPr lang="tr-TR" sz="1100">
                <a:ea typeface="+mn-lt"/>
                <a:cs typeface="+mn-lt"/>
              </a:rPr>
              <a:t>: sempozyum olarak adlandırılırdı. İkramların konulacağı sehpalar, "</a:t>
            </a:r>
            <a:r>
              <a:rPr lang="tr-TR" sz="1100" err="1">
                <a:ea typeface="+mn-lt"/>
                <a:cs typeface="+mn-lt"/>
              </a:rPr>
              <a:t>kline</a:t>
            </a:r>
            <a:r>
              <a:rPr lang="tr-TR" sz="1100">
                <a:ea typeface="+mn-lt"/>
                <a:cs typeface="+mn-lt"/>
              </a:rPr>
              <a:t>" adı verilen Yunan stili divanlar, kanepeler barındıran bu büyük odalar, erkeklere özel sohbet alanı ve içip eğlendikleri misafir kabul salonları olarak düşünülebilir.</a:t>
            </a:r>
            <a:br>
              <a:rPr lang="tr-TR" sz="1100">
                <a:ea typeface="+mn-lt"/>
                <a:cs typeface="+mn-lt"/>
              </a:rPr>
            </a:br>
            <a:br>
              <a:rPr lang="tr-TR" sz="1100">
                <a:ea typeface="+mn-lt"/>
                <a:cs typeface="+mn-lt"/>
              </a:rPr>
            </a:br>
            <a:r>
              <a:rPr lang="tr-TR" sz="1100">
                <a:ea typeface="+mn-lt"/>
                <a:cs typeface="+mn-lt"/>
              </a:rPr>
              <a:t>Evlerde kadınlar için ayrılmış dinlenme ve iş alanları, varsa evin ikinci katında veya arka kısımlardaki odalardaydı. Ancak, eğer Yunan ve Roma tarihçileri haklıysa, bu alanlar tekstil aletleri, dikiş gereçleri veya mücevher kutuları ve aynalar gibi ürünler barındırmalıydı. Ancak arkeolojik buluntularda bu gibi aletlerde evlerin her yerinde ve daha çok ön kısımlarda yer alan odalarda rastlanmıştır.</a:t>
            </a:r>
            <a:endParaRPr lang="tr-TR" sz="1100"/>
          </a:p>
          <a:p>
            <a:pPr>
              <a:lnSpc>
                <a:spcPct val="90000"/>
              </a:lnSpc>
            </a:pPr>
            <a:r>
              <a:rPr lang="tr-TR" sz="1100">
                <a:ea typeface="+mn-lt"/>
                <a:cs typeface="+mn-lt"/>
              </a:rPr>
              <a:t>Özellikle,  iç avlular, kadınların, erkeklerin, ailelerin ve ziyaretçilerin farklı zamanlarda serbestçe girdikleri ve birlikte zaman geçirdikleri alanlardı.</a:t>
            </a:r>
            <a:endParaRPr lang="tr-TR" sz="1100"/>
          </a:p>
          <a:p>
            <a:pPr>
              <a:lnSpc>
                <a:spcPct val="90000"/>
              </a:lnSpc>
            </a:pPr>
            <a:endParaRPr lang="tr-TR" sz="1100"/>
          </a:p>
        </p:txBody>
      </p:sp>
    </p:spTree>
    <p:extLst>
      <p:ext uri="{BB962C8B-B14F-4D97-AF65-F5344CB8AC3E}">
        <p14:creationId xmlns:p14="http://schemas.microsoft.com/office/powerpoint/2010/main" val="371221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20E1AA9-4B5F-43E2-B3C8-27E6029E9ECF}"/>
              </a:ext>
            </a:extLst>
          </p:cNvPr>
          <p:cNvSpPr>
            <a:spLocks noGrp="1"/>
          </p:cNvSpPr>
          <p:nvPr>
            <p:ph type="title"/>
          </p:nvPr>
        </p:nvSpPr>
        <p:spPr>
          <a:xfrm>
            <a:off x="1050879" y="609601"/>
            <a:ext cx="4476464" cy="1216024"/>
          </a:xfrm>
        </p:spPr>
        <p:txBody>
          <a:bodyPr>
            <a:normAutofit/>
          </a:bodyPr>
          <a:lstStyle/>
          <a:p>
            <a:pPr>
              <a:lnSpc>
                <a:spcPct val="100000"/>
              </a:lnSpc>
            </a:pPr>
            <a:r>
              <a:rPr lang="tr-TR" sz="2400" err="1">
                <a:ea typeface="Batang"/>
              </a:rPr>
              <a:t>Fountain</a:t>
            </a:r>
            <a:r>
              <a:rPr lang="tr-TR" sz="2400">
                <a:ea typeface="Batang"/>
              </a:rPr>
              <a:t> </a:t>
            </a:r>
            <a:r>
              <a:rPr lang="tr-TR" sz="2400" err="1">
                <a:ea typeface="Batang"/>
              </a:rPr>
              <a:t>Houses</a:t>
            </a:r>
            <a:r>
              <a:rPr lang="tr-TR" sz="2400">
                <a:ea typeface="Batang"/>
              </a:rPr>
              <a:t> (Çeşmeli evler)</a:t>
            </a:r>
          </a:p>
        </p:txBody>
      </p:sp>
      <p:sp>
        <p:nvSpPr>
          <p:cNvPr id="3" name="İçerik Yer Tutucusu 2">
            <a:extLst>
              <a:ext uri="{FF2B5EF4-FFF2-40B4-BE49-F238E27FC236}">
                <a16:creationId xmlns:a16="http://schemas.microsoft.com/office/drawing/2014/main" id="{B6028D5D-80B6-4BE1-A28F-0C75EBA8FA3F}"/>
              </a:ext>
            </a:extLst>
          </p:cNvPr>
          <p:cNvSpPr>
            <a:spLocks noGrp="1"/>
          </p:cNvSpPr>
          <p:nvPr>
            <p:ph idx="1"/>
          </p:nvPr>
        </p:nvSpPr>
        <p:spPr>
          <a:xfrm>
            <a:off x="1050879" y="2163685"/>
            <a:ext cx="3875963" cy="4107020"/>
          </a:xfrm>
        </p:spPr>
        <p:txBody>
          <a:bodyPr vert="horz" lIns="91440" tIns="45720" rIns="91440" bIns="45720" rtlCol="0">
            <a:normAutofit/>
          </a:bodyPr>
          <a:lstStyle/>
          <a:p>
            <a:pPr marL="0" indent="0">
              <a:lnSpc>
                <a:spcPct val="90000"/>
              </a:lnSpc>
            </a:pPr>
            <a:r>
              <a:rPr lang="tr-TR" sz="1600">
                <a:ea typeface="+mn-lt"/>
                <a:cs typeface="+mn-lt"/>
              </a:rPr>
              <a:t>Klasik dönem için temiz suya erişim her zamanki gibi önemli bir gereklilikti, ama aynı zamanda doğal kaynaklar ve insan ihtiyaçları arasındaki bir kesişim noktasıydı, </a:t>
            </a:r>
            <a:endParaRPr lang="tr-TR" sz="1600"/>
          </a:p>
          <a:p>
            <a:pPr>
              <a:lnSpc>
                <a:spcPct val="90000"/>
              </a:lnSpc>
            </a:pPr>
            <a:r>
              <a:rPr lang="tr-TR" sz="1600">
                <a:ea typeface="+mn-lt"/>
                <a:cs typeface="+mn-lt"/>
              </a:rPr>
              <a:t>Tüm Yunan toplulukları, doğal su kaynaklarının yakınında kurulmuştu. Yunan şehirleri gelişip büyüdükçe, mimari kadar şehircilikte de geliştiler, kanalizasyon sistemleri ve evlere boru hatları ile su taşınması çağının ötesinde gelişmelerdi. </a:t>
            </a:r>
            <a:br>
              <a:rPr lang="tr-TR" sz="1600">
                <a:ea typeface="+mn-lt"/>
                <a:cs typeface="+mn-lt"/>
              </a:rPr>
            </a:br>
            <a:br>
              <a:rPr lang="tr-TR" sz="1600">
                <a:ea typeface="+mn-lt"/>
                <a:cs typeface="+mn-lt"/>
              </a:rPr>
            </a:br>
            <a:r>
              <a:rPr lang="tr-TR" sz="1600">
                <a:ea typeface="+mn-lt"/>
                <a:cs typeface="+mn-lt"/>
              </a:rPr>
              <a:t>Düzgün akış ve drenaj sağlamak için eğimli bir zemine sahip noktalarda inşa edilen evler bu ayrıcalıklı su iletim sisteminden faydalanabilmişlerdir.</a:t>
            </a:r>
            <a:endParaRPr lang="tr-TR" sz="1600"/>
          </a:p>
        </p:txBody>
      </p:sp>
      <p:pic>
        <p:nvPicPr>
          <p:cNvPr id="4" name="Resim 4" descr="bina, açık hava, tuğla, taş içeren bir resim&#10;&#10;Açıklama otomatik olarak oluşturuldu">
            <a:extLst>
              <a:ext uri="{FF2B5EF4-FFF2-40B4-BE49-F238E27FC236}">
                <a16:creationId xmlns:a16="http://schemas.microsoft.com/office/drawing/2014/main" id="{3082576F-17C0-48DE-A2C5-28133F1DC8F2}"/>
              </a:ext>
            </a:extLst>
          </p:cNvPr>
          <p:cNvPicPr>
            <a:picLocks noChangeAspect="1"/>
          </p:cNvPicPr>
          <p:nvPr/>
        </p:nvPicPr>
        <p:blipFill rotWithShape="1">
          <a:blip r:embed="rId2"/>
          <a:srcRect l="12820" r="19737"/>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2276922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0838CA9-6736-4868-BAC7-C020254B5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463" y="1144989"/>
            <a:ext cx="9677074" cy="4048564"/>
          </a:xfrm>
          <a:custGeom>
            <a:avLst/>
            <a:gdLst>
              <a:gd name="connsiteX0" fmla="*/ 0 w 8037833"/>
              <a:gd name="connsiteY0" fmla="*/ 0 h 3771414"/>
              <a:gd name="connsiteX1" fmla="*/ 8037833 w 8037833"/>
              <a:gd name="connsiteY1" fmla="*/ 702854 h 3771414"/>
              <a:gd name="connsiteX2" fmla="*/ 8037833 w 8037833"/>
              <a:gd name="connsiteY2" fmla="*/ 3110335 h 3771414"/>
              <a:gd name="connsiteX3" fmla="*/ 8034343 w 8037833"/>
              <a:gd name="connsiteY3" fmla="*/ 3109810 h 3771414"/>
              <a:gd name="connsiteX4" fmla="*/ 7877229 w 8037833"/>
              <a:gd name="connsiteY4" fmla="*/ 3131056 h 3771414"/>
              <a:gd name="connsiteX5" fmla="*/ 7807644 w 8037833"/>
              <a:gd name="connsiteY5" fmla="*/ 3086007 h 3771414"/>
              <a:gd name="connsiteX6" fmla="*/ 7607062 w 8037833"/>
              <a:gd name="connsiteY6" fmla="*/ 3074909 h 3771414"/>
              <a:gd name="connsiteX7" fmla="*/ 7351256 w 8037833"/>
              <a:gd name="connsiteY7" fmla="*/ 3263533 h 3771414"/>
              <a:gd name="connsiteX8" fmla="*/ 7241630 w 8037833"/>
              <a:gd name="connsiteY8" fmla="*/ 3245856 h 3771414"/>
              <a:gd name="connsiteX9" fmla="*/ 7197338 w 8037833"/>
              <a:gd name="connsiteY9" fmla="*/ 3211988 h 3771414"/>
              <a:gd name="connsiteX10" fmla="*/ 7180777 w 8037833"/>
              <a:gd name="connsiteY10" fmla="*/ 3210063 h 3771414"/>
              <a:gd name="connsiteX11" fmla="*/ 7146896 w 8037833"/>
              <a:gd name="connsiteY11" fmla="*/ 3244212 h 3771414"/>
              <a:gd name="connsiteX12" fmla="*/ 7101771 w 8037833"/>
              <a:gd name="connsiteY12" fmla="*/ 3244252 h 3771414"/>
              <a:gd name="connsiteX13" fmla="*/ 7047844 w 8037833"/>
              <a:gd name="connsiteY13" fmla="*/ 3291028 h 3771414"/>
              <a:gd name="connsiteX14" fmla="*/ 6869803 w 8037833"/>
              <a:gd name="connsiteY14" fmla="*/ 3307526 h 3771414"/>
              <a:gd name="connsiteX15" fmla="*/ 6819463 w 8037833"/>
              <a:gd name="connsiteY15" fmla="*/ 3355861 h 3771414"/>
              <a:gd name="connsiteX16" fmla="*/ 6797198 w 8037833"/>
              <a:gd name="connsiteY16" fmla="*/ 3365493 h 3771414"/>
              <a:gd name="connsiteX17" fmla="*/ 6760989 w 8037833"/>
              <a:gd name="connsiteY17" fmla="*/ 3411424 h 3771414"/>
              <a:gd name="connsiteX18" fmla="*/ 6633643 w 8037833"/>
              <a:gd name="connsiteY18" fmla="*/ 3335413 h 3771414"/>
              <a:gd name="connsiteX19" fmla="*/ 6462092 w 8037833"/>
              <a:gd name="connsiteY19" fmla="*/ 3360766 h 3771414"/>
              <a:gd name="connsiteX20" fmla="*/ 6303479 w 8037833"/>
              <a:gd name="connsiteY20" fmla="*/ 3307079 h 3771414"/>
              <a:gd name="connsiteX21" fmla="*/ 6210639 w 8037833"/>
              <a:gd name="connsiteY21" fmla="*/ 3322783 h 3771414"/>
              <a:gd name="connsiteX22" fmla="*/ 6184923 w 8037833"/>
              <a:gd name="connsiteY22" fmla="*/ 3365368 h 3771414"/>
              <a:gd name="connsiteX23" fmla="*/ 5949057 w 8037833"/>
              <a:gd name="connsiteY23" fmla="*/ 3366889 h 3771414"/>
              <a:gd name="connsiteX24" fmla="*/ 5891274 w 8037833"/>
              <a:gd name="connsiteY24" fmla="*/ 3384918 h 3771414"/>
              <a:gd name="connsiteX25" fmla="*/ 5835383 w 8037833"/>
              <a:gd name="connsiteY25" fmla="*/ 3364766 h 3771414"/>
              <a:gd name="connsiteX26" fmla="*/ 5746050 w 8037833"/>
              <a:gd name="connsiteY26" fmla="*/ 3413379 h 3771414"/>
              <a:gd name="connsiteX27" fmla="*/ 5613670 w 8037833"/>
              <a:gd name="connsiteY27" fmla="*/ 3415908 h 3771414"/>
              <a:gd name="connsiteX28" fmla="*/ 5535334 w 8037833"/>
              <a:gd name="connsiteY28" fmla="*/ 3424281 h 3771414"/>
              <a:gd name="connsiteX29" fmla="*/ 5506940 w 8037833"/>
              <a:gd name="connsiteY29" fmla="*/ 3438236 h 3771414"/>
              <a:gd name="connsiteX30" fmla="*/ 5466372 w 8037833"/>
              <a:gd name="connsiteY30" fmla="*/ 3450482 h 3771414"/>
              <a:gd name="connsiteX31" fmla="*/ 5395833 w 8037833"/>
              <a:gd name="connsiteY31" fmla="*/ 3480431 h 3771414"/>
              <a:gd name="connsiteX32" fmla="*/ 5299224 w 8037833"/>
              <a:gd name="connsiteY32" fmla="*/ 3506167 h 3771414"/>
              <a:gd name="connsiteX33" fmla="*/ 5223043 w 8037833"/>
              <a:gd name="connsiteY33" fmla="*/ 3478901 h 3771414"/>
              <a:gd name="connsiteX34" fmla="*/ 5217733 w 8037833"/>
              <a:gd name="connsiteY34" fmla="*/ 3487700 h 3771414"/>
              <a:gd name="connsiteX35" fmla="*/ 5167992 w 8037833"/>
              <a:gd name="connsiteY35" fmla="*/ 3491322 h 3771414"/>
              <a:gd name="connsiteX36" fmla="*/ 4987020 w 8037833"/>
              <a:gd name="connsiteY36" fmla="*/ 3448500 h 3771414"/>
              <a:gd name="connsiteX37" fmla="*/ 4890003 w 8037833"/>
              <a:gd name="connsiteY37" fmla="*/ 3457111 h 3771414"/>
              <a:gd name="connsiteX38" fmla="*/ 4856654 w 8037833"/>
              <a:gd name="connsiteY38" fmla="*/ 3469117 h 3771414"/>
              <a:gd name="connsiteX39" fmla="*/ 4800711 w 8037833"/>
              <a:gd name="connsiteY39" fmla="*/ 3488678 h 3771414"/>
              <a:gd name="connsiteX40" fmla="*/ 4761569 w 8037833"/>
              <a:gd name="connsiteY40" fmla="*/ 3525340 h 3771414"/>
              <a:gd name="connsiteX41" fmla="*/ 4713734 w 8037833"/>
              <a:gd name="connsiteY41" fmla="*/ 3532961 h 3771414"/>
              <a:gd name="connsiteX42" fmla="*/ 4699169 w 8037833"/>
              <a:gd name="connsiteY42" fmla="*/ 3506225 h 3771414"/>
              <a:gd name="connsiteX43" fmla="*/ 4649120 w 8037833"/>
              <a:gd name="connsiteY43" fmla="*/ 3523629 h 3771414"/>
              <a:gd name="connsiteX44" fmla="*/ 4573578 w 8037833"/>
              <a:gd name="connsiteY44" fmla="*/ 3553160 h 3771414"/>
              <a:gd name="connsiteX45" fmla="*/ 4529117 w 8037833"/>
              <a:gd name="connsiteY45" fmla="*/ 3562829 h 3771414"/>
              <a:gd name="connsiteX46" fmla="*/ 4408641 w 8037833"/>
              <a:gd name="connsiteY46" fmla="*/ 3597237 h 3771414"/>
              <a:gd name="connsiteX47" fmla="*/ 4288710 w 8037833"/>
              <a:gd name="connsiteY47" fmla="*/ 3637793 h 3771414"/>
              <a:gd name="connsiteX48" fmla="*/ 4234393 w 8037833"/>
              <a:gd name="connsiteY48" fmla="*/ 3691813 h 3771414"/>
              <a:gd name="connsiteX49" fmla="*/ 4227541 w 8037833"/>
              <a:gd name="connsiteY49" fmla="*/ 3694215 h 3771414"/>
              <a:gd name="connsiteX50" fmla="*/ 4208725 w 8037833"/>
              <a:gd name="connsiteY50" fmla="*/ 3692078 h 3771414"/>
              <a:gd name="connsiteX51" fmla="*/ 4201632 w 8037833"/>
              <a:gd name="connsiteY51" fmla="*/ 3689839 h 3771414"/>
              <a:gd name="connsiteX52" fmla="*/ 4191289 w 8037833"/>
              <a:gd name="connsiteY52" fmla="*/ 3689617 h 3771414"/>
              <a:gd name="connsiteX53" fmla="*/ 4191039 w 8037833"/>
              <a:gd name="connsiteY53" fmla="*/ 3690068 h 3771414"/>
              <a:gd name="connsiteX54" fmla="*/ 4181340 w 8037833"/>
              <a:gd name="connsiteY54" fmla="*/ 3688966 h 3771414"/>
              <a:gd name="connsiteX55" fmla="*/ 4133816 w 8037833"/>
              <a:gd name="connsiteY55" fmla="*/ 3677802 h 3771414"/>
              <a:gd name="connsiteX56" fmla="*/ 4071732 w 8037833"/>
              <a:gd name="connsiteY56" fmla="*/ 3719750 h 3771414"/>
              <a:gd name="connsiteX57" fmla="*/ 4045924 w 8037833"/>
              <a:gd name="connsiteY57" fmla="*/ 3726641 h 3771414"/>
              <a:gd name="connsiteX58" fmla="*/ 4032171 w 8037833"/>
              <a:gd name="connsiteY58" fmla="*/ 3732760 h 3771414"/>
              <a:gd name="connsiteX59" fmla="*/ 4031335 w 8037833"/>
              <a:gd name="connsiteY59" fmla="*/ 3734716 h 3771414"/>
              <a:gd name="connsiteX60" fmla="*/ 3985774 w 8037833"/>
              <a:gd name="connsiteY60" fmla="*/ 3723784 h 3771414"/>
              <a:gd name="connsiteX61" fmla="*/ 3979769 w 8037833"/>
              <a:gd name="connsiteY61" fmla="*/ 3726006 h 3771414"/>
              <a:gd name="connsiteX62" fmla="*/ 3950014 w 8037833"/>
              <a:gd name="connsiteY62" fmla="*/ 3714179 h 3771414"/>
              <a:gd name="connsiteX63" fmla="*/ 3934671 w 8037833"/>
              <a:gd name="connsiteY63" fmla="*/ 3710576 h 3771414"/>
              <a:gd name="connsiteX64" fmla="*/ 3930274 w 8037833"/>
              <a:gd name="connsiteY64" fmla="*/ 3704385 h 3771414"/>
              <a:gd name="connsiteX65" fmla="*/ 3907660 w 8037833"/>
              <a:gd name="connsiteY65" fmla="*/ 3701693 h 3771414"/>
              <a:gd name="connsiteX66" fmla="*/ 3905087 w 8037833"/>
              <a:gd name="connsiteY66" fmla="*/ 3703335 h 3771414"/>
              <a:gd name="connsiteX67" fmla="*/ 3886347 w 8037833"/>
              <a:gd name="connsiteY67" fmla="*/ 3693857 h 3771414"/>
              <a:gd name="connsiteX68" fmla="*/ 3870533 w 8037833"/>
              <a:gd name="connsiteY68" fmla="*/ 3677142 h 3771414"/>
              <a:gd name="connsiteX69" fmla="*/ 3678563 w 8037833"/>
              <a:gd name="connsiteY69" fmla="*/ 3681723 h 3771414"/>
              <a:gd name="connsiteX70" fmla="*/ 3511920 w 8037833"/>
              <a:gd name="connsiteY70" fmla="*/ 3609378 h 3771414"/>
              <a:gd name="connsiteX71" fmla="*/ 3407752 w 8037833"/>
              <a:gd name="connsiteY71" fmla="*/ 3613827 h 3771414"/>
              <a:gd name="connsiteX72" fmla="*/ 3373519 w 8037833"/>
              <a:gd name="connsiteY72" fmla="*/ 3653022 h 3771414"/>
              <a:gd name="connsiteX73" fmla="*/ 3114267 w 8037833"/>
              <a:gd name="connsiteY73" fmla="*/ 3626220 h 3771414"/>
              <a:gd name="connsiteX74" fmla="*/ 3048270 w 8037833"/>
              <a:gd name="connsiteY74" fmla="*/ 3637186 h 3771414"/>
              <a:gd name="connsiteX75" fmla="*/ 2989722 w 8037833"/>
              <a:gd name="connsiteY75" fmla="*/ 3610467 h 3771414"/>
              <a:gd name="connsiteX76" fmla="*/ 2965734 w 8037833"/>
              <a:gd name="connsiteY76" fmla="*/ 3622913 h 3771414"/>
              <a:gd name="connsiteX77" fmla="*/ 2961603 w 8037833"/>
              <a:gd name="connsiteY77" fmla="*/ 3625458 h 3771414"/>
              <a:gd name="connsiteX78" fmla="*/ 2944959 w 8037833"/>
              <a:gd name="connsiteY78" fmla="*/ 3626960 h 3771414"/>
              <a:gd name="connsiteX79" fmla="*/ 2940402 w 8037833"/>
              <a:gd name="connsiteY79" fmla="*/ 3638237 h 3771414"/>
              <a:gd name="connsiteX80" fmla="*/ 2915449 w 8037833"/>
              <a:gd name="connsiteY80" fmla="*/ 3648276 h 3771414"/>
              <a:gd name="connsiteX81" fmla="*/ 2884777 w 8037833"/>
              <a:gd name="connsiteY81" fmla="*/ 3648012 h 3771414"/>
              <a:gd name="connsiteX82" fmla="*/ 2739034 w 8037833"/>
              <a:gd name="connsiteY82" fmla="*/ 3634633 h 3771414"/>
              <a:gd name="connsiteX83" fmla="*/ 2651827 w 8037833"/>
              <a:gd name="connsiteY83" fmla="*/ 3633543 h 3771414"/>
              <a:gd name="connsiteX84" fmla="*/ 2618680 w 8037833"/>
              <a:gd name="connsiteY84" fmla="*/ 3643992 h 3771414"/>
              <a:gd name="connsiteX85" fmla="*/ 2572404 w 8037833"/>
              <a:gd name="connsiteY85" fmla="*/ 3651280 h 3771414"/>
              <a:gd name="connsiteX86" fmla="*/ 2490721 w 8037833"/>
              <a:gd name="connsiteY86" fmla="*/ 3672550 h 3771414"/>
              <a:gd name="connsiteX87" fmla="*/ 2381001 w 8037833"/>
              <a:gd name="connsiteY87" fmla="*/ 3686506 h 3771414"/>
              <a:gd name="connsiteX88" fmla="*/ 2301172 w 8037833"/>
              <a:gd name="connsiteY88" fmla="*/ 3650290 h 3771414"/>
              <a:gd name="connsiteX89" fmla="*/ 2294102 w 8037833"/>
              <a:gd name="connsiteY89" fmla="*/ 3658388 h 3771414"/>
              <a:gd name="connsiteX90" fmla="*/ 2238966 w 8037833"/>
              <a:gd name="connsiteY90" fmla="*/ 3656014 h 3771414"/>
              <a:gd name="connsiteX91" fmla="*/ 2046240 w 8037833"/>
              <a:gd name="connsiteY91" fmla="*/ 3591772 h 3771414"/>
              <a:gd name="connsiteX92" fmla="*/ 1938480 w 8037833"/>
              <a:gd name="connsiteY92" fmla="*/ 3588676 h 3771414"/>
              <a:gd name="connsiteX93" fmla="*/ 1900166 w 8037833"/>
              <a:gd name="connsiteY93" fmla="*/ 3596595 h 3771414"/>
              <a:gd name="connsiteX94" fmla="*/ 1835976 w 8037833"/>
              <a:gd name="connsiteY94" fmla="*/ 3609302 h 3771414"/>
              <a:gd name="connsiteX95" fmla="*/ 1787830 w 8037833"/>
              <a:gd name="connsiteY95" fmla="*/ 3641005 h 3771414"/>
              <a:gd name="connsiteX96" fmla="*/ 1734224 w 8037833"/>
              <a:gd name="connsiteY96" fmla="*/ 3642830 h 3771414"/>
              <a:gd name="connsiteX97" fmla="*/ 1721989 w 8037833"/>
              <a:gd name="connsiteY97" fmla="*/ 3614535 h 3771414"/>
              <a:gd name="connsiteX98" fmla="*/ 1664576 w 8037833"/>
              <a:gd name="connsiteY98" fmla="*/ 3625809 h 3771414"/>
              <a:gd name="connsiteX99" fmla="*/ 1577459 w 8037833"/>
              <a:gd name="connsiteY99" fmla="*/ 3646061 h 3771414"/>
              <a:gd name="connsiteX100" fmla="*/ 1527269 w 8037833"/>
              <a:gd name="connsiteY100" fmla="*/ 3650325 h 3771414"/>
              <a:gd name="connsiteX101" fmla="*/ 1390118 w 8037833"/>
              <a:gd name="connsiteY101" fmla="*/ 3670026 h 3771414"/>
              <a:gd name="connsiteX102" fmla="*/ 1252698 w 8037833"/>
              <a:gd name="connsiteY102" fmla="*/ 3695899 h 3771414"/>
              <a:gd name="connsiteX103" fmla="*/ 1171039 w 8037833"/>
              <a:gd name="connsiteY103" fmla="*/ 3745879 h 3771414"/>
              <a:gd name="connsiteX104" fmla="*/ 1058106 w 8037833"/>
              <a:gd name="connsiteY104" fmla="*/ 3763403 h 3771414"/>
              <a:gd name="connsiteX105" fmla="*/ 1039167 w 8037833"/>
              <a:gd name="connsiteY105" fmla="*/ 3771414 h 3771414"/>
              <a:gd name="connsiteX106" fmla="*/ 1012958 w 8037833"/>
              <a:gd name="connsiteY106" fmla="*/ 3766443 h 3771414"/>
              <a:gd name="connsiteX107" fmla="*/ 907906 w 8037833"/>
              <a:gd name="connsiteY107" fmla="*/ 3744915 h 3771414"/>
              <a:gd name="connsiteX108" fmla="*/ 825226 w 8037833"/>
              <a:gd name="connsiteY108" fmla="*/ 3713606 h 3771414"/>
              <a:gd name="connsiteX109" fmla="*/ 722264 w 8037833"/>
              <a:gd name="connsiteY109" fmla="*/ 3734849 h 3771414"/>
              <a:gd name="connsiteX110" fmla="*/ 659460 w 8037833"/>
              <a:gd name="connsiteY110" fmla="*/ 3727666 h 3771414"/>
              <a:gd name="connsiteX111" fmla="*/ 556552 w 8037833"/>
              <a:gd name="connsiteY111" fmla="*/ 3685171 h 3771414"/>
              <a:gd name="connsiteX112" fmla="*/ 421042 w 8037833"/>
              <a:gd name="connsiteY112" fmla="*/ 3697149 h 3771414"/>
              <a:gd name="connsiteX113" fmla="*/ 393295 w 8037833"/>
              <a:gd name="connsiteY113" fmla="*/ 3740334 h 3771414"/>
              <a:gd name="connsiteX114" fmla="*/ 355918 w 8037833"/>
              <a:gd name="connsiteY114" fmla="*/ 3766409 h 3771414"/>
              <a:gd name="connsiteX115" fmla="*/ 339711 w 8037833"/>
              <a:gd name="connsiteY115" fmla="*/ 3705479 h 3771414"/>
              <a:gd name="connsiteX116" fmla="*/ 222239 w 8037833"/>
              <a:gd name="connsiteY116" fmla="*/ 3659572 h 3771414"/>
              <a:gd name="connsiteX117" fmla="*/ 163578 w 8037833"/>
              <a:gd name="connsiteY117" fmla="*/ 3643529 h 3771414"/>
              <a:gd name="connsiteX118" fmla="*/ 72220 w 8037833"/>
              <a:gd name="connsiteY118" fmla="*/ 3632509 h 3771414"/>
              <a:gd name="connsiteX119" fmla="*/ 44395 w 8037833"/>
              <a:gd name="connsiteY119" fmla="*/ 3626692 h 3771414"/>
              <a:gd name="connsiteX120" fmla="*/ 1962 w 8037833"/>
              <a:gd name="connsiteY120" fmla="*/ 3623185 h 3771414"/>
              <a:gd name="connsiteX121" fmla="*/ 0 w 8037833"/>
              <a:gd name="connsiteY121" fmla="*/ 3622498 h 3771414"/>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11920 w 8037833"/>
              <a:gd name="connsiteY70" fmla="*/ 3622141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34393 w 8037833"/>
              <a:gd name="connsiteY47" fmla="*/ 3704576 h 3784177"/>
              <a:gd name="connsiteX48" fmla="*/ 4227541 w 8037833"/>
              <a:gd name="connsiteY48" fmla="*/ 3706978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234393 w 8037833"/>
              <a:gd name="connsiteY47" fmla="*/ 3704576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356402 w 8037833"/>
              <a:gd name="connsiteY47" fmla="*/ 3642792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6022263 w 8037833"/>
              <a:gd name="connsiteY22" fmla="*/ 3359057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2989722 w 8037833"/>
              <a:gd name="connsiteY71" fmla="*/ 3623230 h 3784177"/>
              <a:gd name="connsiteX72" fmla="*/ 2965734 w 8037833"/>
              <a:gd name="connsiteY72" fmla="*/ 3635676 h 3784177"/>
              <a:gd name="connsiteX73" fmla="*/ 2961603 w 8037833"/>
              <a:gd name="connsiteY73" fmla="*/ 3638221 h 3784177"/>
              <a:gd name="connsiteX74" fmla="*/ 2944959 w 8037833"/>
              <a:gd name="connsiteY74" fmla="*/ 3639723 h 3784177"/>
              <a:gd name="connsiteX75" fmla="*/ 2940402 w 8037833"/>
              <a:gd name="connsiteY75" fmla="*/ 3651000 h 3784177"/>
              <a:gd name="connsiteX76" fmla="*/ 2915449 w 8037833"/>
              <a:gd name="connsiteY76" fmla="*/ 3661039 h 3784177"/>
              <a:gd name="connsiteX77" fmla="*/ 2884777 w 8037833"/>
              <a:gd name="connsiteY77" fmla="*/ 3660775 h 3784177"/>
              <a:gd name="connsiteX78" fmla="*/ 2739034 w 8037833"/>
              <a:gd name="connsiteY78" fmla="*/ 3647396 h 3784177"/>
              <a:gd name="connsiteX79" fmla="*/ 2651827 w 8037833"/>
              <a:gd name="connsiteY79" fmla="*/ 3646306 h 3784177"/>
              <a:gd name="connsiteX80" fmla="*/ 2618680 w 8037833"/>
              <a:gd name="connsiteY80" fmla="*/ 3656755 h 3784177"/>
              <a:gd name="connsiteX81" fmla="*/ 2572404 w 8037833"/>
              <a:gd name="connsiteY81" fmla="*/ 3664043 h 3784177"/>
              <a:gd name="connsiteX82" fmla="*/ 2490721 w 8037833"/>
              <a:gd name="connsiteY82" fmla="*/ 3685313 h 3784177"/>
              <a:gd name="connsiteX83" fmla="*/ 2423704 w 8037833"/>
              <a:gd name="connsiteY83" fmla="*/ 3658079 h 3784177"/>
              <a:gd name="connsiteX84" fmla="*/ 2301172 w 8037833"/>
              <a:gd name="connsiteY84" fmla="*/ 3663053 h 3784177"/>
              <a:gd name="connsiteX85" fmla="*/ 2294102 w 8037833"/>
              <a:gd name="connsiteY85" fmla="*/ 3671151 h 3784177"/>
              <a:gd name="connsiteX86" fmla="*/ 2238966 w 8037833"/>
              <a:gd name="connsiteY86" fmla="*/ 3668777 h 3784177"/>
              <a:gd name="connsiteX87" fmla="*/ 2082844 w 8037833"/>
              <a:gd name="connsiteY87" fmla="*/ 3631994 h 3784177"/>
              <a:gd name="connsiteX88" fmla="*/ 1938480 w 8037833"/>
              <a:gd name="connsiteY88" fmla="*/ 3601439 h 3784177"/>
              <a:gd name="connsiteX89" fmla="*/ 1900166 w 8037833"/>
              <a:gd name="connsiteY89" fmla="*/ 3609358 h 3784177"/>
              <a:gd name="connsiteX90" fmla="*/ 1835976 w 8037833"/>
              <a:gd name="connsiteY90" fmla="*/ 3622065 h 3784177"/>
              <a:gd name="connsiteX91" fmla="*/ 1787830 w 8037833"/>
              <a:gd name="connsiteY91" fmla="*/ 3633173 h 3784177"/>
              <a:gd name="connsiteX92" fmla="*/ 1734224 w 8037833"/>
              <a:gd name="connsiteY92" fmla="*/ 3655593 h 3784177"/>
              <a:gd name="connsiteX93" fmla="*/ 1721989 w 8037833"/>
              <a:gd name="connsiteY93" fmla="*/ 3627298 h 3784177"/>
              <a:gd name="connsiteX94" fmla="*/ 1664576 w 8037833"/>
              <a:gd name="connsiteY94" fmla="*/ 3638572 h 3784177"/>
              <a:gd name="connsiteX95" fmla="*/ 1577459 w 8037833"/>
              <a:gd name="connsiteY95" fmla="*/ 3658824 h 3784177"/>
              <a:gd name="connsiteX96" fmla="*/ 1527269 w 8037833"/>
              <a:gd name="connsiteY96" fmla="*/ 3663088 h 3784177"/>
              <a:gd name="connsiteX97" fmla="*/ 1390118 w 8037833"/>
              <a:gd name="connsiteY97" fmla="*/ 3682789 h 3784177"/>
              <a:gd name="connsiteX98" fmla="*/ 1252698 w 8037833"/>
              <a:gd name="connsiteY98" fmla="*/ 3708662 h 3784177"/>
              <a:gd name="connsiteX99" fmla="*/ 1171039 w 8037833"/>
              <a:gd name="connsiteY99" fmla="*/ 3758642 h 3784177"/>
              <a:gd name="connsiteX100" fmla="*/ 1058106 w 8037833"/>
              <a:gd name="connsiteY100" fmla="*/ 3776166 h 3784177"/>
              <a:gd name="connsiteX101" fmla="*/ 1039167 w 8037833"/>
              <a:gd name="connsiteY101" fmla="*/ 3784177 h 3784177"/>
              <a:gd name="connsiteX102" fmla="*/ 1012958 w 8037833"/>
              <a:gd name="connsiteY102" fmla="*/ 3779206 h 3784177"/>
              <a:gd name="connsiteX103" fmla="*/ 907906 w 8037833"/>
              <a:gd name="connsiteY103" fmla="*/ 3757678 h 3784177"/>
              <a:gd name="connsiteX104" fmla="*/ 825226 w 8037833"/>
              <a:gd name="connsiteY104" fmla="*/ 3726369 h 3784177"/>
              <a:gd name="connsiteX105" fmla="*/ 722264 w 8037833"/>
              <a:gd name="connsiteY105" fmla="*/ 3747612 h 3784177"/>
              <a:gd name="connsiteX106" fmla="*/ 659460 w 8037833"/>
              <a:gd name="connsiteY106" fmla="*/ 3740429 h 3784177"/>
              <a:gd name="connsiteX107" fmla="*/ 556552 w 8037833"/>
              <a:gd name="connsiteY107" fmla="*/ 3739124 h 3784177"/>
              <a:gd name="connsiteX108" fmla="*/ 445444 w 8037833"/>
              <a:gd name="connsiteY108" fmla="*/ 3764831 h 3784177"/>
              <a:gd name="connsiteX109" fmla="*/ 393295 w 8037833"/>
              <a:gd name="connsiteY109" fmla="*/ 3753097 h 3784177"/>
              <a:gd name="connsiteX110" fmla="*/ 339711 w 8037833"/>
              <a:gd name="connsiteY110" fmla="*/ 3718242 h 3784177"/>
              <a:gd name="connsiteX111" fmla="*/ 222239 w 8037833"/>
              <a:gd name="connsiteY111" fmla="*/ 3672335 h 3784177"/>
              <a:gd name="connsiteX112" fmla="*/ 163578 w 8037833"/>
              <a:gd name="connsiteY112" fmla="*/ 3656292 h 3784177"/>
              <a:gd name="connsiteX113" fmla="*/ 72220 w 8037833"/>
              <a:gd name="connsiteY113" fmla="*/ 3645272 h 3784177"/>
              <a:gd name="connsiteX114" fmla="*/ 44395 w 8037833"/>
              <a:gd name="connsiteY114" fmla="*/ 3639455 h 3784177"/>
              <a:gd name="connsiteX115" fmla="*/ 1962 w 8037833"/>
              <a:gd name="connsiteY115" fmla="*/ 3635948 h 3784177"/>
              <a:gd name="connsiteX116" fmla="*/ 0 w 8037833"/>
              <a:gd name="connsiteY116" fmla="*/ 3635261 h 3784177"/>
              <a:gd name="connsiteX117" fmla="*/ 0 w 8037833"/>
              <a:gd name="connsiteY11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99169 w 8037833"/>
              <a:gd name="connsiteY39" fmla="*/ 3518988 h 3784177"/>
              <a:gd name="connsiteX40" fmla="*/ 4649120 w 8037833"/>
              <a:gd name="connsiteY40" fmla="*/ 3536392 h 3784177"/>
              <a:gd name="connsiteX41" fmla="*/ 4573578 w 8037833"/>
              <a:gd name="connsiteY41" fmla="*/ 3565923 h 3784177"/>
              <a:gd name="connsiteX42" fmla="*/ 4529117 w 8037833"/>
              <a:gd name="connsiteY42" fmla="*/ 3575592 h 3784177"/>
              <a:gd name="connsiteX43" fmla="*/ 4408641 w 8037833"/>
              <a:gd name="connsiteY43" fmla="*/ 3610000 h 3784177"/>
              <a:gd name="connsiteX44" fmla="*/ 4356402 w 8037833"/>
              <a:gd name="connsiteY44" fmla="*/ 3642792 h 3784177"/>
              <a:gd name="connsiteX45" fmla="*/ 4270245 w 8037833"/>
              <a:gd name="connsiteY45" fmla="*/ 3665789 h 3784177"/>
              <a:gd name="connsiteX46" fmla="*/ 4208725 w 8037833"/>
              <a:gd name="connsiteY46" fmla="*/ 3704841 h 3784177"/>
              <a:gd name="connsiteX47" fmla="*/ 4201632 w 8037833"/>
              <a:gd name="connsiteY47" fmla="*/ 3702602 h 3784177"/>
              <a:gd name="connsiteX48" fmla="*/ 4191289 w 8037833"/>
              <a:gd name="connsiteY48" fmla="*/ 3702380 h 3784177"/>
              <a:gd name="connsiteX49" fmla="*/ 4191039 w 8037833"/>
              <a:gd name="connsiteY49" fmla="*/ 3702831 h 3784177"/>
              <a:gd name="connsiteX50" fmla="*/ 4181340 w 8037833"/>
              <a:gd name="connsiteY50" fmla="*/ 3701729 h 3784177"/>
              <a:gd name="connsiteX51" fmla="*/ 4133816 w 8037833"/>
              <a:gd name="connsiteY51" fmla="*/ 3690565 h 3784177"/>
              <a:gd name="connsiteX52" fmla="*/ 4071732 w 8037833"/>
              <a:gd name="connsiteY52" fmla="*/ 3732513 h 3784177"/>
              <a:gd name="connsiteX53" fmla="*/ 4045924 w 8037833"/>
              <a:gd name="connsiteY53" fmla="*/ 3739404 h 3784177"/>
              <a:gd name="connsiteX54" fmla="*/ 4032171 w 8037833"/>
              <a:gd name="connsiteY54" fmla="*/ 3745523 h 3784177"/>
              <a:gd name="connsiteX55" fmla="*/ 4031335 w 8037833"/>
              <a:gd name="connsiteY55" fmla="*/ 3747479 h 3784177"/>
              <a:gd name="connsiteX56" fmla="*/ 3985774 w 8037833"/>
              <a:gd name="connsiteY56" fmla="*/ 3736547 h 3784177"/>
              <a:gd name="connsiteX57" fmla="*/ 3979769 w 8037833"/>
              <a:gd name="connsiteY57" fmla="*/ 3738769 h 3784177"/>
              <a:gd name="connsiteX58" fmla="*/ 3950014 w 8037833"/>
              <a:gd name="connsiteY58" fmla="*/ 3726942 h 3784177"/>
              <a:gd name="connsiteX59" fmla="*/ 3934671 w 8037833"/>
              <a:gd name="connsiteY59" fmla="*/ 3723339 h 3784177"/>
              <a:gd name="connsiteX60" fmla="*/ 3930274 w 8037833"/>
              <a:gd name="connsiteY60" fmla="*/ 3717148 h 3784177"/>
              <a:gd name="connsiteX61" fmla="*/ 3907660 w 8037833"/>
              <a:gd name="connsiteY61" fmla="*/ 3714456 h 3784177"/>
              <a:gd name="connsiteX62" fmla="*/ 3905087 w 8037833"/>
              <a:gd name="connsiteY62" fmla="*/ 3716098 h 3784177"/>
              <a:gd name="connsiteX63" fmla="*/ 3886347 w 8037833"/>
              <a:gd name="connsiteY63" fmla="*/ 3706620 h 3784177"/>
              <a:gd name="connsiteX64" fmla="*/ 3870533 w 8037833"/>
              <a:gd name="connsiteY64" fmla="*/ 3689905 h 3784177"/>
              <a:gd name="connsiteX65" fmla="*/ 3678563 w 8037833"/>
              <a:gd name="connsiteY65" fmla="*/ 3694486 h 3784177"/>
              <a:gd name="connsiteX66" fmla="*/ 3524121 w 8037833"/>
              <a:gd name="connsiteY66" fmla="*/ 3642736 h 3784177"/>
              <a:gd name="connsiteX67" fmla="*/ 3432153 w 8037833"/>
              <a:gd name="connsiteY67" fmla="*/ 3667780 h 3784177"/>
              <a:gd name="connsiteX68" fmla="*/ 3373519 w 8037833"/>
              <a:gd name="connsiteY68" fmla="*/ 3665785 h 3784177"/>
              <a:gd name="connsiteX69" fmla="*/ 3114267 w 8037833"/>
              <a:gd name="connsiteY69" fmla="*/ 3638983 h 3784177"/>
              <a:gd name="connsiteX70" fmla="*/ 2989722 w 8037833"/>
              <a:gd name="connsiteY70" fmla="*/ 3623230 h 3784177"/>
              <a:gd name="connsiteX71" fmla="*/ 2965734 w 8037833"/>
              <a:gd name="connsiteY71" fmla="*/ 3635676 h 3784177"/>
              <a:gd name="connsiteX72" fmla="*/ 2961603 w 8037833"/>
              <a:gd name="connsiteY72" fmla="*/ 3638221 h 3784177"/>
              <a:gd name="connsiteX73" fmla="*/ 2944959 w 8037833"/>
              <a:gd name="connsiteY73" fmla="*/ 3639723 h 3784177"/>
              <a:gd name="connsiteX74" fmla="*/ 2940402 w 8037833"/>
              <a:gd name="connsiteY74" fmla="*/ 3651000 h 3784177"/>
              <a:gd name="connsiteX75" fmla="*/ 2915449 w 8037833"/>
              <a:gd name="connsiteY75" fmla="*/ 3661039 h 3784177"/>
              <a:gd name="connsiteX76" fmla="*/ 2884777 w 8037833"/>
              <a:gd name="connsiteY76" fmla="*/ 3660775 h 3784177"/>
              <a:gd name="connsiteX77" fmla="*/ 2739034 w 8037833"/>
              <a:gd name="connsiteY77" fmla="*/ 3647396 h 3784177"/>
              <a:gd name="connsiteX78" fmla="*/ 2651827 w 8037833"/>
              <a:gd name="connsiteY78" fmla="*/ 3646306 h 3784177"/>
              <a:gd name="connsiteX79" fmla="*/ 2618680 w 8037833"/>
              <a:gd name="connsiteY79" fmla="*/ 3656755 h 3784177"/>
              <a:gd name="connsiteX80" fmla="*/ 2572404 w 8037833"/>
              <a:gd name="connsiteY80" fmla="*/ 3664043 h 3784177"/>
              <a:gd name="connsiteX81" fmla="*/ 2490721 w 8037833"/>
              <a:gd name="connsiteY81" fmla="*/ 3685313 h 3784177"/>
              <a:gd name="connsiteX82" fmla="*/ 2423704 w 8037833"/>
              <a:gd name="connsiteY82" fmla="*/ 3658079 h 3784177"/>
              <a:gd name="connsiteX83" fmla="*/ 2301172 w 8037833"/>
              <a:gd name="connsiteY83" fmla="*/ 3663053 h 3784177"/>
              <a:gd name="connsiteX84" fmla="*/ 2294102 w 8037833"/>
              <a:gd name="connsiteY84" fmla="*/ 3671151 h 3784177"/>
              <a:gd name="connsiteX85" fmla="*/ 2238966 w 8037833"/>
              <a:gd name="connsiteY85" fmla="*/ 3668777 h 3784177"/>
              <a:gd name="connsiteX86" fmla="*/ 2082844 w 8037833"/>
              <a:gd name="connsiteY86" fmla="*/ 3631994 h 3784177"/>
              <a:gd name="connsiteX87" fmla="*/ 1938480 w 8037833"/>
              <a:gd name="connsiteY87" fmla="*/ 3601439 h 3784177"/>
              <a:gd name="connsiteX88" fmla="*/ 1900166 w 8037833"/>
              <a:gd name="connsiteY88" fmla="*/ 3609358 h 3784177"/>
              <a:gd name="connsiteX89" fmla="*/ 1835976 w 8037833"/>
              <a:gd name="connsiteY89" fmla="*/ 3622065 h 3784177"/>
              <a:gd name="connsiteX90" fmla="*/ 1787830 w 8037833"/>
              <a:gd name="connsiteY90" fmla="*/ 3633173 h 3784177"/>
              <a:gd name="connsiteX91" fmla="*/ 1734224 w 8037833"/>
              <a:gd name="connsiteY91" fmla="*/ 3655593 h 3784177"/>
              <a:gd name="connsiteX92" fmla="*/ 1721989 w 8037833"/>
              <a:gd name="connsiteY92" fmla="*/ 3627298 h 3784177"/>
              <a:gd name="connsiteX93" fmla="*/ 1664576 w 8037833"/>
              <a:gd name="connsiteY93" fmla="*/ 3638572 h 3784177"/>
              <a:gd name="connsiteX94" fmla="*/ 1577459 w 8037833"/>
              <a:gd name="connsiteY94" fmla="*/ 3658824 h 3784177"/>
              <a:gd name="connsiteX95" fmla="*/ 1527269 w 8037833"/>
              <a:gd name="connsiteY95" fmla="*/ 3663088 h 3784177"/>
              <a:gd name="connsiteX96" fmla="*/ 1390118 w 8037833"/>
              <a:gd name="connsiteY96" fmla="*/ 3682789 h 3784177"/>
              <a:gd name="connsiteX97" fmla="*/ 1252698 w 8037833"/>
              <a:gd name="connsiteY97" fmla="*/ 3708662 h 3784177"/>
              <a:gd name="connsiteX98" fmla="*/ 1171039 w 8037833"/>
              <a:gd name="connsiteY98" fmla="*/ 3758642 h 3784177"/>
              <a:gd name="connsiteX99" fmla="*/ 1058106 w 8037833"/>
              <a:gd name="connsiteY99" fmla="*/ 3776166 h 3784177"/>
              <a:gd name="connsiteX100" fmla="*/ 1039167 w 8037833"/>
              <a:gd name="connsiteY100" fmla="*/ 3784177 h 3784177"/>
              <a:gd name="connsiteX101" fmla="*/ 1012958 w 8037833"/>
              <a:gd name="connsiteY101" fmla="*/ 3779206 h 3784177"/>
              <a:gd name="connsiteX102" fmla="*/ 907906 w 8037833"/>
              <a:gd name="connsiteY102" fmla="*/ 3757678 h 3784177"/>
              <a:gd name="connsiteX103" fmla="*/ 825226 w 8037833"/>
              <a:gd name="connsiteY103" fmla="*/ 3726369 h 3784177"/>
              <a:gd name="connsiteX104" fmla="*/ 722264 w 8037833"/>
              <a:gd name="connsiteY104" fmla="*/ 3747612 h 3784177"/>
              <a:gd name="connsiteX105" fmla="*/ 659460 w 8037833"/>
              <a:gd name="connsiteY105" fmla="*/ 3740429 h 3784177"/>
              <a:gd name="connsiteX106" fmla="*/ 556552 w 8037833"/>
              <a:gd name="connsiteY106" fmla="*/ 3739124 h 3784177"/>
              <a:gd name="connsiteX107" fmla="*/ 445444 w 8037833"/>
              <a:gd name="connsiteY107" fmla="*/ 3764831 h 3784177"/>
              <a:gd name="connsiteX108" fmla="*/ 393295 w 8037833"/>
              <a:gd name="connsiteY108" fmla="*/ 3753097 h 3784177"/>
              <a:gd name="connsiteX109" fmla="*/ 339711 w 8037833"/>
              <a:gd name="connsiteY109" fmla="*/ 3718242 h 3784177"/>
              <a:gd name="connsiteX110" fmla="*/ 222239 w 8037833"/>
              <a:gd name="connsiteY110" fmla="*/ 3672335 h 3784177"/>
              <a:gd name="connsiteX111" fmla="*/ 163578 w 8037833"/>
              <a:gd name="connsiteY111" fmla="*/ 3656292 h 3784177"/>
              <a:gd name="connsiteX112" fmla="*/ 72220 w 8037833"/>
              <a:gd name="connsiteY112" fmla="*/ 3645272 h 3784177"/>
              <a:gd name="connsiteX113" fmla="*/ 44395 w 8037833"/>
              <a:gd name="connsiteY113" fmla="*/ 3639455 h 3784177"/>
              <a:gd name="connsiteX114" fmla="*/ 1962 w 8037833"/>
              <a:gd name="connsiteY114" fmla="*/ 3635948 h 3784177"/>
              <a:gd name="connsiteX115" fmla="*/ 0 w 8037833"/>
              <a:gd name="connsiteY115" fmla="*/ 3635261 h 3784177"/>
              <a:gd name="connsiteX116" fmla="*/ 0 w 8037833"/>
              <a:gd name="connsiteY11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90721 w 8037833"/>
              <a:gd name="connsiteY80" fmla="*/ 3685313 h 3784177"/>
              <a:gd name="connsiteX81" fmla="*/ 2423704 w 8037833"/>
              <a:gd name="connsiteY81" fmla="*/ 3658079 h 3784177"/>
              <a:gd name="connsiteX82" fmla="*/ 2301172 w 8037833"/>
              <a:gd name="connsiteY82" fmla="*/ 3663053 h 3784177"/>
              <a:gd name="connsiteX83" fmla="*/ 2294102 w 8037833"/>
              <a:gd name="connsiteY83" fmla="*/ 3671151 h 3784177"/>
              <a:gd name="connsiteX84" fmla="*/ 2238966 w 8037833"/>
              <a:gd name="connsiteY84" fmla="*/ 3668777 h 3784177"/>
              <a:gd name="connsiteX85" fmla="*/ 2082844 w 8037833"/>
              <a:gd name="connsiteY85" fmla="*/ 3631994 h 3784177"/>
              <a:gd name="connsiteX86" fmla="*/ 1938480 w 8037833"/>
              <a:gd name="connsiteY86" fmla="*/ 3601439 h 3784177"/>
              <a:gd name="connsiteX87" fmla="*/ 1900166 w 8037833"/>
              <a:gd name="connsiteY87" fmla="*/ 3609358 h 3784177"/>
              <a:gd name="connsiteX88" fmla="*/ 1835976 w 8037833"/>
              <a:gd name="connsiteY88" fmla="*/ 3622065 h 3784177"/>
              <a:gd name="connsiteX89" fmla="*/ 1787830 w 8037833"/>
              <a:gd name="connsiteY89" fmla="*/ 3633173 h 3784177"/>
              <a:gd name="connsiteX90" fmla="*/ 1734224 w 8037833"/>
              <a:gd name="connsiteY90" fmla="*/ 3655593 h 3784177"/>
              <a:gd name="connsiteX91" fmla="*/ 1721989 w 8037833"/>
              <a:gd name="connsiteY91" fmla="*/ 3627298 h 3784177"/>
              <a:gd name="connsiteX92" fmla="*/ 1664576 w 8037833"/>
              <a:gd name="connsiteY92" fmla="*/ 3638572 h 3784177"/>
              <a:gd name="connsiteX93" fmla="*/ 1577459 w 8037833"/>
              <a:gd name="connsiteY93" fmla="*/ 3658824 h 3784177"/>
              <a:gd name="connsiteX94" fmla="*/ 1527269 w 8037833"/>
              <a:gd name="connsiteY94" fmla="*/ 3663088 h 3784177"/>
              <a:gd name="connsiteX95" fmla="*/ 1390118 w 8037833"/>
              <a:gd name="connsiteY95" fmla="*/ 3682789 h 3784177"/>
              <a:gd name="connsiteX96" fmla="*/ 1252698 w 8037833"/>
              <a:gd name="connsiteY96" fmla="*/ 3708662 h 3784177"/>
              <a:gd name="connsiteX97" fmla="*/ 1171039 w 8037833"/>
              <a:gd name="connsiteY97" fmla="*/ 3758642 h 3784177"/>
              <a:gd name="connsiteX98" fmla="*/ 1058106 w 8037833"/>
              <a:gd name="connsiteY98" fmla="*/ 3776166 h 3784177"/>
              <a:gd name="connsiteX99" fmla="*/ 1039167 w 8037833"/>
              <a:gd name="connsiteY99" fmla="*/ 3784177 h 3784177"/>
              <a:gd name="connsiteX100" fmla="*/ 1012958 w 8037833"/>
              <a:gd name="connsiteY100" fmla="*/ 3779206 h 3784177"/>
              <a:gd name="connsiteX101" fmla="*/ 907906 w 8037833"/>
              <a:gd name="connsiteY101" fmla="*/ 3757678 h 3784177"/>
              <a:gd name="connsiteX102" fmla="*/ 825226 w 8037833"/>
              <a:gd name="connsiteY102" fmla="*/ 3726369 h 3784177"/>
              <a:gd name="connsiteX103" fmla="*/ 722264 w 8037833"/>
              <a:gd name="connsiteY103" fmla="*/ 3747612 h 3784177"/>
              <a:gd name="connsiteX104" fmla="*/ 659460 w 8037833"/>
              <a:gd name="connsiteY104" fmla="*/ 3740429 h 3784177"/>
              <a:gd name="connsiteX105" fmla="*/ 556552 w 8037833"/>
              <a:gd name="connsiteY105" fmla="*/ 3739124 h 3784177"/>
              <a:gd name="connsiteX106" fmla="*/ 445444 w 8037833"/>
              <a:gd name="connsiteY106" fmla="*/ 3764831 h 3784177"/>
              <a:gd name="connsiteX107" fmla="*/ 393295 w 8037833"/>
              <a:gd name="connsiteY107" fmla="*/ 3753097 h 3784177"/>
              <a:gd name="connsiteX108" fmla="*/ 339711 w 8037833"/>
              <a:gd name="connsiteY108" fmla="*/ 3718242 h 3784177"/>
              <a:gd name="connsiteX109" fmla="*/ 222239 w 8037833"/>
              <a:gd name="connsiteY109" fmla="*/ 3672335 h 3784177"/>
              <a:gd name="connsiteX110" fmla="*/ 163578 w 8037833"/>
              <a:gd name="connsiteY110" fmla="*/ 3656292 h 3784177"/>
              <a:gd name="connsiteX111" fmla="*/ 72220 w 8037833"/>
              <a:gd name="connsiteY111" fmla="*/ 3645272 h 3784177"/>
              <a:gd name="connsiteX112" fmla="*/ 44395 w 8037833"/>
              <a:gd name="connsiteY112" fmla="*/ 3639455 h 3784177"/>
              <a:gd name="connsiteX113" fmla="*/ 1962 w 8037833"/>
              <a:gd name="connsiteY113" fmla="*/ 3635948 h 3784177"/>
              <a:gd name="connsiteX114" fmla="*/ 0 w 8037833"/>
              <a:gd name="connsiteY114" fmla="*/ 3635261 h 3784177"/>
              <a:gd name="connsiteX115" fmla="*/ 0 w 8037833"/>
              <a:gd name="connsiteY11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721989 w 8037833"/>
              <a:gd name="connsiteY90" fmla="*/ 3627298 h 3784177"/>
              <a:gd name="connsiteX91" fmla="*/ 1664576 w 8037833"/>
              <a:gd name="connsiteY91" fmla="*/ 3638572 h 3784177"/>
              <a:gd name="connsiteX92" fmla="*/ 1577459 w 8037833"/>
              <a:gd name="connsiteY92" fmla="*/ 3658824 h 3784177"/>
              <a:gd name="connsiteX93" fmla="*/ 1527269 w 8037833"/>
              <a:gd name="connsiteY93" fmla="*/ 3663088 h 3784177"/>
              <a:gd name="connsiteX94" fmla="*/ 1390118 w 8037833"/>
              <a:gd name="connsiteY94" fmla="*/ 3682789 h 3784177"/>
              <a:gd name="connsiteX95" fmla="*/ 1252698 w 8037833"/>
              <a:gd name="connsiteY95" fmla="*/ 3708662 h 3784177"/>
              <a:gd name="connsiteX96" fmla="*/ 1171039 w 8037833"/>
              <a:gd name="connsiteY96" fmla="*/ 3758642 h 3784177"/>
              <a:gd name="connsiteX97" fmla="*/ 1058106 w 8037833"/>
              <a:gd name="connsiteY97" fmla="*/ 3776166 h 3784177"/>
              <a:gd name="connsiteX98" fmla="*/ 1039167 w 8037833"/>
              <a:gd name="connsiteY98" fmla="*/ 3784177 h 3784177"/>
              <a:gd name="connsiteX99" fmla="*/ 1012958 w 8037833"/>
              <a:gd name="connsiteY99" fmla="*/ 3779206 h 3784177"/>
              <a:gd name="connsiteX100" fmla="*/ 907906 w 8037833"/>
              <a:gd name="connsiteY100" fmla="*/ 3757678 h 3784177"/>
              <a:gd name="connsiteX101" fmla="*/ 825226 w 8037833"/>
              <a:gd name="connsiteY101" fmla="*/ 3726369 h 3784177"/>
              <a:gd name="connsiteX102" fmla="*/ 722264 w 8037833"/>
              <a:gd name="connsiteY102" fmla="*/ 3747612 h 3784177"/>
              <a:gd name="connsiteX103" fmla="*/ 659460 w 8037833"/>
              <a:gd name="connsiteY103" fmla="*/ 3740429 h 3784177"/>
              <a:gd name="connsiteX104" fmla="*/ 556552 w 8037833"/>
              <a:gd name="connsiteY104" fmla="*/ 3739124 h 3784177"/>
              <a:gd name="connsiteX105" fmla="*/ 445444 w 8037833"/>
              <a:gd name="connsiteY105" fmla="*/ 3764831 h 3784177"/>
              <a:gd name="connsiteX106" fmla="*/ 393295 w 8037833"/>
              <a:gd name="connsiteY106" fmla="*/ 3753097 h 3784177"/>
              <a:gd name="connsiteX107" fmla="*/ 339711 w 8037833"/>
              <a:gd name="connsiteY107" fmla="*/ 3718242 h 3784177"/>
              <a:gd name="connsiteX108" fmla="*/ 222239 w 8037833"/>
              <a:gd name="connsiteY108" fmla="*/ 3672335 h 3784177"/>
              <a:gd name="connsiteX109" fmla="*/ 163578 w 8037833"/>
              <a:gd name="connsiteY109" fmla="*/ 3656292 h 3784177"/>
              <a:gd name="connsiteX110" fmla="*/ 72220 w 8037833"/>
              <a:gd name="connsiteY110" fmla="*/ 3645272 h 3784177"/>
              <a:gd name="connsiteX111" fmla="*/ 44395 w 8037833"/>
              <a:gd name="connsiteY111" fmla="*/ 3639455 h 3784177"/>
              <a:gd name="connsiteX112" fmla="*/ 1962 w 8037833"/>
              <a:gd name="connsiteY112" fmla="*/ 3635948 h 3784177"/>
              <a:gd name="connsiteX113" fmla="*/ 0 w 8037833"/>
              <a:gd name="connsiteY113" fmla="*/ 3635261 h 3784177"/>
              <a:gd name="connsiteX114" fmla="*/ 0 w 8037833"/>
              <a:gd name="connsiteY11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664576 w 8037833"/>
              <a:gd name="connsiteY90" fmla="*/ 3638572 h 3784177"/>
              <a:gd name="connsiteX91" fmla="*/ 1577459 w 8037833"/>
              <a:gd name="connsiteY91" fmla="*/ 3658824 h 3784177"/>
              <a:gd name="connsiteX92" fmla="*/ 1527269 w 8037833"/>
              <a:gd name="connsiteY92" fmla="*/ 3663088 h 3784177"/>
              <a:gd name="connsiteX93" fmla="*/ 1390118 w 8037833"/>
              <a:gd name="connsiteY93" fmla="*/ 3682789 h 3784177"/>
              <a:gd name="connsiteX94" fmla="*/ 1252698 w 8037833"/>
              <a:gd name="connsiteY94" fmla="*/ 3708662 h 3784177"/>
              <a:gd name="connsiteX95" fmla="*/ 1171039 w 8037833"/>
              <a:gd name="connsiteY95" fmla="*/ 3758642 h 3784177"/>
              <a:gd name="connsiteX96" fmla="*/ 1058106 w 8037833"/>
              <a:gd name="connsiteY96" fmla="*/ 3776166 h 3784177"/>
              <a:gd name="connsiteX97" fmla="*/ 1039167 w 8037833"/>
              <a:gd name="connsiteY97" fmla="*/ 3784177 h 3784177"/>
              <a:gd name="connsiteX98" fmla="*/ 1012958 w 8037833"/>
              <a:gd name="connsiteY98" fmla="*/ 3779206 h 3784177"/>
              <a:gd name="connsiteX99" fmla="*/ 907906 w 8037833"/>
              <a:gd name="connsiteY99" fmla="*/ 3757678 h 3784177"/>
              <a:gd name="connsiteX100" fmla="*/ 825226 w 8037833"/>
              <a:gd name="connsiteY100" fmla="*/ 3726369 h 3784177"/>
              <a:gd name="connsiteX101" fmla="*/ 722264 w 8037833"/>
              <a:gd name="connsiteY101" fmla="*/ 3747612 h 3784177"/>
              <a:gd name="connsiteX102" fmla="*/ 659460 w 8037833"/>
              <a:gd name="connsiteY102" fmla="*/ 3740429 h 3784177"/>
              <a:gd name="connsiteX103" fmla="*/ 556552 w 8037833"/>
              <a:gd name="connsiteY103" fmla="*/ 3739124 h 3784177"/>
              <a:gd name="connsiteX104" fmla="*/ 445444 w 8037833"/>
              <a:gd name="connsiteY104" fmla="*/ 3764831 h 3784177"/>
              <a:gd name="connsiteX105" fmla="*/ 393295 w 8037833"/>
              <a:gd name="connsiteY105" fmla="*/ 3753097 h 3784177"/>
              <a:gd name="connsiteX106" fmla="*/ 339711 w 8037833"/>
              <a:gd name="connsiteY106" fmla="*/ 3718242 h 3784177"/>
              <a:gd name="connsiteX107" fmla="*/ 222239 w 8037833"/>
              <a:gd name="connsiteY107" fmla="*/ 3672335 h 3784177"/>
              <a:gd name="connsiteX108" fmla="*/ 163578 w 8037833"/>
              <a:gd name="connsiteY108" fmla="*/ 3656292 h 3784177"/>
              <a:gd name="connsiteX109" fmla="*/ 72220 w 8037833"/>
              <a:gd name="connsiteY109" fmla="*/ 3645272 h 3784177"/>
              <a:gd name="connsiteX110" fmla="*/ 44395 w 8037833"/>
              <a:gd name="connsiteY110" fmla="*/ 3639455 h 3784177"/>
              <a:gd name="connsiteX111" fmla="*/ 1962 w 8037833"/>
              <a:gd name="connsiteY111" fmla="*/ 3635948 h 3784177"/>
              <a:gd name="connsiteX112" fmla="*/ 0 w 8037833"/>
              <a:gd name="connsiteY112" fmla="*/ 3635261 h 3784177"/>
              <a:gd name="connsiteX113" fmla="*/ 0 w 8037833"/>
              <a:gd name="connsiteY11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787830 w 8037833"/>
              <a:gd name="connsiteY87" fmla="*/ 3633173 h 3784177"/>
              <a:gd name="connsiteX88" fmla="*/ 1734224 w 8037833"/>
              <a:gd name="connsiteY88" fmla="*/ 3655593 h 3784177"/>
              <a:gd name="connsiteX89" fmla="*/ 1664576 w 8037833"/>
              <a:gd name="connsiteY89" fmla="*/ 3638572 h 3784177"/>
              <a:gd name="connsiteX90" fmla="*/ 1577459 w 8037833"/>
              <a:gd name="connsiteY90" fmla="*/ 3658824 h 3784177"/>
              <a:gd name="connsiteX91" fmla="*/ 1527269 w 8037833"/>
              <a:gd name="connsiteY91" fmla="*/ 3663088 h 3784177"/>
              <a:gd name="connsiteX92" fmla="*/ 1390118 w 8037833"/>
              <a:gd name="connsiteY92" fmla="*/ 3682789 h 3784177"/>
              <a:gd name="connsiteX93" fmla="*/ 1252698 w 8037833"/>
              <a:gd name="connsiteY93" fmla="*/ 3708662 h 3784177"/>
              <a:gd name="connsiteX94" fmla="*/ 1171039 w 8037833"/>
              <a:gd name="connsiteY94" fmla="*/ 3758642 h 3784177"/>
              <a:gd name="connsiteX95" fmla="*/ 1058106 w 8037833"/>
              <a:gd name="connsiteY95" fmla="*/ 3776166 h 3784177"/>
              <a:gd name="connsiteX96" fmla="*/ 1039167 w 8037833"/>
              <a:gd name="connsiteY96" fmla="*/ 3784177 h 3784177"/>
              <a:gd name="connsiteX97" fmla="*/ 1012958 w 8037833"/>
              <a:gd name="connsiteY97" fmla="*/ 3779206 h 3784177"/>
              <a:gd name="connsiteX98" fmla="*/ 907906 w 8037833"/>
              <a:gd name="connsiteY98" fmla="*/ 3757678 h 3784177"/>
              <a:gd name="connsiteX99" fmla="*/ 825226 w 8037833"/>
              <a:gd name="connsiteY99" fmla="*/ 3726369 h 3784177"/>
              <a:gd name="connsiteX100" fmla="*/ 722264 w 8037833"/>
              <a:gd name="connsiteY100" fmla="*/ 3747612 h 3784177"/>
              <a:gd name="connsiteX101" fmla="*/ 659460 w 8037833"/>
              <a:gd name="connsiteY101" fmla="*/ 3740429 h 3784177"/>
              <a:gd name="connsiteX102" fmla="*/ 556552 w 8037833"/>
              <a:gd name="connsiteY102" fmla="*/ 3739124 h 3784177"/>
              <a:gd name="connsiteX103" fmla="*/ 445444 w 8037833"/>
              <a:gd name="connsiteY103" fmla="*/ 3764831 h 3784177"/>
              <a:gd name="connsiteX104" fmla="*/ 393295 w 8037833"/>
              <a:gd name="connsiteY104" fmla="*/ 3753097 h 3784177"/>
              <a:gd name="connsiteX105" fmla="*/ 339711 w 8037833"/>
              <a:gd name="connsiteY105" fmla="*/ 3718242 h 3784177"/>
              <a:gd name="connsiteX106" fmla="*/ 222239 w 8037833"/>
              <a:gd name="connsiteY106" fmla="*/ 3672335 h 3784177"/>
              <a:gd name="connsiteX107" fmla="*/ 163578 w 8037833"/>
              <a:gd name="connsiteY107" fmla="*/ 3656292 h 3784177"/>
              <a:gd name="connsiteX108" fmla="*/ 72220 w 8037833"/>
              <a:gd name="connsiteY108" fmla="*/ 3645272 h 3784177"/>
              <a:gd name="connsiteX109" fmla="*/ 44395 w 8037833"/>
              <a:gd name="connsiteY109" fmla="*/ 3639455 h 3784177"/>
              <a:gd name="connsiteX110" fmla="*/ 1962 w 8037833"/>
              <a:gd name="connsiteY110" fmla="*/ 3635948 h 3784177"/>
              <a:gd name="connsiteX111" fmla="*/ 0 w 8037833"/>
              <a:gd name="connsiteY111" fmla="*/ 3635261 h 3784177"/>
              <a:gd name="connsiteX112" fmla="*/ 0 w 8037833"/>
              <a:gd name="connsiteY11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94102 w 8037833"/>
              <a:gd name="connsiteY81" fmla="*/ 3671151 h 3784177"/>
              <a:gd name="connsiteX82" fmla="*/ 2238966 w 8037833"/>
              <a:gd name="connsiteY82" fmla="*/ 3668777 h 3784177"/>
              <a:gd name="connsiteX83" fmla="*/ 2082844 w 8037833"/>
              <a:gd name="connsiteY83" fmla="*/ 3631994 h 3784177"/>
              <a:gd name="connsiteX84" fmla="*/ 1938480 w 8037833"/>
              <a:gd name="connsiteY84" fmla="*/ 3601439 h 3784177"/>
              <a:gd name="connsiteX85" fmla="*/ 1900166 w 8037833"/>
              <a:gd name="connsiteY85" fmla="*/ 3609358 h 3784177"/>
              <a:gd name="connsiteX86" fmla="*/ 1787830 w 8037833"/>
              <a:gd name="connsiteY86" fmla="*/ 3633173 h 3784177"/>
              <a:gd name="connsiteX87" fmla="*/ 1734224 w 8037833"/>
              <a:gd name="connsiteY87" fmla="*/ 3655593 h 3784177"/>
              <a:gd name="connsiteX88" fmla="*/ 1664576 w 8037833"/>
              <a:gd name="connsiteY88" fmla="*/ 3638572 h 3784177"/>
              <a:gd name="connsiteX89" fmla="*/ 1577459 w 8037833"/>
              <a:gd name="connsiteY89" fmla="*/ 3658824 h 3784177"/>
              <a:gd name="connsiteX90" fmla="*/ 1527269 w 8037833"/>
              <a:gd name="connsiteY90" fmla="*/ 3663088 h 3784177"/>
              <a:gd name="connsiteX91" fmla="*/ 1390118 w 8037833"/>
              <a:gd name="connsiteY91" fmla="*/ 3682789 h 3784177"/>
              <a:gd name="connsiteX92" fmla="*/ 1252698 w 8037833"/>
              <a:gd name="connsiteY92" fmla="*/ 3708662 h 3784177"/>
              <a:gd name="connsiteX93" fmla="*/ 1171039 w 8037833"/>
              <a:gd name="connsiteY93" fmla="*/ 3758642 h 3784177"/>
              <a:gd name="connsiteX94" fmla="*/ 1058106 w 8037833"/>
              <a:gd name="connsiteY94" fmla="*/ 3776166 h 3784177"/>
              <a:gd name="connsiteX95" fmla="*/ 1039167 w 8037833"/>
              <a:gd name="connsiteY95" fmla="*/ 3784177 h 3784177"/>
              <a:gd name="connsiteX96" fmla="*/ 1012958 w 8037833"/>
              <a:gd name="connsiteY96" fmla="*/ 3779206 h 3784177"/>
              <a:gd name="connsiteX97" fmla="*/ 907906 w 8037833"/>
              <a:gd name="connsiteY97" fmla="*/ 3757678 h 3784177"/>
              <a:gd name="connsiteX98" fmla="*/ 825226 w 8037833"/>
              <a:gd name="connsiteY98" fmla="*/ 3726369 h 3784177"/>
              <a:gd name="connsiteX99" fmla="*/ 722264 w 8037833"/>
              <a:gd name="connsiteY99" fmla="*/ 3747612 h 3784177"/>
              <a:gd name="connsiteX100" fmla="*/ 659460 w 8037833"/>
              <a:gd name="connsiteY100" fmla="*/ 3740429 h 3784177"/>
              <a:gd name="connsiteX101" fmla="*/ 556552 w 8037833"/>
              <a:gd name="connsiteY101" fmla="*/ 3739124 h 3784177"/>
              <a:gd name="connsiteX102" fmla="*/ 445444 w 8037833"/>
              <a:gd name="connsiteY102" fmla="*/ 3764831 h 3784177"/>
              <a:gd name="connsiteX103" fmla="*/ 393295 w 8037833"/>
              <a:gd name="connsiteY103" fmla="*/ 3753097 h 3784177"/>
              <a:gd name="connsiteX104" fmla="*/ 339711 w 8037833"/>
              <a:gd name="connsiteY104" fmla="*/ 3718242 h 3784177"/>
              <a:gd name="connsiteX105" fmla="*/ 222239 w 8037833"/>
              <a:gd name="connsiteY105" fmla="*/ 3672335 h 3784177"/>
              <a:gd name="connsiteX106" fmla="*/ 163578 w 8037833"/>
              <a:gd name="connsiteY106" fmla="*/ 3656292 h 3784177"/>
              <a:gd name="connsiteX107" fmla="*/ 72220 w 8037833"/>
              <a:gd name="connsiteY107" fmla="*/ 3645272 h 3784177"/>
              <a:gd name="connsiteX108" fmla="*/ 44395 w 8037833"/>
              <a:gd name="connsiteY108" fmla="*/ 3639455 h 3784177"/>
              <a:gd name="connsiteX109" fmla="*/ 1962 w 8037833"/>
              <a:gd name="connsiteY109" fmla="*/ 3635948 h 3784177"/>
              <a:gd name="connsiteX110" fmla="*/ 0 w 8037833"/>
              <a:gd name="connsiteY110" fmla="*/ 3635261 h 3784177"/>
              <a:gd name="connsiteX111" fmla="*/ 0 w 8037833"/>
              <a:gd name="connsiteY11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85384 w 8037833"/>
              <a:gd name="connsiteY101" fmla="*/ 3726388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504085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11556 w 8037833"/>
              <a:gd name="connsiteY53" fmla="*/ 3729673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206642 w 8037833"/>
              <a:gd name="connsiteY89" fmla="*/ 3736384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037833" h="3784177">
                <a:moveTo>
                  <a:pt x="0" y="12763"/>
                </a:moveTo>
                <a:lnTo>
                  <a:pt x="8037833" y="0"/>
                </a:lnTo>
                <a:lnTo>
                  <a:pt x="8037833" y="3123098"/>
                </a:lnTo>
                <a:lnTo>
                  <a:pt x="8034343" y="3122573"/>
                </a:lnTo>
                <a:cubicBezTo>
                  <a:pt x="7983474" y="3121603"/>
                  <a:pt x="7958686" y="3166517"/>
                  <a:pt x="7877229" y="3143819"/>
                </a:cubicBezTo>
                <a:cubicBezTo>
                  <a:pt x="7902982" y="3130590"/>
                  <a:pt x="7764195" y="3161981"/>
                  <a:pt x="7752740" y="3181149"/>
                </a:cubicBezTo>
                <a:cubicBezTo>
                  <a:pt x="7676202" y="3198058"/>
                  <a:pt x="7659123" y="3129063"/>
                  <a:pt x="7588760" y="3183782"/>
                </a:cubicBezTo>
                <a:cubicBezTo>
                  <a:pt x="7551891" y="3215463"/>
                  <a:pt x="7426365" y="3228579"/>
                  <a:pt x="7351256" y="3276296"/>
                </a:cubicBezTo>
                <a:cubicBezTo>
                  <a:pt x="7314255" y="3274736"/>
                  <a:pt x="7277479" y="3268807"/>
                  <a:pt x="7241630" y="3258619"/>
                </a:cubicBezTo>
                <a:cubicBezTo>
                  <a:pt x="7225774" y="3249278"/>
                  <a:pt x="7215938" y="3250389"/>
                  <a:pt x="7197338" y="3224751"/>
                </a:cubicBezTo>
                <a:cubicBezTo>
                  <a:pt x="7195955" y="3243380"/>
                  <a:pt x="7188542" y="3231477"/>
                  <a:pt x="7180777" y="3222826"/>
                </a:cubicBezTo>
                <a:cubicBezTo>
                  <a:pt x="7171770" y="3230955"/>
                  <a:pt x="7156637" y="3256184"/>
                  <a:pt x="7146896" y="3256975"/>
                </a:cubicBezTo>
                <a:cubicBezTo>
                  <a:pt x="7127629" y="3216232"/>
                  <a:pt x="7125488" y="3280164"/>
                  <a:pt x="7101771" y="3257015"/>
                </a:cubicBezTo>
                <a:cubicBezTo>
                  <a:pt x="7091351" y="3270846"/>
                  <a:pt x="7071846" y="3326895"/>
                  <a:pt x="7047844" y="3303791"/>
                </a:cubicBezTo>
                <a:cubicBezTo>
                  <a:pt x="6992848" y="3331112"/>
                  <a:pt x="6969266" y="3372516"/>
                  <a:pt x="6912506" y="3361478"/>
                </a:cubicBezTo>
                <a:cubicBezTo>
                  <a:pt x="6904521" y="3387853"/>
                  <a:pt x="6807293" y="3321424"/>
                  <a:pt x="6819463" y="3368624"/>
                </a:cubicBezTo>
                <a:cubicBezTo>
                  <a:pt x="6800520" y="3366318"/>
                  <a:pt x="6786640" y="3347534"/>
                  <a:pt x="6797198" y="3378256"/>
                </a:cubicBezTo>
                <a:lnTo>
                  <a:pt x="6687784" y="3376132"/>
                </a:lnTo>
                <a:cubicBezTo>
                  <a:pt x="6627134" y="3366894"/>
                  <a:pt x="6605084" y="3434017"/>
                  <a:pt x="6566539" y="3382500"/>
                </a:cubicBezTo>
                <a:cubicBezTo>
                  <a:pt x="6505539" y="3381128"/>
                  <a:pt x="6435204" y="3374346"/>
                  <a:pt x="6352283" y="3374762"/>
                </a:cubicBezTo>
                <a:cubicBezTo>
                  <a:pt x="6293888" y="3372097"/>
                  <a:pt x="6170788" y="3347568"/>
                  <a:pt x="6111718" y="3357536"/>
                </a:cubicBezTo>
                <a:cubicBezTo>
                  <a:pt x="6041005" y="3333697"/>
                  <a:pt x="6098061" y="3372084"/>
                  <a:pt x="6022263" y="3359057"/>
                </a:cubicBezTo>
                <a:cubicBezTo>
                  <a:pt x="5989123" y="3410585"/>
                  <a:pt x="5931322" y="3384912"/>
                  <a:pt x="5891274" y="3397681"/>
                </a:cubicBezTo>
                <a:cubicBezTo>
                  <a:pt x="5845239" y="3408862"/>
                  <a:pt x="5792317" y="3420977"/>
                  <a:pt x="5746050" y="3426142"/>
                </a:cubicBezTo>
                <a:cubicBezTo>
                  <a:pt x="5709404" y="3402923"/>
                  <a:pt x="5659139" y="3459917"/>
                  <a:pt x="5613670" y="3428671"/>
                </a:cubicBezTo>
                <a:cubicBezTo>
                  <a:pt x="5596941" y="3421144"/>
                  <a:pt x="5545141" y="3422095"/>
                  <a:pt x="5535334" y="3437044"/>
                </a:cubicBezTo>
                <a:cubicBezTo>
                  <a:pt x="5524532" y="3440286"/>
                  <a:pt x="5511933" y="3434991"/>
                  <a:pt x="5506940" y="3450999"/>
                </a:cubicBezTo>
                <a:cubicBezTo>
                  <a:pt x="5498692" y="3470265"/>
                  <a:pt x="5461008" y="3440518"/>
                  <a:pt x="5466372" y="3463245"/>
                </a:cubicBezTo>
                <a:cubicBezTo>
                  <a:pt x="5439614" y="3442862"/>
                  <a:pt x="5418331" y="3483220"/>
                  <a:pt x="5395833" y="3493194"/>
                </a:cubicBezTo>
                <a:cubicBezTo>
                  <a:pt x="5374758" y="3472971"/>
                  <a:pt x="5354436" y="3500114"/>
                  <a:pt x="5305325" y="3505200"/>
                </a:cubicBezTo>
                <a:cubicBezTo>
                  <a:pt x="5282149" y="3481812"/>
                  <a:pt x="5266154" y="3522676"/>
                  <a:pt x="5223043" y="3491664"/>
                </a:cubicBezTo>
                <a:cubicBezTo>
                  <a:pt x="5200154" y="3491478"/>
                  <a:pt x="5207329" y="3491346"/>
                  <a:pt x="5167992" y="3486279"/>
                </a:cubicBezTo>
                <a:cubicBezTo>
                  <a:pt x="5107971" y="3480838"/>
                  <a:pt x="5042315" y="3467667"/>
                  <a:pt x="4987020" y="3461263"/>
                </a:cubicBezTo>
                <a:cubicBezTo>
                  <a:pt x="4924981" y="3458977"/>
                  <a:pt x="4971120" y="3508066"/>
                  <a:pt x="4890003" y="3469874"/>
                </a:cubicBezTo>
                <a:cubicBezTo>
                  <a:pt x="4883619" y="3488080"/>
                  <a:pt x="4873972" y="3489465"/>
                  <a:pt x="4856654" y="3481880"/>
                </a:cubicBezTo>
                <a:cubicBezTo>
                  <a:pt x="4826649" y="3482096"/>
                  <a:pt x="4833746" y="3526606"/>
                  <a:pt x="4800711" y="3501441"/>
                </a:cubicBezTo>
                <a:cubicBezTo>
                  <a:pt x="4808694" y="3525119"/>
                  <a:pt x="4745093" y="3513953"/>
                  <a:pt x="4761569" y="3538103"/>
                </a:cubicBezTo>
                <a:cubicBezTo>
                  <a:pt x="4744478" y="3561060"/>
                  <a:pt x="4730992" y="3525632"/>
                  <a:pt x="4713734" y="3545724"/>
                </a:cubicBezTo>
                <a:cubicBezTo>
                  <a:pt x="4694993" y="3545439"/>
                  <a:pt x="4672479" y="3533026"/>
                  <a:pt x="4649120" y="3536392"/>
                </a:cubicBezTo>
                <a:cubicBezTo>
                  <a:pt x="4617081" y="3524764"/>
                  <a:pt x="4613909" y="3550370"/>
                  <a:pt x="4573578" y="3565923"/>
                </a:cubicBezTo>
                <a:cubicBezTo>
                  <a:pt x="4554559" y="3553131"/>
                  <a:pt x="4541305" y="3561025"/>
                  <a:pt x="4529117" y="3575592"/>
                </a:cubicBezTo>
                <a:cubicBezTo>
                  <a:pt x="4488096" y="3574977"/>
                  <a:pt x="4453361" y="3598310"/>
                  <a:pt x="4408641" y="3610000"/>
                </a:cubicBezTo>
                <a:cubicBezTo>
                  <a:pt x="4359520" y="3631497"/>
                  <a:pt x="4386585" y="3626629"/>
                  <a:pt x="4356402" y="3642792"/>
                </a:cubicBezTo>
                <a:lnTo>
                  <a:pt x="4270245" y="3665789"/>
                </a:lnTo>
                <a:lnTo>
                  <a:pt x="4208725" y="3678132"/>
                </a:lnTo>
                <a:lnTo>
                  <a:pt x="4191289" y="3702380"/>
                </a:lnTo>
                <a:lnTo>
                  <a:pt x="4191039" y="3702831"/>
                </a:lnTo>
                <a:lnTo>
                  <a:pt x="4181340" y="3701729"/>
                </a:lnTo>
                <a:cubicBezTo>
                  <a:pt x="4164960" y="3698824"/>
                  <a:pt x="4149012" y="3695007"/>
                  <a:pt x="4133816" y="3690565"/>
                </a:cubicBezTo>
                <a:cubicBezTo>
                  <a:pt x="4121337" y="3715793"/>
                  <a:pt x="4065005" y="3684188"/>
                  <a:pt x="4071732" y="3732513"/>
                </a:cubicBezTo>
                <a:cubicBezTo>
                  <a:pt x="4051251" y="3727949"/>
                  <a:pt x="4038650" y="3707633"/>
                  <a:pt x="4045924" y="3739404"/>
                </a:cubicBezTo>
                <a:cubicBezTo>
                  <a:pt x="4039196" y="3738807"/>
                  <a:pt x="4035086" y="3741389"/>
                  <a:pt x="4032171" y="3745523"/>
                </a:cubicBezTo>
                <a:lnTo>
                  <a:pt x="4011556" y="3729673"/>
                </a:lnTo>
                <a:lnTo>
                  <a:pt x="3985774" y="3736547"/>
                </a:lnTo>
                <a:lnTo>
                  <a:pt x="3979769" y="3738769"/>
                </a:lnTo>
                <a:lnTo>
                  <a:pt x="3950014" y="3726942"/>
                </a:lnTo>
                <a:lnTo>
                  <a:pt x="3934671" y="3723339"/>
                </a:lnTo>
                <a:lnTo>
                  <a:pt x="3930274" y="3717148"/>
                </a:lnTo>
                <a:cubicBezTo>
                  <a:pt x="3925557" y="3713336"/>
                  <a:pt x="3918845" y="3711571"/>
                  <a:pt x="3907660" y="3714456"/>
                </a:cubicBezTo>
                <a:lnTo>
                  <a:pt x="3905087" y="3716098"/>
                </a:lnTo>
                <a:lnTo>
                  <a:pt x="3886347" y="3706620"/>
                </a:lnTo>
                <a:cubicBezTo>
                  <a:pt x="3880298" y="3702306"/>
                  <a:pt x="3874918" y="3696877"/>
                  <a:pt x="3870533" y="3689905"/>
                </a:cubicBezTo>
                <a:cubicBezTo>
                  <a:pt x="3807578" y="3724969"/>
                  <a:pt x="3747319" y="3689891"/>
                  <a:pt x="3678563" y="3694486"/>
                </a:cubicBezTo>
                <a:cubicBezTo>
                  <a:pt x="3619015" y="3647819"/>
                  <a:pt x="3541898" y="3698501"/>
                  <a:pt x="3524121" y="3642736"/>
                </a:cubicBezTo>
                <a:cubicBezTo>
                  <a:pt x="3473280" y="3637953"/>
                  <a:pt x="3441828" y="3666410"/>
                  <a:pt x="3373519" y="3665785"/>
                </a:cubicBezTo>
                <a:cubicBezTo>
                  <a:pt x="3301144" y="3619995"/>
                  <a:pt x="3195679" y="3661016"/>
                  <a:pt x="3114267" y="3638983"/>
                </a:cubicBezTo>
                <a:cubicBezTo>
                  <a:pt x="3050301" y="3631891"/>
                  <a:pt x="3014478" y="3623781"/>
                  <a:pt x="2989722" y="3623230"/>
                </a:cubicBezTo>
                <a:cubicBezTo>
                  <a:pt x="2981490" y="3626253"/>
                  <a:pt x="2973615" y="3630768"/>
                  <a:pt x="2965734" y="3635676"/>
                </a:cubicBezTo>
                <a:lnTo>
                  <a:pt x="2961603" y="3638221"/>
                </a:lnTo>
                <a:lnTo>
                  <a:pt x="2944959" y="3639723"/>
                </a:lnTo>
                <a:lnTo>
                  <a:pt x="2940402" y="3651000"/>
                </a:lnTo>
                <a:lnTo>
                  <a:pt x="2884777" y="3660775"/>
                </a:lnTo>
                <a:cubicBezTo>
                  <a:pt x="2847798" y="3633323"/>
                  <a:pt x="2784577" y="3683878"/>
                  <a:pt x="2739034" y="3647396"/>
                </a:cubicBezTo>
                <a:cubicBezTo>
                  <a:pt x="2721723" y="3637914"/>
                  <a:pt x="2664700" y="3632640"/>
                  <a:pt x="2651827" y="3646306"/>
                </a:cubicBezTo>
                <a:cubicBezTo>
                  <a:pt x="2639507" y="3648229"/>
                  <a:pt x="2626416" y="3641459"/>
                  <a:pt x="2618680" y="3656755"/>
                </a:cubicBezTo>
                <a:cubicBezTo>
                  <a:pt x="2606912" y="3674893"/>
                  <a:pt x="2569710" y="3640834"/>
                  <a:pt x="2572404" y="3664043"/>
                </a:cubicBezTo>
                <a:cubicBezTo>
                  <a:pt x="2539908" y="3664264"/>
                  <a:pt x="2468909" y="3658244"/>
                  <a:pt x="2423704" y="3658079"/>
                </a:cubicBezTo>
                <a:cubicBezTo>
                  <a:pt x="2401541" y="3632076"/>
                  <a:pt x="2336245" y="3667858"/>
                  <a:pt x="2301172" y="3663053"/>
                </a:cubicBezTo>
                <a:cubicBezTo>
                  <a:pt x="2270382" y="3664836"/>
                  <a:pt x="2295133" y="3678405"/>
                  <a:pt x="2258745" y="3673229"/>
                </a:cubicBezTo>
                <a:cubicBezTo>
                  <a:pt x="2189914" y="3624313"/>
                  <a:pt x="2142671" y="3658345"/>
                  <a:pt x="2082844" y="3645349"/>
                </a:cubicBezTo>
                <a:cubicBezTo>
                  <a:pt x="2015031" y="3635633"/>
                  <a:pt x="2022192" y="3649098"/>
                  <a:pt x="1938480" y="3601439"/>
                </a:cubicBezTo>
                <a:cubicBezTo>
                  <a:pt x="1928908" y="3618751"/>
                  <a:pt x="1918117" y="3618969"/>
                  <a:pt x="1900166" y="3609358"/>
                </a:cubicBezTo>
                <a:cubicBezTo>
                  <a:pt x="1875058" y="3614647"/>
                  <a:pt x="1732415" y="3629919"/>
                  <a:pt x="1704758" y="3637625"/>
                </a:cubicBezTo>
                <a:cubicBezTo>
                  <a:pt x="1665493" y="3642494"/>
                  <a:pt x="1699638" y="3634297"/>
                  <a:pt x="1664576" y="3638572"/>
                </a:cubicBezTo>
                <a:cubicBezTo>
                  <a:pt x="1631025" y="3623179"/>
                  <a:pt x="1623938" y="3648223"/>
                  <a:pt x="1577459" y="3658824"/>
                </a:cubicBezTo>
                <a:cubicBezTo>
                  <a:pt x="1558372" y="3643840"/>
                  <a:pt x="1542705" y="3650086"/>
                  <a:pt x="1527269" y="3663088"/>
                </a:cubicBezTo>
                <a:cubicBezTo>
                  <a:pt x="1482304" y="3657554"/>
                  <a:pt x="1440875" y="3676551"/>
                  <a:pt x="1390118" y="3682789"/>
                </a:cubicBezTo>
                <a:cubicBezTo>
                  <a:pt x="1335668" y="3664499"/>
                  <a:pt x="1306940" y="3702155"/>
                  <a:pt x="1252698" y="3708662"/>
                </a:cubicBezTo>
                <a:cubicBezTo>
                  <a:pt x="1205896" y="3739126"/>
                  <a:pt x="1252155" y="3739345"/>
                  <a:pt x="1206642" y="3736384"/>
                </a:cubicBezTo>
                <a:cubicBezTo>
                  <a:pt x="1133049" y="3701459"/>
                  <a:pt x="1172385" y="3788811"/>
                  <a:pt x="1058106" y="3776166"/>
                </a:cubicBezTo>
                <a:cubicBezTo>
                  <a:pt x="1051718" y="3770370"/>
                  <a:pt x="1037785" y="3776256"/>
                  <a:pt x="1039167" y="3784177"/>
                </a:cubicBezTo>
                <a:cubicBezTo>
                  <a:pt x="1031939" y="3781717"/>
                  <a:pt x="991014" y="3757614"/>
                  <a:pt x="989223" y="3770303"/>
                </a:cubicBezTo>
                <a:cubicBezTo>
                  <a:pt x="952800" y="3771798"/>
                  <a:pt x="940354" y="3773288"/>
                  <a:pt x="907906" y="3757678"/>
                </a:cubicBezTo>
                <a:cubicBezTo>
                  <a:pt x="837671" y="3779460"/>
                  <a:pt x="875987" y="3720282"/>
                  <a:pt x="825226" y="3726369"/>
                </a:cubicBezTo>
                <a:cubicBezTo>
                  <a:pt x="784475" y="3751356"/>
                  <a:pt x="769332" y="3730978"/>
                  <a:pt x="722264" y="3747612"/>
                </a:cubicBezTo>
                <a:cubicBezTo>
                  <a:pt x="705940" y="3706527"/>
                  <a:pt x="677954" y="3751976"/>
                  <a:pt x="659460" y="3740429"/>
                </a:cubicBezTo>
                <a:cubicBezTo>
                  <a:pt x="630609" y="3788461"/>
                  <a:pt x="587162" y="3738081"/>
                  <a:pt x="556552" y="3739124"/>
                </a:cubicBezTo>
                <a:cubicBezTo>
                  <a:pt x="512191" y="3741235"/>
                  <a:pt x="421524" y="3729868"/>
                  <a:pt x="385384" y="3726388"/>
                </a:cubicBezTo>
                <a:cubicBezTo>
                  <a:pt x="371829" y="3727776"/>
                  <a:pt x="368220" y="3731702"/>
                  <a:pt x="339711" y="3718242"/>
                </a:cubicBezTo>
                <a:cubicBezTo>
                  <a:pt x="302559" y="3699664"/>
                  <a:pt x="266533" y="3688299"/>
                  <a:pt x="222239" y="3672335"/>
                </a:cubicBezTo>
                <a:cubicBezTo>
                  <a:pt x="210647" y="3639657"/>
                  <a:pt x="164789" y="3691878"/>
                  <a:pt x="163578" y="3656292"/>
                </a:cubicBezTo>
                <a:cubicBezTo>
                  <a:pt x="143579" y="3679822"/>
                  <a:pt x="105972" y="3643221"/>
                  <a:pt x="72220" y="3645272"/>
                </a:cubicBezTo>
                <a:cubicBezTo>
                  <a:pt x="65331" y="3629421"/>
                  <a:pt x="57584" y="3630437"/>
                  <a:pt x="44395" y="3639455"/>
                </a:cubicBezTo>
                <a:cubicBezTo>
                  <a:pt x="30887" y="3640873"/>
                  <a:pt x="16617" y="3639423"/>
                  <a:pt x="1962" y="3635948"/>
                </a:cubicBezTo>
                <a:lnTo>
                  <a:pt x="0" y="3635261"/>
                </a:lnTo>
                <a:lnTo>
                  <a:pt x="0" y="1276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2155D8FB-1996-404B-8AA2-D9F402354C7F}"/>
              </a:ext>
            </a:extLst>
          </p:cNvPr>
          <p:cNvSpPr>
            <a:spLocks noGrp="1"/>
          </p:cNvSpPr>
          <p:nvPr>
            <p:ph type="title"/>
          </p:nvPr>
        </p:nvSpPr>
        <p:spPr>
          <a:xfrm>
            <a:off x="2295277" y="1960281"/>
            <a:ext cx="7601446" cy="1757084"/>
          </a:xfrm>
        </p:spPr>
        <p:txBody>
          <a:bodyPr vert="horz" lIns="91440" tIns="45720" rIns="91440" bIns="45720" rtlCol="0" anchor="b">
            <a:normAutofit/>
          </a:bodyPr>
          <a:lstStyle/>
          <a:p>
            <a:pPr algn="ctr"/>
            <a:r>
              <a:rPr lang="en-US">
                <a:solidFill>
                  <a:schemeClr val="tx2"/>
                </a:solidFill>
              </a:rPr>
              <a:t>Antik Çağ mimarları </a:t>
            </a:r>
          </a:p>
        </p:txBody>
      </p:sp>
      <p:sp>
        <p:nvSpPr>
          <p:cNvPr id="18" name="Rectangle 6">
            <a:extLst>
              <a:ext uri="{FF2B5EF4-FFF2-40B4-BE49-F238E27FC236}">
                <a16:creationId xmlns:a16="http://schemas.microsoft.com/office/drawing/2014/main" id="{6AA9F379-605C-48FC-AA29-73D667134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900998"/>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462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4" descr="metin, sıra sütunlar içeren bir resim&#10;&#10;Açıklama otomatik olarak oluşturuldu">
            <a:extLst>
              <a:ext uri="{FF2B5EF4-FFF2-40B4-BE49-F238E27FC236}">
                <a16:creationId xmlns:a16="http://schemas.microsoft.com/office/drawing/2014/main" id="{9C3E50C2-4187-4D8B-B646-A1EDF9E4A685}"/>
              </a:ext>
            </a:extLst>
          </p:cNvPr>
          <p:cNvPicPr>
            <a:picLocks noChangeAspect="1"/>
          </p:cNvPicPr>
          <p:nvPr/>
        </p:nvPicPr>
        <p:blipFill rotWithShape="1">
          <a:blip r:embed="rId2"/>
          <a:srcRect b="6250"/>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70437A5F-A94F-444B-9CDB-532F5525F1B1}"/>
              </a:ext>
            </a:extLst>
          </p:cNvPr>
          <p:cNvSpPr>
            <a:spLocks noGrp="1"/>
          </p:cNvSpPr>
          <p:nvPr>
            <p:ph type="title"/>
          </p:nvPr>
        </p:nvSpPr>
        <p:spPr>
          <a:xfrm>
            <a:off x="1037809" y="1071350"/>
            <a:ext cx="4775162" cy="1475906"/>
          </a:xfrm>
        </p:spPr>
        <p:txBody>
          <a:bodyPr>
            <a:normAutofit/>
          </a:bodyPr>
          <a:lstStyle/>
          <a:p>
            <a:pPr algn="ctr">
              <a:lnSpc>
                <a:spcPct val="100000"/>
              </a:lnSpc>
            </a:pPr>
            <a:endParaRPr lang="tr-TR" sz="2200" b="1">
              <a:ea typeface="+mj-lt"/>
              <a:cs typeface="+mj-lt"/>
            </a:endParaRPr>
          </a:p>
          <a:p>
            <a:pPr algn="ctr">
              <a:lnSpc>
                <a:spcPct val="100000"/>
              </a:lnSpc>
            </a:pPr>
            <a:r>
              <a:rPr lang="tr-TR" sz="2200" b="1">
                <a:latin typeface="Gill Sans MT"/>
                <a:ea typeface="Batang"/>
              </a:rPr>
              <a:t>Antik Çağ’da Mimarlığın Temel   İlkeleri</a:t>
            </a:r>
            <a:endParaRPr lang="tr-TR" sz="2200">
              <a:latin typeface="Gill Sans MT"/>
              <a:ea typeface="Batang"/>
            </a:endParaRPr>
          </a:p>
          <a:p>
            <a:pPr algn="ctr">
              <a:lnSpc>
                <a:spcPct val="100000"/>
              </a:lnSpc>
            </a:pPr>
            <a:endParaRPr lang="tr-TR" sz="2200">
              <a:latin typeface="Gill Sans MT"/>
            </a:endParaRP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3463575-316E-4D5C-85BA-0EE5F6FDEC4A}"/>
              </a:ext>
            </a:extLst>
          </p:cNvPr>
          <p:cNvSpPr>
            <a:spLocks noGrp="1"/>
          </p:cNvSpPr>
          <p:nvPr>
            <p:ph idx="1"/>
          </p:nvPr>
        </p:nvSpPr>
        <p:spPr>
          <a:xfrm>
            <a:off x="1189319" y="2547257"/>
            <a:ext cx="4458446" cy="3239392"/>
          </a:xfrm>
        </p:spPr>
        <p:txBody>
          <a:bodyPr vert="horz" lIns="91440" tIns="45720" rIns="91440" bIns="45720" rtlCol="0" anchor="ctr">
            <a:normAutofit/>
          </a:bodyPr>
          <a:lstStyle/>
          <a:p>
            <a:pPr marL="342900" indent="-342900">
              <a:lnSpc>
                <a:spcPct val="90000"/>
              </a:lnSpc>
            </a:pPr>
            <a:r>
              <a:rPr lang="tr-TR" sz="1400">
                <a:latin typeface="Gill Sans MT"/>
                <a:ea typeface="Batang"/>
              </a:rPr>
              <a:t>Mimarlığın kökeni ve temel prensipleri çok eski dönemlere dayanmaktadır.</a:t>
            </a:r>
          </a:p>
          <a:p>
            <a:pPr marL="0" indent="0">
              <a:lnSpc>
                <a:spcPct val="90000"/>
              </a:lnSpc>
            </a:pPr>
            <a:r>
              <a:rPr lang="tr-TR" sz="1400">
                <a:latin typeface="Gill Sans MT"/>
                <a:ea typeface="+mn-lt"/>
                <a:cs typeface="+mn-lt"/>
              </a:rPr>
              <a:t>  Mimarlık, Düzen, Düzenleme, Armoni, Uygunluk ve Ekonomiye dayanır.</a:t>
            </a:r>
            <a:endParaRPr lang="tr-TR" sz="1400">
              <a:latin typeface="Gill Sans MT"/>
            </a:endParaRPr>
          </a:p>
          <a:p>
            <a:pPr>
              <a:lnSpc>
                <a:spcPct val="90000"/>
              </a:lnSpc>
            </a:pPr>
            <a:r>
              <a:rPr lang="tr-TR" sz="1400">
                <a:latin typeface="Gill Sans MT"/>
                <a:ea typeface="+mn-lt"/>
                <a:cs typeface="+mn-lt"/>
              </a:rPr>
              <a:t>Düzen, bir yapıtın bölümlerinin her birine gereken önemi vererek tümünün oranlarına, bakışımlı bir uyum getirir. Niceliğe göre yapılan bir ayarlamadır. Bununla, yapıtın kendi bölümlerinden modüllerin seçilerek tümünün bunlara dayanılarak oluşturulmasını kast ediyorum. Düzenleme, öğelerin yerli yerine konmasını ve yapıtın özelliğine göre yapılan ayarlamalar sonucunda oluşan zarif etkiyi içerir. </a:t>
            </a:r>
            <a:endParaRPr lang="tr-TR" sz="1400">
              <a:latin typeface="Gill Sans MT"/>
            </a:endParaRPr>
          </a:p>
          <a:p>
            <a:pPr marL="342900" indent="-342900">
              <a:lnSpc>
                <a:spcPct val="90000"/>
              </a:lnSpc>
            </a:pPr>
            <a:endParaRPr lang="tr-TR" sz="1400"/>
          </a:p>
        </p:txBody>
      </p:sp>
    </p:spTree>
    <p:extLst>
      <p:ext uri="{BB962C8B-B14F-4D97-AF65-F5344CB8AC3E}">
        <p14:creationId xmlns:p14="http://schemas.microsoft.com/office/powerpoint/2010/main" val="87775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4D0A8ED-8495-446B-A14F-8FC8E0895D11}"/>
              </a:ext>
            </a:extLst>
          </p:cNvPr>
          <p:cNvSpPr>
            <a:spLocks noGrp="1"/>
          </p:cNvSpPr>
          <p:nvPr>
            <p:ph type="title"/>
          </p:nvPr>
        </p:nvSpPr>
        <p:spPr>
          <a:xfrm>
            <a:off x="1050879" y="609601"/>
            <a:ext cx="4476464" cy="1216024"/>
          </a:xfrm>
        </p:spPr>
        <p:txBody>
          <a:bodyPr>
            <a:normAutofit/>
          </a:bodyPr>
          <a:lstStyle/>
          <a:p>
            <a:r>
              <a:rPr lang="tr-TR" dirty="0" err="1">
                <a:latin typeface="Gill Sans MT"/>
                <a:ea typeface="Batang"/>
              </a:rPr>
              <a:t>Dinokrates</a:t>
            </a:r>
            <a:endParaRPr lang="tr-TR">
              <a:latin typeface="Gill Sans MT"/>
              <a:ea typeface="Batang"/>
            </a:endParaRPr>
          </a:p>
        </p:txBody>
      </p:sp>
      <p:sp>
        <p:nvSpPr>
          <p:cNvPr id="3" name="İçerik Yer Tutucusu 2">
            <a:extLst>
              <a:ext uri="{FF2B5EF4-FFF2-40B4-BE49-F238E27FC236}">
                <a16:creationId xmlns:a16="http://schemas.microsoft.com/office/drawing/2014/main" id="{5C125327-27AE-49A6-8A3D-6E880E1DF66C}"/>
              </a:ext>
            </a:extLst>
          </p:cNvPr>
          <p:cNvSpPr>
            <a:spLocks noGrp="1"/>
          </p:cNvSpPr>
          <p:nvPr>
            <p:ph idx="1"/>
          </p:nvPr>
        </p:nvSpPr>
        <p:spPr>
          <a:xfrm>
            <a:off x="1050879" y="2163685"/>
            <a:ext cx="3875963" cy="4107020"/>
          </a:xfrm>
        </p:spPr>
        <p:txBody>
          <a:bodyPr vert="horz" lIns="91440" tIns="45720" rIns="91440" bIns="45720" rtlCol="0" anchor="t">
            <a:normAutofit/>
          </a:bodyPr>
          <a:lstStyle/>
          <a:p>
            <a:r>
              <a:rPr lang="tr-TR" dirty="0">
                <a:latin typeface="Gill Sans MT"/>
                <a:ea typeface="+mn-lt"/>
                <a:cs typeface="+mn-lt"/>
              </a:rPr>
              <a:t>MÖ 4. yüzyılın son çeyreğinde yaşamıştır.) </a:t>
            </a:r>
            <a:r>
              <a:rPr lang="tr-TR" dirty="0">
                <a:latin typeface="Gill Sans MT"/>
                <a:ea typeface="+mn-lt"/>
                <a:cs typeface="+mn-lt"/>
                <a:hlinkClick r:id="rId2"/>
              </a:rPr>
              <a:t>Büyük İskender için</a:t>
            </a:r>
            <a:r>
              <a:rPr lang="tr-TR" dirty="0">
                <a:latin typeface="Gill Sans MT"/>
                <a:ea typeface="+mn-lt"/>
                <a:cs typeface="+mn-lt"/>
              </a:rPr>
              <a:t> çalışan bir </a:t>
            </a:r>
            <a:r>
              <a:rPr lang="tr-TR" dirty="0">
                <a:latin typeface="Gill Sans MT"/>
                <a:ea typeface="+mn-lt"/>
                <a:cs typeface="+mn-lt"/>
                <a:hlinkClick r:id="rId3"/>
              </a:rPr>
              <a:t>Yunan</a:t>
            </a:r>
            <a:r>
              <a:rPr lang="tr-TR" dirty="0">
                <a:latin typeface="Gill Sans MT"/>
                <a:ea typeface="+mn-lt"/>
                <a:cs typeface="+mn-lt"/>
              </a:rPr>
              <a:t> </a:t>
            </a:r>
            <a:r>
              <a:rPr lang="tr-TR" dirty="0">
                <a:latin typeface="Gill Sans MT"/>
                <a:ea typeface="+mn-lt"/>
                <a:cs typeface="+mn-lt"/>
                <a:hlinkClick r:id="rId4"/>
              </a:rPr>
              <a:t>mimar</a:t>
            </a:r>
            <a:r>
              <a:rPr lang="tr-TR" dirty="0">
                <a:latin typeface="Gill Sans MT"/>
                <a:ea typeface="+mn-lt"/>
                <a:cs typeface="+mn-lt"/>
              </a:rPr>
              <a:t> ve teknik danışmandır. </a:t>
            </a:r>
            <a:r>
              <a:rPr lang="tr-TR" dirty="0">
                <a:latin typeface="Gill Sans MT"/>
                <a:ea typeface="+mn-lt"/>
                <a:cs typeface="+mn-lt"/>
                <a:hlinkClick r:id="rId5"/>
              </a:rPr>
              <a:t>İskenderiye</a:t>
            </a:r>
            <a:r>
              <a:rPr lang="tr-TR" dirty="0">
                <a:latin typeface="Gill Sans MT"/>
                <a:ea typeface="+mn-lt"/>
                <a:cs typeface="+mn-lt"/>
              </a:rPr>
              <a:t> kenti, </a:t>
            </a:r>
            <a:r>
              <a:rPr lang="tr-TR" dirty="0" err="1">
                <a:latin typeface="Gill Sans MT"/>
                <a:ea typeface="+mn-lt"/>
                <a:cs typeface="+mn-lt"/>
              </a:rPr>
              <a:t>Hephaestion</a:t>
            </a:r>
            <a:r>
              <a:rPr lang="tr-TR" dirty="0">
                <a:latin typeface="Gill Sans MT"/>
                <a:ea typeface="+mn-lt"/>
                <a:cs typeface="+mn-lt"/>
              </a:rPr>
              <a:t> için anıtsal cenaze töreni ve </a:t>
            </a:r>
            <a:r>
              <a:rPr lang="tr-TR" dirty="0">
                <a:latin typeface="Gill Sans MT"/>
                <a:ea typeface="+mn-lt"/>
                <a:cs typeface="+mn-lt"/>
                <a:hlinkClick r:id="rId6"/>
              </a:rPr>
              <a:t>Efes'teki</a:t>
            </a:r>
            <a:r>
              <a:rPr lang="tr-TR" dirty="0">
                <a:latin typeface="Gill Sans MT"/>
                <a:ea typeface="+mn-lt"/>
                <a:cs typeface="+mn-lt"/>
              </a:rPr>
              <a:t> </a:t>
            </a:r>
            <a:r>
              <a:rPr lang="tr-TR" dirty="0">
                <a:latin typeface="Gill Sans MT"/>
                <a:ea typeface="+mn-lt"/>
                <a:cs typeface="+mn-lt"/>
                <a:hlinkClick r:id="rId7"/>
              </a:rPr>
              <a:t>Artemis Tapınağı'nın</a:t>
            </a:r>
            <a:r>
              <a:rPr lang="tr-TR" dirty="0">
                <a:latin typeface="Gill Sans MT"/>
                <a:ea typeface="+mn-lt"/>
                <a:cs typeface="+mn-lt"/>
              </a:rPr>
              <a:t> yeniden inşası ve diğer eserleri ile ünlüdür.</a:t>
            </a:r>
            <a:endParaRPr lang="tr-TR">
              <a:latin typeface="Gill Sans MT"/>
            </a:endParaRPr>
          </a:p>
        </p:txBody>
      </p:sp>
      <p:pic>
        <p:nvPicPr>
          <p:cNvPr id="4" name="Resim 4" descr="metin, açık hava içeren bir resim&#10;&#10;Açıklama otomatik olarak oluşturuldu">
            <a:extLst>
              <a:ext uri="{FF2B5EF4-FFF2-40B4-BE49-F238E27FC236}">
                <a16:creationId xmlns:a16="http://schemas.microsoft.com/office/drawing/2014/main" id="{BCF0E940-B920-4A67-94CA-9A4A07FDFACC}"/>
              </a:ext>
            </a:extLst>
          </p:cNvPr>
          <p:cNvPicPr>
            <a:picLocks noChangeAspect="1"/>
          </p:cNvPicPr>
          <p:nvPr/>
        </p:nvPicPr>
        <p:blipFill rotWithShape="1">
          <a:blip r:embed="rId8"/>
          <a:srcRect l="9323" r="17171" b="-2"/>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197099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BA58E7-9A9C-4C81-A025-88F5595B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AD1FD00-072F-41B1-A5C3-D9E51FFF2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768629"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28929 w 10768629"/>
              <a:gd name="connsiteY162" fmla="*/ 193822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686411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28929 w 10768629"/>
              <a:gd name="connsiteY162" fmla="*/ 1938226 h 1978172"/>
              <a:gd name="connsiteX163" fmla="*/ 3091363 w 10768629"/>
              <a:gd name="connsiteY163" fmla="*/ 1929171 h 1978172"/>
              <a:gd name="connsiteX164" fmla="*/ 3038835 w 10768629"/>
              <a:gd name="connsiteY164" fmla="*/ 1920210 h 1978172"/>
              <a:gd name="connsiteX165" fmla="*/ 2897201 w 10768629"/>
              <a:gd name="connsiteY165" fmla="*/ 1926772 h 1978172"/>
              <a:gd name="connsiteX166" fmla="*/ 2731503 w 10768629"/>
              <a:gd name="connsiteY166" fmla="*/ 1931749 h 1978172"/>
              <a:gd name="connsiteX167" fmla="*/ 2560151 w 10768629"/>
              <a:gd name="connsiteY167" fmla="*/ 1963609 h 1978172"/>
              <a:gd name="connsiteX168" fmla="*/ 2367221 w 10768629"/>
              <a:gd name="connsiteY168" fmla="*/ 1971884 h 1978172"/>
              <a:gd name="connsiteX169" fmla="*/ 2272130 w 10768629"/>
              <a:gd name="connsiteY169" fmla="*/ 1961162 h 1978172"/>
              <a:gd name="connsiteX170" fmla="*/ 2189404 w 10768629"/>
              <a:gd name="connsiteY170" fmla="*/ 1978172 h 1978172"/>
              <a:gd name="connsiteX171" fmla="*/ 2077704 w 10768629"/>
              <a:gd name="connsiteY171" fmla="*/ 1965002 h 1978172"/>
              <a:gd name="connsiteX172" fmla="*/ 1967996 w 10768629"/>
              <a:gd name="connsiteY172" fmla="*/ 1953187 h 1978172"/>
              <a:gd name="connsiteX173" fmla="*/ 1855805 w 10768629"/>
              <a:gd name="connsiteY173" fmla="*/ 1926082 h 1978172"/>
              <a:gd name="connsiteX174" fmla="*/ 1790957 w 10768629"/>
              <a:gd name="connsiteY174" fmla="*/ 1919460 h 1978172"/>
              <a:gd name="connsiteX175" fmla="*/ 1613978 w 10768629"/>
              <a:gd name="connsiteY175" fmla="*/ 1891581 h 1978172"/>
              <a:gd name="connsiteX176" fmla="*/ 1436831 w 10768629"/>
              <a:gd name="connsiteY176" fmla="*/ 1856201 h 1978172"/>
              <a:gd name="connsiteX177" fmla="*/ 1332568 w 10768629"/>
              <a:gd name="connsiteY177" fmla="*/ 1793149 h 1978172"/>
              <a:gd name="connsiteX178" fmla="*/ 1186881 w 10768629"/>
              <a:gd name="connsiteY178" fmla="*/ 1768613 h 1978172"/>
              <a:gd name="connsiteX179" fmla="*/ 1162595 w 10768629"/>
              <a:gd name="connsiteY179" fmla="*/ 1758337 h 1978172"/>
              <a:gd name="connsiteX180" fmla="*/ 1128523 w 10768629"/>
              <a:gd name="connsiteY180" fmla="*/ 1763621 h 1978172"/>
              <a:gd name="connsiteX181" fmla="*/ 991903 w 10768629"/>
              <a:gd name="connsiteY181" fmla="*/ 1786741 h 1978172"/>
              <a:gd name="connsiteX182" fmla="*/ 883960 w 10768629"/>
              <a:gd name="connsiteY182" fmla="*/ 1822386 h 1978172"/>
              <a:gd name="connsiteX183" fmla="*/ 766531 w 10768629"/>
              <a:gd name="connsiteY183" fmla="*/ 1805053 h 1978172"/>
              <a:gd name="connsiteX184" fmla="*/ 669779 w 10768629"/>
              <a:gd name="connsiteY184" fmla="*/ 1800537 h 1978172"/>
              <a:gd name="connsiteX185" fmla="*/ 523898 w 10768629"/>
              <a:gd name="connsiteY185" fmla="*/ 1811085 h 1978172"/>
              <a:gd name="connsiteX186" fmla="*/ 360251 w 10768629"/>
              <a:gd name="connsiteY186" fmla="*/ 1830735 h 1978172"/>
              <a:gd name="connsiteX187" fmla="*/ 255207 w 10768629"/>
              <a:gd name="connsiteY187" fmla="*/ 1818275 h 1978172"/>
              <a:gd name="connsiteX188" fmla="*/ 101803 w 10768629"/>
              <a:gd name="connsiteY188" fmla="*/ 1870647 h 1978172"/>
              <a:gd name="connsiteX189" fmla="*/ 25397 w 10768629"/>
              <a:gd name="connsiteY189" fmla="*/ 1888443 h 1978172"/>
              <a:gd name="connsiteX190" fmla="*/ 2370 w 10768629"/>
              <a:gd name="connsiteY190" fmla="*/ 1878311 h 1978172"/>
              <a:gd name="connsiteX191" fmla="*/ 0 w 10768629"/>
              <a:gd name="connsiteY191" fmla="*/ 1878785 h 1978172"/>
              <a:gd name="connsiteX192" fmla="*/ 0 w 10768629"/>
              <a:gd name="connsiteY192"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2238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48487 w 10768629"/>
              <a:gd name="connsiteY140" fmla="*/ 1660781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48487 w 10768629"/>
              <a:gd name="connsiteY140" fmla="*/ 1660781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96112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96112 w 10768629"/>
              <a:gd name="connsiteY140" fmla="*/ 1636968 h 1978172"/>
              <a:gd name="connsiteX141" fmla="*/ 5388466 w 10768629"/>
              <a:gd name="connsiteY141" fmla="*/ 1653195 h 1978172"/>
              <a:gd name="connsiteX142" fmla="*/ 4945936 w 10768629"/>
              <a:gd name="connsiteY142" fmla="*/ 1713743 h 1978172"/>
              <a:gd name="connsiteX143" fmla="*/ 4851784 w 10768629"/>
              <a:gd name="connsiteY143" fmla="*/ 1726895 h 1978172"/>
              <a:gd name="connsiteX144" fmla="*/ 4789844 w 10768629"/>
              <a:gd name="connsiteY144" fmla="*/ 1730706 h 1978172"/>
              <a:gd name="connsiteX145" fmla="*/ 4686411 w 10768629"/>
              <a:gd name="connsiteY145" fmla="*/ 1771811 h 1978172"/>
              <a:gd name="connsiteX146" fmla="*/ 4568686 w 10768629"/>
              <a:gd name="connsiteY146" fmla="*/ 1786141 h 1978172"/>
              <a:gd name="connsiteX147" fmla="*/ 4418751 w 10768629"/>
              <a:gd name="connsiteY147" fmla="*/ 1796932 h 1978172"/>
              <a:gd name="connsiteX148" fmla="*/ 4378377 w 10768629"/>
              <a:gd name="connsiteY148" fmla="*/ 1815528 h 1978172"/>
              <a:gd name="connsiteX149" fmla="*/ 4320575 w 10768629"/>
              <a:gd name="connsiteY149" fmla="*/ 1832722 h 1978172"/>
              <a:gd name="connsiteX150" fmla="*/ 4220200 w 10768629"/>
              <a:gd name="connsiteY150" fmla="*/ 1873173 h 1978172"/>
              <a:gd name="connsiteX151" fmla="*/ 4105361 w 10768629"/>
              <a:gd name="connsiteY151" fmla="*/ 1894711 h 1978172"/>
              <a:gd name="connsiteX152" fmla="*/ 3973223 w 10768629"/>
              <a:gd name="connsiteY152" fmla="*/ 1881015 h 1978172"/>
              <a:gd name="connsiteX153" fmla="*/ 3900992 w 10768629"/>
              <a:gd name="connsiteY153" fmla="*/ 1880603 h 1978172"/>
              <a:gd name="connsiteX154" fmla="*/ 3662119 w 10768629"/>
              <a:gd name="connsiteY154" fmla="*/ 1876289 h 1978172"/>
              <a:gd name="connsiteX155" fmla="*/ 3496919 w 10768629"/>
              <a:gd name="connsiteY155" fmla="*/ 1873180 h 1978172"/>
              <a:gd name="connsiteX156" fmla="*/ 3449433 w 10768629"/>
              <a:gd name="connsiteY156" fmla="*/ 1889681 h 1978172"/>
              <a:gd name="connsiteX157" fmla="*/ 3369766 w 10768629"/>
              <a:gd name="connsiteY157" fmla="*/ 1916653 h 1978172"/>
              <a:gd name="connsiteX158" fmla="*/ 3290336 w 10768629"/>
              <a:gd name="connsiteY158" fmla="*/ 1925039 h 1978172"/>
              <a:gd name="connsiteX159" fmla="*/ 3224897 w 10768629"/>
              <a:gd name="connsiteY159" fmla="*/ 1943733 h 1978172"/>
              <a:gd name="connsiteX160" fmla="*/ 3161463 w 10768629"/>
              <a:gd name="connsiteY160" fmla="*/ 1946591 h 1978172"/>
              <a:gd name="connsiteX161" fmla="*/ 3128929 w 10768629"/>
              <a:gd name="connsiteY161" fmla="*/ 1938226 h 1978172"/>
              <a:gd name="connsiteX162" fmla="*/ 3091363 w 10768629"/>
              <a:gd name="connsiteY162" fmla="*/ 1929171 h 1978172"/>
              <a:gd name="connsiteX163" fmla="*/ 3038835 w 10768629"/>
              <a:gd name="connsiteY163" fmla="*/ 1920210 h 1978172"/>
              <a:gd name="connsiteX164" fmla="*/ 2897201 w 10768629"/>
              <a:gd name="connsiteY164" fmla="*/ 1926772 h 1978172"/>
              <a:gd name="connsiteX165" fmla="*/ 2731503 w 10768629"/>
              <a:gd name="connsiteY165" fmla="*/ 1931749 h 1978172"/>
              <a:gd name="connsiteX166" fmla="*/ 2560151 w 10768629"/>
              <a:gd name="connsiteY166" fmla="*/ 1963609 h 1978172"/>
              <a:gd name="connsiteX167" fmla="*/ 2367221 w 10768629"/>
              <a:gd name="connsiteY167" fmla="*/ 1971884 h 1978172"/>
              <a:gd name="connsiteX168" fmla="*/ 2272130 w 10768629"/>
              <a:gd name="connsiteY168" fmla="*/ 1961162 h 1978172"/>
              <a:gd name="connsiteX169" fmla="*/ 2189404 w 10768629"/>
              <a:gd name="connsiteY169" fmla="*/ 1978172 h 1978172"/>
              <a:gd name="connsiteX170" fmla="*/ 2077704 w 10768629"/>
              <a:gd name="connsiteY170" fmla="*/ 1965002 h 1978172"/>
              <a:gd name="connsiteX171" fmla="*/ 1967996 w 10768629"/>
              <a:gd name="connsiteY171" fmla="*/ 1953187 h 1978172"/>
              <a:gd name="connsiteX172" fmla="*/ 1855805 w 10768629"/>
              <a:gd name="connsiteY172" fmla="*/ 1926082 h 1978172"/>
              <a:gd name="connsiteX173" fmla="*/ 1790957 w 10768629"/>
              <a:gd name="connsiteY173" fmla="*/ 1919460 h 1978172"/>
              <a:gd name="connsiteX174" fmla="*/ 1613978 w 10768629"/>
              <a:gd name="connsiteY174" fmla="*/ 1891581 h 1978172"/>
              <a:gd name="connsiteX175" fmla="*/ 1436831 w 10768629"/>
              <a:gd name="connsiteY175" fmla="*/ 1856201 h 1978172"/>
              <a:gd name="connsiteX176" fmla="*/ 1332568 w 10768629"/>
              <a:gd name="connsiteY176" fmla="*/ 1793149 h 1978172"/>
              <a:gd name="connsiteX177" fmla="*/ 1186881 w 10768629"/>
              <a:gd name="connsiteY177" fmla="*/ 1768613 h 1978172"/>
              <a:gd name="connsiteX178" fmla="*/ 1162595 w 10768629"/>
              <a:gd name="connsiteY178" fmla="*/ 1758337 h 1978172"/>
              <a:gd name="connsiteX179" fmla="*/ 1128523 w 10768629"/>
              <a:gd name="connsiteY179" fmla="*/ 1763621 h 1978172"/>
              <a:gd name="connsiteX180" fmla="*/ 991903 w 10768629"/>
              <a:gd name="connsiteY180" fmla="*/ 1786741 h 1978172"/>
              <a:gd name="connsiteX181" fmla="*/ 883960 w 10768629"/>
              <a:gd name="connsiteY181" fmla="*/ 1803336 h 1978172"/>
              <a:gd name="connsiteX182" fmla="*/ 766531 w 10768629"/>
              <a:gd name="connsiteY182" fmla="*/ 1805053 h 1978172"/>
              <a:gd name="connsiteX183" fmla="*/ 669779 w 10768629"/>
              <a:gd name="connsiteY183" fmla="*/ 1800537 h 1978172"/>
              <a:gd name="connsiteX184" fmla="*/ 523898 w 10768629"/>
              <a:gd name="connsiteY184" fmla="*/ 1811085 h 1978172"/>
              <a:gd name="connsiteX185" fmla="*/ 360251 w 10768629"/>
              <a:gd name="connsiteY185" fmla="*/ 1830735 h 1978172"/>
              <a:gd name="connsiteX186" fmla="*/ 255207 w 10768629"/>
              <a:gd name="connsiteY186" fmla="*/ 1818275 h 1978172"/>
              <a:gd name="connsiteX187" fmla="*/ 101803 w 10768629"/>
              <a:gd name="connsiteY187" fmla="*/ 1870647 h 1978172"/>
              <a:gd name="connsiteX188" fmla="*/ 25397 w 10768629"/>
              <a:gd name="connsiteY188" fmla="*/ 1888443 h 1978172"/>
              <a:gd name="connsiteX189" fmla="*/ 2370 w 10768629"/>
              <a:gd name="connsiteY189" fmla="*/ 1878311 h 1978172"/>
              <a:gd name="connsiteX190" fmla="*/ 0 w 10768629"/>
              <a:gd name="connsiteY190" fmla="*/ 1878785 h 1978172"/>
              <a:gd name="connsiteX191" fmla="*/ 0 w 10768629"/>
              <a:gd name="connsiteY191"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66262" y="1643128"/>
                  <a:pt x="5596112" y="1636968"/>
                </a:cubicBezTo>
                <a:cubicBezTo>
                  <a:pt x="5561981" y="1612826"/>
                  <a:pt x="5429171" y="1655721"/>
                  <a:pt x="5388466" y="1653195"/>
                </a:cubicBezTo>
                <a:cubicBezTo>
                  <a:pt x="5288041" y="1668530"/>
                  <a:pt x="5074771" y="1739921"/>
                  <a:pt x="4945936" y="1713743"/>
                </a:cubicBezTo>
                <a:cubicBezTo>
                  <a:pt x="4914142" y="1717597"/>
                  <a:pt x="4870655" y="1726609"/>
                  <a:pt x="4851784" y="1726895"/>
                </a:cubicBezTo>
                <a:lnTo>
                  <a:pt x="4789844" y="1730706"/>
                </a:lnTo>
                <a:lnTo>
                  <a:pt x="4686411" y="1771811"/>
                </a:lnTo>
                <a:cubicBezTo>
                  <a:pt x="4633697"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28929" y="1938226"/>
                </a:lnTo>
                <a:lnTo>
                  <a:pt x="3091363" y="1929171"/>
                </a:lnTo>
                <a:cubicBezTo>
                  <a:pt x="3071584" y="1922993"/>
                  <a:pt x="3080878" y="1929976"/>
                  <a:pt x="3038835" y="1920210"/>
                </a:cubicBezTo>
                <a:cubicBezTo>
                  <a:pt x="3011900" y="1947086"/>
                  <a:pt x="2967972" y="1927319"/>
                  <a:pt x="2897201" y="1926772"/>
                </a:cubicBezTo>
                <a:lnTo>
                  <a:pt x="2731503" y="1931749"/>
                </a:lnTo>
                <a:cubicBezTo>
                  <a:pt x="2675328" y="1937888"/>
                  <a:pt x="2629596" y="1956920"/>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93437" y="1790584"/>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39976" y="1793141"/>
                  <a:pt x="883960" y="1803336"/>
                </a:cubicBezTo>
                <a:cubicBezTo>
                  <a:pt x="831931" y="177181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1D10ECAE-356D-41EA-BA20-96D4FD8C2A9C}"/>
              </a:ext>
            </a:extLst>
          </p:cNvPr>
          <p:cNvSpPr>
            <a:spLocks noGrp="1"/>
          </p:cNvSpPr>
          <p:nvPr>
            <p:ph type="title"/>
          </p:nvPr>
        </p:nvSpPr>
        <p:spPr>
          <a:xfrm>
            <a:off x="1050879" y="609601"/>
            <a:ext cx="6001356" cy="1216024"/>
          </a:xfrm>
        </p:spPr>
        <p:txBody>
          <a:bodyPr>
            <a:normAutofit/>
          </a:bodyPr>
          <a:lstStyle/>
          <a:p>
            <a:r>
              <a:rPr lang="tr-TR" dirty="0" err="1">
                <a:latin typeface="Gill Sans MT"/>
                <a:ea typeface="Batang"/>
              </a:rPr>
              <a:t>Vitruvius</a:t>
            </a:r>
            <a:endParaRPr lang="tr-TR">
              <a:latin typeface="Gill Sans MT"/>
              <a:ea typeface="Batang"/>
            </a:endParaRPr>
          </a:p>
        </p:txBody>
      </p:sp>
      <p:sp>
        <p:nvSpPr>
          <p:cNvPr id="13" name="Freeform: Shape 12">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09DE32F1-F5D2-4AF4-8FFB-921237FABDC2}"/>
              </a:ext>
            </a:extLst>
          </p:cNvPr>
          <p:cNvSpPr>
            <a:spLocks noGrp="1"/>
          </p:cNvSpPr>
          <p:nvPr>
            <p:ph idx="1"/>
          </p:nvPr>
        </p:nvSpPr>
        <p:spPr>
          <a:xfrm>
            <a:off x="1050879" y="2205318"/>
            <a:ext cx="5834015" cy="4049059"/>
          </a:xfrm>
        </p:spPr>
        <p:txBody>
          <a:bodyPr vert="horz" lIns="91440" tIns="45720" rIns="91440" bIns="45720" rtlCol="0" anchor="t">
            <a:normAutofit/>
          </a:bodyPr>
          <a:lstStyle/>
          <a:p>
            <a:pPr>
              <a:lnSpc>
                <a:spcPct val="90000"/>
              </a:lnSpc>
            </a:pPr>
            <a:r>
              <a:rPr lang="tr-TR" sz="1600" b="1" dirty="0" err="1">
                <a:latin typeface="Gill Sans MT"/>
                <a:ea typeface="+mn-lt"/>
                <a:cs typeface="+mn-lt"/>
              </a:rPr>
              <a:t>Marcus</a:t>
            </a:r>
            <a:r>
              <a:rPr lang="tr-TR" sz="1600" b="1" dirty="0">
                <a:latin typeface="Gill Sans MT"/>
                <a:ea typeface="+mn-lt"/>
                <a:cs typeface="+mn-lt"/>
              </a:rPr>
              <a:t> </a:t>
            </a:r>
            <a:r>
              <a:rPr lang="tr-TR" sz="1600" b="1" dirty="0" err="1">
                <a:latin typeface="Gill Sans MT"/>
                <a:ea typeface="+mn-lt"/>
                <a:cs typeface="+mn-lt"/>
              </a:rPr>
              <a:t>Vitruvius</a:t>
            </a:r>
            <a:r>
              <a:rPr lang="tr-TR" sz="1600" b="1" dirty="0">
                <a:latin typeface="Gill Sans MT"/>
                <a:ea typeface="+mn-lt"/>
                <a:cs typeface="+mn-lt"/>
              </a:rPr>
              <a:t> </a:t>
            </a:r>
            <a:r>
              <a:rPr lang="tr-TR" sz="1600" b="1" dirty="0" err="1">
                <a:latin typeface="Gill Sans MT"/>
                <a:ea typeface="+mn-lt"/>
                <a:cs typeface="+mn-lt"/>
              </a:rPr>
              <a:t>Pollio</a:t>
            </a:r>
            <a:r>
              <a:rPr lang="tr-TR" sz="1600" dirty="0">
                <a:latin typeface="Gill Sans MT"/>
                <a:ea typeface="+mn-lt"/>
                <a:cs typeface="+mn-lt"/>
              </a:rPr>
              <a:t> (d. MÖ 80-70, ö. MÖ 15 sonra), </a:t>
            </a:r>
            <a:r>
              <a:rPr lang="tr-TR" sz="1600" dirty="0">
                <a:latin typeface="Gill Sans MT"/>
                <a:ea typeface="+mn-lt"/>
                <a:cs typeface="+mn-lt"/>
                <a:hlinkClick r:id="rId2"/>
              </a:rPr>
              <a:t>Romalı</a:t>
            </a:r>
            <a:r>
              <a:rPr lang="tr-TR" sz="1600" dirty="0">
                <a:latin typeface="Gill Sans MT"/>
                <a:ea typeface="+mn-lt"/>
                <a:cs typeface="+mn-lt"/>
              </a:rPr>
              <a:t> </a:t>
            </a:r>
            <a:r>
              <a:rPr lang="tr-TR" sz="1600" dirty="0">
                <a:latin typeface="Gill Sans MT"/>
                <a:ea typeface="+mn-lt"/>
                <a:cs typeface="+mn-lt"/>
                <a:hlinkClick r:id="rId3"/>
              </a:rPr>
              <a:t>yazar</a:t>
            </a:r>
            <a:r>
              <a:rPr lang="tr-TR" sz="1600" dirty="0">
                <a:latin typeface="Gill Sans MT"/>
                <a:ea typeface="+mn-lt"/>
                <a:cs typeface="+mn-lt"/>
              </a:rPr>
              <a:t>, </a:t>
            </a:r>
            <a:r>
              <a:rPr lang="tr-TR" sz="1600" dirty="0">
                <a:latin typeface="Gill Sans MT"/>
                <a:ea typeface="+mn-lt"/>
                <a:cs typeface="+mn-lt"/>
                <a:hlinkClick r:id="rId4"/>
              </a:rPr>
              <a:t>mimar</a:t>
            </a:r>
            <a:r>
              <a:rPr lang="tr-TR" sz="1600" dirty="0">
                <a:latin typeface="Gill Sans MT"/>
                <a:ea typeface="+mn-lt"/>
                <a:cs typeface="+mn-lt"/>
              </a:rPr>
              <a:t> ve </a:t>
            </a:r>
            <a:r>
              <a:rPr lang="tr-TR" sz="1600" dirty="0">
                <a:latin typeface="Gill Sans MT"/>
                <a:ea typeface="+mn-lt"/>
                <a:cs typeface="+mn-lt"/>
                <a:hlinkClick r:id="rId5"/>
              </a:rPr>
              <a:t>mühendis</a:t>
            </a:r>
            <a:r>
              <a:rPr lang="tr-TR" sz="1600" dirty="0">
                <a:latin typeface="Gill Sans MT"/>
                <a:ea typeface="+mn-lt"/>
                <a:cs typeface="+mn-lt"/>
              </a:rPr>
              <a:t>. </a:t>
            </a:r>
            <a:r>
              <a:rPr lang="tr-TR" sz="1600" i="1" dirty="0">
                <a:latin typeface="Gill Sans MT"/>
                <a:ea typeface="+mn-lt"/>
                <a:cs typeface="+mn-lt"/>
              </a:rPr>
              <a:t>Mimarlık Hakkında On Kitap</a:t>
            </a:r>
            <a:r>
              <a:rPr lang="tr-TR" sz="1600" dirty="0">
                <a:latin typeface="Gill Sans MT"/>
                <a:ea typeface="+mn-lt"/>
                <a:cs typeface="+mn-lt"/>
              </a:rPr>
              <a:t> (</a:t>
            </a:r>
            <a:r>
              <a:rPr lang="tr-TR" sz="1600" i="1" dirty="0">
                <a:latin typeface="Gill Sans MT"/>
                <a:ea typeface="+mn-lt"/>
                <a:cs typeface="+mn-lt"/>
              </a:rPr>
              <a:t>De </a:t>
            </a:r>
            <a:r>
              <a:rPr lang="tr-TR" sz="1600" i="1" dirty="0" err="1">
                <a:latin typeface="Gill Sans MT"/>
                <a:ea typeface="+mn-lt"/>
                <a:cs typeface="+mn-lt"/>
              </a:rPr>
              <a:t>architectura</a:t>
            </a:r>
            <a:r>
              <a:rPr lang="tr-TR" sz="1600" i="1" dirty="0">
                <a:latin typeface="Gill Sans MT"/>
                <a:ea typeface="+mn-lt"/>
                <a:cs typeface="+mn-lt"/>
              </a:rPr>
              <a:t> </a:t>
            </a:r>
            <a:r>
              <a:rPr lang="tr-TR" sz="1600" i="1" dirty="0" err="1">
                <a:latin typeface="Gill Sans MT"/>
                <a:ea typeface="+mn-lt"/>
                <a:cs typeface="+mn-lt"/>
              </a:rPr>
              <a:t>libri</a:t>
            </a:r>
            <a:r>
              <a:rPr lang="tr-TR" sz="1600" i="1" dirty="0">
                <a:latin typeface="Gill Sans MT"/>
                <a:ea typeface="+mn-lt"/>
                <a:cs typeface="+mn-lt"/>
              </a:rPr>
              <a:t> </a:t>
            </a:r>
            <a:r>
              <a:rPr lang="tr-TR" sz="1600" i="1" dirty="0" err="1">
                <a:latin typeface="Gill Sans MT"/>
                <a:ea typeface="+mn-lt"/>
                <a:cs typeface="+mn-lt"/>
              </a:rPr>
              <a:t>decem</a:t>
            </a:r>
            <a:r>
              <a:rPr lang="tr-TR" sz="1600" dirty="0">
                <a:latin typeface="Gill Sans MT"/>
                <a:ea typeface="+mn-lt"/>
                <a:cs typeface="+mn-lt"/>
              </a:rPr>
              <a:t>) ile bilinir. </a:t>
            </a:r>
            <a:r>
              <a:rPr lang="tr-TR" sz="1600" dirty="0">
                <a:latin typeface="Gill Sans MT"/>
                <a:ea typeface="+mn-lt"/>
                <a:cs typeface="+mn-lt"/>
                <a:hlinkClick r:id="rId6"/>
              </a:rPr>
              <a:t>MÖ 1. yüzyılda</a:t>
            </a:r>
            <a:r>
              <a:rPr lang="tr-TR" sz="1600" dirty="0">
                <a:latin typeface="Gill Sans MT"/>
                <a:ea typeface="+mn-lt"/>
                <a:cs typeface="+mn-lt"/>
              </a:rPr>
              <a:t> </a:t>
            </a:r>
            <a:r>
              <a:rPr lang="tr-TR" sz="1600" dirty="0" err="1">
                <a:latin typeface="Gill Sans MT"/>
                <a:ea typeface="+mn-lt"/>
                <a:cs typeface="+mn-lt"/>
              </a:rPr>
              <a:t>yaşamiş</a:t>
            </a:r>
            <a:r>
              <a:rPr lang="tr-TR" sz="1600" dirty="0">
                <a:latin typeface="Gill Sans MT"/>
                <a:ea typeface="+mn-lt"/>
                <a:cs typeface="+mn-lt"/>
              </a:rPr>
              <a:t> olan Romalı mimar </a:t>
            </a:r>
            <a:r>
              <a:rPr lang="tr-TR" sz="1600" dirty="0" err="1">
                <a:latin typeface="Gill Sans MT"/>
                <a:ea typeface="+mn-lt"/>
                <a:cs typeface="+mn-lt"/>
              </a:rPr>
              <a:t>Vitruvius</a:t>
            </a:r>
            <a:r>
              <a:rPr lang="tr-TR" sz="1600" dirty="0">
                <a:latin typeface="Gill Sans MT"/>
                <a:ea typeface="+mn-lt"/>
                <a:cs typeface="+mn-lt"/>
              </a:rPr>
              <a:t> "De </a:t>
            </a:r>
            <a:r>
              <a:rPr lang="tr-TR" sz="1600" dirty="0" err="1">
                <a:latin typeface="Gill Sans MT"/>
                <a:ea typeface="+mn-lt"/>
                <a:cs typeface="+mn-lt"/>
              </a:rPr>
              <a:t>Architectura</a:t>
            </a:r>
            <a:r>
              <a:rPr lang="tr-TR" sz="1600" dirty="0">
                <a:latin typeface="Gill Sans MT"/>
                <a:ea typeface="+mn-lt"/>
                <a:cs typeface="+mn-lt"/>
              </a:rPr>
              <a:t>" adlı kitabında başarılı bir mimarlık için "</a:t>
            </a:r>
            <a:r>
              <a:rPr lang="tr-TR" sz="1600" dirty="0" err="1">
                <a:latin typeface="Gill Sans MT"/>
                <a:ea typeface="+mn-lt"/>
                <a:cs typeface="+mn-lt"/>
              </a:rPr>
              <a:t>Utilitas</a:t>
            </a:r>
            <a:r>
              <a:rPr lang="tr-TR" sz="1600" dirty="0">
                <a:latin typeface="Gill Sans MT"/>
                <a:ea typeface="+mn-lt"/>
                <a:cs typeface="+mn-lt"/>
              </a:rPr>
              <a:t>, </a:t>
            </a:r>
            <a:r>
              <a:rPr lang="tr-TR" sz="1600" dirty="0" err="1">
                <a:latin typeface="Gill Sans MT"/>
                <a:ea typeface="+mn-lt"/>
                <a:cs typeface="+mn-lt"/>
              </a:rPr>
              <a:t>Firmitas</a:t>
            </a:r>
            <a:r>
              <a:rPr lang="tr-TR" sz="1600" dirty="0">
                <a:latin typeface="Gill Sans MT"/>
                <a:ea typeface="+mn-lt"/>
                <a:cs typeface="+mn-lt"/>
              </a:rPr>
              <a:t>, </a:t>
            </a:r>
            <a:r>
              <a:rPr lang="tr-TR" sz="1600" dirty="0" err="1">
                <a:latin typeface="Gill Sans MT"/>
                <a:ea typeface="+mn-lt"/>
                <a:cs typeface="+mn-lt"/>
              </a:rPr>
              <a:t>Venustas</a:t>
            </a:r>
            <a:r>
              <a:rPr lang="tr-TR" sz="1600" dirty="0">
                <a:latin typeface="Gill Sans MT"/>
                <a:ea typeface="+mn-lt"/>
                <a:cs typeface="+mn-lt"/>
              </a:rPr>
              <a:t>" (kullanışlılık, sağlamlık, güzellik) etmenlerinin gerekli olduğunu ileri sürmüştür. Rönesans'ta bu tanım, "</a:t>
            </a:r>
            <a:r>
              <a:rPr lang="tr-TR" sz="1600" dirty="0" err="1">
                <a:latin typeface="Gill Sans MT"/>
                <a:ea typeface="+mn-lt"/>
                <a:cs typeface="+mn-lt"/>
              </a:rPr>
              <a:t>Comodita</a:t>
            </a:r>
            <a:r>
              <a:rPr lang="tr-TR" sz="1600" dirty="0">
                <a:latin typeface="Gill Sans MT"/>
                <a:ea typeface="+mn-lt"/>
                <a:cs typeface="+mn-lt"/>
              </a:rPr>
              <a:t>, </a:t>
            </a:r>
            <a:r>
              <a:rPr lang="tr-TR" sz="1600" dirty="0" err="1">
                <a:latin typeface="Gill Sans MT"/>
                <a:ea typeface="+mn-lt"/>
                <a:cs typeface="+mn-lt"/>
              </a:rPr>
              <a:t>perpetuita</a:t>
            </a:r>
            <a:r>
              <a:rPr lang="tr-TR" sz="1600" dirty="0">
                <a:latin typeface="Gill Sans MT"/>
                <a:ea typeface="+mn-lt"/>
                <a:cs typeface="+mn-lt"/>
              </a:rPr>
              <a:t>, </a:t>
            </a:r>
            <a:r>
              <a:rPr lang="tr-TR" sz="1600" dirty="0" err="1">
                <a:latin typeface="Gill Sans MT"/>
                <a:ea typeface="+mn-lt"/>
                <a:cs typeface="+mn-lt"/>
              </a:rPr>
              <a:t>bellezza</a:t>
            </a:r>
            <a:r>
              <a:rPr lang="tr-TR" sz="1600" dirty="0">
                <a:latin typeface="Gill Sans MT"/>
                <a:ea typeface="+mn-lt"/>
                <a:cs typeface="+mn-lt"/>
              </a:rPr>
              <a:t>" (kullanışlılık, süreklilik- kalıcılık, güzellik) olarak benimsenmiştir. 1581'de bir İngiliz yazarı mimarlığı "yapı bilimi" olarak tanımlarken 19. yüzyılda İngiliz eleştirmen John </a:t>
            </a:r>
            <a:r>
              <a:rPr lang="tr-TR" sz="1600" dirty="0" err="1">
                <a:latin typeface="Gill Sans MT"/>
                <a:ea typeface="+mn-lt"/>
                <a:cs typeface="+mn-lt"/>
              </a:rPr>
              <a:t>Ruskin</a:t>
            </a:r>
            <a:r>
              <a:rPr lang="tr-TR" sz="1600" dirty="0">
                <a:latin typeface="Gill Sans MT"/>
                <a:ea typeface="+mn-lt"/>
                <a:cs typeface="+mn-lt"/>
              </a:rPr>
              <a:t> mimarlığın "yapılara uygulanan süslemeden başka bir şey olmadığı" </a:t>
            </a:r>
            <a:r>
              <a:rPr lang="tr-TR" sz="1600" dirty="0" err="1">
                <a:latin typeface="Gill Sans MT"/>
                <a:ea typeface="+mn-lt"/>
                <a:cs typeface="+mn-lt"/>
              </a:rPr>
              <a:t>nı</a:t>
            </a:r>
            <a:r>
              <a:rPr lang="tr-TR" sz="1600" dirty="0">
                <a:latin typeface="Gill Sans MT"/>
                <a:ea typeface="+mn-lt"/>
                <a:cs typeface="+mn-lt"/>
              </a:rPr>
              <a:t> ileri sürüyordu. Amatör bir eleştirici olan </a:t>
            </a:r>
            <a:r>
              <a:rPr lang="tr-TR" sz="1600" dirty="0" err="1">
                <a:latin typeface="Gill Sans MT"/>
                <a:ea typeface="+mn-lt"/>
                <a:cs typeface="+mn-lt"/>
              </a:rPr>
              <a:t>Sir</a:t>
            </a:r>
            <a:r>
              <a:rPr lang="tr-TR" sz="1600" dirty="0">
                <a:latin typeface="Gill Sans MT"/>
                <a:ea typeface="+mn-lt"/>
                <a:cs typeface="+mn-lt"/>
              </a:rPr>
              <a:t> </a:t>
            </a:r>
            <a:r>
              <a:rPr lang="tr-TR" sz="1600" dirty="0" err="1">
                <a:latin typeface="Gill Sans MT"/>
                <a:ea typeface="+mn-lt"/>
                <a:cs typeface="+mn-lt"/>
              </a:rPr>
              <a:t>Henri</a:t>
            </a:r>
            <a:r>
              <a:rPr lang="tr-TR" sz="1600" dirty="0">
                <a:latin typeface="Gill Sans MT"/>
                <a:ea typeface="+mn-lt"/>
                <a:cs typeface="+mn-lt"/>
              </a:rPr>
              <a:t> </a:t>
            </a:r>
            <a:r>
              <a:rPr lang="tr-TR" sz="1600" dirty="0" err="1">
                <a:latin typeface="Gill Sans MT"/>
                <a:ea typeface="+mn-lt"/>
                <a:cs typeface="+mn-lt"/>
              </a:rPr>
              <a:t>Watton</a:t>
            </a:r>
            <a:r>
              <a:rPr lang="tr-TR" sz="1600" dirty="0">
                <a:latin typeface="Gill Sans MT"/>
                <a:ea typeface="+mn-lt"/>
                <a:cs typeface="+mn-lt"/>
              </a:rPr>
              <a:t> "</a:t>
            </a:r>
            <a:r>
              <a:rPr lang="tr-TR" sz="1600" dirty="0" err="1">
                <a:latin typeface="Gill Sans MT"/>
                <a:ea typeface="+mn-lt"/>
                <a:cs typeface="+mn-lt"/>
              </a:rPr>
              <a:t>The</a:t>
            </a:r>
            <a:r>
              <a:rPr lang="tr-TR" sz="1600" dirty="0">
                <a:latin typeface="Gill Sans MT"/>
                <a:ea typeface="+mn-lt"/>
                <a:cs typeface="+mn-lt"/>
              </a:rPr>
              <a:t> </a:t>
            </a:r>
            <a:r>
              <a:rPr lang="tr-TR" sz="1600" dirty="0" err="1">
                <a:latin typeface="Gill Sans MT"/>
                <a:ea typeface="+mn-lt"/>
                <a:cs typeface="+mn-lt"/>
              </a:rPr>
              <a:t>Elements</a:t>
            </a:r>
            <a:r>
              <a:rPr lang="tr-TR" sz="1600" dirty="0">
                <a:latin typeface="Gill Sans MT"/>
                <a:ea typeface="+mn-lt"/>
                <a:cs typeface="+mn-lt"/>
              </a:rPr>
              <a:t> of Architecture" (1624) adlı kitabında mimarlığın üç koşula (</a:t>
            </a:r>
            <a:r>
              <a:rPr lang="tr-TR" sz="1600" dirty="0" err="1">
                <a:latin typeface="Gill Sans MT"/>
                <a:ea typeface="+mn-lt"/>
                <a:cs typeface="+mn-lt"/>
              </a:rPr>
              <a:t>kullanılışlılık</a:t>
            </a:r>
            <a:r>
              <a:rPr lang="tr-TR" sz="1600" dirty="0">
                <a:latin typeface="Gill Sans MT"/>
                <a:ea typeface="+mn-lt"/>
                <a:cs typeface="+mn-lt"/>
              </a:rPr>
              <a:t>, sağlamlık, güzellik) yanıt vermesi gerektiğini belirtir. F.L. Wright'a göre de "mimarlık biçim haline gelmiş yaşamdır."</a:t>
            </a:r>
            <a:endParaRPr lang="tr-TR" sz="1600" dirty="0">
              <a:latin typeface="Gill Sans MT"/>
            </a:endParaRPr>
          </a:p>
        </p:txBody>
      </p:sp>
      <p:sp>
        <p:nvSpPr>
          <p:cNvPr id="15" name="Freeform: Shape 14">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4000" y="753529"/>
            <a:ext cx="4010943" cy="535094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sim 4" descr="kişi, peruk içeren bir resim&#10;&#10;Açıklama otomatik olarak oluşturuldu">
            <a:extLst>
              <a:ext uri="{FF2B5EF4-FFF2-40B4-BE49-F238E27FC236}">
                <a16:creationId xmlns:a16="http://schemas.microsoft.com/office/drawing/2014/main" id="{6BDC539E-86DF-4538-81E8-AEDB9D91C9B5}"/>
              </a:ext>
            </a:extLst>
          </p:cNvPr>
          <p:cNvPicPr>
            <a:picLocks noChangeAspect="1"/>
          </p:cNvPicPr>
          <p:nvPr/>
        </p:nvPicPr>
        <p:blipFill rotWithShape="1">
          <a:blip r:embed="rId7"/>
          <a:srcRect l="29272" r="9676" b="1"/>
          <a:stretch/>
        </p:blipFill>
        <p:spPr>
          <a:xfrm>
            <a:off x="7559508" y="914394"/>
            <a:ext cx="3684567" cy="5029208"/>
          </a:xfrm>
          <a:prstGeom prst="rect">
            <a:avLst/>
          </a:prstGeom>
        </p:spPr>
      </p:pic>
    </p:spTree>
    <p:extLst>
      <p:ext uri="{BB962C8B-B14F-4D97-AF65-F5344CB8AC3E}">
        <p14:creationId xmlns:p14="http://schemas.microsoft.com/office/powerpoint/2010/main" val="2697089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33E3D1C-B0E4-4A31-8622-5B4F21C0A174}"/>
              </a:ext>
            </a:extLst>
          </p:cNvPr>
          <p:cNvSpPr>
            <a:spLocks noGrp="1"/>
          </p:cNvSpPr>
          <p:nvPr>
            <p:ph type="title"/>
          </p:nvPr>
        </p:nvSpPr>
        <p:spPr>
          <a:xfrm>
            <a:off x="5177859" y="609601"/>
            <a:ext cx="5683623" cy="1216024"/>
          </a:xfrm>
        </p:spPr>
        <p:txBody>
          <a:bodyPr>
            <a:normAutofit/>
          </a:bodyPr>
          <a:lstStyle/>
          <a:p>
            <a:r>
              <a:rPr lang="tr-TR" dirty="0" err="1">
                <a:latin typeface="Gill Sans MT"/>
                <a:ea typeface="Batang"/>
              </a:rPr>
              <a:t>Kallikrates</a:t>
            </a:r>
            <a:endParaRPr lang="tr-TR">
              <a:latin typeface="Gill Sans MT"/>
              <a:ea typeface="Batang"/>
            </a:endParaRPr>
          </a:p>
        </p:txBody>
      </p:sp>
      <p:pic>
        <p:nvPicPr>
          <p:cNvPr id="4" name="Resim 4" descr="metin, heykel, eski içeren bir resim&#10;&#10;Açıklama otomatik olarak oluşturuldu">
            <a:extLst>
              <a:ext uri="{FF2B5EF4-FFF2-40B4-BE49-F238E27FC236}">
                <a16:creationId xmlns:a16="http://schemas.microsoft.com/office/drawing/2014/main" id="{55917341-991B-4609-9443-0AA4FB6DD7B5}"/>
              </a:ext>
            </a:extLst>
          </p:cNvPr>
          <p:cNvPicPr>
            <a:picLocks noChangeAspect="1"/>
          </p:cNvPicPr>
          <p:nvPr/>
        </p:nvPicPr>
        <p:blipFill rotWithShape="1">
          <a:blip r:embed="rId2"/>
          <a:srcRect l="24473" r="19806"/>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İçerik Yer Tutucusu 2">
            <a:extLst>
              <a:ext uri="{FF2B5EF4-FFF2-40B4-BE49-F238E27FC236}">
                <a16:creationId xmlns:a16="http://schemas.microsoft.com/office/drawing/2014/main" id="{1C6A36A5-88E5-4CB6-A4DB-9EC53536CDA4}"/>
              </a:ext>
            </a:extLst>
          </p:cNvPr>
          <p:cNvSpPr>
            <a:spLocks noGrp="1"/>
          </p:cNvSpPr>
          <p:nvPr>
            <p:ph idx="1"/>
          </p:nvPr>
        </p:nvSpPr>
        <p:spPr>
          <a:xfrm>
            <a:off x="5177859" y="2147356"/>
            <a:ext cx="5683624" cy="4107021"/>
          </a:xfrm>
        </p:spPr>
        <p:txBody>
          <a:bodyPr vert="horz" lIns="91440" tIns="45720" rIns="91440" bIns="45720" rtlCol="0" anchor="t">
            <a:normAutofit/>
          </a:bodyPr>
          <a:lstStyle/>
          <a:p>
            <a:pPr>
              <a:lnSpc>
                <a:spcPct val="90000"/>
              </a:lnSpc>
            </a:pPr>
            <a:r>
              <a:rPr lang="tr-TR" sz="1600" dirty="0">
                <a:latin typeface="Gill Sans MT"/>
                <a:ea typeface="+mn-lt"/>
                <a:cs typeface="+mn-lt"/>
              </a:rPr>
              <a:t>MÖ beşinci yüzyılın ortalarında faaliyet gösteren eski bir </a:t>
            </a:r>
            <a:r>
              <a:rPr lang="tr-TR" sz="1600" dirty="0">
                <a:latin typeface="Gill Sans MT"/>
                <a:ea typeface="+mn-lt"/>
                <a:cs typeface="+mn-lt"/>
                <a:hlinkClick r:id="rId3"/>
              </a:rPr>
              <a:t>Yunan</a:t>
            </a:r>
            <a:r>
              <a:rPr lang="tr-TR" sz="1600" dirty="0">
                <a:latin typeface="Gill Sans MT"/>
                <a:ea typeface="+mn-lt"/>
                <a:cs typeface="+mn-lt"/>
              </a:rPr>
              <a:t> mimarıydı. O ve </a:t>
            </a:r>
            <a:r>
              <a:rPr lang="tr-TR" sz="1600" err="1">
                <a:latin typeface="Gill Sans MT"/>
                <a:ea typeface="+mn-lt"/>
                <a:cs typeface="+mn-lt"/>
              </a:rPr>
              <a:t>Ictinus</a:t>
            </a:r>
            <a:r>
              <a:rPr lang="tr-TR" sz="1600" dirty="0">
                <a:latin typeface="Gill Sans MT"/>
                <a:ea typeface="+mn-lt"/>
                <a:cs typeface="+mn-lt"/>
              </a:rPr>
              <a:t>, </a:t>
            </a:r>
            <a:r>
              <a:rPr lang="tr-TR" sz="1600" err="1">
                <a:latin typeface="Gill Sans MT"/>
                <a:ea typeface="+mn-lt"/>
                <a:cs typeface="+mn-lt"/>
              </a:rPr>
              <a:t>Parthenon'un</a:t>
            </a:r>
            <a:r>
              <a:rPr lang="tr-TR" sz="1600" dirty="0">
                <a:latin typeface="Gill Sans MT"/>
                <a:ea typeface="+mn-lt"/>
                <a:cs typeface="+mn-lt"/>
              </a:rPr>
              <a:t> mimarlarıydı (</a:t>
            </a:r>
            <a:r>
              <a:rPr lang="tr-TR" sz="1600" err="1">
                <a:latin typeface="Gill Sans MT"/>
                <a:ea typeface="+mn-lt"/>
                <a:cs typeface="+mn-lt"/>
              </a:rPr>
              <a:t>Plutarch</a:t>
            </a:r>
            <a:r>
              <a:rPr lang="tr-TR" sz="1600" dirty="0">
                <a:latin typeface="Gill Sans MT"/>
                <a:ea typeface="+mn-lt"/>
                <a:cs typeface="+mn-lt"/>
              </a:rPr>
              <a:t>, </a:t>
            </a:r>
            <a:r>
              <a:rPr lang="tr-TR" sz="1600" i="1" err="1">
                <a:latin typeface="Gill Sans MT"/>
                <a:ea typeface="+mn-lt"/>
                <a:cs typeface="+mn-lt"/>
              </a:rPr>
              <a:t>Pericles</a:t>
            </a:r>
            <a:r>
              <a:rPr lang="tr-TR" sz="1600" dirty="0">
                <a:latin typeface="Gill Sans MT"/>
                <a:ea typeface="+mn-lt"/>
                <a:cs typeface="+mn-lt"/>
              </a:rPr>
              <a:t> , 13). Bir yazıt, onu, </a:t>
            </a:r>
            <a:r>
              <a:rPr lang="tr-TR" sz="1600" err="1">
                <a:latin typeface="Gill Sans MT"/>
                <a:ea typeface="+mn-lt"/>
                <a:cs typeface="+mn-lt"/>
              </a:rPr>
              <a:t>Akropolis'teki</a:t>
            </a:r>
            <a:r>
              <a:rPr lang="tr-TR" sz="1600" dirty="0">
                <a:latin typeface="Gill Sans MT"/>
                <a:ea typeface="+mn-lt"/>
                <a:cs typeface="+mn-lt"/>
              </a:rPr>
              <a:t> </a:t>
            </a:r>
            <a:r>
              <a:rPr lang="tr-TR" sz="1600" dirty="0">
                <a:latin typeface="Gill Sans MT"/>
                <a:ea typeface="+mn-lt"/>
                <a:cs typeface="+mn-lt"/>
                <a:hlinkClick r:id="rId4"/>
              </a:rPr>
              <a:t>Athena</a:t>
            </a:r>
            <a:r>
              <a:rPr lang="tr-TR" sz="1600" dirty="0">
                <a:latin typeface="Gill Sans MT"/>
                <a:ea typeface="+mn-lt"/>
                <a:cs typeface="+mn-lt"/>
              </a:rPr>
              <a:t> </a:t>
            </a:r>
            <a:r>
              <a:rPr lang="tr-TR" sz="1600" err="1">
                <a:latin typeface="Gill Sans MT"/>
                <a:ea typeface="+mn-lt"/>
                <a:cs typeface="+mn-lt"/>
              </a:rPr>
              <a:t>Nike</a:t>
            </a:r>
            <a:r>
              <a:rPr lang="tr-TR" sz="1600" dirty="0">
                <a:latin typeface="Gill Sans MT"/>
                <a:ea typeface="+mn-lt"/>
                <a:cs typeface="+mn-lt"/>
              </a:rPr>
              <a:t> Kutsal Alanı'ndaki “</a:t>
            </a:r>
            <a:r>
              <a:rPr lang="tr-TR" sz="1600" err="1">
                <a:latin typeface="Gill Sans MT"/>
                <a:ea typeface="+mn-lt"/>
                <a:cs typeface="+mn-lt"/>
              </a:rPr>
              <a:t>Nike</a:t>
            </a:r>
            <a:r>
              <a:rPr lang="tr-TR" sz="1600" dirty="0">
                <a:latin typeface="Gill Sans MT"/>
                <a:ea typeface="+mn-lt"/>
                <a:cs typeface="+mn-lt"/>
              </a:rPr>
              <a:t> Tapınağı” </a:t>
            </a:r>
            <a:r>
              <a:rPr lang="tr-TR" sz="1600" err="1">
                <a:latin typeface="Gill Sans MT"/>
                <a:ea typeface="+mn-lt"/>
                <a:cs typeface="+mn-lt"/>
              </a:rPr>
              <a:t>nın</a:t>
            </a:r>
            <a:r>
              <a:rPr lang="tr-TR" sz="1600" dirty="0">
                <a:latin typeface="Gill Sans MT"/>
                <a:ea typeface="+mn-lt"/>
                <a:cs typeface="+mn-lt"/>
              </a:rPr>
              <a:t> mimarı olarak tanımlamaktadır (IG I 35). Söz konusu tapınak ya şatoda görülebilen </a:t>
            </a:r>
            <a:r>
              <a:rPr lang="tr-TR" sz="1600" err="1">
                <a:latin typeface="Gill Sans MT"/>
                <a:ea typeface="+mn-lt"/>
                <a:cs typeface="+mn-lt"/>
              </a:rPr>
              <a:t>amfitrostili</a:t>
            </a:r>
            <a:r>
              <a:rPr lang="tr-TR" sz="1600" dirty="0">
                <a:latin typeface="Gill Sans MT"/>
                <a:ea typeface="+mn-lt"/>
                <a:cs typeface="+mn-lt"/>
              </a:rPr>
              <a:t> Athena </a:t>
            </a:r>
            <a:r>
              <a:rPr lang="tr-TR" sz="1600" dirty="0">
                <a:latin typeface="Gill Sans MT"/>
                <a:ea typeface="+mn-lt"/>
                <a:cs typeface="+mn-lt"/>
                <a:hlinkClick r:id="rId5"/>
              </a:rPr>
              <a:t>Nike</a:t>
            </a:r>
            <a:r>
              <a:rPr lang="tr-TR" sz="1600" dirty="0">
                <a:latin typeface="Gill Sans MT"/>
                <a:ea typeface="+mn-lt"/>
                <a:cs typeface="+mn-lt"/>
              </a:rPr>
              <a:t> Tapınağı ya da daha sonraki tapınağın temellerinde kalıntıları bulunan küçük ölçekli </a:t>
            </a:r>
            <a:r>
              <a:rPr lang="tr-TR" sz="1600" dirty="0">
                <a:latin typeface="Gill Sans MT"/>
                <a:ea typeface="+mn-lt"/>
                <a:cs typeface="+mn-lt"/>
                <a:hlinkClick r:id="rId6"/>
              </a:rPr>
              <a:t>bir</a:t>
            </a:r>
            <a:r>
              <a:rPr lang="tr-TR" sz="1600" dirty="0">
                <a:latin typeface="Gill Sans MT"/>
                <a:ea typeface="+mn-lt"/>
                <a:cs typeface="+mn-lt"/>
              </a:rPr>
              <a:t> selef (</a:t>
            </a:r>
            <a:r>
              <a:rPr lang="tr-TR" sz="1600" err="1">
                <a:latin typeface="Gill Sans MT"/>
                <a:ea typeface="+mn-lt"/>
                <a:cs typeface="+mn-lt"/>
              </a:rPr>
              <a:t>naiskos</a:t>
            </a:r>
            <a:r>
              <a:rPr lang="tr-TR" sz="1600" dirty="0">
                <a:latin typeface="Gill Sans MT"/>
                <a:ea typeface="+mn-lt"/>
                <a:cs typeface="+mn-lt"/>
              </a:rPr>
              <a:t>). Bir yazıt, </a:t>
            </a:r>
            <a:r>
              <a:rPr lang="tr-TR" sz="1600" err="1">
                <a:latin typeface="Gill Sans MT"/>
                <a:ea typeface="+mn-lt"/>
                <a:cs typeface="+mn-lt"/>
              </a:rPr>
              <a:t>Akropolis'in</a:t>
            </a:r>
            <a:r>
              <a:rPr lang="tr-TR" sz="1600" dirty="0">
                <a:latin typeface="Gill Sans MT"/>
                <a:ea typeface="+mn-lt"/>
                <a:cs typeface="+mn-lt"/>
              </a:rPr>
              <a:t> Klasik Devre duvarının (IG I 45) mimarlarından biri olarak </a:t>
            </a:r>
            <a:r>
              <a:rPr lang="tr-TR" sz="1600" dirty="0" err="1">
                <a:latin typeface="Gill Sans MT"/>
                <a:ea typeface="+mn-lt"/>
                <a:cs typeface="+mn-lt"/>
              </a:rPr>
              <a:t>Callicrates'i</a:t>
            </a:r>
            <a:r>
              <a:rPr lang="tr-TR" sz="1600" dirty="0">
                <a:latin typeface="Gill Sans MT"/>
                <a:ea typeface="+mn-lt"/>
                <a:cs typeface="+mn-lt"/>
              </a:rPr>
              <a:t> ve Atina ve Pire'yi birbirine bağlayan üç şaşırtıcı surun Orta'sını inşa etmek için sözleşme yaptığı başka devletleri (</a:t>
            </a:r>
            <a:r>
              <a:rPr lang="tr-TR" sz="1600" dirty="0" err="1">
                <a:latin typeface="Gill Sans MT"/>
                <a:ea typeface="+mn-lt"/>
                <a:cs typeface="+mn-lt"/>
              </a:rPr>
              <a:t>loc</a:t>
            </a:r>
            <a:r>
              <a:rPr lang="tr-TR" sz="1600" dirty="0">
                <a:latin typeface="Gill Sans MT"/>
                <a:ea typeface="+mn-lt"/>
                <a:cs typeface="+mn-lt"/>
              </a:rPr>
              <a:t>. </a:t>
            </a:r>
            <a:r>
              <a:rPr lang="tr-TR" sz="1600" dirty="0" err="1">
                <a:latin typeface="Gill Sans MT"/>
                <a:ea typeface="+mn-lt"/>
                <a:cs typeface="+mn-lt"/>
              </a:rPr>
              <a:t>Cit</a:t>
            </a:r>
            <a:r>
              <a:rPr lang="tr-TR" sz="1600" dirty="0">
                <a:latin typeface="Gill Sans MT"/>
                <a:ea typeface="+mn-lt"/>
                <a:cs typeface="+mn-lt"/>
              </a:rPr>
              <a:t>.) </a:t>
            </a:r>
            <a:r>
              <a:rPr lang="tr-TR" sz="1600" dirty="0" err="1">
                <a:latin typeface="Gill Sans MT"/>
                <a:ea typeface="+mn-lt"/>
                <a:cs typeface="+mn-lt"/>
              </a:rPr>
              <a:t>Plutarch</a:t>
            </a:r>
            <a:r>
              <a:rPr lang="tr-TR" sz="1600" dirty="0">
                <a:latin typeface="Gill Sans MT"/>
                <a:ea typeface="+mn-lt"/>
                <a:cs typeface="+mn-lt"/>
              </a:rPr>
              <a:t> olarak tanımlar.</a:t>
            </a:r>
            <a:endParaRPr lang="tr-TR" sz="1600" dirty="0">
              <a:latin typeface="Gill Sans MT"/>
              <a:cs typeface="+mn-lt"/>
            </a:endParaRPr>
          </a:p>
          <a:p>
            <a:pPr>
              <a:lnSpc>
                <a:spcPct val="90000"/>
              </a:lnSpc>
            </a:pPr>
            <a:r>
              <a:rPr lang="tr-TR" sz="1600" dirty="0">
                <a:latin typeface="Gill Sans MT"/>
                <a:ea typeface="+mn-lt"/>
                <a:cs typeface="+mn-lt"/>
              </a:rPr>
              <a:t>Eski bir Yunan mimarı. 5. yüzyılın </a:t>
            </a:r>
            <a:r>
              <a:rPr lang="tr-TR" sz="1600" dirty="0">
                <a:latin typeface="Gill Sans MT"/>
                <a:ea typeface="+mn-lt"/>
                <a:cs typeface="+mn-lt"/>
                <a:hlinkClick r:id="rId7"/>
              </a:rPr>
              <a:t>ikinci</a:t>
            </a:r>
            <a:r>
              <a:rPr lang="tr-TR" sz="1600" dirty="0">
                <a:latin typeface="Gill Sans MT"/>
                <a:ea typeface="+mn-lt"/>
                <a:cs typeface="+mn-lt"/>
              </a:rPr>
              <a:t> yarısında Atina'da aktifti. </a:t>
            </a:r>
            <a:r>
              <a:rPr lang="tr-TR" sz="1600" dirty="0">
                <a:latin typeface="Gill Sans MT"/>
                <a:ea typeface="+mn-lt"/>
                <a:cs typeface="+mn-lt"/>
                <a:hlinkClick r:id="rId8"/>
              </a:rPr>
              <a:t>Akropolis'teki</a:t>
            </a:r>
            <a:r>
              <a:rPr lang="tr-TR" sz="1600" dirty="0">
                <a:latin typeface="Gill Sans MT"/>
                <a:ea typeface="+mn-lt"/>
                <a:cs typeface="+mn-lt"/>
              </a:rPr>
              <a:t> Athena </a:t>
            </a:r>
            <a:r>
              <a:rPr lang="tr-TR" sz="1600" err="1">
                <a:latin typeface="Gill Sans MT"/>
                <a:ea typeface="+mn-lt"/>
                <a:cs typeface="+mn-lt"/>
              </a:rPr>
              <a:t>Nike</a:t>
            </a:r>
            <a:r>
              <a:rPr lang="tr-TR" sz="1600" dirty="0">
                <a:latin typeface="Gill Sans MT"/>
                <a:ea typeface="+mn-lt"/>
                <a:cs typeface="+mn-lt"/>
              </a:rPr>
              <a:t> Tapınağı ve diğer birçok kamu binası, </a:t>
            </a:r>
            <a:r>
              <a:rPr lang="tr-TR" sz="1600" dirty="0">
                <a:latin typeface="Gill Sans MT"/>
                <a:ea typeface="+mn-lt"/>
                <a:cs typeface="+mn-lt"/>
                <a:hlinkClick r:id="rId9"/>
              </a:rPr>
              <a:t>tanışmalara</a:t>
            </a:r>
            <a:r>
              <a:rPr lang="tr-TR" sz="1600" dirty="0">
                <a:latin typeface="Gill Sans MT"/>
                <a:ea typeface="+mn-lt"/>
                <a:cs typeface="+mn-lt"/>
              </a:rPr>
              <a:t> </a:t>
            </a:r>
            <a:r>
              <a:rPr lang="tr-TR" sz="1600" dirty="0">
                <a:latin typeface="Gill Sans MT"/>
                <a:ea typeface="+mn-lt"/>
                <a:cs typeface="+mn-lt"/>
                <a:hlinkClick r:id="rId10"/>
              </a:rPr>
              <a:t>yardım</a:t>
            </a:r>
            <a:r>
              <a:rPr lang="tr-TR" sz="1600" dirty="0">
                <a:latin typeface="Gill Sans MT"/>
                <a:ea typeface="+mn-lt"/>
                <a:cs typeface="+mn-lt"/>
              </a:rPr>
              <a:t> </a:t>
            </a:r>
            <a:r>
              <a:rPr lang="tr-TR" sz="1600" dirty="0">
                <a:latin typeface="Gill Sans MT"/>
                <a:ea typeface="+mn-lt"/>
                <a:cs typeface="+mn-lt"/>
                <a:hlinkClick r:id="rId9"/>
              </a:rPr>
              <a:t>etti</a:t>
            </a:r>
            <a:r>
              <a:rPr lang="tr-TR" sz="1600" dirty="0">
                <a:latin typeface="Gill Sans MT"/>
                <a:ea typeface="+mn-lt"/>
                <a:cs typeface="+mn-lt"/>
              </a:rPr>
              <a:t> ve </a:t>
            </a:r>
            <a:r>
              <a:rPr lang="tr-TR" sz="1600" dirty="0">
                <a:latin typeface="Gill Sans MT"/>
                <a:ea typeface="+mn-lt"/>
                <a:cs typeface="+mn-lt"/>
                <a:hlinkClick r:id="rId11"/>
              </a:rPr>
              <a:t>parthenon</a:t>
            </a:r>
            <a:r>
              <a:rPr lang="tr-TR" sz="1600" dirty="0">
                <a:latin typeface="Gill Sans MT"/>
                <a:ea typeface="+mn-lt"/>
                <a:cs typeface="+mn-lt"/>
              </a:rPr>
              <a:t> yapımına katıldı.</a:t>
            </a:r>
            <a:endParaRPr lang="tr-TR" sz="1600" dirty="0">
              <a:latin typeface="Gill Sans MT"/>
            </a:endParaRPr>
          </a:p>
        </p:txBody>
      </p:sp>
    </p:spTree>
    <p:extLst>
      <p:ext uri="{BB962C8B-B14F-4D97-AF65-F5344CB8AC3E}">
        <p14:creationId xmlns:p14="http://schemas.microsoft.com/office/powerpoint/2010/main" val="264138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4">
            <a:extLst>
              <a:ext uri="{FF2B5EF4-FFF2-40B4-BE49-F238E27FC236}">
                <a16:creationId xmlns:a16="http://schemas.microsoft.com/office/drawing/2014/main" id="{2B213C5D-AECC-4487-9E4B-0C5CF9CECB95}"/>
              </a:ext>
            </a:extLst>
          </p:cNvPr>
          <p:cNvPicPr>
            <a:picLocks noChangeAspect="1"/>
          </p:cNvPicPr>
          <p:nvPr/>
        </p:nvPicPr>
        <p:blipFill rotWithShape="1">
          <a:blip r:embed="rId2"/>
          <a:srcRect l="17638" r="8995"/>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İçerik Yer Tutucusu 2">
            <a:extLst>
              <a:ext uri="{FF2B5EF4-FFF2-40B4-BE49-F238E27FC236}">
                <a16:creationId xmlns:a16="http://schemas.microsoft.com/office/drawing/2014/main" id="{32D741D6-92DF-4795-82CA-694A4F915DF2}"/>
              </a:ext>
            </a:extLst>
          </p:cNvPr>
          <p:cNvSpPr>
            <a:spLocks noGrp="1"/>
          </p:cNvSpPr>
          <p:nvPr>
            <p:ph idx="1"/>
          </p:nvPr>
        </p:nvSpPr>
        <p:spPr>
          <a:xfrm>
            <a:off x="7162799" y="581603"/>
            <a:ext cx="4876704" cy="5672774"/>
          </a:xfrm>
        </p:spPr>
        <p:txBody>
          <a:bodyPr vert="horz" lIns="91440" tIns="45720" rIns="91440" bIns="45720" rtlCol="0" anchor="t">
            <a:noAutofit/>
          </a:bodyPr>
          <a:lstStyle/>
          <a:p>
            <a:pPr marL="0" indent="0">
              <a:lnSpc>
                <a:spcPct val="90000"/>
              </a:lnSpc>
              <a:buNone/>
            </a:pPr>
            <a:r>
              <a:rPr lang="tr-TR" dirty="0">
                <a:latin typeface="Gill Sans MT"/>
                <a:ea typeface="+mn-lt"/>
                <a:cs typeface="+mn-lt"/>
              </a:rPr>
              <a:t>Armoni, öğelerin ayarlamalarındaki güzellik ve uygunluktur. Bu da, bir yapıtın öğeleri, genişliklerine uygun bir yükseklikte, uzunluklarına uygun bir genişlikte, kısacası tümüyle bakışımlı olduğu zaman gerçekleşir.</a:t>
            </a:r>
            <a:endParaRPr lang="tr-TR">
              <a:latin typeface="Gill Sans MT"/>
            </a:endParaRPr>
          </a:p>
          <a:p>
            <a:pPr marL="0" indent="0">
              <a:lnSpc>
                <a:spcPct val="90000"/>
              </a:lnSpc>
            </a:pPr>
            <a:r>
              <a:rPr lang="tr-TR" dirty="0">
                <a:latin typeface="Gill Sans MT"/>
                <a:ea typeface="+mn-lt"/>
                <a:cs typeface="+mn-lt"/>
              </a:rPr>
              <a:t>Bakışım, bir yapıtın kendi öğeleri arasındaki doğru uyum ve ölçüt olarak seçilen bir öğeye göre, tasarımın değişik öğeleri ile tümü arasındaki bağlantıdır. İnsan vücudunda, önkol, ayak, avuç, parmak ve diğer küçük uzuvlar arasında bir tür bakışımlı armoni vardır; mükemmel yapılarda da böyledir. </a:t>
            </a:r>
            <a:r>
              <a:rPr lang="tr-TR" dirty="0">
                <a:latin typeface="Gill Sans MT"/>
                <a:ea typeface="+mn-lt"/>
                <a:cs typeface="+mn-lt"/>
                <a:hlinkClick r:id="rId3"/>
              </a:rPr>
              <a:t>Tapınaklarda bakışım</a:t>
            </a:r>
            <a:r>
              <a:rPr lang="tr-TR" dirty="0">
                <a:latin typeface="Gill Sans MT"/>
                <a:ea typeface="+mn-lt"/>
                <a:cs typeface="+mn-lt"/>
              </a:rPr>
              <a:t> bir sütunun kalınlığından üçüz yivden (</a:t>
            </a:r>
            <a:r>
              <a:rPr lang="tr-TR" dirty="0" err="1">
                <a:latin typeface="Gill Sans MT"/>
                <a:ea typeface="+mn-lt"/>
                <a:cs typeface="+mn-lt"/>
              </a:rPr>
              <a:t>triglif</a:t>
            </a:r>
            <a:r>
              <a:rPr lang="tr-TR" dirty="0">
                <a:latin typeface="Gill Sans MT"/>
                <a:ea typeface="+mn-lt"/>
                <a:cs typeface="+mn-lt"/>
              </a:rPr>
              <a:t>) hatta bir modülden </a:t>
            </a:r>
            <a:r>
              <a:rPr lang="tr-TR" dirty="0" err="1">
                <a:latin typeface="Gill Sans MT"/>
                <a:ea typeface="+mn-lt"/>
                <a:cs typeface="+mn-lt"/>
              </a:rPr>
              <a:t>balistalardan</a:t>
            </a:r>
            <a:r>
              <a:rPr lang="tr-TR" dirty="0">
                <a:latin typeface="Gill Sans MT"/>
                <a:ea typeface="+mn-lt"/>
                <a:cs typeface="+mn-lt"/>
              </a:rPr>
              <a:t>, gemilerde, kürek ıskarmozları arasındaki aralıklardan ve başka şeylerde, değişik öğelerden hesaplanır.</a:t>
            </a:r>
            <a:endParaRPr lang="tr-TR" dirty="0">
              <a:latin typeface="Gill Sans MT"/>
            </a:endParaRPr>
          </a:p>
          <a:p>
            <a:pPr>
              <a:lnSpc>
                <a:spcPct val="90000"/>
              </a:lnSpc>
            </a:pPr>
            <a:endParaRPr lang="tr-TR" sz="1400" cap="all">
              <a:latin typeface="Gill Sans MT"/>
            </a:endParaRPr>
          </a:p>
          <a:p>
            <a:pPr>
              <a:lnSpc>
                <a:spcPct val="90000"/>
              </a:lnSpc>
            </a:pPr>
            <a:endParaRPr lang="tr-TR" sz="1400"/>
          </a:p>
        </p:txBody>
      </p:sp>
    </p:spTree>
    <p:extLst>
      <p:ext uri="{BB962C8B-B14F-4D97-AF65-F5344CB8AC3E}">
        <p14:creationId xmlns:p14="http://schemas.microsoft.com/office/powerpoint/2010/main" val="403003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BBBB91D3-7233-4D23-A768-2F51380F1829}"/>
              </a:ext>
            </a:extLst>
          </p:cNvPr>
          <p:cNvSpPr>
            <a:spLocks noGrp="1"/>
          </p:cNvSpPr>
          <p:nvPr>
            <p:ph idx="1"/>
          </p:nvPr>
        </p:nvSpPr>
        <p:spPr>
          <a:xfrm>
            <a:off x="1050879" y="824353"/>
            <a:ext cx="4788505" cy="5317820"/>
          </a:xfrm>
        </p:spPr>
        <p:txBody>
          <a:bodyPr vert="horz" lIns="91440" tIns="45720" rIns="91440" bIns="45720" rtlCol="0" anchor="t">
            <a:normAutofit/>
          </a:bodyPr>
          <a:lstStyle/>
          <a:p>
            <a:pPr marL="342900" indent="-342900">
              <a:lnSpc>
                <a:spcPct val="90000"/>
              </a:lnSpc>
            </a:pPr>
            <a:r>
              <a:rPr lang="tr-TR" sz="1600" dirty="0">
                <a:latin typeface="Gill Sans MT"/>
                <a:ea typeface="+mn-lt"/>
                <a:cs typeface="+mn-lt"/>
              </a:rPr>
              <a:t>Uygunluk, bir yapıt, yetkinlikle, geçerli ilkelere göre yapıldığında beliren biçem mükemmelliğidir. Geleneklerden, kullanımdan ve doğadan kaynaklanır. Geleneklerin önemi, yıldırımların Jüpiter’i, Gök, Güneş veya Ay onuruna inşa edilin üstü açık (</a:t>
            </a:r>
            <a:r>
              <a:rPr lang="tr-TR" sz="1600" dirty="0" err="1">
                <a:latin typeface="Gill Sans MT"/>
                <a:ea typeface="+mn-lt"/>
                <a:cs typeface="+mn-lt"/>
              </a:rPr>
              <a:t>hypaethral</a:t>
            </a:r>
            <a:r>
              <a:rPr lang="tr-TR" sz="1600" dirty="0">
                <a:latin typeface="Gill Sans MT"/>
                <a:ea typeface="+mn-lt"/>
                <a:cs typeface="+mn-lt"/>
              </a:rPr>
              <a:t>) yapılarda görülebilir: Çünkü bunlar, gökyüzü açık ve bulutsuz olduğu zaman görünümlerini algıladığımız tanrılardır. </a:t>
            </a:r>
            <a:r>
              <a:rPr lang="tr-TR" sz="1600" dirty="0">
                <a:latin typeface="Gill Sans MT"/>
                <a:ea typeface="+mn-lt"/>
                <a:cs typeface="+mn-lt"/>
                <a:hlinkClick r:id="rId2"/>
              </a:rPr>
              <a:t>Minerva, Mars ve Herkül’ün tapınakları</a:t>
            </a:r>
            <a:r>
              <a:rPr lang="tr-TR" sz="1600" dirty="0">
                <a:latin typeface="Gill Sans MT"/>
                <a:ea typeface="+mn-lt"/>
                <a:cs typeface="+mn-lt"/>
              </a:rPr>
              <a:t> </a:t>
            </a:r>
            <a:r>
              <a:rPr lang="tr-TR" sz="1600" dirty="0" err="1">
                <a:latin typeface="Gill Sans MT"/>
                <a:ea typeface="+mn-lt"/>
                <a:cs typeface="+mn-lt"/>
              </a:rPr>
              <a:t>Dor</a:t>
            </a:r>
            <a:r>
              <a:rPr lang="tr-TR" sz="1600" dirty="0">
                <a:latin typeface="Gill Sans MT"/>
                <a:ea typeface="+mn-lt"/>
                <a:cs typeface="+mn-lt"/>
              </a:rPr>
              <a:t> biçeminde olmalıdır; çünkü bu tanrıların yiğitçe güçleri, evlerinde zarafeti tamamen uygunsuz kılar. Venüs, Flora, </a:t>
            </a:r>
            <a:r>
              <a:rPr lang="tr-TR" sz="1600" dirty="0" err="1">
                <a:latin typeface="Gill Sans MT"/>
                <a:ea typeface="+mn-lt"/>
                <a:cs typeface="+mn-lt"/>
              </a:rPr>
              <a:t>Proserpine</a:t>
            </a:r>
            <a:r>
              <a:rPr lang="tr-TR" sz="1600" dirty="0">
                <a:latin typeface="Gill Sans MT"/>
                <a:ea typeface="+mn-lt"/>
                <a:cs typeface="+mn-lt"/>
              </a:rPr>
              <a:t>, Kaynak Suyu ve </a:t>
            </a:r>
            <a:r>
              <a:rPr lang="tr-TR" sz="1600" dirty="0" err="1">
                <a:latin typeface="Gill Sans MT"/>
                <a:ea typeface="+mn-lt"/>
                <a:cs typeface="+mn-lt"/>
              </a:rPr>
              <a:t>Nimf’lerin</a:t>
            </a:r>
            <a:r>
              <a:rPr lang="tr-TR" sz="1600" dirty="0">
                <a:latin typeface="Gill Sans MT"/>
                <a:ea typeface="+mn-lt"/>
                <a:cs typeface="+mn-lt"/>
              </a:rPr>
              <a:t> tapınaklarında ise bu zarif tanrıçalara, ince hatları, çiçekleri, yaprakları ve sarmallı süs öğeleri ile gereken uyumu sağladığından, </a:t>
            </a:r>
            <a:r>
              <a:rPr lang="tr-TR" sz="1600" dirty="0" err="1">
                <a:latin typeface="Gill Sans MT"/>
                <a:ea typeface="+mn-lt"/>
                <a:cs typeface="+mn-lt"/>
              </a:rPr>
              <a:t>Korint</a:t>
            </a:r>
            <a:r>
              <a:rPr lang="tr-TR" sz="1600" dirty="0">
                <a:latin typeface="Gill Sans MT"/>
                <a:ea typeface="+mn-lt"/>
                <a:cs typeface="+mn-lt"/>
              </a:rPr>
              <a:t> düzeninin kullanılması özel önem taşır. </a:t>
            </a:r>
            <a:r>
              <a:rPr lang="tr-TR" sz="1600" dirty="0" err="1">
                <a:latin typeface="Gill Sans MT"/>
                <a:ea typeface="+mn-lt"/>
                <a:cs typeface="+mn-lt"/>
              </a:rPr>
              <a:t>Juno</a:t>
            </a:r>
            <a:r>
              <a:rPr lang="tr-TR" sz="1600" dirty="0">
                <a:latin typeface="Gill Sans MT"/>
                <a:ea typeface="+mn-lt"/>
                <a:cs typeface="+mn-lt"/>
              </a:rPr>
              <a:t>, Diana, </a:t>
            </a:r>
            <a:r>
              <a:rPr lang="tr-TR" sz="1600" dirty="0" err="1">
                <a:latin typeface="Gill Sans MT"/>
                <a:ea typeface="+mn-lt"/>
                <a:cs typeface="+mn-lt"/>
              </a:rPr>
              <a:t>Bacchus</a:t>
            </a:r>
            <a:r>
              <a:rPr lang="tr-TR" sz="1600" dirty="0">
                <a:latin typeface="Gill Sans MT"/>
                <a:ea typeface="+mn-lt"/>
                <a:cs typeface="+mn-lt"/>
              </a:rPr>
              <a:t> benzer tanrılar için İyon düzeninde yapılan tapınaklar da, bu tanrıların bulundukları orta konuma uygun olarak </a:t>
            </a:r>
            <a:r>
              <a:rPr lang="tr-TR" sz="1600" dirty="0" err="1">
                <a:latin typeface="Gill Sans MT"/>
                <a:ea typeface="+mn-lt"/>
                <a:cs typeface="+mn-lt"/>
              </a:rPr>
              <a:t>Dor</a:t>
            </a:r>
            <a:r>
              <a:rPr lang="tr-TR" sz="1600" dirty="0">
                <a:latin typeface="Gill Sans MT"/>
                <a:ea typeface="+mn-lt"/>
                <a:cs typeface="+mn-lt"/>
              </a:rPr>
              <a:t> düzeninin sertliği ile </a:t>
            </a:r>
            <a:r>
              <a:rPr lang="tr-TR" sz="1600" dirty="0">
                <a:latin typeface="Gill Sans MT"/>
                <a:ea typeface="+mn-lt"/>
                <a:cs typeface="+mn-lt"/>
                <a:hlinkClick r:id="rId3"/>
              </a:rPr>
              <a:t>Korint düzenindeki zarafetin</a:t>
            </a:r>
            <a:r>
              <a:rPr lang="tr-TR" sz="1600" dirty="0">
                <a:latin typeface="Gill Sans MT"/>
                <a:ea typeface="+mn-lt"/>
                <a:cs typeface="+mn-lt"/>
              </a:rPr>
              <a:t> bileşimini yansıtırlar.</a:t>
            </a:r>
            <a:endParaRPr lang="tr-TR" sz="1600">
              <a:latin typeface="Gill Sans MT"/>
            </a:endParaRPr>
          </a:p>
          <a:p>
            <a:pPr>
              <a:lnSpc>
                <a:spcPct val="90000"/>
              </a:lnSpc>
            </a:pPr>
            <a:endParaRPr lang="tr-TR" sz="1400"/>
          </a:p>
        </p:txBody>
      </p:sp>
      <p:pic>
        <p:nvPicPr>
          <p:cNvPr id="4" name="Resim 4">
            <a:extLst>
              <a:ext uri="{FF2B5EF4-FFF2-40B4-BE49-F238E27FC236}">
                <a16:creationId xmlns:a16="http://schemas.microsoft.com/office/drawing/2014/main" id="{4F2373E0-8378-4295-B322-F5EAA9F7F811}"/>
              </a:ext>
            </a:extLst>
          </p:cNvPr>
          <p:cNvPicPr>
            <a:picLocks noChangeAspect="1"/>
          </p:cNvPicPr>
          <p:nvPr/>
        </p:nvPicPr>
        <p:blipFill>
          <a:blip r:embed="rId4"/>
          <a:stretch>
            <a:fillRect/>
          </a:stretch>
        </p:blipFill>
        <p:spPr>
          <a:xfrm>
            <a:off x="6450426" y="1594008"/>
            <a:ext cx="5466998" cy="4102858"/>
          </a:xfrm>
          <a:prstGeom prst="rect">
            <a:avLst/>
          </a:prstGeom>
        </p:spPr>
      </p:pic>
      <p:sp>
        <p:nvSpPr>
          <p:cNvPr id="13" name="Freeform: Shape 1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271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4" descr="iç mekan, yemek yaparken, birkaç, ızgara içeren bir resim&#10;&#10;Açıklama otomatik olarak oluşturuldu">
            <a:extLst>
              <a:ext uri="{FF2B5EF4-FFF2-40B4-BE49-F238E27FC236}">
                <a16:creationId xmlns:a16="http://schemas.microsoft.com/office/drawing/2014/main" id="{B171B3A8-413B-4D43-B542-0DF518E4CD40}"/>
              </a:ext>
            </a:extLst>
          </p:cNvPr>
          <p:cNvPicPr>
            <a:picLocks noGrp="1" noChangeAspect="1"/>
          </p:cNvPicPr>
          <p:nvPr>
            <p:ph idx="1"/>
          </p:nvPr>
        </p:nvPicPr>
        <p:blipFill rotWithShape="1">
          <a:blip r:embed="rId5"/>
          <a:srcRect l="855" r="5811"/>
          <a:stretch/>
        </p:blipFill>
        <p:spPr>
          <a:xfrm>
            <a:off x="20" y="10"/>
            <a:ext cx="12191980" cy="6857989"/>
          </a:xfrm>
          <a:prstGeom prst="rect">
            <a:avLst/>
          </a:prstGeom>
        </p:spPr>
      </p:pic>
      <p:sp useBgFill="1">
        <p:nvSpPr>
          <p:cNvPr id="15" name="Freeform: Shape 14">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FBE8EC-1812-4EE8-AE95-F57CA25A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159CA1A0-665C-4FC9-BE25-8C45BB69D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46D20DF-CE98-4EA3-96C8-C03C3A885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2CB3AFE0-FD02-4B4C-BDAF-D5F274FA5D14}"/>
              </a:ext>
            </a:extLst>
          </p:cNvPr>
          <p:cNvSpPr>
            <a:spLocks noGrp="1"/>
          </p:cNvSpPr>
          <p:nvPr>
            <p:ph type="title"/>
          </p:nvPr>
        </p:nvSpPr>
        <p:spPr>
          <a:xfrm>
            <a:off x="516482" y="5910583"/>
            <a:ext cx="6970985" cy="667638"/>
          </a:xfrm>
        </p:spPr>
        <p:txBody>
          <a:bodyPr vert="horz" lIns="91440" tIns="45720" rIns="91440" bIns="45720" rtlCol="0" anchor="t">
            <a:normAutofit/>
          </a:bodyPr>
          <a:lstStyle/>
          <a:p>
            <a:r>
              <a:rPr lang="en-US"/>
              <a:t>ANTİK ÇAĞ ŞEHİR MİMARİSİ</a:t>
            </a:r>
          </a:p>
        </p:txBody>
      </p:sp>
    </p:spTree>
    <p:extLst>
      <p:ext uri="{BB962C8B-B14F-4D97-AF65-F5344CB8AC3E}">
        <p14:creationId xmlns:p14="http://schemas.microsoft.com/office/powerpoint/2010/main" val="4145722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5667A55-85B9-4E0F-BEB9-B3DEBBAD422C}"/>
              </a:ext>
            </a:extLst>
          </p:cNvPr>
          <p:cNvSpPr>
            <a:spLocks noGrp="1"/>
          </p:cNvSpPr>
          <p:nvPr>
            <p:ph idx="1"/>
          </p:nvPr>
        </p:nvSpPr>
        <p:spPr>
          <a:xfrm>
            <a:off x="1050879" y="458200"/>
            <a:ext cx="9810604" cy="5796177"/>
          </a:xfrm>
        </p:spPr>
        <p:txBody>
          <a:bodyPr vert="horz" lIns="91440" tIns="45720" rIns="91440" bIns="45720" rtlCol="0" anchor="t">
            <a:normAutofit/>
          </a:bodyPr>
          <a:lstStyle/>
          <a:p>
            <a:pPr marL="0" indent="0"/>
            <a:r>
              <a:rPr lang="tr-TR" sz="2400" dirty="0">
                <a:latin typeface="Gill Sans MT"/>
                <a:ea typeface="+mn-lt"/>
                <a:cs typeface="+mn-lt"/>
              </a:rPr>
              <a:t>Antik çağın ilk büyük şehirleri Mezopotamya ve Mısır'da kuruldu. Sümerlerin Ziigurat'ı Mısır medeniyetinin Piramitleri görkemli yapılardı. Asurlular dev tapınaklar inşa etti</a:t>
            </a:r>
            <a:br>
              <a:rPr lang="tr-TR" sz="2400" dirty="0">
                <a:latin typeface="Gill Sans MT"/>
                <a:ea typeface="+mn-lt"/>
                <a:cs typeface="+mn-lt"/>
              </a:rPr>
            </a:br>
            <a:endParaRPr lang="tr-TR" sz="2400" dirty="0">
              <a:latin typeface="Gill Sans MT"/>
              <a:ea typeface="+mn-lt"/>
              <a:cs typeface="+mn-lt"/>
            </a:endParaRPr>
          </a:p>
          <a:p>
            <a:r>
              <a:rPr lang="tr-TR" sz="2400" dirty="0">
                <a:latin typeface="Gill Sans MT"/>
                <a:ea typeface="+mn-lt"/>
                <a:cs typeface="+mn-lt"/>
              </a:rPr>
              <a:t>Büyük İskender </a:t>
            </a:r>
            <a:r>
              <a:rPr lang="tr-TR" sz="2400" dirty="0" err="1">
                <a:latin typeface="Gill Sans MT"/>
                <a:ea typeface="+mn-lt"/>
                <a:cs typeface="+mn-lt"/>
              </a:rPr>
              <a:t>Persopolis'i</a:t>
            </a:r>
            <a:r>
              <a:rPr lang="tr-TR" sz="2400" dirty="0">
                <a:latin typeface="Gill Sans MT"/>
                <a:ea typeface="+mn-lt"/>
                <a:cs typeface="+mn-lt"/>
              </a:rPr>
              <a:t> ele geçirdiğinde, şaşalı şehrin güzelliği karşısında, "cennet benim oldu" demişti.  </a:t>
            </a:r>
          </a:p>
          <a:p>
            <a:br>
              <a:rPr lang="en-US" sz="2400" dirty="0">
                <a:latin typeface="Gill Sans MT"/>
              </a:rPr>
            </a:br>
            <a:r>
              <a:rPr lang="tr-TR" sz="2400" dirty="0">
                <a:latin typeface="Gill Sans MT"/>
                <a:ea typeface="+mn-lt"/>
                <a:cs typeface="+mn-lt"/>
              </a:rPr>
              <a:t>Ancak Antik Çağın </a:t>
            </a:r>
            <a:r>
              <a:rPr lang="tr-TR" sz="2400" dirty="0" err="1">
                <a:latin typeface="Gill Sans MT"/>
                <a:ea typeface="+mn-lt"/>
                <a:cs typeface="+mn-lt"/>
              </a:rPr>
              <a:t>sosyo</a:t>
            </a:r>
            <a:r>
              <a:rPr lang="tr-TR" sz="2400" dirty="0">
                <a:latin typeface="Gill Sans MT"/>
                <a:ea typeface="+mn-lt"/>
                <a:cs typeface="+mn-lt"/>
              </a:rPr>
              <a:t> kültürel şehirlerini Yunanlılar kurdu. Bunun anlamı, öncülleri ve çağdaşlarının aksine sadece tapınak ve saraylar değil, meclis binası, kamu binaları, hastane, kütüphane, tiyatro, </a:t>
            </a:r>
            <a:r>
              <a:rPr lang="tr-TR" sz="2400" dirty="0" err="1">
                <a:latin typeface="Gill Sans MT"/>
                <a:ea typeface="+mn-lt"/>
                <a:cs typeface="+mn-lt"/>
              </a:rPr>
              <a:t>gymnasium</a:t>
            </a:r>
            <a:r>
              <a:rPr lang="tr-TR" sz="2400" dirty="0">
                <a:latin typeface="Gill Sans MT"/>
                <a:ea typeface="+mn-lt"/>
                <a:cs typeface="+mn-lt"/>
              </a:rPr>
              <a:t> ve çok sayıda bina içeren konut kompleksleri yaptılar. Antik Yunan mimarisi, Roma döneminde tüm </a:t>
            </a:r>
            <a:r>
              <a:rPr lang="tr-TR" sz="2400" dirty="0" err="1">
                <a:latin typeface="Gill Sans MT"/>
                <a:ea typeface="+mn-lt"/>
                <a:cs typeface="+mn-lt"/>
              </a:rPr>
              <a:t>akdeniz</a:t>
            </a:r>
            <a:r>
              <a:rPr lang="tr-TR" sz="2400" dirty="0">
                <a:latin typeface="Gill Sans MT"/>
                <a:ea typeface="+mn-lt"/>
                <a:cs typeface="+mn-lt"/>
              </a:rPr>
              <a:t> havzasına nüfus etti.</a:t>
            </a:r>
          </a:p>
          <a:p>
            <a:br>
              <a:rPr lang="en-US" dirty="0"/>
            </a:br>
            <a:endParaRPr lang="en-US" sz="2400">
              <a:latin typeface="Gill Sans MT"/>
            </a:endParaRPr>
          </a:p>
          <a:p>
            <a:endParaRPr lang="tr-TR" dirty="0"/>
          </a:p>
        </p:txBody>
      </p:sp>
    </p:spTree>
    <p:extLst>
      <p:ext uri="{BB962C8B-B14F-4D97-AF65-F5344CB8AC3E}">
        <p14:creationId xmlns:p14="http://schemas.microsoft.com/office/powerpoint/2010/main" val="37768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9F5817B-1DB8-434D-AC60-A057953FA627}"/>
              </a:ext>
            </a:extLst>
          </p:cNvPr>
          <p:cNvSpPr>
            <a:spLocks noGrp="1"/>
          </p:cNvSpPr>
          <p:nvPr>
            <p:ph idx="1"/>
          </p:nvPr>
        </p:nvSpPr>
        <p:spPr>
          <a:xfrm>
            <a:off x="1050879" y="760912"/>
            <a:ext cx="9810604" cy="5493465"/>
          </a:xfrm>
        </p:spPr>
        <p:txBody>
          <a:bodyPr vert="horz" lIns="91440" tIns="45720" rIns="91440" bIns="45720" rtlCol="0" anchor="t">
            <a:normAutofit/>
          </a:bodyPr>
          <a:lstStyle/>
          <a:p>
            <a:pPr marL="0" indent="0"/>
            <a:r>
              <a:rPr lang="tr-TR" sz="2400" dirty="0">
                <a:latin typeface="Gill Sans MT"/>
                <a:ea typeface="+mn-lt"/>
                <a:cs typeface="+mn-lt"/>
              </a:rPr>
              <a:t>Klasik Yunan mimarisi, eski Yunanlıların şehirlerini ve yaşamlarını tanımlamak ve süslemek için kullandıkları bir dizi tanınabilir bina tipini ifade eder. Yunan medeniyeti </a:t>
            </a:r>
            <a:r>
              <a:rPr lang="tr-TR" sz="2400" dirty="0" err="1">
                <a:latin typeface="Gill Sans MT"/>
                <a:ea typeface="+mn-lt"/>
                <a:cs typeface="+mn-lt"/>
              </a:rPr>
              <a:t>şovenist</a:t>
            </a:r>
            <a:r>
              <a:rPr lang="tr-TR" sz="2400" dirty="0">
                <a:latin typeface="Gill Sans MT"/>
                <a:ea typeface="+mn-lt"/>
                <a:cs typeface="+mn-lt"/>
              </a:rPr>
              <a:t> ve çok katmanlı bir yapıya sahipti. Şehirlerde egemen sınıf, elit, mülk sahibi aristokrat ve tüccarlardan oluşuyordu. Yunan şehir devletlerinin aristokrat sınıfları, mimari ve sanat eserlerine ayırdıkları bütçe ile bir itibar yarışındaydılar.</a:t>
            </a:r>
            <a:br>
              <a:rPr lang="en-US" dirty="0"/>
            </a:br>
            <a:endParaRPr lang="en-US" sz="2400">
              <a:latin typeface="Gill Sans MT"/>
            </a:endParaRPr>
          </a:p>
          <a:p>
            <a:r>
              <a:rPr lang="tr-TR" sz="2400" dirty="0">
                <a:latin typeface="Gill Sans MT"/>
                <a:ea typeface="+mn-lt"/>
                <a:cs typeface="+mn-lt"/>
              </a:rPr>
              <a:t>Antik Yunan mimarisi denildiğinde, pek çok insanın zihninde beliren görüntü, Düzinelerce sütunun üzerinde yükselen tapınaklardır. Farklı sütun tipleri ile (</a:t>
            </a:r>
            <a:r>
              <a:rPr lang="tr-TR" sz="2400" dirty="0" err="1">
                <a:latin typeface="Gill Sans MT"/>
                <a:ea typeface="+mn-lt"/>
                <a:cs typeface="+mn-lt"/>
              </a:rPr>
              <a:t>Dor</a:t>
            </a:r>
            <a:r>
              <a:rPr lang="tr-TR" sz="2400" dirty="0">
                <a:latin typeface="Gill Sans MT"/>
                <a:ea typeface="+mn-lt"/>
                <a:cs typeface="+mn-lt"/>
              </a:rPr>
              <a:t>, </a:t>
            </a:r>
            <a:r>
              <a:rPr lang="tr-TR" sz="2400" dirty="0" err="1">
                <a:latin typeface="Gill Sans MT"/>
                <a:ea typeface="+mn-lt"/>
                <a:cs typeface="+mn-lt"/>
              </a:rPr>
              <a:t>İon</a:t>
            </a:r>
            <a:r>
              <a:rPr lang="tr-TR" sz="2400" dirty="0">
                <a:latin typeface="Gill Sans MT"/>
                <a:ea typeface="+mn-lt"/>
                <a:cs typeface="+mn-lt"/>
              </a:rPr>
              <a:t>, </a:t>
            </a:r>
            <a:r>
              <a:rPr lang="tr-TR" sz="2400" dirty="0" err="1">
                <a:latin typeface="Gill Sans MT"/>
                <a:ea typeface="+mn-lt"/>
                <a:cs typeface="+mn-lt"/>
              </a:rPr>
              <a:t>Korint</a:t>
            </a:r>
            <a:r>
              <a:rPr lang="tr-TR" sz="2400" dirty="0">
                <a:latin typeface="Gill Sans MT"/>
                <a:ea typeface="+mn-lt"/>
                <a:cs typeface="+mn-lt"/>
              </a:rPr>
              <a:t> stilleri) birbirinden farklılaşsa da, aynı formda, aynı gösterişli duruşla karşımıza çıkarlar. </a:t>
            </a:r>
            <a:endParaRPr lang="tr-TR" sz="2400">
              <a:latin typeface="Gill Sans MT"/>
            </a:endParaRPr>
          </a:p>
          <a:p>
            <a:endParaRPr lang="tr-TR" dirty="0"/>
          </a:p>
        </p:txBody>
      </p:sp>
    </p:spTree>
    <p:extLst>
      <p:ext uri="{BB962C8B-B14F-4D97-AF65-F5344CB8AC3E}">
        <p14:creationId xmlns:p14="http://schemas.microsoft.com/office/powerpoint/2010/main" val="611180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35B285-7E6B-407F-8B01-13C4982A893A}"/>
              </a:ext>
            </a:extLst>
          </p:cNvPr>
          <p:cNvSpPr>
            <a:spLocks noGrp="1"/>
          </p:cNvSpPr>
          <p:nvPr>
            <p:ph type="title"/>
          </p:nvPr>
        </p:nvSpPr>
        <p:spPr/>
        <p:txBody>
          <a:bodyPr/>
          <a:lstStyle/>
          <a:p>
            <a:endParaRPr lang="tr-TR"/>
          </a:p>
        </p:txBody>
      </p:sp>
      <p:pic>
        <p:nvPicPr>
          <p:cNvPr id="4" name="Resim 4">
            <a:extLst>
              <a:ext uri="{FF2B5EF4-FFF2-40B4-BE49-F238E27FC236}">
                <a16:creationId xmlns:a16="http://schemas.microsoft.com/office/drawing/2014/main" id="{87C21256-AF39-4BF0-9E01-6F1A2888FB2F}"/>
              </a:ext>
            </a:extLst>
          </p:cNvPr>
          <p:cNvPicPr>
            <a:picLocks noGrp="1" noChangeAspect="1"/>
          </p:cNvPicPr>
          <p:nvPr>
            <p:ph idx="1"/>
          </p:nvPr>
        </p:nvPicPr>
        <p:blipFill>
          <a:blip r:embed="rId2"/>
          <a:stretch>
            <a:fillRect/>
          </a:stretch>
        </p:blipFill>
        <p:spPr>
          <a:xfrm>
            <a:off x="-5530" y="-42841"/>
            <a:ext cx="12226133" cy="6965272"/>
          </a:xfrm>
        </p:spPr>
      </p:pic>
    </p:spTree>
    <p:extLst>
      <p:ext uri="{BB962C8B-B14F-4D97-AF65-F5344CB8AC3E}">
        <p14:creationId xmlns:p14="http://schemas.microsoft.com/office/powerpoint/2010/main" val="517904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09F33E5-BB37-4A59-8323-FE543FDEBBEB}"/>
              </a:ext>
            </a:extLst>
          </p:cNvPr>
          <p:cNvSpPr>
            <a:spLocks noGrp="1"/>
          </p:cNvSpPr>
          <p:nvPr>
            <p:ph type="title"/>
          </p:nvPr>
        </p:nvSpPr>
        <p:spPr>
          <a:xfrm>
            <a:off x="1009126" y="233820"/>
            <a:ext cx="4476464" cy="1216024"/>
          </a:xfrm>
        </p:spPr>
        <p:txBody>
          <a:bodyPr>
            <a:normAutofit/>
          </a:bodyPr>
          <a:lstStyle/>
          <a:p>
            <a:r>
              <a:rPr lang="tr-TR" b="1">
                <a:latin typeface="Gill Sans MT"/>
                <a:ea typeface="Batang"/>
              </a:rPr>
              <a:t>Tapınak</a:t>
            </a:r>
            <a:endParaRPr lang="tr-TR">
              <a:latin typeface="Gill Sans MT"/>
              <a:ea typeface="Batang"/>
            </a:endParaRPr>
          </a:p>
        </p:txBody>
      </p:sp>
      <p:sp>
        <p:nvSpPr>
          <p:cNvPr id="3" name="İçerik Yer Tutucusu 2">
            <a:extLst>
              <a:ext uri="{FF2B5EF4-FFF2-40B4-BE49-F238E27FC236}">
                <a16:creationId xmlns:a16="http://schemas.microsoft.com/office/drawing/2014/main" id="{3C50EAAC-0902-4DEF-A26D-EF1C1F3B86C4}"/>
              </a:ext>
            </a:extLst>
          </p:cNvPr>
          <p:cNvSpPr>
            <a:spLocks noGrp="1"/>
          </p:cNvSpPr>
          <p:nvPr>
            <p:ph idx="1"/>
          </p:nvPr>
        </p:nvSpPr>
        <p:spPr>
          <a:xfrm>
            <a:off x="268003" y="1526946"/>
            <a:ext cx="4658839" cy="5150854"/>
          </a:xfrm>
        </p:spPr>
        <p:txBody>
          <a:bodyPr vert="horz" lIns="91440" tIns="45720" rIns="91440" bIns="45720" rtlCol="0" anchor="t">
            <a:normAutofit lnSpcReduction="10000"/>
          </a:bodyPr>
          <a:lstStyle/>
          <a:p>
            <a:pPr marL="0" indent="0">
              <a:lnSpc>
                <a:spcPct val="90000"/>
              </a:lnSpc>
            </a:pPr>
            <a:r>
              <a:rPr lang="tr-TR" sz="1100" dirty="0">
                <a:latin typeface="Gill Sans MT"/>
                <a:ea typeface="+mn-lt"/>
                <a:cs typeface="+mn-lt"/>
              </a:rPr>
              <a:t>  </a:t>
            </a:r>
            <a:r>
              <a:rPr lang="tr-TR" sz="1400" dirty="0">
                <a:latin typeface="Gill Sans MT"/>
                <a:ea typeface="+mn-lt"/>
                <a:cs typeface="+mn-lt"/>
              </a:rPr>
              <a:t>Y</a:t>
            </a:r>
            <a:r>
              <a:rPr lang="tr-TR" sz="1600" dirty="0">
                <a:latin typeface="Gill Sans MT"/>
                <a:ea typeface="+mn-lt"/>
                <a:cs typeface="+mn-lt"/>
              </a:rPr>
              <a:t>unanlılar “konut” anlamına gelen </a:t>
            </a:r>
            <a:r>
              <a:rPr lang="tr-TR" sz="1600" i="1" dirty="0" err="1">
                <a:latin typeface="Gill Sans MT"/>
                <a:ea typeface="+mn-lt"/>
                <a:cs typeface="+mn-lt"/>
              </a:rPr>
              <a:t>ho</a:t>
            </a:r>
            <a:r>
              <a:rPr lang="tr-TR" sz="1600" i="1" dirty="0">
                <a:latin typeface="Gill Sans MT"/>
                <a:ea typeface="+mn-lt"/>
                <a:cs typeface="+mn-lt"/>
              </a:rPr>
              <a:t> να</a:t>
            </a:r>
            <a:r>
              <a:rPr lang="tr-TR" sz="1600" i="1" dirty="0" err="1">
                <a:latin typeface="Gill Sans MT"/>
                <a:ea typeface="+mn-lt"/>
                <a:cs typeface="+mn-lt"/>
              </a:rPr>
              <a:t>ός</a:t>
            </a:r>
            <a:r>
              <a:rPr lang="tr-TR" sz="1600" dirty="0">
                <a:latin typeface="Gill Sans MT"/>
                <a:ea typeface="+mn-lt"/>
                <a:cs typeface="+mn-lt"/>
              </a:rPr>
              <a:t> ( </a:t>
            </a:r>
            <a:r>
              <a:rPr lang="tr-TR" sz="1600" i="1" dirty="0" err="1">
                <a:latin typeface="Gill Sans MT"/>
                <a:ea typeface="+mn-lt"/>
                <a:cs typeface="+mn-lt"/>
              </a:rPr>
              <a:t>ho</a:t>
            </a:r>
            <a:r>
              <a:rPr lang="tr-TR" sz="1600" i="1" dirty="0">
                <a:latin typeface="Gill Sans MT"/>
                <a:ea typeface="+mn-lt"/>
                <a:cs typeface="+mn-lt"/>
              </a:rPr>
              <a:t> </a:t>
            </a:r>
            <a:r>
              <a:rPr lang="tr-TR" sz="1600" i="1" dirty="0" err="1">
                <a:latin typeface="Gill Sans MT"/>
                <a:ea typeface="+mn-lt"/>
                <a:cs typeface="+mn-lt"/>
              </a:rPr>
              <a:t>naós</a:t>
            </a:r>
            <a:r>
              <a:rPr lang="tr-TR" sz="1600" dirty="0">
                <a:latin typeface="Gill Sans MT"/>
                <a:ea typeface="+mn-lt"/>
                <a:cs typeface="+mn-lt"/>
              </a:rPr>
              <a:t> ) terimi ile      tapınaklara atıfta bulundu. Tapınak Latince bir terim           olan </a:t>
            </a:r>
            <a:r>
              <a:rPr lang="tr-TR" sz="1600" i="1" dirty="0" err="1">
                <a:latin typeface="Gill Sans MT"/>
                <a:ea typeface="+mn-lt"/>
                <a:cs typeface="+mn-lt"/>
              </a:rPr>
              <a:t>templum'dan</a:t>
            </a:r>
            <a:r>
              <a:rPr lang="tr-TR" sz="1600" i="1" dirty="0">
                <a:latin typeface="Gill Sans MT"/>
                <a:ea typeface="+mn-lt"/>
                <a:cs typeface="+mn-lt"/>
              </a:rPr>
              <a:t> </a:t>
            </a:r>
            <a:r>
              <a:rPr lang="tr-TR" sz="1600" dirty="0">
                <a:latin typeface="Gill Sans MT"/>
                <a:ea typeface="+mn-lt"/>
                <a:cs typeface="+mn-lt"/>
              </a:rPr>
              <a:t>türemiştir, dolayısıyla Roma döneminde     kullanılmaya başlanmıştır.</a:t>
            </a:r>
            <a:endParaRPr lang="tr-TR" sz="1600">
              <a:latin typeface="Gill Sans MT"/>
            </a:endParaRPr>
          </a:p>
          <a:p>
            <a:pPr>
              <a:lnSpc>
                <a:spcPct val="90000"/>
              </a:lnSpc>
            </a:pPr>
            <a:r>
              <a:rPr lang="tr-TR" sz="1600" dirty="0">
                <a:latin typeface="Gill Sans MT"/>
                <a:ea typeface="+mn-lt"/>
                <a:cs typeface="+mn-lt"/>
              </a:rPr>
              <a:t>Arkaik dönemde, Yunan anakarasındaki </a:t>
            </a:r>
            <a:r>
              <a:rPr lang="tr-TR" sz="1600" dirty="0" err="1">
                <a:latin typeface="Gill Sans MT"/>
                <a:ea typeface="+mn-lt"/>
                <a:cs typeface="+mn-lt"/>
              </a:rPr>
              <a:t>Dor</a:t>
            </a:r>
            <a:r>
              <a:rPr lang="tr-TR" sz="1600" dirty="0">
                <a:latin typeface="Gill Sans MT"/>
                <a:ea typeface="+mn-lt"/>
                <a:cs typeface="+mn-lt"/>
              </a:rPr>
              <a:t> mimarisinin düzenleri kesin olarak ortaya çıktı ve MÖ 6. ve 5. yüzyıllarda anıtsal bir tapınak inşası dalgasına yol açtı. Yunan şehir devletleri birbirleri ile sadece stratejik ve ekonomik anlamda değil, aynı zamanda mimaride ve özellikle tanrılarını temsilen inşa ettikleri tapınakların görkemi ile bir güç ve gövde gösterisi sergilemekteydiler, tapınaklar, dost veya düşman diğer şehir devletleri için hem saygı hem gıpta abideleriydi. </a:t>
            </a:r>
            <a:endParaRPr lang="tr-TR" sz="1600">
              <a:latin typeface="Gill Sans MT"/>
            </a:endParaRPr>
          </a:p>
          <a:p>
            <a:pPr>
              <a:lnSpc>
                <a:spcPct val="90000"/>
              </a:lnSpc>
            </a:pPr>
            <a:br>
              <a:rPr lang="en-US" sz="1600" dirty="0">
                <a:latin typeface="Gill Sans MT"/>
              </a:rPr>
            </a:br>
            <a:r>
              <a:rPr lang="tr-TR" sz="1600" dirty="0">
                <a:latin typeface="Gill Sans MT"/>
                <a:ea typeface="+mn-lt"/>
                <a:cs typeface="+mn-lt"/>
              </a:rPr>
              <a:t>Örneğin Atina, MÖ 5. </a:t>
            </a:r>
            <a:r>
              <a:rPr lang="tr-TR" sz="1600" dirty="0" err="1">
                <a:latin typeface="Gill Sans MT"/>
                <a:ea typeface="+mn-lt"/>
                <a:cs typeface="+mn-lt"/>
              </a:rPr>
              <a:t>yy'da</a:t>
            </a:r>
            <a:r>
              <a:rPr lang="tr-TR" sz="1600" dirty="0">
                <a:latin typeface="Gill Sans MT"/>
                <a:ea typeface="+mn-lt"/>
                <a:cs typeface="+mn-lt"/>
              </a:rPr>
              <a:t> akropolün inşasına muazzam kaynaklar ayırdı. </a:t>
            </a:r>
            <a:r>
              <a:rPr lang="tr-TR" sz="1600" dirty="0" err="1">
                <a:latin typeface="Gill Sans MT"/>
                <a:ea typeface="+mn-lt"/>
                <a:cs typeface="+mn-lt"/>
              </a:rPr>
              <a:t>Arkeik</a:t>
            </a:r>
            <a:r>
              <a:rPr lang="tr-TR" sz="1600" dirty="0">
                <a:latin typeface="Gill Sans MT"/>
                <a:ea typeface="+mn-lt"/>
                <a:cs typeface="+mn-lt"/>
              </a:rPr>
              <a:t> çağdan beri tapınak alanı olarak kullanılan bölgeye yapılan tapınak kompleksi Atina'nın Tanrılar ekonomik ve siyasi gücüne de işaret ediyordu.</a:t>
            </a:r>
            <a:endParaRPr lang="tr-TR" sz="1600">
              <a:latin typeface="Gill Sans MT"/>
            </a:endParaRPr>
          </a:p>
          <a:p>
            <a:pPr>
              <a:lnSpc>
                <a:spcPct val="90000"/>
              </a:lnSpc>
            </a:pPr>
            <a:endParaRPr lang="tr-TR" sz="1600" dirty="0"/>
          </a:p>
        </p:txBody>
      </p:sp>
      <p:pic>
        <p:nvPicPr>
          <p:cNvPr id="4" name="Resim 4" descr="gök, açık hava, bina, harabe içeren bir resim&#10;&#10;Açıklama otomatik olarak oluşturuldu">
            <a:extLst>
              <a:ext uri="{FF2B5EF4-FFF2-40B4-BE49-F238E27FC236}">
                <a16:creationId xmlns:a16="http://schemas.microsoft.com/office/drawing/2014/main" id="{805B704D-5389-49B8-823C-0919B587FC12}"/>
              </a:ext>
            </a:extLst>
          </p:cNvPr>
          <p:cNvPicPr>
            <a:picLocks noChangeAspect="1"/>
          </p:cNvPicPr>
          <p:nvPr/>
        </p:nvPicPr>
        <p:blipFill rotWithShape="1">
          <a:blip r:embed="rId2"/>
          <a:srcRect l="17341" r="23045" b="-1"/>
          <a:stretch/>
        </p:blipFill>
        <p:spPr>
          <a:xfrm>
            <a:off x="4740361" y="10"/>
            <a:ext cx="7451640" cy="6858438"/>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1158820893"/>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Geniş ekran</PresentationFormat>
  <Paragraphs>0</Paragraphs>
  <Slides>22</Slides>
  <Notes>0</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ArchiveVTI</vt:lpstr>
      <vt:lpstr>ANTİK ÇAĞLARDA MİMARİ </vt:lpstr>
      <vt:lpstr> Antik Çağ’da Mimarlığın Temel   İlkeleri </vt:lpstr>
      <vt:lpstr>PowerPoint Sunusu</vt:lpstr>
      <vt:lpstr>PowerPoint Sunusu</vt:lpstr>
      <vt:lpstr>ANTİK ÇAĞ ŞEHİR MİMARİSİ</vt:lpstr>
      <vt:lpstr>PowerPoint Sunusu</vt:lpstr>
      <vt:lpstr>PowerPoint Sunusu</vt:lpstr>
      <vt:lpstr>PowerPoint Sunusu</vt:lpstr>
      <vt:lpstr>Tapınak</vt:lpstr>
      <vt:lpstr>Agora (Pazar yeri)</vt:lpstr>
      <vt:lpstr>Stoa (Saçak Altı)</vt:lpstr>
      <vt:lpstr>Thesauros (Hazine Binası)</vt:lpstr>
      <vt:lpstr>tiyatro</vt:lpstr>
      <vt:lpstr>PowerPoint Sunusu</vt:lpstr>
      <vt:lpstr>Evler - Domestic Houses</vt:lpstr>
      <vt:lpstr>PowerPoint Sunusu</vt:lpstr>
      <vt:lpstr>Andron</vt:lpstr>
      <vt:lpstr>Fountain Houses (Çeşmeli evler)</vt:lpstr>
      <vt:lpstr>Antik Çağ mimarları </vt:lpstr>
      <vt:lpstr>Dinokrates</vt:lpstr>
      <vt:lpstr>Vitruvius</vt:lpstr>
      <vt:lpstr>Kallikrates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
  <cp:lastModifiedBy/>
  <cp:revision>242</cp:revision>
  <dcterms:created xsi:type="dcterms:W3CDTF">2021-12-03T10:04:26Z</dcterms:created>
  <dcterms:modified xsi:type="dcterms:W3CDTF">2021-12-03T11:15:44Z</dcterms:modified>
</cp:coreProperties>
</file>