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1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11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62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896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6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04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269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13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1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98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40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34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16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22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77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90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7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5E9F711-7F48-42B3-9B74-B32FC8DE9762}" type="datetimeFigureOut">
              <a:rPr lang="tr-TR" smtClean="0"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DC0E59F-F053-41A4-8FE7-F207DB429C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669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aging/aginginfo/alzheimers.htm#:~:text=Alzheimer's%20disease%20is%20the%20most,thought%2C%20memory%2C%20and%20language" TargetMode="External"/><Relationship Id="rId2" Type="http://schemas.openxmlformats.org/officeDocument/2006/relationships/hyperlink" Target="https://www.mayoclinic.org/diseases-conditions/alzheimers-disease/symptoms-causes/syc-203504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s.uk/conditions/alzheimers-diseas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Haf%C4%B1z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Problem_%C3%A7%C3%B6zme" TargetMode="External"/><Relationship Id="rId5" Type="http://schemas.openxmlformats.org/officeDocument/2006/relationships/hyperlink" Target="https://tr.wikipedia.org/wiki/Konu%C5%9Fma" TargetMode="External"/><Relationship Id="rId4" Type="http://schemas.openxmlformats.org/officeDocument/2006/relationships/hyperlink" Target="https://tr.wikipedia.org/wiki/Dikka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11AFAA2-F14C-32E9-8590-795C7B6CF7DD}"/>
              </a:ext>
            </a:extLst>
          </p:cNvPr>
          <p:cNvSpPr txBox="1"/>
          <p:nvPr/>
        </p:nvSpPr>
        <p:spPr>
          <a:xfrm>
            <a:off x="2390572" y="2505670"/>
            <a:ext cx="741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ALZHEIMER HASTALIĞI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51A072-007C-2BCE-C288-FC5912BC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63" y="437670"/>
            <a:ext cx="3180945" cy="133022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D26EEB4-DFC6-F24F-D59F-89035D25A32E}"/>
              </a:ext>
            </a:extLst>
          </p:cNvPr>
          <p:cNvSpPr txBox="1"/>
          <p:nvPr/>
        </p:nvSpPr>
        <p:spPr>
          <a:xfrm>
            <a:off x="3925921" y="4170104"/>
            <a:ext cx="587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Samet Can KONYALIOĞLU</a:t>
            </a:r>
          </a:p>
          <a:p>
            <a:r>
              <a:rPr lang="tr-TR" sz="2400" dirty="0"/>
              <a:t>Hacettepe Üniversitesi Tıp Fakültesi</a:t>
            </a:r>
          </a:p>
          <a:p>
            <a:r>
              <a:rPr lang="tr-TR" sz="2400" dirty="0"/>
              <a:t>4.Sınıf</a:t>
            </a:r>
          </a:p>
        </p:txBody>
      </p:sp>
    </p:spTree>
    <p:extLst>
      <p:ext uri="{BB962C8B-B14F-4D97-AF65-F5344CB8AC3E}">
        <p14:creationId xmlns:p14="http://schemas.microsoft.com/office/powerpoint/2010/main" val="304275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B43957-173A-AA0F-0E05-FDACE5AF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Uyarı işaretleri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357350-D547-CF70-1E95-A844A081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241"/>
            <a:ext cx="10233800" cy="4351338"/>
          </a:xfrm>
        </p:spPr>
        <p:txBody>
          <a:bodyPr/>
          <a:lstStyle/>
          <a:p>
            <a:r>
              <a:rPr lang="tr-TR" dirty="0"/>
              <a:t>Günlük hayata etki eden hafıza kaybı</a:t>
            </a:r>
          </a:p>
          <a:p>
            <a:r>
              <a:rPr lang="tr-TR" dirty="0"/>
              <a:t>Plan yapma ve problem çözmede zorluklar yaşama</a:t>
            </a:r>
          </a:p>
          <a:p>
            <a:r>
              <a:rPr lang="tr-TR" dirty="0"/>
              <a:t>Tarih, yer ve zaman konularında kafa karışıklığı olması</a:t>
            </a:r>
          </a:p>
          <a:p>
            <a:r>
              <a:rPr lang="tr-TR" dirty="0"/>
              <a:t>Yeni oluşan konuşma ve yazmada problem yaşama</a:t>
            </a:r>
          </a:p>
          <a:p>
            <a:r>
              <a:rPr lang="tr-TR" dirty="0"/>
              <a:t>Duygudurum ve karakter değişiklikleri</a:t>
            </a:r>
          </a:p>
          <a:p>
            <a:r>
              <a:rPr lang="tr-TR" dirty="0"/>
              <a:t>Karar vermede veya sorulan sorulara cevap vermede sürekli başkalarından yardım almak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AA31F6-F7F7-36A2-2E02-2D26B8D2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31" y="365125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9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469D9B-E4F0-5287-50B3-EBCE7FA0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Hastalığın evreleri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472183-41AD-406F-7143-19203041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696"/>
            <a:ext cx="10233800" cy="4351338"/>
          </a:xfrm>
        </p:spPr>
        <p:txBody>
          <a:bodyPr/>
          <a:lstStyle/>
          <a:p>
            <a:r>
              <a:rPr lang="tr-TR" dirty="0">
                <a:solidFill>
                  <a:schemeClr val="accent3"/>
                </a:solidFill>
              </a:rPr>
              <a:t>Hafif Bilişsel Bozukluk</a:t>
            </a:r>
            <a:r>
              <a:rPr lang="tr-TR" dirty="0"/>
              <a:t>: Yaşa ve eğitim düzeyine göre beklenenden daha çok hafıza problemleri görülür. Bu durumdakilerin çoğu AH </a:t>
            </a:r>
            <a:r>
              <a:rPr lang="tr-TR" dirty="0" err="1"/>
              <a:t>na</a:t>
            </a:r>
            <a:r>
              <a:rPr lang="tr-TR" dirty="0"/>
              <a:t> ilerler.</a:t>
            </a:r>
          </a:p>
          <a:p>
            <a:r>
              <a:rPr lang="tr-TR" dirty="0">
                <a:solidFill>
                  <a:schemeClr val="accent5"/>
                </a:solidFill>
              </a:rPr>
              <a:t>Erken evre: 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Yeni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okunan materyalleri unutur, çeşitli objelerin yerini unutur veya kaybeder, doğru kelimeleri kullanmada zorluk yaşar.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Orta evre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: Aynı soruyu defalarca kez sorar, ince motor yetenekleri bozulur, nerede olduğu konusunda kafası karışıktır, sık kaybolur.</a:t>
            </a:r>
          </a:p>
          <a:p>
            <a:r>
              <a:rPr lang="tr-TR" dirty="0">
                <a:solidFill>
                  <a:srgbClr val="C00000"/>
                </a:solidFill>
              </a:rPr>
              <a:t>İleri evre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: Kelimelerle iletişim kuramaz, tuvalet kontrolünü sağlayamaz, düzgün biçimde yürüyemez ve 24 saat bakıma ihtiyaç duyar.</a:t>
            </a:r>
          </a:p>
        </p:txBody>
      </p:sp>
    </p:spTree>
    <p:extLst>
      <p:ext uri="{BB962C8B-B14F-4D97-AF65-F5344CB8AC3E}">
        <p14:creationId xmlns:p14="http://schemas.microsoft.com/office/powerpoint/2010/main" val="18534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3AA51A-7D93-367A-8989-15BB449A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1C930-5B43-9E74-7B48-B70E37E8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/>
          <a:lstStyle/>
          <a:p>
            <a:r>
              <a:rPr lang="tr-TR" dirty="0"/>
              <a:t>Yaş</a:t>
            </a:r>
          </a:p>
          <a:p>
            <a:r>
              <a:rPr lang="tr-TR" dirty="0"/>
              <a:t>Aile öyküsü</a:t>
            </a:r>
          </a:p>
          <a:p>
            <a:r>
              <a:rPr lang="tr-TR" dirty="0"/>
              <a:t>Irk</a:t>
            </a:r>
          </a:p>
          <a:p>
            <a:r>
              <a:rPr lang="tr-TR" dirty="0"/>
              <a:t>Metabolik sendrom -&gt; Obezite/HT/Yüksek kolesterol/DM</a:t>
            </a:r>
          </a:p>
          <a:p>
            <a:r>
              <a:rPr lang="tr-TR" dirty="0"/>
              <a:t>Sigara ve alkol</a:t>
            </a:r>
          </a:p>
          <a:p>
            <a:r>
              <a:rPr lang="tr-TR" dirty="0"/>
              <a:t>Kafa travmaları</a:t>
            </a:r>
          </a:p>
          <a:p>
            <a:r>
              <a:rPr lang="tr-TR" dirty="0"/>
              <a:t>Kadın cinsiyeti</a:t>
            </a:r>
          </a:p>
        </p:txBody>
      </p:sp>
      <p:pic>
        <p:nvPicPr>
          <p:cNvPr id="5" name="Resim 4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D62455A8-D157-2665-84E2-84EEE177A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08" y="929768"/>
            <a:ext cx="1452461" cy="1939110"/>
          </a:xfrm>
          <a:prstGeom prst="rect">
            <a:avLst/>
          </a:prstGeom>
        </p:spPr>
      </p:pic>
      <p:pic>
        <p:nvPicPr>
          <p:cNvPr id="7" name="Resim 6" descr="tatlı içeren bir resim&#10;&#10;Açıklama otomatik olarak oluşturuldu">
            <a:extLst>
              <a:ext uri="{FF2B5EF4-FFF2-40B4-BE49-F238E27FC236}">
                <a16:creationId xmlns:a16="http://schemas.microsoft.com/office/drawing/2014/main" id="{A59EE192-A242-4505-0882-771C3594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53" y="1482053"/>
            <a:ext cx="2388647" cy="1589536"/>
          </a:xfrm>
          <a:prstGeom prst="rect">
            <a:avLst/>
          </a:prstGeom>
        </p:spPr>
      </p:pic>
      <p:pic>
        <p:nvPicPr>
          <p:cNvPr id="9" name="Resim 8" descr="küçük resim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74242DB8-A942-D40C-BDAC-6C20A3610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86" y="4197028"/>
            <a:ext cx="1940567" cy="19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79F5F2-7CF1-0593-D327-DD313C19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214"/>
            <a:ext cx="10515600" cy="1325563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2AC411-DD7E-8618-71AC-7B77D511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651777"/>
            <a:ext cx="10233800" cy="4351338"/>
          </a:xfrm>
        </p:spPr>
        <p:txBody>
          <a:bodyPr/>
          <a:lstStyle/>
          <a:p>
            <a:r>
              <a:rPr lang="tr-TR" dirty="0"/>
              <a:t>İlaç tedavisi </a:t>
            </a:r>
          </a:p>
          <a:p>
            <a:endParaRPr lang="tr-TR" dirty="0"/>
          </a:p>
          <a:p>
            <a:r>
              <a:rPr lang="tr-TR" dirty="0"/>
              <a:t>İlaçsız olarak semptomları idare etme </a:t>
            </a:r>
          </a:p>
          <a:p>
            <a:pPr marL="0" indent="0">
              <a:buNone/>
            </a:pPr>
            <a:r>
              <a:rPr lang="tr-TR" dirty="0"/>
              <a:t>    -</a:t>
            </a:r>
            <a:r>
              <a:rPr lang="tr-TR" sz="2400" dirty="0"/>
              <a:t>Demansı olan hastanın yaşam kalitesini artırmak</a:t>
            </a:r>
          </a:p>
          <a:p>
            <a:pPr marL="0" indent="0">
              <a:buNone/>
            </a:pPr>
            <a:r>
              <a:rPr lang="tr-TR" sz="2400" dirty="0"/>
              <a:t>         =&gt; İletişim ve etkileşim içinde bulunma</a:t>
            </a:r>
          </a:p>
          <a:p>
            <a:pPr marL="0" indent="0">
              <a:buNone/>
            </a:pPr>
            <a:r>
              <a:rPr lang="tr-TR" sz="2400" dirty="0"/>
              <a:t>         =&gt; Ev ortamının düzenlenmesi</a:t>
            </a:r>
          </a:p>
          <a:p>
            <a:pPr marL="0" indent="0">
              <a:buNone/>
            </a:pPr>
            <a:r>
              <a:rPr lang="tr-TR" sz="2400" dirty="0"/>
              <a:t>         =&gt; Genel sağlık durumunu iyileştirme</a:t>
            </a:r>
          </a:p>
          <a:p>
            <a:pPr marL="0" indent="0">
              <a:buNone/>
            </a:pPr>
            <a:r>
              <a:rPr lang="tr-TR" sz="2400" dirty="0"/>
              <a:t>         =&gt; Terapötik aktiviteler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449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25AEBD-FADB-7F28-B90F-C95C8129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solidFill>
                  <a:schemeClr val="tx2">
                    <a:lumMod val="75000"/>
                  </a:schemeClr>
                </a:solidFill>
              </a:rPr>
              <a:t>Referans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E2167E-F882-3E44-EC32-A0C0FDEFE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06" y="1706968"/>
            <a:ext cx="10233800" cy="4351338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https://www.mayoclinic.org/diseases-conditions/alzheimers-disease/symptoms-causes/syc-20350447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3"/>
              </a:rPr>
              <a:t>https://www.cdc.gov/aging/aginginfo/alzheimers.htm#:~:text=Alzheimer's%20disease%20is%20the%20most,thought%2C%20memory%2C%20and%20language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4"/>
              </a:rPr>
              <a:t>https://www.nhs.uk/conditions/alzheimers-disease/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311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DE1CDF-6396-88EB-9BDE-84BAEC15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200" y="2380102"/>
            <a:ext cx="10233800" cy="4351338"/>
          </a:xfrm>
        </p:spPr>
        <p:txBody>
          <a:bodyPr>
            <a:normAutofit/>
          </a:bodyPr>
          <a:lstStyle/>
          <a:p>
            <a:r>
              <a:rPr lang="tr-TR" sz="8000" dirty="0"/>
              <a:t>TEŞEKKÜRLER.</a:t>
            </a:r>
          </a:p>
        </p:txBody>
      </p:sp>
    </p:spTree>
    <p:extLst>
      <p:ext uri="{BB962C8B-B14F-4D97-AF65-F5344CB8AC3E}">
        <p14:creationId xmlns:p14="http://schemas.microsoft.com/office/powerpoint/2010/main" val="409492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F35CBB-BFBB-1963-8900-5926F3B5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00" y="722548"/>
            <a:ext cx="10515600" cy="831377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Sunum içeriği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DBA554-2C5D-97D9-9D12-22110ECB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864536"/>
            <a:ext cx="10233800" cy="4351338"/>
          </a:xfrm>
        </p:spPr>
        <p:txBody>
          <a:bodyPr/>
          <a:lstStyle/>
          <a:p>
            <a:r>
              <a:rPr lang="tr-TR" dirty="0"/>
              <a:t>Demans tanımı</a:t>
            </a:r>
          </a:p>
          <a:p>
            <a:r>
              <a:rPr lang="tr-TR"/>
              <a:t>Demans </a:t>
            </a:r>
            <a:r>
              <a:rPr lang="tr-TR" dirty="0"/>
              <a:t>türleri</a:t>
            </a:r>
          </a:p>
          <a:p>
            <a:r>
              <a:rPr lang="tr-TR" dirty="0"/>
              <a:t>Alzheimer tanımı</a:t>
            </a:r>
          </a:p>
          <a:p>
            <a:r>
              <a:rPr lang="tr-TR" dirty="0"/>
              <a:t>Tarihçe</a:t>
            </a:r>
          </a:p>
          <a:p>
            <a:r>
              <a:rPr lang="tr-TR" dirty="0"/>
              <a:t>İstatistik</a:t>
            </a:r>
          </a:p>
          <a:p>
            <a:r>
              <a:rPr lang="tr-TR" dirty="0"/>
              <a:t>Hastalığın evreleri</a:t>
            </a:r>
          </a:p>
          <a:p>
            <a:r>
              <a:rPr lang="tr-TR" dirty="0"/>
              <a:t>Risk faktörleri</a:t>
            </a:r>
          </a:p>
          <a:p>
            <a:r>
              <a:rPr lang="tr-TR" dirty="0"/>
              <a:t>Tedavi</a:t>
            </a:r>
          </a:p>
        </p:txBody>
      </p:sp>
    </p:spTree>
    <p:extLst>
      <p:ext uri="{BB962C8B-B14F-4D97-AF65-F5344CB8AC3E}">
        <p14:creationId xmlns:p14="http://schemas.microsoft.com/office/powerpoint/2010/main" val="200759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9AE3E4-0076-DC92-1D01-B61625E1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95" y="511040"/>
            <a:ext cx="10515600" cy="1016203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Demans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7D6874A-01E1-C2A5-81A5-3CEEB2AD5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16" y="4153710"/>
            <a:ext cx="5671272" cy="2558374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225C149-39B2-62C7-EBC1-B787B7B9FC39}"/>
              </a:ext>
            </a:extLst>
          </p:cNvPr>
          <p:cNvSpPr txBox="1"/>
          <p:nvPr/>
        </p:nvSpPr>
        <p:spPr>
          <a:xfrm>
            <a:off x="1099225" y="1806796"/>
            <a:ext cx="9075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0" i="0" dirty="0">
                <a:effectLst/>
                <a:latin typeface="Arial" panose="020B0604020202020204" pitchFamily="34" charset="0"/>
              </a:rPr>
              <a:t>Demans, beyinde hasardan kaynaklanan ve ilerleyen bir bozukluk olup kişide yaşından beklenen beyin performansını gösterememesidir. Özellikle etkilenen bölgeler </a:t>
            </a:r>
            <a:r>
              <a:rPr lang="tr-TR" sz="2800" b="0" i="0" u="none" strike="noStrike" dirty="0">
                <a:effectLst/>
                <a:latin typeface="Arial" panose="020B0604020202020204" pitchFamily="34" charset="0"/>
                <a:hlinkClick r:id="rId3" tooltip="Hafı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hafıza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sz="2800" b="0" i="0" u="none" strike="noStrike" dirty="0">
                <a:effectLst/>
                <a:latin typeface="Arial" panose="020B0604020202020204" pitchFamily="34" charset="0"/>
                <a:hlinkClick r:id="rId4" tooltip="Dikk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dikkat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sz="2800" b="0" i="0" u="none" strike="noStrike" dirty="0">
                <a:effectLst/>
                <a:latin typeface="Arial" panose="020B0604020202020204" pitchFamily="34" charset="0"/>
                <a:hlinkClick r:id="rId5" tooltip="Konuş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 ve </a:t>
            </a:r>
            <a:r>
              <a:rPr lang="tr-TR" sz="2800" b="0" i="0" u="none" strike="noStrike" dirty="0">
                <a:effectLst/>
                <a:latin typeface="Arial" panose="020B0604020202020204" pitchFamily="34" charset="0"/>
                <a:hlinkClick r:id="rId6" tooltip="Problem çöz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 çözme</a:t>
            </a:r>
            <a:r>
              <a:rPr lang="tr-TR" sz="2800" b="0" i="0" dirty="0">
                <a:effectLst/>
                <a:latin typeface="Arial" panose="020B0604020202020204" pitchFamily="34" charset="0"/>
              </a:rPr>
              <a:t> alanlarıdır. Durumun ileri aşamalarında kişi zaman, yer ve kişi oryantasyonunu kaybeder.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3107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99B8EA-9647-0BC6-8D2C-195537C2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Demans Türleri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0A3E79-617C-D4D4-3EA0-B3E33148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335"/>
            <a:ext cx="10233800" cy="4351338"/>
          </a:xfrm>
        </p:spPr>
        <p:txBody>
          <a:bodyPr/>
          <a:lstStyle/>
          <a:p>
            <a:r>
              <a:rPr lang="tr-TR" dirty="0"/>
              <a:t>Alzheimer tip demans</a:t>
            </a:r>
          </a:p>
          <a:p>
            <a:r>
              <a:rPr lang="tr-TR" dirty="0" err="1"/>
              <a:t>Lewy</a:t>
            </a:r>
            <a:r>
              <a:rPr lang="tr-TR" dirty="0"/>
              <a:t> </a:t>
            </a:r>
            <a:r>
              <a:rPr lang="tr-TR" dirty="0" err="1"/>
              <a:t>cisimcikli</a:t>
            </a:r>
            <a:r>
              <a:rPr lang="tr-TR" dirty="0"/>
              <a:t> demans</a:t>
            </a:r>
          </a:p>
          <a:p>
            <a:r>
              <a:rPr lang="tr-TR" dirty="0" err="1"/>
              <a:t>Frontotemporal</a:t>
            </a:r>
            <a:r>
              <a:rPr lang="tr-TR" dirty="0"/>
              <a:t> demans</a:t>
            </a:r>
          </a:p>
          <a:p>
            <a:r>
              <a:rPr lang="tr-TR" dirty="0"/>
              <a:t>Vasküler tip demans</a:t>
            </a:r>
          </a:p>
          <a:p>
            <a:r>
              <a:rPr lang="tr-TR" dirty="0" err="1"/>
              <a:t>Creutzfeld</a:t>
            </a:r>
            <a:r>
              <a:rPr lang="tr-TR" dirty="0"/>
              <a:t> tip demans</a:t>
            </a:r>
          </a:p>
          <a:p>
            <a:r>
              <a:rPr lang="tr-TR" dirty="0"/>
              <a:t>Parkinson hastalığı demansı</a:t>
            </a:r>
          </a:p>
        </p:txBody>
      </p:sp>
    </p:spTree>
    <p:extLst>
      <p:ext uri="{BB962C8B-B14F-4D97-AF65-F5344CB8AC3E}">
        <p14:creationId xmlns:p14="http://schemas.microsoft.com/office/powerpoint/2010/main" val="253803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56F2CB-BF3B-E017-EACC-1F0711B5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Alzheimer hastalığı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47B9C0-73B0-86B2-5BD9-B5E48C6B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971540"/>
            <a:ext cx="10233800" cy="4351338"/>
          </a:xfrm>
        </p:spPr>
        <p:txBody>
          <a:bodyPr/>
          <a:lstStyle/>
          <a:p>
            <a:r>
              <a:rPr lang="tr-TR" dirty="0"/>
              <a:t>Kademe kademe ilerleyen ve geri döndürülemeyen dejeneratif bir beyin hastalığıdır.</a:t>
            </a:r>
          </a:p>
          <a:p>
            <a:r>
              <a:rPr lang="tr-TR" dirty="0"/>
              <a:t>Demansın en sık görülen tipidir.</a:t>
            </a:r>
          </a:p>
          <a:p>
            <a:r>
              <a:rPr lang="tr-TR" dirty="0"/>
              <a:t>Sinsi başlangıçlıdır.</a:t>
            </a:r>
          </a:p>
          <a:p>
            <a:r>
              <a:rPr lang="tr-TR" dirty="0"/>
              <a:t>Hastalığın ortalama süresi kişiden kişiye değişebilir</a:t>
            </a:r>
            <a:r>
              <a:rPr lang="tr-TR" sz="1400" dirty="0"/>
              <a:t>.( +20 yıl kadar uzun sürebilir)</a:t>
            </a:r>
          </a:p>
          <a:p>
            <a:r>
              <a:rPr lang="tr-TR" dirty="0"/>
              <a:t>Normal yaşlanma sürecinin bir parçası </a:t>
            </a:r>
            <a:r>
              <a:rPr lang="tr-TR" b="1" u="sng" dirty="0"/>
              <a:t>değildir.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549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BEAC1BD-8625-AFDC-5DF3-45BA95EA6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55" y="311253"/>
            <a:ext cx="8190689" cy="6235494"/>
          </a:xfrm>
        </p:spPr>
      </p:pic>
    </p:spTree>
    <p:extLst>
      <p:ext uri="{BB962C8B-B14F-4D97-AF65-F5344CB8AC3E}">
        <p14:creationId xmlns:p14="http://schemas.microsoft.com/office/powerpoint/2010/main" val="197451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10C742-372A-A7F9-8653-7B3A9230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Tarihçe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17E9C4-6681-8B18-10AE-74F0109A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987"/>
            <a:ext cx="10233800" cy="4351338"/>
          </a:xfrm>
        </p:spPr>
        <p:txBody>
          <a:bodyPr/>
          <a:lstStyle/>
          <a:p>
            <a:r>
              <a:rPr lang="tr-TR" dirty="0"/>
              <a:t>Hastalık ilk olarak 1906’da Alman hekim </a:t>
            </a:r>
            <a:r>
              <a:rPr lang="tr-TR" dirty="0" err="1"/>
              <a:t>Alois</a:t>
            </a:r>
            <a:r>
              <a:rPr lang="tr-TR" dirty="0"/>
              <a:t> Alzheimer tarafından tanımlanmıştır. 50’li yaşlarında olan Auguste </a:t>
            </a:r>
            <a:r>
              <a:rPr lang="tr-TR" dirty="0" err="1"/>
              <a:t>Deter</a:t>
            </a:r>
            <a:r>
              <a:rPr lang="tr-TR" dirty="0"/>
              <a:t> isimli bir hastası zihinsel bir rahatsızlıktan </a:t>
            </a:r>
            <a:r>
              <a:rPr lang="tr-TR" dirty="0" err="1"/>
              <a:t>muzdaripti</a:t>
            </a:r>
            <a:r>
              <a:rPr lang="tr-TR" dirty="0"/>
              <a:t> ancak sebebi bilinemiyordu. 1906 yılında öldüğünde otopsisi esnasında normal bir beyinden farklı olarak nöronların içinde ve etrafında plaklar olduğunu görmüş ve bunu bir hastalık olarak tanımlayıp kendi ismini vermiştir.</a:t>
            </a:r>
          </a:p>
        </p:txBody>
      </p:sp>
      <p:pic>
        <p:nvPicPr>
          <p:cNvPr id="5" name="Resim 4" descr="kişi, iç mekan içeren bir resim&#10;&#10;Açıklama otomatik olarak oluşturuldu">
            <a:extLst>
              <a:ext uri="{FF2B5EF4-FFF2-40B4-BE49-F238E27FC236}">
                <a16:creationId xmlns:a16="http://schemas.microsoft.com/office/drawing/2014/main" id="{51D1E170-ED99-EDDE-C298-FC49BEDFE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46" y="3952656"/>
            <a:ext cx="1880681" cy="255401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A7365CC-1CC0-BCD9-8498-E9D12E8FD095}"/>
              </a:ext>
            </a:extLst>
          </p:cNvPr>
          <p:cNvSpPr txBox="1"/>
          <p:nvPr/>
        </p:nvSpPr>
        <p:spPr>
          <a:xfrm>
            <a:off x="10573966" y="6483147"/>
            <a:ext cx="226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Auguste D.</a:t>
            </a:r>
          </a:p>
        </p:txBody>
      </p:sp>
    </p:spTree>
    <p:extLst>
      <p:ext uri="{BB962C8B-B14F-4D97-AF65-F5344CB8AC3E}">
        <p14:creationId xmlns:p14="http://schemas.microsoft.com/office/powerpoint/2010/main" val="103399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8D22B2-BAAC-AE41-AA1B-6C62E65F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4" y="520768"/>
            <a:ext cx="10515600" cy="1103751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İstatistik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FAD927-E454-4962-7EEB-1894F1CF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94" y="1786611"/>
            <a:ext cx="10233800" cy="4351338"/>
          </a:xfrm>
        </p:spPr>
        <p:txBody>
          <a:bodyPr/>
          <a:lstStyle/>
          <a:p>
            <a:r>
              <a:rPr lang="tr-TR" dirty="0"/>
              <a:t>65-74 yaşları arasındaki tüm popülasyonun 3% ünde, 85 yaş ve üstündeki popülasyonun ise neredeyse yarısında AH görülüyor.</a:t>
            </a:r>
          </a:p>
          <a:p>
            <a:r>
              <a:rPr lang="tr-TR" dirty="0"/>
              <a:t>Her yıl dünyada yaklaşık 3.600.000 kişiye Alzheimer tanısı konuluyor.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F835B91-749B-2416-5AB5-0B51402BF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59" y="3429000"/>
            <a:ext cx="6000345" cy="33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831CD-5691-37EB-BC58-CA24481A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Normal yaşlanma </a:t>
            </a:r>
            <a:r>
              <a:rPr lang="tr-TR" sz="4800" dirty="0" err="1">
                <a:solidFill>
                  <a:schemeClr val="tx2">
                    <a:lumMod val="75000"/>
                  </a:schemeClr>
                </a:solidFill>
              </a:rPr>
              <a:t>vs</a:t>
            </a:r>
            <a:r>
              <a:rPr lang="tr-TR" sz="4800" dirty="0">
                <a:solidFill>
                  <a:schemeClr val="tx2">
                    <a:lumMod val="75000"/>
                  </a:schemeClr>
                </a:solidFill>
              </a:rPr>
              <a:t> AH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1B4C77-1ABE-A872-CE08-9C44A88A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/>
          <a:lstStyle/>
          <a:p>
            <a:r>
              <a:rPr lang="tr-TR" dirty="0"/>
              <a:t>Anahtarları nereye koyduğunu unutmak – Anahtarların ne işe yaradığını unutmak</a:t>
            </a:r>
          </a:p>
          <a:p>
            <a:endParaRPr lang="tr-TR" dirty="0"/>
          </a:p>
          <a:p>
            <a:r>
              <a:rPr lang="tr-TR" dirty="0"/>
              <a:t>Önceki hafta izlediği filmin adını unutmak – Hayatında daha önce hiç sinemaya gidip gitmediğini hatırlayamamak 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4E8B8E9-CAF3-B17D-D883-0B075C63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71" y="4185933"/>
            <a:ext cx="4194368" cy="24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00286"/>
      </p:ext>
    </p:extLst>
  </p:cSld>
  <p:clrMapOvr>
    <a:masterClrMapping/>
  </p:clrMapOvr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Derinlik</Template>
  <TotalTime>111</TotalTime>
  <Words>517</Words>
  <Application>Microsoft Office PowerPoint</Application>
  <PresentationFormat>Geniş ekran</PresentationFormat>
  <Paragraphs>75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Corbel</vt:lpstr>
      <vt:lpstr>Derinlik</vt:lpstr>
      <vt:lpstr>PowerPoint Sunusu</vt:lpstr>
      <vt:lpstr>Sunum içeriği</vt:lpstr>
      <vt:lpstr>Demans</vt:lpstr>
      <vt:lpstr>Demans Türleri</vt:lpstr>
      <vt:lpstr>Alzheimer hastalığı</vt:lpstr>
      <vt:lpstr>PowerPoint Sunusu</vt:lpstr>
      <vt:lpstr>Tarihçe</vt:lpstr>
      <vt:lpstr>İstatistik</vt:lpstr>
      <vt:lpstr>Normal yaşlanma vs AH</vt:lpstr>
      <vt:lpstr>Uyarı işaretleri</vt:lpstr>
      <vt:lpstr>Hastalığın evreleri</vt:lpstr>
      <vt:lpstr>Risk faktörleri</vt:lpstr>
      <vt:lpstr>Tedavi</vt:lpstr>
      <vt:lpstr>Referans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ABDUSAMET CAN KONYALIOGLU</dc:creator>
  <cp:lastModifiedBy>AHMET ABDUSAMET CAN KONYALIOGLU</cp:lastModifiedBy>
  <cp:revision>22</cp:revision>
  <dcterms:created xsi:type="dcterms:W3CDTF">2022-12-14T13:40:29Z</dcterms:created>
  <dcterms:modified xsi:type="dcterms:W3CDTF">2022-12-14T15:33:02Z</dcterms:modified>
</cp:coreProperties>
</file>