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62" r:id="rId6"/>
    <p:sldId id="263" r:id="rId7"/>
    <p:sldId id="260"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838" autoAdjust="0"/>
    <p:restoredTop sz="94608" autoAdjust="0"/>
  </p:normalViewPr>
  <p:slideViewPr>
    <p:cSldViewPr>
      <p:cViewPr varScale="1">
        <p:scale>
          <a:sx n="82" d="100"/>
          <a:sy n="82" d="100"/>
        </p:scale>
        <p:origin x="-1512" y="-9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6 Veri Yer Tutucusu"/>
          <p:cNvSpPr>
            <a:spLocks noGrp="1"/>
          </p:cNvSpPr>
          <p:nvPr>
            <p:ph type="dt" sz="half" idx="10"/>
          </p:nvPr>
        </p:nvSpPr>
        <p:spPr/>
        <p:txBody>
          <a:bodyPr/>
          <a:lstStyle>
            <a:extLst/>
          </a:lstStyle>
          <a:p>
            <a:fld id="{D9F75050-0E15-4C5B-92B0-66D068882F1F}" type="datetimeFigureOut">
              <a:rPr lang="tr-TR" smtClean="0"/>
              <a:pPr/>
              <a:t>28.11.2025</a:t>
            </a:fld>
            <a:endParaRPr lang="tr-TR"/>
          </a:p>
        </p:txBody>
      </p:sp>
      <p:sp>
        <p:nvSpPr>
          <p:cNvPr id="20" name="19 Altbilgi Yer Tutucusu"/>
          <p:cNvSpPr>
            <a:spLocks noGrp="1"/>
          </p:cNvSpPr>
          <p:nvPr>
            <p:ph type="ftr" sz="quarter" idx="11"/>
          </p:nvPr>
        </p:nvSpPr>
        <p:spPr/>
        <p:txBody>
          <a:bodyPr/>
          <a:lstStyle>
            <a:extLst/>
          </a:lstStyle>
          <a:p>
            <a:endParaRPr lang="tr-TR"/>
          </a:p>
        </p:txBody>
      </p:sp>
      <p:sp>
        <p:nvSpPr>
          <p:cNvPr id="10" name="9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8"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28.11.2025</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1143000" y="274640"/>
            <a:ext cx="55626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28.11.2025</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28.11.2025</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28.11.2025</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10" name="9 Dikdörtgen"/>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28.11.2025</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D9F75050-0E15-4C5B-92B0-66D068882F1F}" type="datetimeFigureOut">
              <a:rPr lang="tr-TR" smtClean="0"/>
              <a:pPr/>
              <a:t>28.11.2025</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nchor="ct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D9F75050-0E15-4C5B-92B0-66D068882F1F}" type="datetimeFigureOut">
              <a:rPr lang="tr-TR" smtClean="0"/>
              <a:pPr/>
              <a:t>28.11.2025</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Veri Yer Tutucusu"/>
          <p:cNvSpPr>
            <a:spLocks noGrp="1"/>
          </p:cNvSpPr>
          <p:nvPr>
            <p:ph type="dt" sz="half" idx="10"/>
          </p:nvPr>
        </p:nvSpPr>
        <p:spPr/>
        <p:txBody>
          <a:bodyPr/>
          <a:lstStyle>
            <a:extLst/>
          </a:lstStyle>
          <a:p>
            <a:fld id="{D9F75050-0E15-4C5B-92B0-66D068882F1F}" type="datetimeFigureOut">
              <a:rPr lang="tr-TR" smtClean="0"/>
              <a:pPr/>
              <a:t>28.11.2025</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6" name="5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28.11.2025</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28.11.2025</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8"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8 Akış Çizelgesi: İşlem"/>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Akış Çizelgesi: İşlem"/>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Dikdörtgen"/>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Başlık Yer Tutucusu"/>
          <p:cNvSpPr>
            <a:spLocks noGrp="1"/>
          </p:cNvSpPr>
          <p:nvPr>
            <p:ph type="title"/>
          </p:nvPr>
        </p:nvSpPr>
        <p:spPr>
          <a:xfrm>
            <a:off x="1435608" y="274638"/>
            <a:ext cx="7498080" cy="114300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8 Metin Yer Tutucusu"/>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9F75050-0E15-4C5B-92B0-66D068882F1F}" type="datetimeFigureOut">
              <a:rPr lang="tr-TR" smtClean="0"/>
              <a:pPr/>
              <a:t>28.11.2025</a:t>
            </a:fld>
            <a:endParaRPr lang="tr-TR"/>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21 Slayt Numarası Yer Tutucusu"/>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DEFA8C-F947-479F-BE07-76B6B3F80BF1}" type="slidenum">
              <a:rPr lang="tr-TR" smtClean="0"/>
              <a:pPr/>
              <a:t>‹#›</a:t>
            </a:fld>
            <a:endParaRPr lang="tr-TR"/>
          </a:p>
        </p:txBody>
      </p:sp>
      <p:sp>
        <p:nvSpPr>
          <p:cNvPr id="15" name="14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image" Target="../media/image6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5" descr="metin, logo, yazı tipi, grafik içeren bir resim&#10;&#10;Yapay zeka tarafından oluşturulmuş içerik yanlış olabilir.">
            <a:extLst>
              <a:ext uri="{FF2B5EF4-FFF2-40B4-BE49-F238E27FC236}">
                <a16:creationId xmlns:a16="http://schemas.microsoft.com/office/drawing/2014/main" xmlns="" id="{28423661-7021-4C11-D06C-20B4DC98488B}"/>
              </a:ext>
            </a:extLst>
          </p:cNvPr>
          <p:cNvPicPr>
            <a:picLocks noChangeAspect="1"/>
          </p:cNvPicPr>
          <p:nvPr/>
        </p:nvPicPr>
        <p:blipFill>
          <a:blip r:embed="rId2"/>
          <a:stretch>
            <a:fillRect/>
          </a:stretch>
        </p:blipFill>
        <p:spPr>
          <a:xfrm>
            <a:off x="857224" y="571480"/>
            <a:ext cx="7286676" cy="4000528"/>
          </a:xfrm>
          <a:prstGeom prst="teardrop">
            <a:avLst/>
          </a:prstGeom>
          <a:ln>
            <a:solidFill>
              <a:schemeClr val="accent4">
                <a:lumMod val="50000"/>
              </a:schemeClr>
            </a:solidFill>
          </a:ln>
        </p:spPr>
      </p:pic>
      <p:sp>
        <p:nvSpPr>
          <p:cNvPr id="6" name="5 Metin kutusu"/>
          <p:cNvSpPr txBox="1"/>
          <p:nvPr/>
        </p:nvSpPr>
        <p:spPr>
          <a:xfrm>
            <a:off x="4143372" y="4929198"/>
            <a:ext cx="4857784" cy="1015663"/>
          </a:xfrm>
          <a:prstGeom prst="rect">
            <a:avLst/>
          </a:prstGeom>
          <a:noFill/>
        </p:spPr>
        <p:txBody>
          <a:bodyPr wrap="square" rtlCol="0">
            <a:spAutoFit/>
          </a:bodyPr>
          <a:lstStyle/>
          <a:p>
            <a:r>
              <a:rPr lang="tr-TR" sz="2000" b="1" dirty="0" smtClean="0"/>
              <a:t>Remzi Emre KAÇAR</a:t>
            </a:r>
          </a:p>
          <a:p>
            <a:r>
              <a:rPr lang="tr-TR" sz="2000" b="1" dirty="0" smtClean="0"/>
              <a:t>Ankara Hacı Bayram Veli Üniversitesi</a:t>
            </a:r>
          </a:p>
          <a:p>
            <a:r>
              <a:rPr lang="tr-TR" sz="2000" b="1" dirty="0" smtClean="0"/>
              <a:t>Siyaset Bilimi ve Kamu Yönetimi-4 sınıf</a:t>
            </a:r>
            <a:endParaRPr lang="tr-TR" sz="2000" b="1" dirty="0"/>
          </a:p>
        </p:txBody>
      </p:sp>
      <p:sp>
        <p:nvSpPr>
          <p:cNvPr id="7" name="6 Metin kutusu"/>
          <p:cNvSpPr txBox="1"/>
          <p:nvPr/>
        </p:nvSpPr>
        <p:spPr>
          <a:xfrm>
            <a:off x="1142976" y="4572008"/>
            <a:ext cx="2643206" cy="1077218"/>
          </a:xfrm>
          <a:prstGeom prst="rect">
            <a:avLst/>
          </a:prstGeom>
          <a:solidFill>
            <a:srgbClr val="FFFF00"/>
          </a:solidFill>
        </p:spPr>
        <p:txBody>
          <a:bodyPr wrap="square" rtlCol="0">
            <a:spAutoFit/>
          </a:bodyPr>
          <a:lstStyle/>
          <a:p>
            <a:pPr algn="ctr"/>
            <a:r>
              <a:rPr lang="tr-TR" sz="3200" dirty="0" smtClean="0">
                <a:solidFill>
                  <a:srgbClr val="FF0000"/>
                </a:solidFill>
              </a:rPr>
              <a:t>TÜRKİYE’DE TARIM</a:t>
            </a:r>
            <a:endParaRPr lang="tr-TR" sz="3200"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36000"/>
          </a:schemeClr>
        </a:solidFill>
        <a:effectLst/>
      </p:bgPr>
    </p:bg>
    <p:spTree>
      <p:nvGrpSpPr>
        <p:cNvPr id="1" name=""/>
        <p:cNvGrpSpPr/>
        <p:nvPr/>
      </p:nvGrpSpPr>
      <p:grpSpPr>
        <a:xfrm>
          <a:off x="0" y="0"/>
          <a:ext cx="0" cy="0"/>
          <a:chOff x="0" y="0"/>
          <a:chExt cx="0" cy="0"/>
        </a:xfrm>
      </p:grpSpPr>
      <p:sp>
        <p:nvSpPr>
          <p:cNvPr id="4" name="3 Yatay Kaydırma"/>
          <p:cNvSpPr/>
          <p:nvPr/>
        </p:nvSpPr>
        <p:spPr>
          <a:xfrm>
            <a:off x="928662" y="214290"/>
            <a:ext cx="7500990" cy="3643338"/>
          </a:xfrm>
          <a:prstGeom prst="horizontalScroll">
            <a:avLst/>
          </a:prstGeom>
          <a:solidFill>
            <a:schemeClr val="accent6">
              <a:lumMod val="60000"/>
              <a:lumOff val="4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000" dirty="0" smtClean="0">
                <a:solidFill>
                  <a:schemeClr val="bg1"/>
                </a:solidFill>
              </a:rPr>
              <a:t>SANAYİ BİTKİLERİ</a:t>
            </a:r>
            <a:endParaRPr lang="tr-TR" sz="8000" dirty="0">
              <a:solidFill>
                <a:schemeClr val="bg1"/>
              </a:solidFill>
            </a:endParaRPr>
          </a:p>
        </p:txBody>
      </p:sp>
      <p:pic>
        <p:nvPicPr>
          <p:cNvPr id="5" name="4 Resim" descr="PANCAR.jpeg"/>
          <p:cNvPicPr>
            <a:picLocks noChangeAspect="1"/>
          </p:cNvPicPr>
          <p:nvPr/>
        </p:nvPicPr>
        <p:blipFill>
          <a:blip r:embed="rId2"/>
          <a:stretch>
            <a:fillRect/>
          </a:stretch>
        </p:blipFill>
        <p:spPr>
          <a:xfrm>
            <a:off x="5500694" y="3786190"/>
            <a:ext cx="3429024" cy="2214578"/>
          </a:xfrm>
          <a:prstGeom prst="flowChartDisplay">
            <a:avLst/>
          </a:prstGeom>
          <a:ln w="127000" cap="rnd">
            <a:solidFill>
              <a:srgbClr val="FFFFFF"/>
            </a:solidFill>
            <a:prstDash val="lgDash"/>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5 Resim" descr="KENEV.jpeg">
            <a:hlinkClick r:id="" action="ppaction://hlinkshowjump?jump=firstslide" highlightClick="1"/>
          </p:cNvPr>
          <p:cNvPicPr>
            <a:picLocks noChangeAspect="1"/>
          </p:cNvPicPr>
          <p:nvPr/>
        </p:nvPicPr>
        <p:blipFill>
          <a:blip r:embed="rId3"/>
          <a:stretch>
            <a:fillRect/>
          </a:stretch>
        </p:blipFill>
        <p:spPr>
          <a:xfrm>
            <a:off x="785786" y="4214818"/>
            <a:ext cx="3000396" cy="22040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142852"/>
            <a:ext cx="2857488" cy="584775"/>
          </a:xfrm>
          <a:prstGeom prst="rect">
            <a:avLst/>
          </a:prstGeom>
          <a:solidFill>
            <a:srgbClr val="FFFF00"/>
          </a:solidFill>
        </p:spPr>
        <p:txBody>
          <a:bodyPr wrap="square" rtlCol="0">
            <a:spAutoFit/>
          </a:bodyPr>
          <a:lstStyle/>
          <a:p>
            <a:r>
              <a:rPr lang="tr-TR" sz="3200" dirty="0" smtClean="0">
                <a:solidFill>
                  <a:srgbClr val="FF0000"/>
                </a:solidFill>
              </a:rPr>
              <a:t>ŞEKER PANCARI</a:t>
            </a:r>
            <a:endParaRPr lang="tr-TR" sz="3200" dirty="0">
              <a:solidFill>
                <a:srgbClr val="FF0000"/>
              </a:solidFill>
            </a:endParaRPr>
          </a:p>
        </p:txBody>
      </p:sp>
      <p:sp>
        <p:nvSpPr>
          <p:cNvPr id="5" name="4 Metin kutusu"/>
          <p:cNvSpPr txBox="1"/>
          <p:nvPr/>
        </p:nvSpPr>
        <p:spPr>
          <a:xfrm>
            <a:off x="2857488" y="6"/>
            <a:ext cx="6143636" cy="830997"/>
          </a:xfrm>
          <a:prstGeom prst="rect">
            <a:avLst/>
          </a:prstGeom>
          <a:solidFill>
            <a:schemeClr val="accent6">
              <a:lumMod val="60000"/>
              <a:lumOff val="40000"/>
            </a:schemeClr>
          </a:solidFill>
        </p:spPr>
        <p:txBody>
          <a:bodyPr wrap="square" rtlCol="0">
            <a:spAutoFit/>
          </a:bodyPr>
          <a:lstStyle/>
          <a:p>
            <a:pPr algn="just"/>
            <a:r>
              <a:rPr lang="tr-TR" sz="1600" b="1" dirty="0" smtClean="0"/>
              <a:t>Türkiye’de şeker pancarı tarımı 1923-1924 yıllarında başlamış ve buna yönelik ilk şeker fabrikası 1926 yılında </a:t>
            </a:r>
            <a:r>
              <a:rPr lang="tr-TR" sz="1600" b="1" dirty="0" err="1" smtClean="0"/>
              <a:t>Alpullu'da</a:t>
            </a:r>
            <a:r>
              <a:rPr lang="tr-TR" sz="1600" b="1" dirty="0" smtClean="0"/>
              <a:t> (Kırklareli) kurulmuştur. Küspe üretimiyle hayvancılık açısından da önemlidir.</a:t>
            </a:r>
            <a:endParaRPr lang="tr-TR" sz="1600" dirty="0" smtClean="0"/>
          </a:p>
          <a:p>
            <a:r>
              <a:rPr lang="tr-TR" dirty="0" smtClean="0"/>
              <a:t/>
            </a:r>
            <a:br>
              <a:rPr lang="tr-TR" dirty="0" smtClean="0"/>
            </a:br>
            <a:endParaRPr lang="tr-TR" dirty="0"/>
          </a:p>
        </p:txBody>
      </p:sp>
      <p:pic>
        <p:nvPicPr>
          <p:cNvPr id="6" name="5 Resim" descr="PANCAR.jpeg"/>
          <p:cNvPicPr>
            <a:picLocks noChangeAspect="1"/>
          </p:cNvPicPr>
          <p:nvPr/>
        </p:nvPicPr>
        <p:blipFill>
          <a:blip r:embed="rId2"/>
          <a:stretch>
            <a:fillRect/>
          </a:stretch>
        </p:blipFill>
        <p:spPr>
          <a:xfrm>
            <a:off x="214282" y="3429000"/>
            <a:ext cx="3143272" cy="17859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6 Resim" descr="PANCAR FABRİKA.jpeg"/>
          <p:cNvPicPr>
            <a:picLocks noChangeAspect="1"/>
          </p:cNvPicPr>
          <p:nvPr/>
        </p:nvPicPr>
        <p:blipFill>
          <a:blip r:embed="rId3"/>
          <a:stretch>
            <a:fillRect/>
          </a:stretch>
        </p:blipFill>
        <p:spPr>
          <a:xfrm>
            <a:off x="571472" y="1428736"/>
            <a:ext cx="3429024" cy="171451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8" name="7 Satır Belirtme Çizgisi 1 (Diğer Çubuk)"/>
          <p:cNvSpPr/>
          <p:nvPr/>
        </p:nvSpPr>
        <p:spPr>
          <a:xfrm>
            <a:off x="5357818" y="1071546"/>
            <a:ext cx="3643338" cy="1428760"/>
          </a:xfrm>
          <a:prstGeom prst="accentCallout1">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just"/>
            <a:r>
              <a:rPr lang="tr-TR" sz="1400" b="1" dirty="0" smtClean="0"/>
              <a:t>           Söküldükten hemen sonra  işlenmesi gereken şeker pancarı, şeker fabrikalarının tarım alanlarına yakın yerlerde kurulmasını zorunlu kılmaktadır</a:t>
            </a:r>
            <a:r>
              <a:rPr lang="tr-TR" sz="2400" b="1" dirty="0" smtClean="0"/>
              <a:t>.</a:t>
            </a:r>
            <a:endParaRPr lang="tr-TR" sz="2400" dirty="0"/>
          </a:p>
        </p:txBody>
      </p:sp>
      <p:sp>
        <p:nvSpPr>
          <p:cNvPr id="25602" name="AutoShape 2" descr="data:image/jpeg;base64,/9j/4AAQSkZJRgABAQAAAQABAAD/4gHYSUNDX1BST0ZJTEUAAQEAAAHIAAAAAAQwAABtbnRyUkdCIFhZWiAH4AABAAEAAAAAAABhY3NwAAAAAAAAAAAAAAAAAAAAAAAAAAAAAAAAAAAAAQAA9tYAAQAAAADTLQAAAAAAAAAAAAAAAAAAAAAAAAAAAAAAAAAAAAAAAAAAAAAAAAAAAAAAAAAAAAAAAAAAAAlkZXNjAAAA8AAAACRyWFlaAAABFAAAABRnWFlaAAABKAAAABRiWFlaAAABPAAAABR3dHB0AAABUAAAABRyVFJDAAABZAAAAChnVFJDAAABZAAAAChiVFJDAAABZAAAAChjcHJ0AAABjAAAADxtbHVjAAAAAAAAAAEAAAAMZW5VUwAAAAgAAAAcAHMAUgBHAEJYWVogAAAAAAAAb6IAADj1AAADkFhZWiAAAAAAAABimQAAt4UAABjaWFlaIAAAAAAAACSgAAAPhAAAts9YWVogAAAAAAAA9tYAAQAAAADTLXBhcmEAAAAAAAQAAAACZmYAAPKnAAANWQAAE9AAAApbAAAAAAAAAABtbHVjAAAAAAAAAAEAAAAMZW5VUwAAACAAAAAcAEcAbwBvAGcAbABlACAASQBuAGMALgAgADIAMAAxADb/2wBDAAMCAgICAgMCAgIDAwMDBAYEBAQEBAgGBgUGCQgKCgkICQkKDA8MCgsOCwkJDRENDg8QEBEQCgwSExIQEw8QEBD/2wBDAQMDAwQDBAgEBAgQCwkLEBAQEBAQEBAQEBAQEBAQEBAQEBAQEBAQEBAQEBAQEBAQEBAQEBAQEBAQEBAQEBAQEBD/wAARCANPBsYDASIAAhEBAxEB/8QAHQABAAICAwEBAAAAAAAAAAAAAAYHBQgBAwQCCf/EAHYQAAAFAwIDAwcGCAUNCQsDFQACAwQFAQYHEhMRISIIFDIVIzFCUmFiFjNBQ1FyFyRTY3FzgYIlNIOSohhEVGR0hJGTlaGjstQmNUVWdZSxtMIJJzY3V3aks7XB0xkoOEZlltHS4vBVhbbDWGbE4fF3hsXV4//EABwBAQACAwEBAQAAAAAAAAAAAAADBAECBQYHCP/EAEQRAAEDAgMGBAMGBAQGAwADAQABAgMEERIhMQUTIjJBUQYUYXFCgZEVIzNSobFiwdHwBxZT4RckNENU8TVykiVzssL/2gAMAwEAAhEDEQA/AP1T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PGv2D6EYve9bfx1a0hd1zOzIR8cnrU0JmVUUMY1CkTTTLxMoocxqFKWlOJjVpSnpFbpdo54w23124VviGh1Ca6vkyNZI6BOBfnm7RdRfj1fVpq/pEavazmUF28OPpHNacuAo+6e1djNoRGIxzKNr8u18fbY25Euad4p+edm4V7m2px6lVC8OHItDm4Er4X2bcv2mxLct5Y1ttzDNTUUliW7NuHbxqjT5xVJNVqn3nb9YtNBjF5lpU3m64dIxmSqC/wABj4mWjZ6NbTEO+SesXyJHLVyipQyayRy0qUxa0+itOYyA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dZ5umStDE8/KQcgkwl3KSMTFuD04lRkHi5GjY1edOPBZdOvDjzAHkc9orDDN25a/Llu7ozcLNnKrNqu6QbqJm0HKoqkQyZNJqVLXUanVy5Cb23ctu3fDNbgtWeYzEW8JrQesVyroql+0pyV0ipLZtyLs+3Iu14NrsR8Q0RZNUvgTLwKMDMYdsCXlV5zyW/i3r1TW9cQsu9ijvtPL8Z7mqn3r+U1jm+fbezkI8Za91ZsxDYb0kXeWU7Thn6h9sjN7Lt0XBzezRIx9Zje6lBCru7W+ILVgJW42SlyXIyhWDiQdKwsA6cNyN0Ca1K0dGIRt4aV8S1B5bYsu0bLYkj7PteLhGhPqo9ik3J9vqUoIj2k60L2dsokP4j2ZNkL94zBYEr0c+zUGMyqcVdmSbljsgZQaFjk4g5loC2E3BVUo49dRe9uTE5LvNJvV80j6uv548zABzZJ3yPxOMgAAaYlIiFWdcB8A3HWIlHP/ezuF9wZKG8FsSCp/mjG9BWK6hunj/F1a6PmlCbOynHnwFLSUdGzEa6h5hgk9ZPW52rpqulrSXSULwMkYpvEWpRiMV3hJYtnGWIb2lHDyDkFNmzZ10cxz/TXyU7UN9YQtKd3VN88Smg3nU+K3XpKnecDtSVmhsCA+BUz/tK4vI7UZ22/lbvXROdJX5MxLiRbkOQ2k5TOUy92IahumpTKUN7h0DctwBWVs9oLFlzTDa3CTjuHmXrg7VrGz8a6inDtWhdWluV0mnv9NNXm9fIQmRyPma4cl3lAWm7ti34ezn7eNInKRC71xKKKM27sy1TkcJFSRpRxtF0666/Tz6BE97WNxOBsGApFj2ik7fSLH5Ysi4YWSpSn4zBQz6fjXVONOKiSrNA6qRf7oTSr97hWomNoZjx3fEwpb1uzqxpUiFXHcnjF0yXOhQ2mqpCOSJ1UJSteFTF40/zAyRr+UE9AAE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INfmUrRx4uwZz7mQVkJep6sY2PYrPHa5EtO6oVJGhjUTJqJqNXgWnGnPqpxnI1osZc98zs3mWTTrVWdrWPg06qfxSEbqqUb6fV1LG3HJv1iRfqCCvPMkLMQJ8y7TeJ3hfxhzdkXw8VZaypmP4fvLtSU/ziEX7kVlmiVty0LGiJJ9BR002mp2Zexq7JkUrTUs3RbmXITvKlXJW5vN8SFKkrqPQ1NFZgA5r9oOe3DYjxgAAUSMCAZ+/wDEnfP/ACC8/wDVGE/EIztF+X8IZChNzY8oWtKtdza16NbNSmrSNo+dATcB4oZ8pKRTKUUR0HdIEX0/k9ReI9o1AAAAAY+ft+HuyGd2/cEek9j3qehVJT/WL7JqeqYZAA0BBHuO7muKMQtW98sXHcNtoV0HjF00G53yRfCm9cIkKouX7S9G79brE1atGse0QZs2qTVugnoSSQS0EIQvqlKUdwCR075OZSUxdzWzB3hBurfuRj3pk60ai7piHTOU3FNRNQmkySiZi6imL1kOOi2LRirX76ozdSj13Ir7717JySr1wucpdBdSi1a9NCl6Sl6CDNgNN6/DhIgIzJPkY/L+LXDhSqPfZaSiyK09KhjxbpbZN7JK931feSTHny/MSsHjK5ZCDf8AcpPuB0GD06esjRwr5tJYxfZTMbUJzbXZzxhbM3EXAwbTi7yG0qIUez752kdcpDE7woksqZM6/AxvO1Lq5+kXqGHG7ediRhaoAA7JIAAAAAAAAAAAAAAAAAAAAAAAAAAAAAAAAAAAAAAAAAAAAAAAAAAAAAAAAAAAAAAAAAAAAAAAAAAAAAAAAAAAAAAAAAAAAAAAHzxrQNXuENyBk61caRaD+43ylXL5WraOj2yW69kV/Tstkac1T8Popyp6TVpQVrR9nu9UzvZO7GuOGS/zEbCsUJCTQL9FVXboqjbVX2St9JfbOK81TFB+ItiaGB83KhfnCtPpDhWooIth3wRCiafaEyKm6pSlO+fwSc/H7dszCqPP9WO8qOd4WqdYfL8bN0T5GTuO20jnX5flWSjYqRv5M/3BUZtWmXrYn8hN2L25+6g4FMMcy5Lhqkb33hl07pubdH1pSyUglSntqJOe7LF+6mVao96faTxsqodrIMb4jliU6k3tjTJCfuq0a1SU/cMYW2VUUnKqFZ0EkfMils6vsDVUVkXtHYpP4X1x/wD2JS3+yjn+qMxZ/Z1x/wD2JS3+yjfeM7mm7d2LM1VDVUVn/VGYs/s64/8A7Epb/ZQ/qjMWf2dcf/2JS3+yhvWdxu3dizgFbwuf8PzsuhAIXyxZS7mmpvHSxVY124LTxVSRdFTUVpT7SlqLIEiKi6GAADzrLJtEjrLqFTSTLqMY1dJSFoMg9ADDxFzW3cBlCW/cMZIHQ+cozdEW0fp0m/6RmAAABhLnu21rJh17ivG44uCimlNa72QdEboJ/TxMoetCgDxX5e0Djm05C8bkWVIxjCVOYqCWtZY5jUImikSniUUUMQhS+satKCsrewLS67e+U2UpafbX9Mn8oOXcXPukDwihja0mbOpD0TKmgWpUuGnStWlTKlPrrQeq3GMrmy8GGRJti9jrIttXvFrxrxIyCsq94cKyjlE9KGKknzo3SNT08VvTs6LrAFV4rvyedyb/ABjklRshe1v6VDqJF20ptgbklItyceRTadKhacklaGJ4ap1Py97RWJGlxFt4tzKPVCP0Ixy6j2Lh3HsXa6pUkkHLxFMyCCh1FSFoRRSnP7B682wGI31mPLhzFZUPcsVAJHdFQexCcgrU5i6Npumcpq1UV1bVCl5n16fpEHpifI2QbQaWfcvydxpYqlG/C0rZY0O9TbpqbndzvONEEqG0k1FRb8SecoVavI4A2AAAAAAAAAAAAAAAAAAAAAAAAAAAAAAAAAAAAAAAAAAAAAAAAAAAAAAAAAAAAAAAAAAAAAAAAAAAAAAAAAAAAAAAAAAAAAAAAAAAAAAAAAAAAAAAAAAAAAAAAAAAAAAAAAAAAAAAAAAAAAAAAAAAAAAAAAAAAAAAAAAAAAAAAAAAAAAAAAAAAAAAAAAAAAAAAAAAAAAAAAAAAAAAAAAAAAAAAAAAAAAAAHzSnKo1asaCyjhKy4LHt1YzfT0da8S2iU7gtlQjwjlJsgUlFlWZqkclVPp8CSa3V642nHHCv2iGWFsyWcCibVu63L0ivLFtynem6ah0FSnTMkqgsXxIqpHLRRJSnrFULrGXHizBjJ+lJKZlxxGquLqYIlQlItFTQS42BeRkDlrWhe8kLxqgrXnSvEngPyxdnZDs6/EDuLXnknSrXoesj6knbE2ktdty3PwWQU6vCoUhxyKmmdDpoaEhAAFQiAr3Pz5dvh26I+PdbEnPNPk/HGJ1n76+N3Vv0/rFyCwhVNspvsuXh+ECYS2LStd+5Qtdh67t6kZRu4k3H3etJuX9Yqbxk0bs/N2JS0GjRCPaIR7foSaplQSL8BeQ7gFDdoPPaGDclWA4ue6EouznsPcbyYROmkc7tVqVp3YqZjF3NzUsfSUpuviMxsdK8iL5AVVZV4XJasFETGd7iSZTd/zpGUNCINtbeJVVTOo3jyqok1Km20TmUVUNo1+HR0CE587UFsR2Ksi/gmvxL5b2owdnP3eNMt3Fdq9K2V3t1OqJfOeHV4/EXWQPLvx4CU2LAUf2kc4UtTE+TnGNLoqhd1jxqDpVdNj3hJiqqYu2UyipKt93SbVtePR16BPL4zJjnHD1CPvSeWjjnT3zOPJrpVugkbV5xw4SSqigXp8ShiDO4fqCaAIUvmbGbe/CYzUuhI90LaNMcRNU6uhRLcKp0007en63wDiDzNjW5LjJacPdG/IL6+6/izgjd2dPVuFbODkoiuZPSfUVMx9A13T+xETYBrzgDLNwXvZOE5C88lV+UN2w0rIOo3yIX+HNjTSqm8kmVNrsbhDfGNhhmSNYwYu57cirwtuUtOca78fLtFo50l+USVLoN/rCSdn+85a7setm10Ot+57YcKW7cJuGncfNtNN+pfVoumZFyWnsOCjHiKMpVXG2Yoy4F1tu3b6KhASmvwNZUpv4Ocfy2tRqb4u5i1s+bA7B3JGGxYAA7RIAAAAAAAAAAAAAAAAAAAAAAAAAAAAAAAAAAAAAAAAAAAAAAAAAAAAAAAAAAAAAAAAAAAAAAAAAAAAAAAAAAB53Lhu0bncODkSSRLU6hz10lIWnPjX3cgB6AFXO+0Vik708Xa847vF+mpsnb2rHLzFE1fTpVVbEOkhX9aoSgi1+55yXa8UxlEMFykW3l5ZnCtnk/KsyJNFnLgiKazlNqquYqVamrw6tWqqZTbdT10AXx1DyvHbVg1VePHCaLdAhjqKKH0lIWnOta1r6KUFOLy3aOcIbbW7sbMl/WVPa790T+ZSQT/1hiXONH12uSOsvXpIXmmkoVZKHUbJsodM5fpM0T+ep7nCitKeqObLtWmj0W5djoJn6pYzLjP8AIXWT/vH2SrdbdWvmrgkHPk6EPT2k1dB3DkvsnQQOkan1tBjnEVnC4S7k9nJa3T+kre0IFikQv0aTKSKbwxvvFKSgmiaZUybafSQnhKORw5trTycmR0o9nxM58yK2zja17ZlF7jKV/LXA7JocTMs9M9eqF/JlUU+aT5fNJ6CfAJUA4rx+gcySR8jsT1uX442xphbkcgACM2AAAzdQAABnGpjCgAADEowoY+cgYO5o5eGuWGYSkev0KtXrYrhFQvxJn4lFV3FB3Vhp7bymB51jCtLglkYJeGnKunsKhVwU1EnCSBVSGQNRQqZdCKhCH3OZNXWLj5VECzsyfL4luWQi00jycC3JcEcVTwd9j1SvW3+mbJi9RVT4ZUzyvmVqmBro1yzsSz8GmYZhmg3ujtCyDXwVc/Jq32cfv1p6SlM670Yha/CbX8Y7Sdm3EbxWq93QDu8nChyKnNdkivNEoYvoqVF0c6SVeVPm0y+gWLDyzSciWcxHq628ggRygb4Dl1F/zDID2qHmSuLjwFiG5yoqOLHjY+QYk22UnDp+TZBlTpr5hy20KpeEvhNT0DFUw3kAhNlv2pcroJ8OklWVtK6KffUiTHN+kxqmFuAAKy/Aoo483MZfyVIJ+x5bK0/pNUkjf5x6bewTia2ZRtPM7ObvZplr7vLzLlaVkE9Xi4O3Z1VqceHPqFiAAAAAAqjtHV7ri81wLpJqsrbnoG4JEq3goxYyjVy5Vr+qRSUVp8SdBag8crGx83Gu4eTapOmb1A7ZygpzKokctaGKb3VpXgKxwZMPodKQwndT5dzcFiVSSbuXR6bspCn49xffabiUpkFK/lm6vuAFugAAAAAAAAAAAAAAAAAAAAAAAAAAAAAAAAAAAAAAAAAAAAAAAAAAAAAAAAAAAAAAAAAAAAAAAAAAAAAAAAAAAAAAAAAAAAAAAAAAAAAAAAAAAAAAAAAAAAAAAAAAAAAAAAAAAAAAAAAAAAAAAPI5coskDunKpEUUSGOcxq8CkLT6RS9mQl45utxhkW6L+uiCgrgR77F21BKljaJsFDamyrh0VOj3fOjoOYpVEiEqpo0cSawBeY8JJONUenjk3zY7pOmsyFFS1UJ+76RXSfZrwqoh3aWsqs2X1zTsi6lTqdPDrO7VUMfl7VRBJfDGMmecMfW1jPF1q2rW1O83dIyMNEN2SqaRimbJNUzIlL/GFFFDH+jS34V8YA2OAAAAAAAAAAAAAAAAAAAAAAAAAAAAAAAAAAAAAAAAAAAAAAAAAAAAAAAAAAAAAAAAAAAAAAAAAAAAAFHdou2okkjYmQE2JUJeIudqyK/S4EV7q7Ko2URPy4qpmqqnxJx5cKH9QXiKj7TqLo+L27ppTzzK7LWdVNSvMiJZxjv1/wATu/sEUmbVB1gADzhXAp+9LfTxROR1+WG6VZN565Y6PnrfJ1spI0g8TQUdJp/UOkzK79TJ+Miamr2yW0+dtY9ovISDpJBo1TOuuqdXQRMpeZjGMKvsdi6yxPx2ZLkaqoQ7LWey4tfo20lC6PKbhP8ALqpm82X6pJT21Djdn5uhKWsKXzBiD8J2asZzE1aDKdtOEirlbTPfKpGTQM8btU0vNnNqNVTSt4S/aLoAaxybtSI1eLizMaSWP8fyEQvLxWN8ksJCNuBZ6hrd26Vi7InVYplNzebGWIgbp6/EX1x45zBeRXHZwzrZUdaafyivi8Z+XjG5XTUh3zdw8KdBQylFNsvFEv1hhtaAseZeSmqF94RypF4YyrgG0LcVuWHmmispa8su9akdqOnTrccsnhlTlMZSimtUrg3jJ4j6k+v39oXGGZ8jS9+2+SFmZu35q2u5Wp3C7DRLGOdGaqEV7+3IqRR0ZRQ2ouqiqWjoMUnWc+0ADCVbvQFDYrxTdkXf+RZe5I1aLZ3JadswrB4RwkdSirZo6Sc0LoNUxdsyhPviKYQwLLWe/sm276x7eDpayUyd1nfl8u+gqOEEDopuG0eq41JGUTN813fSluaCjaQBnzL8/UGq+FMKZMs+nZ1+UFr92rYlt3JH3BXvqB+4ru+67Beg9d3Vtn+b1jagAEckqy5gCFZsjnUxiC8mcWrokPILxdgrt69t2mkY7dTT7lCkMJRIzMPBod4mJRqyS/KunJUif0hF5XNOHYdDclMq2kgT45tv5zV6pS6+oYjxIuMGwEFLNrgg4+aZ80ZFqk6T0n1dJy0OXq/aMqNNcT9oWHxDcsHjKXYu2WMZ5+WJs6Zl9Meqxcm3K9yK2WrRU7ApikSRcVKWhN1JLrLoONyh6CN2JuI3AAAkAAAAAAAAAAAAAAAAAAAAAAAAAAAAAAAAAAAAAAAAAAAAAAAAAAAAAAAAAAAAAAAAAAAAAAAAHiePGkYzXkZB0m2atiGWWWWPQpCEpTjUxq18NKcKgD2iN3dkKxMftKSF73lBW+3U8Ksm+SbUP93Wamr9grVvcl45+W02PISNrY8IYta3EhWqUjcFKV48GFTfMs6/2V41afM0oStFqzSzsLYtsB0eUtOyY1rJr04LyixDOpBfh+VdrVMur++pUARZfJ17ZJUUi8KwKrKN8C143AxVRZE9ruTQ2lZ4entG2m/2KqVpoHpa9nSxZBwWTyO6mciyNKEqZW6Hnem2otdWojAhSMkq8eHzaFPRQW0AA8jNg0jWiTFi1SbN0CaE0kU6EImX7Clp6P2CN5OsRjk/H9w2E/XMgSaYqNk3KfHW2W4cUVi8OHUmpQilOfpp9gl4AChcS3hI3tYzGSnm6LaeZqLRk81T+okmxzIuU/u7hen4RMhCZaNQsztFumrDobZGt5edcoEpwLSQjFWbVVf7yqL1kT+9RNh4naMO4nVp6ekk30aOAAAoFkAAAAAAAAAAAAAAAAAAA6l0G7lBRu4T3El09Bin8BymHaAy3JTDkuljHdl14ovgO0I5Zyqs5gGJrccKL11K1XjlTslNfx6m9ePvFrcOHpGuVuP73wlddwIx9nyl3WPc8mtOI0iVUO+wb1bm6TMksonutlFPOlMnXUU6ilKk08K0kP4fL3kDG8i9nG96JkU0FWlJKIZEPw9bgV2opp+8Wg9vBWQOjR2JE+Z5iSmka+1lLt1faHGn/wDMU2pm3IjQhlHnZ5ud1+ajJqJVV/wLOUS/0hLcd5St7JCcglFs5aOk4ZciEjFyzIzd20McusmovMpy1LXiVRMxiG4cjV5ixHNFJyuRSJ0b4+ZFQnICkO1daN+3hjRo3seMczKcdPR8jNwDaQqyWnopI1auGJFdVNJlOJK6a1pQ1E6k9cVNEX72c4228dW/j7ETqPItlhhCr225UcQzm1ZszNwtRwo250NpTR47RfNK7mrjX6ZTQ3IAaruu2ZMtY+7L2eYUdJWLYF5SNqXHcFZ9DWgVs+o3o8QamJQyyfAyailKmJUnGtC72iont25wusuQJzG+IcWnvOUtFo0e3CqvMljEGveS1Oi2SOZJTecmTLVXRwIWlKp6j01gC6xWWXbJuCXUjb/xyVunfFrUUPHVWU0JSTQ9S1cRjiv0JL7RNJq/NKppK89upD1pE9sJxfs/atu4exW/uh3eFoOLtZ99lk4wjLYd91XbvdSZzJba3mqmTorWp68NFadYsXC2ZF8pVuaAnLTc2rdllyRIufhV3JHNEDqJFWQVSXJwKqkqioQ5TcC19PTQASnH19wmR7ab3NA0XTJU50HTN0ntumDpPkq1XJ9UqmbpMWvOlaftrKhVN34+uSDuo2UsRJsiTbypE5+DduDN2M+iUukqhjkIfYeJl+bcULXWWm0rxLtnR+XWU8kwrcklcGArjOw/rg0RJM5By3L7dW5VCmVp7kdZ/gAFsAI3Z96WxkGBRue0ZpKRYL1OnRVOpibZyG4KJqENShklCmpUtSmpQxa050pzEkAAAHkdPG7Nud08VTRSSJrUUUPoKQvvMAPTT9A59PpoKce9o62ZVY8bieClMhO0z0TM7iqFSikzaqlrrkFK0QPwqWtDFRqqensVGFWj8z3ooRxfGQ07ZZVrxPCWf0fRzKrIrE31eHtIptxSmrYIOZSeKmlm0Qv36fQFOP0jXktv5VsEnfcZ5AkJpqhx/wBzl4Ojv0lyFL4U5E3F2gevtqGcF+AWXizJMblK2izTJs7jXzNc7GXiX9SFeRb0nDcQXKWtS6uFaGKaldJyVIYtalPStc01bFVciianfBzE8AAFwgAAAAAAAAAAAAAAAAAAAAAAAAAAAAAAAAAAAAAAAAAAAAAAAAAAAAAAAAAAAAAAAAAAAAAAAAAAAAAAAAAAAAAAAAAAAAAAAAAAAAAKky3cNzS8xFYbx7OrQ9w3EQz2SmWqRFFISISrwVcF10MTfVU4IJai8ONVT/U1oALbAVI1x/mu0C6LQzGncjQlK8GV5xJXC/PnpK8aGQMX9KiStf8AMPot/wCaIRFJa7MF1elLxK4UtO4UJDR6fOFI8IzUMX3FpU1PoocAWyAq+I7Q2IZF4jFyV3ktqVWrwJGXOgpCvFDUrwNoSdlTMrw9HFPUX3jF3RmxncD11ZmCXTO8LtPqaqumitF4mAPxp56QXIbSWpONDd2KbeVp6C0LxOQC1JaZiINpV9NSzSObE8S7pcqRKfvGrSg8j+7rWjI0kxIXLFtI89DHK7XeJkROWnp4HNXh/nEHtns9Y6iHKE7c8Olelz0T4L3DcaRXzw5q0pQ+1uUqVsQ3D5pEpCcqchk4rA2D4SUWnILDdjR8gsbWq8aW8zSWOantKFT1VAHjb9pTs6vJBSIZ57x0s9R1FUaEuhiZUlS+LiTd1cvpEmjchWFMkopD3tBPiaCn1NpFFWmk3h8JvpGaUjmCjcrNRi3MiTwpmSLUlP0U9AjUpiLFE3qrMY1tSQMbVqq6hmyta8fT4iACYgKo/qdbHh67mNns/j1wmShUPkzJGbsk+FOn+DlNxibh8Teo662r2lm9e6s822Ou148CrvcfuDvdPxKJyiaJje+iNKfCAOM+zDyQgWeIbccqkuLIhjxKO3XQdpG000kX2qlK6dpseumtfSso3Ly1i0WTRnHtEWDNFNFu2IVFJMnhIWlOFKU/6BQEbH3NijtCR01ki6lLmZ5Eh0bZi5k7JNt5KkGizh0VnWidKFKV0VdSpTetVkmQ3Hgnx2KAAVte+PLqf3SzvzHF5s4C42zA8SvWUiDSTB80MqVUtFUSLoKa0za9sxFicN1TVQ9OVLJAAU7I2X2hGbLy9F5qYSc+0puFhl4BBlBPufEyRuG69Q4+EqtHB9HpMRYSvGWR4nJcEaWZtnUZIx652EzDvOl3FPiV84gqXh76GKanSclUzl4lPStZuKiyfb8va84jmqwI109l48qTS4IplTgebiSm6uj61y21nVR+mvnEvrOQFugI1Z162nkGCJcdnzjSXYKHMlVZur82sXhQyRy+JNQvrFNShi+itBJQAAAAAAAAAAAAAAAAAAAAAAAAAAAAAAAAAAAAAAAAAAAAAAAAAAAAAAAAAAAAAAAAAAAAAAAVZ2mNCeDrrkFNvRGIIyZzHNpoQrZdNcxuPuolx/YJLe2TLJx5RmW7p5JktJKHTZNSJKOHLoxacTUSbpFMorwpzrpLXh/01JnXMeK777P+RLdti8Y2Yk5235K3WkOg6ok/WkHbZRBFrsG86moYyhORk+VK6uHAauVLAlID4JuaCbius/rHH2PNLqVyr8xJ/LCVtfD/APWl0OFns4T8pDs9s6qXT+VXVaoG+BRQWgRNNMm2n4BXp1/+/wDIN3CX/wBRxztTf36XvH/6AT866CZ001FEiHX8JfXU0+yN3aI0lPsAARkQAAAAAAABG7xyVY9hqIN7suNqydvf4qyJqVdu/wBU2SpVZX90oidx3PeN+T72w8Vv0otvELka3BdB0yuO6K6Sn7ozTN0qudJuoxuhL4z9BJFYeK7Lx3vuLfi1V5WR65GZkFTO5N8f06nDk/FQ3wl8BPVG+BsfMSmETyxc02Qilj4Wu18RfwupdJKEb6fiK5U70X/m46Xdo5pvkm3eF+MLNjD/ADsdaOpV6oXVx0mkV6U/0bdE/wAYs8Ax/kQEHgMH4ktv8Yj8fQx3u2RNWRetiu3q+n1lXK2tZU3xGMPFlRRrYdonnLXYQ0I7XfsI80ueNKckak5dJomdGLy1berV1dHtCxR4ZmGjbginsHMMEnsfItztXTdfrIukoXQoU36SjMT+PizBH4PCWPYuNlGcpDfKV7cLQ7KclJ38ddySRvEmqof6vq6Ui6EieqQdtm5ElsKqp2XlSUfSFp94onBXe586VigavQylFePEhyeFN0boOSlKKnorzW82AZV9MYdtR5IP1ZE5GHdSvz+N8kkYyaTg2n8qmUioni6CDlA7dwkiukunoMU/WRQhvVMPRt0Ny0E1E1kyKJn1lP1FMX0VHcNb4uGvTC9KqYnT8r2mnSu5ZK6pUiNK/wD1rcG6UP7lU4IexVD17RxzmSx8nncs7ekVUJePrwkIOQbmaSTGvHhxVbn6tHHjQqpeKR/UOenMZBPwAAAAAAAAAAAAAAAAAAAAAAAAAAAAAAAAAAAAAAAAAAAAAAAAAAAAAAAAAAAAAAAAAAGOmJiKgY5eWm5RrHMGie4u6dLFSSRLT1jHNWhS0/SK0pm95d9To4Zx9K3dQ9KaZlzXyXB04lpUpu9rFqosTnTqbIrACzZF+xiWa0nKvkmbRsnVVZdZQpEkyl9Yxjci0FMKzDLtKTjNjBUUdYqh3Cb19J7f4pdTkvNJqhqp55mmfQqosXoVNRNItTk3+EEuprckJf727e1HjiTvW3K1bLQZ7abOJaCgqJULuVcRlPPHXooWq/ejILaS9Bap7fXsJYWSLByXD1m8fXTGTTFI2yqZkpQ5kD/k1CeJI3wmpSvIARDtN5RlsK4YmsgW/wCRUXce6imaSszQ3cGxXUg3amWWoU6ddCZVqqcNwvo9NBF8M9odzdsffDy6Jq2rmh7LWaULdtit13cbKmXT1qIJNyHcK76Pm9RE1FfnU+HCvSJd2lMaXRlrEUlZNnqRVJdaRiJBtSWVUSan7nJtXlU1DppqGLQxW9S8aJm51py9NRU872c8xXMW8L3o9s62bhuVGAaqW9BvnZId81jXqjhZN47ogmsY7oi6jcypUehLhTgcAWlIdpnCURaUXe0jevcoeXmDW+1q5j3SC9ZLaOtRmogdKiyC22ifSRQpK1roL4jkpWN2t2v8XXDcOSolw2n4yOxo2PIyEs8gZEiSjNJmm6XWrQ7alUqk3OBUq8Tq0prSKclaVrBbB7Jl6WotGVUa2HGMWWZqZIpGwtF02rVgaCqx2EiGSp5+jitDfQU1OJ+JDV26Sm9cD5Kl3Wf42DcW0eGzRb6yDZZ08XSdsJTyOnGETOmVA5Ttq0S3aq0NrJWtaUSP6QBJp3tadn62ZmRhZzIxEXcQozJJFpGvDpx5HTZNwgs5UIjUqKJ0VkzbylSpUrSpdVDEPSluOn7FkxUk3LhNJoiQyyi51KFIROlONTcfZoNd/wCpyvSlj5+tkslBmeZVhEYqIV3FaEQVJbTeM4ufNdJe8InNTRQ/RWlfFxILNvxlb8FgaXt+/rhYwkUW11omRkVnFEm6BDNtkx9ZuHD014fSCgrfHjlTJ11yWfnKKjePmGhYm00DU8EIVTc70b4nanBf3I0betrFlCoMaZZuCcx7bB4PB+QJSRNCsjuG6ESlHpJq1SLrKVV8u3QMWhvyahxLqSmc3dPxPA9W5P8A66XQzSP/AKDf/wBYeRqKWpqpVfgO/BUwQMRlyYgIbBX6+XuMll3tZMpaM6qidyxReqoLt5FJPTuGbLonMU2jV1JG0K8OejQJkOfNA6ndgellLkcjZG4mZgAr6RoXBzLu7ss5A7PUv3+Es69MqTCk3Nbegkroj2RywiK1PmjLFSWMpx+q6C9Sgkp6TzN87WMTTbu3qb6AKMzp2gGHZvatk62zbNbfYRm/VutdDWNenRSpWmywZGTr3o1C0pTTqJ6RkXfaEUeZbi8V2na7F6d1GMJld1JzZY1VRk7MpQqjJuYhzPNva854NA28nLhxWyM+YZoXEOOHPiNb8A5cznc73LCt/WfEKMrUuSTZNDIzxKUaLINmh048v4qkU6HBQ6ve1DUPzr0cuNey3O2HEzcDkpyaAgnktji2lrpUQgLnTlY98gQjg2z31JKm0pqb9RTJ9O7Txg6gmXLX2XuR+aYhsZzDmNfmvaXvh5N2rbp8GOUHmQolaZtQq9wIaFyIFSOuV6Yqde68E1iG6d0eyL7USc7BwjOHx+6XvubnpW2S2yd8UpGj2NMfvplXnDTsJ6fndv6xPoGPIy62M+ajL2AUBcPanUtCwr0n7nxy7QujHklEMJu3kHxVdwki4bppLtnOim8mYq2ovmydSenoHrke0bO2sW+o6/MYKwk7almPr5jmJJpNwjKx7cptwu6RPzClFNBTdJ9O54zjPkpu36m3mWl6AKvdZq2Z7EkH8mqG/Cqk5U3O/f73bUcZ74dvz/Hht+oLPrTiK0kT4rYyRkjZDkABRRNNM6iiughPEYRp2Q2XuoEOxS+pdOc7wuKDba4eFhmNuOX5PmnckRw4WVRTN63dqK0Kb2DK1LTnQ4wsdIXPnpY7OwnzuDx8RQyby6W/Q7mdJuaMXq8CXpKZ7/ieNfPEvq2LZgbMgWds2vGN46KjUSoNWqBNBEiF9FKUHp9lUL413smXZDiV9S1/3bTC5Cgb7n4hu3x7fydpSqLqi1Ha8QSTRXS0GpVJRIyiddOo1DcSqEN0cKV51FOJ9kRy7n4m9J3JSkjdJMgRt+zsjWIKknInYx6rBFmiiVX8WTokrTqqZWvGlfTx5bK+kcjvHKNcpvslGmcGZYwsa/8AYrk+5Ze4vKPkvX5O7+8o42dre89o4adWomrj6KegZ66MDXKnkWfyXibJ57Mkryas2lxkWhUpJJ4ZoWqbdwiU6iey5Kkbb1V1krSifEldHO7wAGmLPs8XhYPaHse2sKzcxbELauKZKOSuJ9C1lWjt4pKoKGRemNtlMqqYx3JikUSPUyda0rQnKt/YaxCpjAtyS83dLq6LsvCSpKz804bFa96WImmiimkiStaJIpIpJkKXiavp6q8eVoAAAAAAq67MMMXc05vjG9wOLHu50bccv2Se6ykTF5cH7Kpipuvs3OhYtPCqQQuyc+5IueNcqtsUMJQ0XJvIleRYzxE2D5Zu4Oiqo0qqTcMXp9YvCh6HJQx+Gusj7RV63BA2ozsyxHFULwvx55DiHBDdbAhi8XL/AE8fQ3R1np9G5t04dY9Fs27F2fbsda8A12I+IaEZNUvH0Jl4dRhydpbQ8pZrdVL1FTb/ADdoYh9dvaEuWp0IuNs2x2tD/wAZWUXnXahPp80UrZJI38orQYemHImbXQeZNuKdyG6QU3iluByU7JM2riUxWCJE2movqm2dfxiwKVpX0DkcKbac83W3sdaOiij6fU4TIm2TTbt0tCROgpCeAhRyADnXVy5ltEw6AV/cpj40yDF5fi/Mxr1RCCu9AlOlw0OfQ2e6aU+dbLKf83VcfkyCwBBc5UIfEF1t/XdMDtUi/lFVfNpl/nGFqhe6Odrm97FeqjbJGuI2CAcU9A5HujzAAAAAAAAAAAAAAAAAAAAAAAAAAAAAAAAAAAAAAAAAAAAAAAAAAAAAAAAAAAAAAAAAAAAAAAAAAAAAAAAAAAAAAAAAAAAAAAAAAU/XM0tez91C4ItpG6O5uFmby4pBwZpBNHCR9B0irFKdR4oWvHiVEtScSVKZZMwAl+VL5Qxpj2dvhdid6pFNDnasiV0qPnRq6G7VP41VjJpl96lBjcVY7cWZHvZS5ZSkzeNxrkeXDLUJoIutSnQgiX6tsiXzaSXHkXiY2s6ihz46Cw9KyE8zvDL17Obtl49x3qPYIN+4wsatTwqINKGMZRQvPSq4UWOX0k0C1AAAAAHikI2OlWx2cixbPUT+JJdMqpP8BuQ5YsWcW2Izj2iTZAlOBUkU6EIT92g9gAAAAAAAAAAAACJ5EsCFyVaEjZs/VZNu90HTcNlNC7RwmoVRBykf0lUSUKRUtfoNSnp+nAYTvW5rih5S1Mg0Q+WdmP8AyNNrN09CD0+0msi9SL6pF0VU1NPqHqoT1BZYqXGy6cjm3LzxkpqaNV4SJX4eij1NjRZX/Qu2gAtoAAAAAABXV7YUtO7pNS6I91KWtddSEKW4rfc90en0cdsq/IyTtMuqvBJymqn8IjT/ACDkjD9Sr5hTj520KnKireEQ1O2VjdRqUKpIMtR6FQ59TpFTSXmY6KJKVPS6h5HzJpJNF49+3TXbOkzIrJHpqKoQ1OBi1/T6AB3JqEUJRRM1DFPTjStPpHaKn7N0ompi9laKj5ReQshw5tV8kuoYzhA7NSqaW7qNUxqqN6IKlOavE5FUz+uLYAAAAAAAAAAAAAAAAAAAAAAAAAAAAAAAAAAAAAAAAAAAAAAAAAAAAAAAAAAAAAAABE76yDaeN4kszd8kZsiooVs3TTRUcOHa9fCiggkUyiyleHIpC1r/AJxAX+frleEq3s3CNzunCiZqpOJl0zjWSdfo3a7qjovH4W5xgZk3yuz9cMg9XRcNLDYs4WOQpq/FHrpPvTxQ30a1EFGJaewXj+UEoHMqqt0bsDTTGRC0LNfMpeTvu9HTWUvO4VOD9+gkYiSDQpjd3ZNtfGpUEi/zz7qpvnBJTxsao+JKKMGp3ZE9srjbLu6fvD1Co+01lRfGFkMlG88rbas/Ls4j5Rnje8NIZJVwmRVwqYxdtLgmY+3udGvxDnXfO71UGIyjnK/LeuaSg8dwMBIqwT6NiTMJNVwV3LSDxOixUW20SugqaJt0zg+snzn5A4uaKmI2Y70nHv2q6sc47k9Kgrr2HBSlOZI37piDVqRwHlA+WIG5JC9JifI6b9xZZAt/uLKbYIGIpXZkW6iZ2rpDq824TTIqT+UGylj2Pb+O7cQte20lu7oKLLqqrqmVcO3CpjKKuFVDdSqiihtRjCWdGIxEaCuc2RVzM7/x1dlr3R5B33by1ZF73IrvQ3fFTUS82fp1VcskEim/tnwDMIdnrGTtBdS9Ib5ZTbpTWvPTulWQ1F8OyoShO68PVK22SEHtzwgRTE88p9a17s9a/wB1oLprN/8ASJEE/GuJ2FAVn8jsqWXr/B/e6Vwx/wBVDXioqc6fwpyaVDr6f1ybg/xj1HyFkqPOROYwPOutanUrBS0c7SJ8Ve8rtVP5qYsIBpj/ADICBxuZbcUlWlv3RDT1oSEipsMizrLaSdqm+qTcpGUbmU/NbmsTwYu47cg7wg31t3JFpSMZIp7Dpqv1kUIYVtZ2QmuO3brFeXLybNZCLU1wctLuStyTsaY3mjbhzaVXKXzS3r/W/XjGDecoLdEev+7ULDsuYuxw1VdeS2h10mpPG7cehJEvxKKaClH26vyx2bTyg8vKBRb+PdPJJEJ/O1CvV5+NznekDH2mt5Use13ZZqRl0OtlJSCX8SaN1PCuVJT8ZMYvgOm3GWR/n0BMsT2cvYdiRdvyCqTqV2zvZd0ToI7kFzGWcrfT6V1TiXAAjfxkQAAAAVzkqVlbomEMN2e62JCUQ71PSKCvXDQ5jGIZUv59fSdJH+UV+oEsvG642x7Sl7wmN3uUQ0WfKlJ1nU2y8dJS+1XwlGOxDaMrbduLzl2JJfKu6F/K08YnXtuFC+balN+TbJ6EC/q9f1gvUUG8fjdohIwl8VFRsHFNYeHapNWUc3I1aoE8CaSZeBSl/QUekAHaJAInfOMbRyFRi7mWiraXjeqMmY9yZpJxxvaQcpcFC/EXwH9bWJYAAhUXlTKWKC91ydDv78tpHkW54JjqlUCF4/x2OS+d9HzrQvX/AGOmLksq+rQyJBI3NZFzMJyLWroI6ZOCqkoeniKapa9JqfSWvOnIRAQmcxJbshPKXraz5/aN2KJ6DzcEoVJVfT4KOUzUqk8L8KyZwBsSAouJy9kCxku75eg05iPT9Fz2wyUOQhOXU7YcTLJejqMhVYnP1BbNq3bbF8Qje4rPn2E1FO6a0HrByVVJSnuMXkAM2AAAAAAAAAAAAAAAAAAAAAAAAAAAAAAAAAAAAAAAAAAAAAAAAAAAAAgl+ZdszHKzWKl3yz+ekKfwdARaXepR91cOKTYvVo404GVNpSJ6xyU5gCdioJTMkteMg4tTA8S0uORbqbD64HJzfJ+KPSvA5TLE6na5f7HR9FeSqiPKo8vyEyLl6tXGYXRrdtgxiqJ2ZEvjVVdFpX/hN6lp3eNPE1Q4JeqY65a87XiImJgYxtDwrFtHsGSZEWzVsmVNJFMvhKUpeVKfoAFdQ2CLfM/bXFk2UdZDuRBTeSezlCnas1OrmyYU/F2unVUtDlLu1LXgdU/DiLXAAAFC9pCy2dt2xL9oOzWKkffNjNTzVXkfTaUmWLWmtZg7oX+MpnRKcpaKcdB60MWpPTW+hirjgY264CUteZRovHy7NZg6S4+NFUhiHL+0pqgD3t1kXCBHCJ6HTULQ5TfaWvMdwrLs+TcxJ4zZRdyO6uZm2Xj22pB1WlC97WYODt6OeFPRvJpEX4fRuizQAABV+WMnOLeWaWBYpUpHIlyJnJDsONTkaJUrwPIu6U+abJV51qbhuHpRIvExwBirgy3c9z3zIYwwjEspSShKlTnrgljm8jwqpi0NRvUqdaKPHOnqqkmYlCcetUlemvugMFxRZhteGUZx5kG52am+zeyiJCso1XlTiyYF8y2rTl53rWrz1K1EmxdjqJxXZUZZMSsq6ozJrcvl/wCMP3R6613SxvWUVUqY5q/bX9AmIAAAACle1IWkRZ9t5IomlX5DXTGyrgx/QmyXMZg8U4/Rttnqyv8AJiRCY3HAQ93W9J2rPsUnkXMNFo96gpzIsgqSpFC1/SU1aClMKvJVaw28RcD5Z7IW2+krcXeL6aKO/J7xZqVwbh6ypUSK/wAoPO7cg0m+R19lyas+ZOhSjjszQ0haWSLVlLlVMa+rsWvBg/QbbTiDe7bWjdRKu5XUZJRpu6ujX4RdY+dPvHAiqXxch15I2yJxGvtz9l66bid3i9VzF3dbItsI2/dKpbcSUOuZJqZtutDHUr3RNQqpzGb+d+E5D9YzN59n2YvpO17fm8hNi21bakU5K1TgC+UO8MVEVKVbvTK8UCqGR6vNnPo9cXWAs+fm76ehD5WMoaf7MCs8xyjan4Q1mlrZOeHmV2KcaU7plLG7rSqveKqaVUK90T1NzI9fnOvSOHvZpuKepe766snpPZS9LBUsNRRtAFaNGKNe8baySBV6+HvB/NGU/fF9AHnZtUX9DKU8ZWBMLbV3Ytun5Slr+DOCkIbZ7lzfd6btktzVuea4d18PX84Im37LtIhypccHkBRhdbK85+8IaWTjSnI0LKmrVwxVbmV8+np0auonzaZugX2Aj87Na1zPl29Ch5/sv1ueyLxiJrIKrq6L9lYiTmJ48YXa/g503UQbt21D02kqFb6S+cP86obrErvDCEde+THd9TcprjJGxZGxnsRRtzWQeLoqKLbur2U9OnbFmgM+cm7jcMKEtLs3XhC3NjWfunM7q4UsWndt4hrWETb7zRZiq0LRdQqtTHXoVQnnfW2/muviL7ABrJUPl5zMcbY+UCus1tXNxx9q4xRVognf9yNoJ4YteBlI9NJZ69T4/nGrJdL+VFiiC5BPt3tiP5vT8uOoxvT/AL0SQn2d+M00qvwl9i9mTJnGM0WLBsk3bN0ypJppE0lIWnKhSlp6KUHsAB7ZDy4AAAAAAAAAAAABxX0ADXW3FFsg5dvDJkhx8nwDlazLdSrX5sjZT+EXH3lXRNr7rJMWFXmK3wWQrG15+Br89EXpdLZbhXiY+qZeLJmr8R01iGN8QskeJ2g9z53Yu9j01E1rYkwgAAUC0AAABxX0CJ5agJW6Ma3JD2+qknMKMDrRZj01kTepedbGN/LFIJaAkjk3b0f2NZI943CSexLti7/suCviFPrj7hjW8m1r+aWTKcv+Ywz9K8KDXyz7nrgyfpZtw0qSwZ6QMpAyxvBDPXKpjnj3PsIKLH/F1fBqU2ejzGvYP6B7innbUMRzTyskbo3WcfQAAskYAB5FHrVJdNso4TKqvq2yGPwMfT6eH6AB6wAAAAAAAAAAAAAAAAAAAAAAAAAAAAAAAAAAAAAAAAAAAAAAAAAAAAAAAAAAAAAAAAAAAAAAAAAAAAAAAAAAAAdKiiaKZ1FD6Ck6jGN6KCLX/k6zMYRiMjd8uVrV0eqLFmikdw8fq8OO02bJFqqup8CZa15iAmsu8c7qUdZYjV7fsKtSnbWYdQtXcp8Uuomapdv0cGadalr9cdTjtEAGmZDtCPUGdnyz5hjRkvrfTzJwq3WuQ5DfxVkqStK0Z8aecdFN53hoSrUtTqD4xcc+F7nb9n2Q0EhHRFnlivqkqXealrrXjFa+jfbaqmTr9a34ekyCxxdCCCLREjdumVNJMukpS00lKWghmW8eJ5OtFSCayq8TMsHSMpCSrf52OkkDakVqe0X0kULy1pKKE9BwBOwFaYdyc7yHFvYu6oysHelruqR1xwxq14N3HDiVZL8q2WL51FX0VLXhXqIelLLAAUN2s74yLbtmwFl4anSROQb6nEYaBenbJue6lTId05X2laVTPwbtlC9VOHnPtF8jXTJGDpzM/aGj5i63lzwdm2VbRyQT2CuNWMdOpZ6vwdG1NVSrlKm3QRJwNwobvFfTwqAM7Z3afx4pgGy84ZIuJrbbC42rZJ2q5KaiLWRMU1HDc5qF83trJrE4m4U839owF5dtPHVrZFx3ZxGE4+jb8jH0t5SRgpMyjVFKidENLcrWpldwxz6uHNGifE1OsorA/Zqypb0MniWDtVzKWdbuarcvCEevpZBwqvCmXTdSO9VZTcMdFffqbX1q7nTrFw5uszIa+bMRZesiz1LnaWd5cjJaPRfN2rlNGRSbko4TquoRMxUzN+ovHVWlaaeIAmZM84nVsFXJxLrPS3EJQ0Ko4OydFVpIFed0q37vVPe3O8dGnb4/T4eYiUX2gMdWjEzc/f8AmxvIx6t/ylqs3SsKqxJGvESqGrFVqUnnao0bLfjBulT6K14loIQfs73r/VLqJ+S0lMQLzxMoHqZylXhc5G/du67HHc0blCP9fg3afbyEab9nvKlSQabqyinKx7S8nkJxQz5qbTBqmfVSe0859q6Ndr52nscuQGzWN8uY9y1HvZLH9x+VCRjurN+kdqs0XaL0Lx21kFyEVSrwrTxFpX/BUTcUpjuw7wt/tKZjvuTiqt7duyPtckS57wmcrldog7I56Cm1lrTdRp1Upq4cuP0XWAAAAArXLmSZSxYyNiLSiU5u9bqeVjrdi1FNCSiunWo5XNTmVsgnTdVMXjXhwKXrUJQLSh7WwJjhZ5e96sGqRHC0ncNxTLlJmku/dLalnCihjUTSKZRShUyVr0l2yUryEbw0gfJl4zfaJf13GcgmeCstLxERhUlfOOi+jqeLF3f1STfn6RW3biumyJeYxvg6/qP17cuSTcTlyt4+KeSSxo1gl5spkGiSqmg7xZpz08PN+kAbYpKkXIRRNShyGpqKYvorQdw0kx/2lsgW32ScayFrxTGdu9C7WGL3bebouzos4ovVmisrqpRZAyhe6q13E9RaKV4kFlR2Vu0LduQJzGNmNcdVl8dsIpS7H71F73R9IPUKr0aMiFV3EC0R2zb6m74+GjlUAX1blyW9eEO2uK1J5hMxT0m41fx7ojhuuT0aiKErUpqe+lR8Oblt5jNR9tv51g3lJci6kewXcEI4dUR01WMkStdSlE9wmrTx08aegaT4Cy1cGO+xrhGMs24reaTcpCuFU2D63JSefOypuK18wxja71SdVdSleknFP7R8r5hv/N2Suy3kmxrdh425puJyAzXQl6uKMmK7czVu4UqnwIuqWijY+lKu2fqLq0c60A30Aa1QnaSuJbD14zd3PrVtu77Iu1ayX7g7d4+jXUgQyNSVbNkfxpcyqbhPbbl4nqeukQyO7Y+SZHEjS4WtmQzi70MqM8Zu2z1m/imjpVzt7TgqDkvemfErhCtSKUPUnnPHyAGw104as+6J492pmk4K4VUCt1paDklY9w6SLyImvt10rlpz07hTaPV4DHl7PthrrUe3G9uu5XBSFKU0zcr9wkTh6Klb7tESm+IqdDc/SI5jHKuUlM1XBgzLbC2FJVhbzS7I6Tt1Nwk3XZLulm+0qkuc5iqJmQ8VDcDUrx4E9Fcjk7L9029frLGuPLJYz8ytGeV5BeTlzR7KKaqKmRbnUMRBVRU6p03GlIpace714mJyqNXvRiYnAx1347eYhj3eR8NHmUzwtDyEla6ks4cMJlkQupVBJFwpVNq5qWmpNVPRSp6UKrqJXlckNLMbgiGU3GKbjSQbpOkD+jUkctDFr/gqKTJmHOaLOqdw4Ktx+U5alUpB3oZWp+NPZdMm/wDrDMdlWcQlMG2nbTx4c9x2dDsLcuVoqSpF2ck2apFVTUL9PHkoU/MqhFCnLxKeg0ZI1/KoLlAAEoAAAAAAAAAAAAAAAAAAAAAAAAAAAAAAAAAAAAAAAAAAAAAAAAAAAAAAANcrET7xM39OcKbspekjumN4j9222ReH8m0IUS0Qyxa+TJ6+LLebiEnF3TIyKqR1dZ1Gkg6UeNli6vq6lV0/fTUJ9WMrJXpbkPdURY7x/wDw3PJuV2TUiRjn2kC8VFlNPzSdNRC6jeupoHn6nEsqmhi5K/qvHazew1Ia4TwUn3W52pHpu9sUSoGUMVNJIh9S/g0pG0DXmEyuj8vbuzNItUb4xlc7FnBy3cmKh5O0TNTOKmaycafWbR+MKbhil1e0TTXWM7dtlvsr9oi5VLLvH8HV4WCwYUaP2TIp3E4VynU+p6mY2l0xTN5rTp8aavWM1hSJTynOHy3dlkq2petryz+3HspBSWiPuQrRRZsoZRMldSqdFEukqxdZD+E4lZhjZf0BaeMsbWri+Gdw9l9/QhHrvvrVgu5Mq3YlUKXzLYp/mkPW2vUEuEUn8rYvtQrk9z5GteM7nrouR7Lt0jp8PFqKYwi57xvjKP8AB+M2L+3rfP8AO3bKMtpVQnrdwZrF1GN/bCxdr2SLCrgc/id9VB95Gkfl5dURiO3/AD+w/ZzV0Lk8DFkgqVwk3Mb8o5USTLtfkt0/sC0BhbRs637Hh/I9vtdhI6h13CqihlXDtwb5xZwsfqVUr6xjCqu0/f8Am3E9jz2ULCfWUpCW9GEdLx0zEvHDtdXd4G0qoukilLpMn9WMp94qMaC7wEEiLjuKw4BeQz7fdhtDHdkQavGaZoppoNppRM3enCmpTV8Qx6+U5FPPsfjRPyX8nHNkPLqM86t3dSeN0aec17e3trHN4RndP6ERZY6XbFrIId3kGqTpI/qrpayf0hEH2Q41eZtR5B3vZB7cm2j+QVVXki94dt0Ei1Ksy0V21U09XnjeoQZf5f2H5OezHy3gfJ8Xo7+68pJbTTWUpy7qmrSXiUxDdQxgeDpa4yxrHuiPI/H1rtXCfhVQiG5D/wA4pBJCJppk20/AKrsHM6d6ZQyLbycrAr2tasVBSTGTZKayLkeEdKKmUW3KpmLTu5NOkT23LutW8Iry5Z90Q03H7hid9jnyTtvrT8RdxKtS8hlyP0eSmXAVvjPJSl2OCM5i9sfSjsiBGW1bkkVwdeSQ3O9mLTXXSnp2DFS8aXndRziyBE+PdkQABiLtuKOsy1pu8JhTRHwTBzJujfmkEjKKf0SgnFkEIHlh18qLtsrD8elvqyEm2uSX8WhpExrhNxqU0/lXRWqBSm8fnPyYuAV7h2y5KHjnV8Xh13nd6aL2ZN6jEpS+aYJfm0Cm0/GfcP64sIegpYdyzCWAAALAAAAAAA+F10G6B3DhbQkgnrMf4CgD7ENk8Yx5LgVvWxJh9Z1yua8XMlE0KRJ96KfjrY5aouvRp1qF3SeqcgjnZ0vBS6sSwV7TjpRs4vFw8lmaD2TM5P3ddwodummZTnp2NHmvU8AsJS6rfTudCy1JRr5bdMDyiTD61RomYpFFtPs0MqQoAxaWUM22XRFxe1mw12xZKfjj21aKtX6fVTgoVguZSipOHi0uNfskOM8p2ncS6k20c5uSTdn6e6R9pyiy6fTx84UrfzP8poHpHS6doM2i7x4qkg3QTOdVU/QRMheZjGAEusO/7RyNDeXLQlavWyapm7gqjZVu5arl4VMiu3WKVVFSnHmRQtDU486c+crGlNg3ff2RrvudaxJpe2oy5FGD2UeJty0dMY0iFSM009ylSlfvEzd5NqLrbtO59GpQmi1Pwbpec3MgZAUOp1nN8sZEn9EitCl/dAGwQDXwlt5SgFTrWPmiZ0dO1H3MyTl2hNP2n807rq97gZJLL2YLf1fKrErW4UCH5OrSli94OX6amaPtgpeHwOFQBeICqGfaVw+oskzuK5VrReKrd2IhdLNWH3FfyaajkpElq/qzHFmtHrSQaEds3KbhusTWmqiprIcv2lNT0/sAHqAAAAAAAAAAAAAAAAAAAAAAAAAAAAAAAAAFTrZsVuCQdQ+J7DlbzcM3B2q0gVQrCGQXTOYh0zPVvndBiVKbuybipDV4VpxoLYFYdnKlSYegY+ngilH8Wn7yNnqzclf5qQAraGv1plW6U7Pm+17j9lJqODoFtHHkszrIHOlqqoio5WUUcn4ULXVVFFuelCV9HMXRZOL7ExwiunZ9uNmTh7Whnr89TLvXxqes5cq1Msuf4lDGqNabdz9i/JGQLsyZa972fP3La7GXiMaWc3mm/fZFZJEx3LozcptzccKI7SfT0N09f15xg57PmVW9rul8fZirdxFEbcVfTh4dnpgJV3PsGasZVMiRS+cbuHXmVeLhLapXXSpyVoBvEA07vTMWScc5ImMQXJlhy1t1B9BLvchyTGOScQDKQbSynBTShRmUtXEYigmqsjUpO89es2io+cadpO7EZaz57IWSY9xZD6avuBdTi7Ru2bvl2ci3Rh+ohKaVVESutJS8NyvHlWukAbXoTsOpNr2ynLMjyzdok/WYFXLvpt1DHImrUniomYyRy0Nw4VqStPTSoMZ2Hln0lGRssydu4ZwRtIIIrlOq0VMkVUqapac0zVTUTNSledSnpX0VpUaH2fl/KVVW2VXjwxrolsQY/wDL8yeNLXycg5n5JN9IGbFKVPzKJlldNC6abfHhp48fTC5Vf2gplaUtfLUhLHuu/olhGXyase1ZL0LbTU5FXLnuS7ZNNQyOwUyLU+6rVMqROvkBvOhOw6k2vbKcsyPLN2iT9ZgVcu+m3UMciatSeKiZjJHLQ3DhWpK09NKjLj8+LbzlkOUyPamUrgV+TzO5sUWUte1wMm5DHhCHk5eplCtlqGKVJRbzSiptewRSptNeGtPdW/sm2ljiLRkrnfLapBTu0awZpGcPZFfhWtEWyCfFRZStKV5Fp9n6QBEMTOFoHLWWbDfGU1qy7O7I/WTTrZPWaaJtPtcHTJ3T9tBO71vyzsdQCtzX5dLCBi0K6DOXq5UimPXjwIXjXqNXh0lLxNXhyFIv7Cz5lrJ8LlNvKpYdj4iOexBEE02spNyLRydNQ1HFDUO0b1KZBEydOLjR538oLGszAWO7SnC3c8avbnuknouC43h5J+n6PmjK9LYvLwolTL7gBgC3zlrLBKNcV288sy3jcKHu25mOl44T4+JhGKec5lrTSq726U9OyrQTjH+LrWxq3c+Qm7lzIyStFpSYkF+8SEkr+UXXN1Gr9BS8iEp0kKQvClJqAAAAAD5pUeCSk4+FYuZaUfJM2TJE7hyusehE0UiF4mUNWvhLSlK1rX0f9I93DnxFEZvRSyJesBhV+XXb5Wp7nuVCvgdoJKlTZMlKcOpJVfcVOWnpoy0V6VKiKaRsLFe7obxsWR6MTqYpPL2Tc0o94xAROzrHW47F2SbLekpUlfrGDJXSmklX1XDjXq4/M+g4lln2nF2VbrW2oirpRBBRZYyrpXdcLrqqmWXXWU9dRVZRRVQ3tKDNJpkTT20+khPCUK+geOrK2Wq5tOx6OmpGwJw69zkAAUC0AAAAAAAAAAAAAAAAAAAQTJa7dtO433FEya73YELQ3p1bTgfF55aY2/OEse14V1dd5rpkWLDMlSk7oib+uHixulqh97rP6pDiLyODZXKarKWzxPVerRzgj6Lh7fcqsmMU7JzKsm4LodKr0/sjUT4SE6xepf8Al5UllyRM/crT/eMWNptbSvEONBQRLKyGxrsW/wBoO+GjThwK1dIRj/b+6q5aGXN+lRQ46zTXaOsk6bhnJ2/kiMJWplWUggWHldOn6pyjxaqm+AyKVPzo9JFtamk1Wxw30MzOhsEOK04itLKzxYF8SqVrndvLeuo6Zj1tyfS7lIcC+Kqada1Tclp7aBlSfELMHRa5HZoVLKmp8+IY+XlY2BjHMzMyDaPYs0zLuHTpUqSSKZeZjHOauktKU+mo656dhrWhXtyz8k2j42LQUePXTlShEkEUy8TqGN9lC0qNcKRNwdoyTa3zk5g5j7DQVK6tqy3SejvZac05CVJXxKV8SbU3Slwpr874IKmpbStxOJoIHTuwtJWTtH3Fdte+YbxQ+uqD5aLgkZFOIj339yayKLrl/O7JUjeqpUSzFuZofJjmRgnMNKWzdUOUh5S3ZbQR22IenSsQyZjJroG9VVM1S19xuQ7SJlTJtp9JCeEogmU7GmrjbsrpsN81jb8tip3UC/dau7qcfnWbnR1GbLULpUL+rP40yDjwbZc+W0iIiKdGTZqIzhXM2Cpy51HNeYqnE2b4fI9VrVn41a1L5j0qKSltyClN4ntLNj04FdNtXhXT5fQahDchIMi5PtDF8SWVuWRVKu7OZKOj2qe89kl9PHZaoU6lVK0pXl6vpNWheY7uNMOLocnCt7FYRDJe2e0Pk63U00/J860hLwSqT1F1klmC5a0//JqBv5QT30CEY6irkdPJnJOQGKbK57tURUUYEVKr5Kj0Cmo0j9wviqluLKqG/KuHGnoE3rzHjNovbJOrmHpaJrmRI1xyAAKJaAAAAAAADxykXFTcW6g5xg2ex75A7V01dJFOkukYvAxTFN4i1EHirpnez7UjO43T6axeToTkl1DKvbYJy0lcG8S7Gn5U3nW/r60vOJ2IODkTUT21Osh/EUX6WtfSvxN06oVamlbO3iJ6xfM5Rki+YOE3LVwQqqKyR9RVC15lNQ1PoHq/6BrpHPZLs/ParREW9kMavlzHexzNEyqtsqV4mq4bJE6jM6mrXcbpl8zx1lpo10FpoZow84tet5p5TtPyCRPePI1mm5WxC+niZTXpL+2o9bT1TJ2Ymnn5YHwuwuPdke9o3G1kS97TCaqiEWhrKghTUq6WMahEm6dPyiqhiJlp9Jj0/SKNgsG2rPR1J3M1rwV0XvLH77KST5sm5M0XMbWVuzWNTUkihq2ktOn2/HrGUlLkrnW9YJ1FsZAlgWovWWI6esztiTsoWpiNtpNXSodsh1q66l0mV7uYta7fGtg15cxxNrV3EkcS6a2OnQUvDiempAk8bXdFkIztPtCZKgo1JPQkz3IyT2/74kWTlev7yg4Rt3OdtuDyFt9oB/cBz9SjC8YVi4bqfdNHos1Ea+/rL8In4Dms2lUsyxKXfIw9jCQme2caqhF5it5WxZBcxESO1nHeYR0rXhTgk/0lKXUY2kpXBUTn4U0lqLfSUIqSiiZqGKenGlafSK1dtmrtsszeNUl266ehVJRPWRQlfoMUwglpMyYdyPa9rW68Vb2beqziJa28bUZvFyKTRZ4mZnWvzCBkGjopkKea40T0aOuincotq+YfupEspyqqh3LcbNDYkAAdo5wAAAAAAAAAAAAAAAAAAAAAAAAAAAAAAAAAAAAAAAAAAAAAAAAAAAAAAAAAAAAAAAAAAABU+Ur8mDPE8T43kkq3vOkLWqqdCq/J6PNyWkl6egumla7JDfOq6acy0PUgHZNZooW6X9kY7siaviXh6kTljRx2zdhFqmpqTRcuXCpKbhqc9tAqpycqnKShyVr5jse0deVTNn0tauOo8xzFOeLqeclDJ/RVNVdNJsgp95FxQTKw7Gt3G9rMLQtSPM1j2CdaF3FDKqqnMbWdZVQ3UoooY1THMauoxq1rUSsAQSz8RWZZb5efZtXcrcDpPbdT0u6M8kVy8undU8Cfo80noTp9BaCdgAAAAACrcr46lLjOjkHHbpOKyDb6ByRj1Tk3km/HUaOeUp842VrT6eaR60VJzpWh5Rja+WOSrFgr6j2irVKbYou+6r1putTmLSp0T8PXIbiWvvoI9lTIEpBKMLEsNsm/vy6CLeSWynJJignUpV5Fz6eCCO4Tl6VD1TSLzU40zWLrBjsWY+g8fxrpZ2hCtCNu9L1866U9Kix+HrHUqc1eH01AExAAAAAAAAAAAAAAAU92jZiWc23GYotd0ojP5JffJ9FZJTQdoxMQx5B0XlXmk1KtprwrwVUQp9IuEUzj2p8hZsvDJTjrirS12Rb/ABrXTVYhiqSzgvH2nFEW1fexqALTh4WNt6IYwUO0TasI5ukzaoJ00lRRTLQhCl/QWnARljjSEaZak8xGdv3MxIwja3yprKFq3aNUlVFq0RLQlDFMoor11qavHbT5U4c5yAApKY7K9hTNyylyKzVwtzS17wl/qs0XKNG5JWMKkVOpSmSMaiauyTdpqrWvCmmpOYyd1dnm2rlvt1kaPuq7LVmZVq3YTZ7fkqNiTDVHc2U3Goh600bqlCqpbStKV4a+HAW0AA1+i+xtj22WdnN7JvC9rYc2TEuIBm/jJJErl1FrL0cKMnBjonKZOqhSGoYhSq04eMZGw+yhjzHLvH7qAl7jN+DWlxEhknTxNfcLMr0Xc0cGMlrVqQ1PN11Ur7VT15i8AAFFTHZQxzMxlwxvly6Wbmevv8IqEozeJJPYmb2E0aKtDbWmhKJpadKhVeO4pq4/R0R3ZGx5GxRo8l0Xa7orkZlk1ZZ7IJKrrTDbYrpMcyXGqB+7EMYlOFeddJiF4Upfgw1zXXbVmQrm4rwn4+Ei2Rdbh7IOSt0EqfaZQ9aFoAI4li+BSy+5zam8kPLjq20LXO2qcndO6pOlXJTadGvc3Fj046uHDh0/SKhsB8W97tvbL5amUaXC/JEwxq1464qO3EUq0+FVyZ6un8Dgd90ZavTM0U9tXEsPKW9b0kmo1d3pLtzs3B0DcSKeTGh6UVMpp46XC1EyF5GLRbgJLDQ0bb8Uyg4dgkyj45uRq1bodBEEky6Eyl/QUcysnbhwN+ZG89wilwWY/NO0viwriUtm7U0O7d/I27w0fJF50RetuJN9OhjdPURUnqnJuHErAc6OR8b8TCMxrHtCydqJKJ5pslzBt0ONVLiile/w9SfQdStODhr8VVE9on5WouKPkGMuxQk4t4m8auSFWQXRUKdJUtacaGKYvpLz9Iq8RTG6BsX5Za2dB8ULSvVo7WQYFU/F46XbVKqbYT+qI5RMuYxS9OptU9C0qocdSmrN47A4lxmxYAA6BuAAAAAAAAAAAAAAAAAAAAAAAAAAAAAAAAAAAAAAAAAAAAAAAAABVGS8x1tiSpYthxqdxXy5R3iMTrGI0jkDciu36haV2UuPgJ41a8aF5UOcmFWwItfa6L/tHx9IRSuuHs90hcdS+Cpl3Tc8cnX4qFSkTfCVT84KXy9ZecMf3VdeaML91ut7cUSjHuoyRbF77GkQKbaVjjdBVSpmVOqZqobrP64uex7OTs9g5o4fqykxLujSc3Jrp6FZF6ppoZQ3sl0lIkmX1Ek0yeoJCOHLU4pVcw0NUYaKwpnl9Y9l2mwk7r+SDBby9dTyVfsJiKJ1J9zXcJnTX7yqtrMZubpIRNTo+ZGxRLHh4ewD4/s9LyDHkjFo5l3Lo7puFNTdL8XVq1DNNY2NZrOnDNg1QVeqb7oyCZSHXV0lJqU0+I2kukeoQvn3mQK2wZFWi4xtbUhF2lDRbtk38nukmrZL8UetjGbvE9wpfocpLlFkiAYW2/Idw93823+WNw7RCf8AKK25/hU1mE/GsvMoAp7tgQc5dHZpyDb9uw76WknsVQjVoybHcOFjbpelNMmoxhcIDRj925HdiI1vz/bF4Ey7CX2nJ3qhbKVtuIuitrQDOacNHpnVDm3Gi7VwfQunt9SKf9bdQqu5ezlfLy4bStrH61xOYeHxs7T/AN0DKjdCWKWbbOSwT06JEyIEVTptbRfqk6dGmpxvIAssq3MaSmrWTEZ/JE7jC77fxzc8cy+RF6oumDqIUSWjV1WTQiTVVPT0mqZM5U/b9UY1ljB7Z2H+zzLFxa9eRVqps5a9rdZxNTPTO1Yk5O9qtKU3F10nSm5UtS1V1V/RWm24DPmMrA1FZNL9jLj7Q2QMX4Ufsj3DDWyeDYykJRuWUMmV2m7VK1NpoqoQptXd1NBz8E9ejcoI3H44ylcNtZ/i7VYXst8qYW3HEQvccShCqzpi94q/bplQRbpoHURTI26i0VJ5vV06Bu8K/cXa8yeykbdxnj9/esc5TWZO5M7krCF5lrQyfez9SviqXW2TW0cBvHI6Tlb2/QFKM5W3bh7UmHHNr4wmbTTaW/crVWkhCVjD1KQjShUds3Cpio6vF8153oOfmNqxVtndnzKGO1fLlqYtx2ebdp1auHEhf8w9VQb16zJpu3LBVXb1FJ5rSQgnamP+0PIefb3LjqCqWuozY0S+ld/7S7u+02uPtbZ6iWemkk5U0BlxDcyW0+vbEV8WZF83s7bUjGNaV/KrtVEy/wBIw9MRdss2uM1h5Bg/IVzFIdVpRNzuspVBP0rMldNNXD6xIxSKl+51iTLLJtiHcOFUiJET1mMfoImUopbt8ciYgeWzrqjb4tGIvCH3e5TbBF6kU/jTKoXjpU9k1PCYfcrd1q2/ueXLoi47R4u9PUkv9cwr/BWGorIsbJXddriUdWM7mnkjZ8Cdc7duuycG3TvHJEjUquVVwouZFJToIjVKujV4byt7C2H7SSI3tXFNnxCSXNMkfCNUClrz9glPtr/hHom6G5WcPmXENyTJ7bt/KlnSkqTxMGU21VcJ6fzZFKmExE1m7Ks+6Yf5P3LasPLxVSaO5PmKS7epa/mzlqUQJfszYiSKRO34iZtjZ+ZJbk+/jEU/dRBusRGpfhMnUvuGQegBGprGeWrDKrMWJdzu/GJFNatu3DsJO9n1itHqREy6qeqVyU+r8sT0jmzr/ty9E3ScWqq1kI5TYkYh6kZu9Yq+yq3P1F+E3gP6oAkggGfSXifCd8M8fxbmSuN7AvGUW3a6d3fVT20zF18uWrUJ+AA0yyfb+J7TyHYFrpxkLeMnbzCIsI1jTUSqqdRkZRH+E4oyqfSqlu6lVS9ByJ6NZDJjIyxsaQ/aMy7nK6HMzGmx41t+DQpEP10nDt0uluVL3dI9KL7veGSFCqU0a0xt4IpceJ8Z3g7kZS5LDhnshKMPJb1+diXva7TUVQqJnBfOaaKJJmL1eMAa/WBmG/rPyLetv3wne6EFbdhnvF6W9FIlVw0VTUMRPaVjTVLtqppL6iqdZDpDpvbPt/Tdj2nZ+V8Ttbbj8yM2cYg/ZTXe6IFX2avSu0tomwWjVV0qXSor836hxZkx2VccvLRvi17fdTMWrf0S2hpORXknEg72EtzTpUdHUr4Vjl6jCoe0LBvswZGhY/H+09jLXYSVqxaSDkySTuWfJbMiXcIWpdLOOKvqV9Rw5bo+PXoA7Oxn2hbfd2WsfJFxuouYvG8ZI7BBzGqkaIOFVSk7r30qXd99RYq5ipGU1+c0F6dA26QfNXB127d0kudqpoXKRQpzpn9Okw1Gisa5UXwjafZScYnexZ415Fmmrr7y1Vijt2z9N4q5bm3N8y6xk/AZEnWp4/XEVkcpRMLirMdjsbtRj8s3/kORiixBnRkZJr3x8jHtXGjkoVIrPZMVXw/tUAG5i972y3vptjlR9Xy+9iVplNrtG5NUlCInU1eEvnFiDOiicSs6TfaOyrdBFFl21ssIGxmKqnWeuwgZ646vvPCC9gB8LoIPETt3CSS6R+g5VOsigg34EseNHSkha8W6tB6opvHXtiScQ+4qb1lU2xyJr/yhTieAAIm1jc0wCG3beclpTQp0lu2AavSaNXDTqZ9zU/eMY/74yDXJedIc+3NY7tO4GqZONXETNqsnChvhbOEKp/8ApAzg5+bAGKiu01alJIkHfFp3bZ0qoid0VtJxveiHQIehDKlXYmXR00qZPxGL46DMNO0fgV2vRjXL9ptHZiVPRq/lUmbihS14GrtLGKpy+nlyEQw3I0yJlSVyRBtVlLVhIk9uxsoemhKSdndbjszb8qgnsoF3adJz7mnwVF6uWjR4ltumyS5Kc9Kqeun+CoAhxs44XT07mXrKJrJrLxnmvUX2vGPJPZ7wtbjFOQlMo2wVFchDtioyaS6rvVw0lQSSqZRYxuekqZTVN9FBL07Zt1Kp9uAjC666jcGxOZvt9A4Y21bsUqdxFwUazUObUZRFsRM1TfbxpQAVexj8nZmPWSuRedx5ZZubOIZuatJ2SLXhWij1wTzjElfVQQMVanpOqXmiIjlqOc4LaxlcL3ncaF2zzojWJtaTkHEzGSRy6d1RYro51GaCSfEyiyCiX3VlVCEPed7XhCY+tOWvG4nKiMbDNFHjkyaes+ktK10kL6xq8qFL9Na0FFWDCT0jIPspZCR/3XXImX8U8ZIWP8SUcj93xKm+tV3DeDRorVM+5bcEpgu0j5Op3HMVhy9nPSqHTo9ZJqzEQvQpaVqqV2glqRJ6f4ymj6PpFn2nfNm35FknLHuuIuGOV4aXUW9TdJV4/EnWtBXwik5ijHNySx7glLNi/LB09HlRBPu73R6dPeUtC39IU2bQ/On0I8ZsWA1uRtG+YDR8h80XjHEQJUpGcsqlOtz8fRumeUO6Nw+FwQZthnS6rQpRPM1oEJH0UoSlyW2mq6aF8PU5aG4uGvM3qd4IUnUdUlBdZUxP0UkL2ARa1ckY6vpuk6sm/LenUlybiZ4yTQc0OWvPloNUSjjT7RYByAAAADFzM7B22xPJz8yxi2afI7l65IgkT94/Aop+7O17hSAt+TuGGl5i620cycPir25Av5JivRJMylSlfopVaF46eFKmWoXl6QBP8qX2XHNpLzrZlV/KOFU4+GjU68DyEkubQ3Qp9lKn4ajeqSihq8ijsxZZTjHuP4O0ZCRpIvo9rTvz3ToK6eHNVRwtQvq7ix1DcPo4iH2FaE9eVwxeZskSUZIOiIGWtmKiFauI6HbuCV1LFW5d6cnTNpM44FJQnEqRKaznUuEAAAABHbysqFvuGPAT5pQjQ5yqao6XdRq+ovo4LtVE1S/sNQc2ra0DZMMjb9sxacexb1OciRKmPUxjnqoooYxuJjHOYxjGMauoxuNa8RIQAAAAAdCqqbZNRddahSFpqMY1eFC0FJYIgz3+8/qmrqrVeVu1nT5MoVpxLDW8qaijZMlOfBRcm2usavPVWhKdJKcZP2kpd3DYFvtxG1pSRcwbphH1PTp765L3dvx4fnlUxOoGIZ2/CR9vR6ehrFtUWaJfsSTJQhf8xaACN3hk637JuezrVnEXfeb0fO2TJYmjYbnbMVnihlzGPTSXabqcKlobq4ej0j5xpk2Hy1AGvG2I2UShTPFm8a9eJFRJKoENw742pqqYzZT6s5qF10pqpTTUh60/2vcLrZ2uLFNiuk59CDeSs6jMyMQQ9KsW60E+TKZRShalIQ6hiJ9XI+5o9cQPIit/ZDsi0sX5dxHK0aw8u8hrokIyyjTCKizdJPuDyObHTUS7s5opq3TJqkbmTqkbR46AbqjF3FK+RIGQmqI73cGqrrbofTr0Fqbhx/YNJ+zzia77lunE7XNFnXg5ZWvbF00/h9qolRB81uZHyT3mqfBAyhWhd1Kng4J0OlxpTiMbjS0cmLZjXvN1j+64J9cVr3Y1vJihbPk+KTktberBJNwVPckT7e5QrhRRYn5LRxUIANzMU32bJ2LLOyUaN8m1u2Aj5zufeN2jajpumtRLXpLr07mnVppx4ceFPQPIlkd2dg5fq2JcrIreKeyeqRbpop8G6lSbJzFObSofTVQtNPDRXj7hp7i3EsrS28N25j/Et3WffkFAoMb/AJiVjnDRq7ZVhHCJmqjk9dt5xdGQqkQlT93pSvzPoHrt5O/Ju2uznYRsOZAj3mNYaRhricv4JVJq0dpWo8Z0KmfhwXIqtwomqlqSrxoXXrOQgA3BxRfVcnYts7JR43ybW7YCPnO5943aNqOkE1qJa9JdWncoXVppx4ceFPQKuYLLS3aPydJHUodOKiregEy8PBVMjp4px/TR+n/gEB7Eln31YDW34PLtmyrm4H9iwZ4e4zRKyKUbGosm6ZoJYpq17m5QUpUxqV094rXXXqTqQlh5Gtu6sf5GkcwWpbr244e4WLRjckRHU1SDdVsZSiT5sSpuC/m1dpVIvBStE0qpUOelSChtCN08CsZqWqNzY5Uc4m4DCWdeNs5AgG10WfNNpSNdatLhD2ym4KJ1L6SmobpMU3UUZseNVFiyU9I12LQAACM2AAAAAAAAAAAAAAACusp3pcDNaPxvjdZt8tbl193VWT3kolkU3BxIKp+sVPV5sv1qu2Tw69E2m5eMtuEkbkl3WxHxbRZ86V9hFIutQ380ogmFoF8eHXyhdbXTdV9bMi9IfTrZMuqrOO5celump1afGr3g/wBYLEemN3T9yGT8rTP49xvbONIZaLt1BY6z1wd7IyLpTdeyTs3zjhyt4lVK/wD3pegSsAEb5HScTjdE3YAAEZuYK8LJtHIMX5DvS3GMwy3NwiLpLXtq08KiZvSkantFEajG2a8XOCp2XO/L+2fR5FueRMSTaF/taR0HMv8Add9X54WEAuU1dLS5tX5FaWkjm5kKVfX3c+fcoo4zvexJOyrftdi2uRzByDhBVW4HG6YiBTGQUOkZs3VT3TFKY+s/d9WjwC6aitM1wEknDo5QtNq6UuqyEzvmZWvWd8y1EO8YGL65V00un87tn9QT+HmIq4IllcEG/Rex8o3I9ZOkOsi6KhdaalP0lG9ZO6rtK76GKaJtPdqHtAAFAtEfvCxbRvxqgzuyFTe91U32rjqScNFfRut3BOCiCnxJmIceG1sX2jaUovcDVF/JzbpPZVlpqScSb7a/JlXXOcySfwF6RLgFjzD8OG627EO6ZixWzAAArkxW+dspPsWWzEvodqwWkJ2eYW+0XknJkmTRVybhvOFC/Vl0/vn6RlrelLtti1n0pmm6LOb0aKazScemrHsiN/zlHKqm1/jB1ZYk7ejrQXZXfj+UvGGk1e5Po+PhfKvBIxTV3FG1OJjF6dPSU59Y1pjobKNiWZd/4MbEudrjaRuaFpBxMnFGkJWCitvjIu2Uc51qaaLbGy3ULrJ5w+z4CDowQMki7LfUpOe5ju5tcxyFYEnCMrkj73gnURIr91Zv0ZJA7ddY31aahTaTGGO/DJiHyGhdH4VLO8iLuu5JSPltr3Q7ihuGyVXc06vhGnlMTXg9rMxa9lXrMQUvmOy5ktZ2ATRVdx9EkCO3CzdqgmgVOm2einmyaCfPdYu+wsQwFO0nmmUmMdtPIcxFW4mxXdRP4o6MZu5I8KkYxds3HS23dP2J6hI6jhYiqjv7y/qYbNI/oXPcd9WPZ7RjIXZeUFCNZFQqLNeRkkm5Fzm8JUzHNTUao7iXVaqq0w3TuOLMrA6DyxSPE9bHinul7xz81xT6ur1BpVBWhelu4HxLNtbOvb8KFv2c8iWMY6tM0hGOyKH4lj5Aixadz6m6PndSWgnr+oLAmkr8sy+s0s3eLrmlnGVYRg5hlYVl3hkV2lE9ycNVnHzaGlRPUXc8ZPCHkY0+Lv8AuPMO7Gwz3JeOI+KJNSGQbZbMF2BJZJ4vKoESUZH+bcFUMfhtm+hXwDOx0jHzDBCUh37V6ydJ60HDVUqqSha+sUxeRhqph7F8m6yJhV1e+P3J2VvYKbMlqycSbaYytDsibJ9wulJzt7/Sbr+cFl9li2Za0LYvS330G7hmSGQrlPEtVmpmxPJ53xzoVblMWnmK0NqLp6ajSopo42XY7NP7/kSMlc92hdIwh7HstSZ+UClpQ55Xc19/7il3jV+s06hmwFFJFQs2RdQAAIzIAAAAQ7I8JOOSW5dlqMU307Zc0ScYsjqbRHepq4aro6zdJTHbu1ilMb1+AmHoEcu7JNhY/qh8tLyhoRV3/FUHr0pFXR/RpST+cVN90WKdz45UezVCGoa17Va7QmuPcnWlk1gu6tmROZzHK93k450ntPYxfTx2XKBupI1KfR63pLWpeYmvo9FBqVdFuuM/SralgY/noJ6goRP8I79irCuY1Apynr3Lc23boxvVLp7v7Zz+A9uk7OlnqNEGb698qPO7E0UUPkaebnUr9pjIO09VR7WmlfOzE9LHmZWNjdhaty2gFSqYYua2yEcYqzFdkQ4SpyZ3I9XuaPXr6a7tHive/wDFukh1OMq31YJqp5ksCicXSvCtz2yqq/YJ04+l02MWjpr9uopVkiessQWCMt8BjIaai7gims1BSTaRj3qRVmztqqVVJZM3oMQ5ek1P0DJgAApNs8u7Nl0SxoK9ZO2bAt9+eJTcQ5kO93A9S4lcmo4OU5kWySnFDzehUyqSvXQlKUPxckFlrEsa9vKzb+kr1iYtE7t5bVzUQqqogQtTH7m/STTUKtw41p3neIbhp4p8dZALtAY2Dlms/DMZxjr7tINUnSG4TSfQctDF1U+ivCtOQyQAAAAAAAAAAAAAAAAADyPHjWMaKvHjhNBsgQyqiip9JSFLzrWpq+ilAB6wFV17UHZzIh3tTN9kkZcdPfjTjejT08Pn9W14uXiHyXtS9n54Q/yeyvBXSqkTWdvaypp1xSn6lhRZT+iALWAa4ZAyDla76W5HxFsSdhWhcVwx0U4lpB1VpOLpHNrMVBtShu6FPtbWtRQq3nOkhDcDibKY9ybakoV1jjJS7uPUTokvD3dRaTSTPTwrIOtdHBTe0U5lS1+ihOHEAWissm0SOsuoVNJMuoxjV0lIWgrIvaCtGadLt8dwtyX0VoYxF3Vuxu6yKYpqkMUrxYybZUxTFrSpE1DGp9g8RsFvr3VTeZ0vZe9EEzavk+1aeTICp+NeajOiiijqnPhpcrKk+nRQ1OItdo0asG6bRm3TRbok0JpJkoUpC0+ihaACE2xmexbmnSWnV1IQlxKFOonDzsavHu1yE4azIlWLSjgtNXjRMcvP0iwRFL+x7bWS7dVtm5mqp2xzFWQXQU2nDRcvza6CpepJUnpKcvOn+EV/GZlJi9vW1O0VPtYF1H0Ikhd73SziJlLjwIsZc3BFs5rwpRRuY1OrmSpyVpwAusBX7TO+D35EFGWZbFXK50mQMjcTQ9FNXh08FOrj7vSM/HXzZcu9pGRN4Qr12amoqDaRSVVr+6U1agCQgAAAAAAAANdcodoYzwraFx06lI6EcXElbc3kEkaVxGQxzaiG2TGrpVUqvtNt2pToJKq0169s6YAt28sm2DYFWqd43UwjXD8+2yaqq/jLs3OulFAvFRU3L0FLURVbN0nIIJuLLwlkWd3+NEDKxKUOTTw8alJJVuomX3VLr+AZ2w8Q2NjlRzIwUYZaakeFZGbkFjO5N8b885U4qGpT0lJxoQvoKUtOQnQAqBS0s0ZDVMpfd3I2PB0qalIW1XJlXrgteNPPyZ0yGS409VsmQxa/XHGabscKdnq213i7q3LGiHTih3kjJP02/enJi163Dlc+pZWpS+JQxjVpT08hYo1e7dEhSMaYRkfkw/uPu+W4o5Ypimkdw7r5PkfNplWOmnqr8RqUAF8NMkY7fWvS+mF9W87tqunhMISSB2XM1KF8+U236TU+n6afaJSNAE7ypbOPu0Pm6PxvDR7aVvW2oVTHtzMSqkYuCOmLVd08bJmomVdYrtNcu2ocvBJufWfmLoy/kPtH23l2CsHGkzjOSUud4VVtFPYB8o9johPRR0+dOSPiEoUvOheCPWeqZPTzAGy4DSpz25LxkHUjdFrWY7koCOnHEWlAtbKn3cjJN2z2rZZ0lJIoVYpn82sYretD0ryKZUhuNKbqgAIBlXKMZiq3kJCsc5l5iUdEjYKDZ83Us/U+bQJU3gp6TKKm6UyUOc1eFBLpWYjoOKeTku7SasI5A7l0utXSVBEhanOY3uoWnEU5hS25m/rkV7SF/NXSLuZad1tCIdJ6awcGbmUxiV8Lt1yVVrzqUtU0vq68QJVijHUjaxZO7L4fN5O+rpUTXmnyFDbKJCcdhg2obqK2QoY9CfSY1VFTdahhZQAAAAAAAAADEXHcsBaUG7uO6JllERbBPedPXq5UkUSU9JjHNyp+0VKr2tcdqyFGEDaeRrhJo199jrLkO6+/guskmmb92tREruRUzPmt6pMq79l4vdkaxzDq2n1wbRVFXSpfCr3YqhEkfYV7wbxJkE+FCet3bsLUuaYzyl7WGMmn/hLDX3b3m97XIWdJGS0auHzqKKif9IZa3+0/2dbnoakLmuzVFU1DJnQXmEG66Zy+kpklTFUp+0o8Y8T6Gh5T/fSLavdHh32xVf8AWEDdofmQxjMjl/PNqWJYziStu6IF/cUpUkZbTDygkfv8ov0Nki0KbiYuqtDG4epStRLsX2Mzxrj+DsRk6O7pDtSorOj+N24r1ruD869aqhlFTe89RRdx4Bw7cCHnMfQ0XIE/istEMUmUg0OU2spknCRaKF4GLqEzxlliTjZtHE+YJRvWfUrQlvzahCt0rkSLTjXpL5tJ8n9YiXkennUqaNZEbUNUybh0JC7wABcAAAAAVdlrKElZbuHtSz4dtL3jcibk8c1dOKotGrdDb33jk5S1PtJ1WQLpIWpjnVTLThxqctoigLnOi47S82XTU6kfYsLWlfYK4fynHT7691pX+ToK8z93GrgY8rXP8isd3OZ88nmP1la2/a7Nu3T+H8cK6UN/OHRH4it0042uy85OTvS42Su42lLjc94O1ObxGbNy0I1bfyKJBNgHGfUyv5lNAAAICIAAAAIhkWEuB21hrttBFJe4rOkizMc1OptEd8ElEXDUxvV3Wy66RTH8B9s/1Yl4DeN+7fjCE6se9YDItpxl4205WXYSbei6dFS6FUzUrwOmoStelQhqVKYvqmpWgkw1+xsutYOY3NrN+Vu38m5mWpKV4FaTaGjvJS/C5R8799s4P9eNgR6CKTeNxFgAACUAAAAAAAAAAAAAAAAAAAAAAAAAAAAAAAAAAAAAAAAAHFacQpXiKWyfm5Ru4Xx3iNZtP3y64oqHJWirO3im40709MXp5cttv86rWnKlCUOoTW6NTMH3kTM0n5UeY5xI3ay92IaUpB86KasZAVOUtdTkxeG6vpNrI1J1n9aqRK7gwli2NG2LEnYtXLmQknineZaWeaTvZV0b5xwuYvrV/mEJ0F0EHZZVnRVh2wyteH3TpNU9arpfrcO3BuarhU3rKKqdRje2M8OJU1LpdNDQAACoRAAAEBXvZ72XGHbanG9P/CFutcZjflDSDhR6Y37TORYQqzBG5aZLhw28U87ZT/8Agsp1OtSEd6lmBvo6U/Ptv7yFpjeXnUlAAA0IgAAAAAPHMzEPbcU9uC4JRrHRkcgd06dOlCpJIJF5mMoY3hBOIIRS9IiuRrvtvDZzKUi5tNzJ3IUqRuC8Q12ynamUL4d9ddBI3tpd4GxTNm0jGaEdHtU2zVsQqKKKJKFIQlKcKFLSnhpThQU92f4eWm3k9me4It3HmupNsygmbxIyThCFQ3DoqKpG+aVWUXWVMWvVo7uU/UmLtpXjQd+mi3caIWDkAAWQRS/Md2vkuEpA3WxMukmqVy2cIqGScNVy+BZBUtaGSUp6aGLXjQVyr2Z0pavki8suXxcltnPrcQ0hSOSI7J/Y6yzZqkqohzpqJq4n8JzHJ0C8QEeBqg86CKTRIiCCZSJJl0lKWmkpC0HoABIAAAAAgGRcP2dkY7WWlG7qPuCNSOnGz8Wr3eSYlNxqYpFvWTNy1JKUMkf1iVE/AAa5mpnTHkh5LvC0/l3BnU221xWykRJ6kThWv47HnU/d3Wxj6vyKI7lchTTspUbXxDkGYdn0+aNCeTSkLX01qrIHbp/0tY2GAAa7SF9XpA/jF2YNvyPj00zLKP2STOVITT6tW7Fwq6/monHlbZdb3MuhG4xtO4ruklvGVGOVZMmnxOXjkhE0v1XWr7KI2TAAUQ0wffd7115ivYreMPzrbVpqqtG5/RydP66HLr+To3JX1iHGISi4CIzzI220YsIdG2rTjmNsRCLbu6SEeqqsd2u300oWmpRJBJTT4KN0vyg2OEEyXjOJyVFoIKPncTMRip3UPNR/AruOcGLUtTJ1NSpTFNyookbiQ9KcDU9AAw48zqKjZDR5QYtXWhRFcu+mU/WmbWmbq9ahuooiMFd1xQc0hjzLjVtHXOvrJHPm+okdcBEy8TKtNZjbSnClTKNTG1F/OE6xNwBjIO1bfttSUUt+Gasjzb88pImQS0d7dqFKQyynxaUiDILroM0DvHiqSCSCetVU6ugiZC+sYw+xAI202+c8ly8bche+WHYKqLVWMULxbzM4omVc2+X0LINkVUPN14kOqp1UqdAAfMZlh7eRe9YsxZdt6xHVUs0x7myYL0pxLTYVfOEO9eivWiU6PLxj0xOYLXdTCFr3UylLHuNbkhE3O2K0VX/udYqh27rw/UqHGxCaaZCaCU6RW/aDu7HmPMP3FfmUrTpcls2+3K8fR1WSD06hNVCdKS9SpmN1esan6QBAbwyWnESDazbIi/lXesn/ABKGaq9CBPR3p2p1d1bU+lU33CkOfoGSadm9xd1COM35AkLpSPStVbejdUZBVob1VEimM4dF9PJdc5DfSSgytqzeILDyp+ArF+PGkfJVjqS8z8m4pq1j4pvTobUemJUulRXgeiJSlMbgmatdBOYuIAeCPZMIhghGRjFJm1aplRQQQTKRNJMtOBSlKXlQtOHo+ge8AAAAFUY57QMBlCKtOetmz7rPGXa7l2aLo0cUyUeaOXWQUM7UTUOVIqqiJqJc66vdXkAI/noyl0ZBsDGrjV5KIo6vGSLXhoX8nHbkaIG4/wBtO03P95DLjFdpVipbRbczaz9FnOzM5unPrgnhkyOjfyKiTV191spT1xlRxtoYsSEbwAAKBGAAABHLixpje8impd2P7cnaHrxNSSiUHev/ABpKjFfgTxkmh3eLtzyQTwE8ivnEZt9PDpM2OnpE4ASJI9eqgqVla8khlElgReSb/Qt9K3vKjtBa7JF04XcGdbaWlyuqouUtNK+opVCfViXvcRQ8no8oXvkpTR5spUchTbT/AA7Domr94VzG5bsuDue4c4XZKKsrUm1I2y7WVQZOHassq2M8WVWbpoEOsqVUypyp9PX3bWXoUFm2JlrHOS3D1nZ9xounsamQ71gu2UaPWhT/ADZlWy5CLJcfiKO7Dj3aYywGOHcXx8khMfImLeyaGsiT+QS767TIbmYpXC+tQv8AOEu2ybe36gx6Fz244fEj289FndnXWalbkclOr3hIutRPTq8VC9RijJicFZQly07NU2ujIIqfglmlzut9FIxyWi9UNxU1Fp1EjlTVqb+11a1+qU8xsbDzEVPxreXhJRrIsHJKHQdNVyqorFr6xTlrUpv2CvxXUj2e8Su3a7xnbjqBVdKa3BrclnsJvm9GpTuCqWo3T4jADZgBrayw43iaKUiMoZUbUUPqLv3rIvdH3e9Kqj1Hs7IrehaQfaFyCy0n16Vk4l6Q/uU32R1NP3TEAGxADXGWynmjEkaWeuokNkSETXRQVSjGXkqa4qqlRTokmdU7V0oZRUnTqb+kTNrmfIj6mlv2VMnIVrXxPH1uJFp9PPTKmN/RAFtgKmPfnaEfKaIPs/xTantXDeqbSn/obV2OkzHtVTa+2pP4ytFnTkbusc+m3BvumUUakL+1M4A6u0t3p7btnW0zOUhZ2/7bbOeKevW3QfJvFS/vFaVLx94uQUbJdnGZvbuSmVM7XtcJ45+SUZoR9GcK1aOkymomol3VArjlQ1fG4PzGZJ2bbBQpqYXNk5utSnSqXJlxH6uHiqQ72qZq/eLUAWyAqPEj657dvu8MQ3PdUhchbfaRc7FScjt96rHvzO0yormTKUqh01mDnq006Kp/SLcAAAAAAAAAAB0Kqptk1F11qFIWmoxjV4ULQAUHfsJF4wzVbtywpkmDTKDpxDTLInSReVSaqOmz4tPCVTZbLoKHrzPxb/kxOxRt9R9ldrDIKi8grWdxxY5DsmVWzkxGUzNHNxXV1pGpvpN9pBIpim07tXH5MZv8A+Mtvu/kuU2fBo+UD/Ro/wAePNbSgikmxXt3L1NtDcNw2uWuAp7+p2xIn/F4GUan/KtbgkW6qf3VCL0MX90eRtPTGCJhBnfF5OpfHkouRqzmZpzrdwTs5uCaLlwb51sqbpKqp1kP0G8fRQfR/kW5fh2oyR2ByWLsAVbeGXXDuVrj/DabW4bo8D1787GW+kb654oSvUp7LUpt0/wF6x52uJ5Jx+MXZlq/Jt2fxGQlvJjdP9WkzKlpL97WNGUTpG4nZG8u0YoXYdfYtoYZpeFpSEqpBx90QzmQJ4mSD5I6v+LKbUK+/qfsSOCf7oLX+Uhz+I1zvXU2dT73fDqj2vsLYhlIpCDeYvtfuTbrbpEiECbBvaS0UptG+6N/It/Mv0Kn2t/CWaAqHH7ScsHJxcaJ3RKTVtyUCtLxycs4M6dxh2zhuioiVyfzq6ShXJPnDHMTb8Yt4VZ4fLvwnWgnbO3G0AACAlK27S8fISfZ2yXHxW53xa05UiJCdJ1Dd1U6aCwGKzF4zbPI9VE7NdMh0DE8CiRi9Okeg6aaqe2p1kOKlxaRfGN1PcFv1v4IRRPLWSr/APW3UWisf8Rmahiaf7XVb+wcWWLvIcHbMhXgdfuW2AAKxMAAAAAAAHFK8RV7rB6cG6WkMR3vNWG4cqHWVZttL2HXVN4jGYL8U0v732RaIDdj3M5TVzGyFJFy5le074Xx3eeL1bqOhGFl/LlnaSF7uYyhPOMnSupI24l4SrLav5+ie2XlqwL8dLxdvzyXlhqnrdRD1NVlJoE9pRmuUixS/FpGJs6iMpmXI04n1+Tm8JbZj+wqkks9MX+bKICQXpjqx8hs0G94W22kDtT7jZwfUR00Pp4bjdwTgsgfq8SZiHFmTd340tlqn9Cu1HJot8yTAK4b4suqH83a+br3atC9BGUj3KTIn/KuEKujfvLgvjK/JSu3MZ9u0jfc60oxlHNNwvs7ndzqF/dMQRYGfnQl3juyljgKqlLFybZlPLmM78lJ4yGk7i3LnclcN3xC+kqTvRvNVPi60vgEqsDIluZHjXK8R3lrIRy/dZaJep7T6NcenZcJer7RfUOTrL0jLoOHE1boYbJ8LsiVgACuTAAALgAADN1AHFa8B1OnbONaLSEg5TbNGqZll1lj6CJlLzMYxjCt089wb9t5YteyryuS3yJ6zzcZE62m1QvHcS3TkWdF/uZNbX6o3a17+VDV0jWalnAMdbk/C3ZCR9z27JtpCLk0COWbxsprSXSOXiUxRkRqt25KbIuLNAAANQAAdS66DZuo4cKpopIJ6zGP0ETLT1jAiK7Qwq21MPe93xVg2fMXpMbvdIdod0cpPGvwL0pJ/EobpL8VRxgTFNbSh/l1fEQzUyPdhCSFwvypa1ETn5kYJKGpqKg3LWiRS8efCpvEevGJR5yZ5vaAQt1FR9jy2X/lmTlts1GkzIIGLVk1bGNycpJqefUVJxJrbpE1V66DZD6R6vZNJuYsb0zU4NfPjdgboh9gADtHOAAAAp6TxNPWTLL3pg102inLlUziUtRyqZKFmDmrxMpTSUxmLmv5dItSm+tSU5VJ5Zq5c4X+yXsyDxdOY/cPOLZ7c8nKxi6TJCtKUUUYkauFllV+HHb3k0SegxvRordYADC2tbENZduRdp26yo1jIlqmyapE+rSTLpLQZJdFB2idBwnRRJQmgxTeExa/QPQAA1+te/lOz5FIY2yxET6EBAqdzgbuRYrvmC0YXk2K9VT3FGyySfBJRRehSH2tevzmil0W3dVtXlEIXBaFxRs3FOia0Hse5I4QUL8KhK1LUZkVnM9nvEMzKupylnlh5N7Xi6f289cwrtc9K8jKLMjpKGNThyNU3Hn+gAWYAq9LA8QwQ2YHIeSY7TzKc94vpA5a8eP9fKL6v3uIhEDc/aCa3/cmN7VlLevuOtduz7xcNxqGjXCb5VIxzR6hWKFUlVKJ91XMqVNKhCuadB+QA2HAVkjd+dkiaJPDEAdXRz8n3fvJVN95Zokbh79I8r7KOSbWQrIXlg+WUjkNZnLq2pJKYOgQv1ndtKThWnwopnP8AAtcBVxe012eaIOVnebbKYdyqUrxKRm27JVoY3DTRVJY5VEq148qGLQda3aQxSoQikDLTNw7im2Qtv23Iyus33mqBylp8Rq0L7wBaoxkbOQ8wo6bxksyeHYKbDkqDgqh0VPZPQtek3uqKpeEv7NjqkG4gJqycfJl/hNR9UqEvOen8VRIkcxmrWv1hz6Vj+ApCFrU9clJdnDDrrunkizaWwsxa+T0V7WeuIBWrT0d3OowOkY6VOWkpuOmvUXgbmAOy8MrSatwLY9xRCtrluxvUnfzLOKpx0GQ3Oij1YvHr4c6NycVT+noL5ynmZ4JSnl0ZPMt3SGQXqahFisXqJW0Igcumvmo5Ku2amouopnJnByfQcTmz7KtTH8IjbtmW2yhY5I51KNWaWglVDm1KHN6NRjVrUxjV4mNzrXjUSMAdKaaaKZE0yaCk6SlL6KDuAABUeZE/LF/4ftSnExVrsWmXNPzDGNdnLy9zhRqLcFRZlpWHv8AxHeXoSaXSrDPDV/sZ+wdJFp/zorIW6AAAAAAKnz1KZttu1HV2YkmbKbpQcY+kZNG4ol28MvtJ0OmVEyDpHb46FKG1avTT38YxgXKGSprHVsZOz5eONIqOvyHjpODQi27iNOms4ZmdmbqKOnSpVjURoY3BOha8ElDeileAF1r27b7qineoRitv/ObjYhtfH2uNBGLhwzia5408TcGNLaetKnKoUh41HUmoXjpUIYpdRT09UxeBqfaPprmnDshKRcKzyvZ60hPIEcxbMs62Ms+SPTiRRBLXqVLWleNKlpWlaCvrf7R8Wzy/lixsnXVaVtQ1ly0JGQrl69IyVdmeRiLk5VDrK6VDbiukukpeX21AEhQxZk+1mvcbBzi+7kj/FWt1RJZuiBKehPeIo3dKl96ixz/ABj1t7Jzc9L/ALoM7Mm6v2W5aSDIn814s8N/SGXvLM2H8dLtEMhZUs+11X6dVmhZqbasjLpe0TePTVT30HL7MuIYyGiLjkMp2e1ibgqXyS/Wm2xG7/jyp3dQx9Kv7tagCITy2asWqJXGpOK5HthA1ayzDyORKcbI/S4aVa6U3Ojj1N9nWctOg9TU0KZj+qIxj7V2f/YbM/7KJHceSse2eRY92X3b0MVBp5QVNISiDfQ11ad82s1OCerp1+jjy48RmIaVipyObS8HJtpFi6T3kHTVUqqSxK+sU5ek1P0ACoH0lcGf3nycioy5LdxwQtKS8i/YuIqQmj8eFWTZJYqbhBDhzVcVKWpy10JV4VOeloVsm0TWcfHiltsPk0owrEmiqNylbdzMnt7G3Tp0aOnh9gkIACnsZykzYdy/gLvOQcvKtWp3dozTpTWpLRRNNDILHN4nbXUQp68eKiVU1eZqqUJcIqftHQL55jdzeFutt25bBXLdkKZOnnartC1OqgX+6G9V2pvhcVFjQ8zG3BEMJ6JdUWYyLdJ42VL4VElC0OU37aVAGSEDyNi6AyY9s57PPJBuayblbXSwozOQlDu0EVkilVqchtSdSuD8aF0148K6qfTPAAFJXz2XbDv5xfqsrKTzMmRXEC7mEmThAhN+JWIo3WSodI+kx9pFNTVx1FTpw015jHP+ysVTJN0ZTg8+ZRt6XutRGj0ke4ijpESRLUqSCXeGCqhESajdNTVpxrU3p5i/gAFMMuzfDQd0OrhsnI1+WpHyEmtMP7diZFDyU6dqm1qn0LIKKJazVqYxUVEy6q15C5wAAVD2ikDXFb9sY1orTav26WEI8L9KkemVR+9R4fYq1ZOEjfCpUW2NRcp3blfLOTIW4MHt4Je3cYS6x272XklW7eYmKfizkqW0gqYySbdV8z3engsqp46Ji0YPtO2i3coQ2XY13jeXXU2UvLKpTRjs/E3Du8iTzBuOnpKpVJWv5MRbxuLDcF2APhNRM5NZK9I+xKAAAAAAAA1kxCpxjrvT3NaqF+XaQxj+Pqm3hy/4CmIWnwCdiAYnQXZSORo9x4kMgTZym+BdXvBf/XifjztV+KvuaAAAQkQGLue1bcvSGXt+7IZtKRjrRutXSWsmsvMpvvUN4TDKAGmgIRDO8zYkVKW2ZZXItppf8CTTzTNtUy6v4pIH5Ov1Tvr/ALYFtY4zDZOT6Ok7feum0pHm0SELJNjNZBibh9cgfqoSvqql4pH49Bz+kRwQfJeNfljSPue2JTyFfFtqHdW/NkS60FfyC35Vqr4VEv8AtjpQVruSX6kmM2YAQjEmQi5Qx/GXkZhRi7W3msizoprq0ftlToOm/Gni21klC+/gJuOsSHFfQNc2LpCbzrlCcTUobyWrEWxqp9PdmffNv9hpQ9RZmUMwWViqMO6uCVSPKKk/gyEbmKpJSqvDpQaocdapq1+ynAvMxq0LStRWWK7cnLatFP5WKpHuOWduZqcMgrrS8oO1TLKpJm5ebT1bSfwJjn1703WHuaPJcAAOORAAAAAAAAAAAEYliOV8u4jTaKVIdC4X7pyXj42pYSRTNX/HLNRsKYUNYTNS4u0C/l6Jfill23RkmpRTiVR1KLlVUpp+gyaLBDn/AGz9tTi+jegd2kbhiQmbocgAC2bAAAAAAAAAAAAAAAAAAAAAAAAAAAAAAAAAAAAAAAABTXafbmcYwIm9KueNPcME2k0ElTFo4ZryLdBVM+nhUyXBWtVCesSlfT4a+eDg4O241CHtuGYRceh0JNWTYrdJP7qZOBROsv2a6yFjK6bKjnndH8xEOWrFz/Y7sxK7C37ilCG/YKusO+GN8Q3eNpWPmGSndZmJX6HcS9KXzjdUv+qbwHJ1l6BzK9rsnIRvJIAAOXmRgAAYAABEHmT4E0q5g7Vjpi7pWPU23TW32RnZGixdPmlXHJukp1eFRQhxIyJ8nKCKXVF3pJ5+t1TErCMe3A1tp/8AKFrLPVWTJSMMun3PdVTQXqVXvJV9nzZ+jvompo7tLtfxh5imwV0ieNOMv10q4r9wq8Uin/OUGDxHeqmK5W657ONnXNZj68rhIojKSjdu4j0GRUE0WbdV2yVXRa0LRM9TVWMQu6op1V3Ccdn9XIdhlIzAmNMyfCa3M8iu2My2trIdgXFZchIOCNWKkmRJwyfKmLx2knbY6iOqumulJQxDn4eATMYftAO6XfdVnYlYq8aJyLa8J2tOPFFkwXoo0L0+sq/TQMX7SNnH2DMDm1MLY3YWGjwADF3HdVs2fFHnLsnmEJHk0EM6kXJW6Ws3hLqPwFWyroRnRet3MbHtxzcDxqq6ORRFBqya6e8Pnapipt26Wrh5xVQxClHpsrBMnOOo+9M4vkpuYQVI8Z26h/vJDKl5p1KStKGeLp/2Qtx66akiIjC4/ZOsw3zE3uWPdt7HtBdZ1GqPGqqB5mWqUyJVk01S0r3VBMymk2ngqqomctaUQ4n2L4c+I7FJTbtuJ+pKzQ5AAHQNwAAAAAAAAAAAAAAAAAAAAAAAAAAAAAit9WDa+Srdc2reMOk/j3RiH0nqYp0FSG1JqpHLwMkqQ1KGIqWtDFNTjStKin27q5sVTzSyMiSispESimzbt0LJFJvn9Vk94ciuvZV8Lj7/AEDYoYi57YgbxgHts3NGIyEXIJVQctl6cSKEr9FQBU18XjFY/tKRvCY3Tt45PWVJDrVXVMbQkimX1lFFDESKX2xLMHWNKWDjKHhrhqn8oHVVpadMmprpWSdqncueBvWLRVU5S/DSgrOfxOysvJmKqSl33RcUE7nlmrdjMOE1kmsglHOl2i1TESKorw2FOaxj+dqkfx867BvpCPj0t+QfN2yXh1LKlIT/AAmAHtGuv/dCv/oZZX/5EJ/1hMXm4uu2GiJl3dxRiCRfSdR4mUtP26hgpmVxRfkW4ta4JO07gjnxNtzHPVWztBcnp0nSNUxTU91aADXTGsxd/Z1c5WxLNtK3TkF2xkcg2xMHSKkvelao8VEVOqvn265SobReRG9W+mnARy0b1mYplgLIVoZ0uK9bryZLxrS6Id9KGcNXbRdqoo/VSYcduP7qamvzZScKJ6D6xuNJWxbU5KRc5NW9GvpGEVOtFu3TZNVZiqctSHMioalTJGMXpNUtacacKDywuOrBtyde3Rb9iW9FzMn/AB6RZRaCLp3+sVIWhj/vVqANaezxdDG97aVztlLMNzUvGPkZektajWdVasojuy61KR3kshqFVMmkmXqUKZVTx668RBMOZfyCbMVmyFrzUhI25kiyJq4mcDLXypcEgsdFNqqzUXbmSKnGqV3Tl2kVDkN53j1JjctXF2M17tTv9XHNsKXOn0kmzxDcz8v0cnGjc/pDqt3FWL7Qe0krUxvbMM7Kus5o4YRLdsrurclVNRCUrQx/Wr630gDTfs+3N2i7+NjfJLe7odV3MP2yl00eZOVckXb14leMiwVWJEWa6VTKVKRNShyGb6DnP6a+bs3XFcUZF9lWFjJyQZx03d+SUpNki6OVB8RJWXVTKqSleCmhQtDF1ceFeY3TRxNitC7/AMICOM7TTujhznCQrcr/AJ/2xo3P6Q+43G+P4Y0PSLseBZfJ5dy6ie7RqCXk5Zzud5UQ0l80ZXdPuVLw1a68ePGoAxmb5m04LEF5Pr426wZ4V4g+SPTVVciqRk9opeeox9WkpfprWlBALAaTEfYlvR9wK65VrEM0H5j/AFjgqRaKf0hFWqD/ADLeEndl/wAo6UjLQu2QYQdsFpssmirB2ogk+ces6XU076eo20kRRPSTX1iyBxa+Zr3YOxG8AACiRgAAABUrTyr2hF1/Oqx+L0HCzXoV0O7oMmYxFP1UdqL99x8CXz2ezpKyUXjaRZwbruslPLsrbYL+ug4kHSbMqpf1e/u/yYnNvwEVa8BHWvb7BJlGRDRFkybk6CJpJF0JlL+6UdOggbJxuJGFMdpZq3ZyWCGbNJJBuhlKKIkkRPQRMhY6Q0lKUfd/kauO1lij5P7XlttC3CpPHJ4/I5kkaJlV0/25sber84LJyLiyx8sQzKDvyLVetI5+SUZGQfLslUHZCmIVRNVsdNQptKp/WHNh4rx/jdN18j7cSZOHujvr1dVV27d7fIu65WqdZXh8Rh1SQ1rtnJl0q9nnBeTFXUYW7rrvyGj5t/SIZkVXM8f93f00lS0pKHTLtKGKUhxOI2uXpztAfJ6087T0pa9tOzurtQdRMR3RA6haHbxCChGtFdzSYhlDbnQlX2zibp9mLBaU78oE7DSTe+WkbgS/HnW0hIJOCuKLN0t3bQ1KF1G2yk1+trHTb/Zhw1a09W47fi7iZPTSRpk5SXjM93UemV3TKqId62leKniKYuk4Agtg5CydeeMpHtKSF7KpxTJvMPm9jxka1Ol3dmZaibdw4Omdx3nzPnNJiE19OgY/EuSe0XdE5ZVwPLTu19b9y6F5w0gxhG8UxaKtTHTWYKNXajo3nNHz2vWT2BcjHBmL4u8V74i7cVZSrtwd0uVrJOkmi7g/ziyjQitEDKV9oyesYFfH2BcGOU7+URUt6jdU5WjVOWfHa7yha02m0eRQ6W5XUfoRR1AC2QEMjrvyDcanC08G3adopzI/mlGsO31fYZFZXvZf+bjsWw1mXIn4vkS+mNoQSnJ1D2eqqq7dE9ZNSTWImZMlfpoi3TPy+dAGFsg7jOuYqu26JlMdY0eUOV3RTomblT4026U9BkGfi/ujb/IDZwYS07Tt6xbdYWnaEO2ioeMRK2ZsmyehJAlPopQZsAAAAAAAAFG5JlCYmzPDZcmVDJWnckSS0Zx7WvBKLdJuTKxzhY3qIKGcukDGryKdRv8Abxpd4x89BRFzxDyAuCMbyEZIInbOmjlOiiS6R6cDFMWvKtK0FOMLWy7ggtWWO2H4RLDTUpVrAun5W01DIUL8y0crV2XiJfQRJYyJy05VWU9AAvYBVtr9orGVwS7S1pKTe2pcj1QqLeDuhirFPV1TF40KiVehSua/qTHoLSAAVJlzLkvakjG4+sGOZyN7zqZ3LdJ7U3dI1kU2k753orQ23Q3SmkXrWPwLSpaazk9WVs3QuPDp25Fsj3He0ggdWJttkpwXcU8NFljV6WrahvEupwLTh06zcCVgOPrMfQJpO57qkEpS8rnXI9npIiZyk1l5ItUKG8LZAvSmX983WocUqmpSFuWoPMnju6pQ/lC9M3ZAmHx/F3KWNDtE/hTbsNrp+8Y5/jHQpgjGMiTbuSKk7qSIprKldM8/nE6fuvl1RPwHIfPLJ1U0Olo0as0CM2bVJBugnoSSIloImQvqlKUdwAI/ciA6XTFrINF4+QapOW66ehVJdLWRQnsmKYdwADxRUND2+xJFwcW1jmhPC3atipJJ/ukHtAAAAAAEHtxNeUz/AHC8cbW1AWlGtWRdrr1vHTo7g2r+8motAVfaT5Bvnu84twrocO7ZhHqBT/XpJryBFDF/QYxNX6xIWgObW/ifJD1OzvwEAAMPcF42jaiZXF0XRDQhD+E0i+Sbk/pmKK+FS+ZgVpnpko0tJjkSP83J2HJtp1BX+1ym23qZvhUaqrl+/tj3uM94NbNTPXeZ7ESbJcjKHuRmUhP26xEr2vNTMcb+DfGcXKSDGXXRazVwLMlW8Yxj9XFxtKrUJ3pRRMu1TZ16NzWbQJ4mOYqPclk6leZ6YcPUukAAVV1J00AAAGQAAAADgQLO0rLReKptC31tiYm9m34tUnVtvZBVNmkr/JqL6hJG3E9G9zWR+BtzGdnh2S47HkciJqayXzPSU6gb+1Kq93Zm/a1QQMLRGMt6BjbTt+LteHS2Y+IaIsWpPYSSLoL/AKoyXpG8y43KojZZpyAAK5scegQi9MUQd2SqF2MH7+3LrZIbDW4IhQqTva9OysU9DJukNX1SxTk/eE4ASMe6PlNXx7wrFfIF6Y4JwyxA+UIdPx3Rb7ZU6SfxPGXWsh95PeJ65tkgn0LNQdyRaE5bcywlI10nrbvWTkqqSxfhUJxoYZAV1I4Dxq4lXU5BsJW15N6fcdObYlnEV3s9fWVTbnImqb4lCiT7qTmyI1R0emZYoCsfwRXbHp/7m+0FfjU/svqR0gkp/jmtVP5pgaxHaOhybfy8sO5SbmsvfYB1Hq6PZMok4UT/AHtsNw34HoZ3i9lLN40HIrc832j06nInivGy1PVU+Xr9LXT2tHkmun/CPGpZ+YL8R7nki7ou3odYn41E2jv94X1eJNSTW0Kbf6lFI/xjby9s3qhjeflRTyVbp5zu58m/0LY6tV2ZmVt9VcEskbzplfabNlPNFL66u7+QILf+bHhg4OHtuGZW/b8Y1joyOQI1atWqehJBIvIpSlKPcMOfi5NE0DI++pReMb6x7iE9y4yvu5WFpuWlyy8lFt5lyVki6YO3RnSZmiiuhNVMneNvp8HgMLL/AAp4vpt/98a1/Pp7if8ACyHnC/aXrEiXaIPC7blqkun7J09Y1wh7LtW18y5GtP5JRaBJRdhdTI3dktCiTlArdYpS+rwctFzG/ukTfdTXc7XUkghcr0jaupbknnTCcHUicvl+zmx11CkTTPNtdZzG8JSl16jGqI9OdpnHsUgu4h4e97lOgnvGLDWk/WIoT4VTpERN90qg5aR0bH/73sGrX9QkUn+qPUNPuuyr8zp/ZTtHPOnHNz5mz3bDK8rFiLesW15OlTtX04qaVkzp0Nwr+JNjpooG6frHBzFNSupKngE6Z9mu1JFYj/KU7M5FckrQ5W88olSNTNT2Y9AibU1fiUTOf4hUZZK4sP3Avkix2qzyOcKkUuq3W9THI/b/AFj1sn6r5IvV0/xgnQbr0HJtNblyQl3wLC6LZk28jEyqBHTJ2gpqTXSPTiUxa+8emoGU0jMUSHk9pw1NJLu5Vy6djJIIItESoN0yJpJl0lKWmkpS0HoAB1DlAAAAYuZl4u3op1NTkk1j45ggdw5dOlCpIopEpqMc5zcilpT6fo9Ir20O01g+/LjbWhbV770o/IY7BNzHO2ZJItC6zGaKrpETdUoXq4omPy5iF9uA1aYghvKXTa9b4tn5WVP815E8pI953eH1fg1fDx+gdPbf2fwSQHkXZ+VHy2tn5IbXzvlDym3+Z4f2t3njw9Xj9AA2QEUmMh2nA3pb+PZSW2Z+6UXrmJad3VP3ojMpKua0OUu2SpKLJ14GrTjx5ca+jVGb7QWcrWtzP2X3F4MHsHjK63dqwtvrRCRCGWUq0om6duSec2EavCV4FpSuhNSpzG40qXKP7YyJbXbGwOhfuWFr3q5h7yVbqKxDZidoardlRUpdgtKGRrXRo1ddOHM5wBuKA0rtntCZZf8AZZ7PuQ315GNdF7X3b8BcLmrJqUzpBxJqN3aW1t6EzaS1LXbKUxa0+itBuoAAAAAg+X79TxnjmevasfV+5jm9O4sy16nb1U5UWrf9Kq6iaf7w8OEMducW46i7XlJCsnOq7snPyR+Op/KuTbrxevuMqc+nj4SUTL9AwOSUyXlm/HGPNwp2UF3y+pRLRx1VbUK2YJm/S4dnXLX2mIuQAAELy7kiHw9jK6MoXAkqswtqNWkFUEq01r7ZeJUy6uWo5uBaVr9tBXFmWV2np5OIvW983trfeudp07tOKttqrGoFrwN3c7hbi6VPSnTVUqifo8AAvE7RqsuRyo3TMql4FDE6i/tHqFLu81WXZN05Nkr1y8l5FtF7Ax71gtCKoltxZ6kjRIpnJaV7zRwZwgbVTpR49VaUpWo9H9VNgxWJjppvejh63lirLs02cK+cOF26Suyo4o3TQqt3ainLvGna+nXUvMAXAAq25O0Zhq14+3piQvVN01utr32HpFNF5M7tpTTqcFTapqGoiXdLqUNShC/TWgzTfLOPnD69Y1GePVzjwqK1yJ9zX4sSqtaO0/U4K8UK0P5vV6eHi5ACcAKilO1NgeEZQT2RvvQW54FG5oVIkc7VcP41UupNVJAqVVTGqXq2qF3fT0iZ2Ffln5LthneViT7WZh3uqiLlsboqchqkULUtaaimKYtSmKalKl4cOQAlQAIJkrLNl4qZNXd2SyqbuSVO3jY1o3O6fySxaaqpNm6dDKKm4fZTSXjTVWlOYAwnaXogniVeQX4fwZPW9Jp89PnW0yzXJ/SToLWGrt8oXx2jYpS3b0h3dj2C4UIo4hlFkFZWZ21daZXKhNxJqh0kMZJMxzn9Y5CayH9EUtlrDKJPknIv8g2k2J127LOS+V2qXq9wfn07vD8k7/5yTwCv5mPFguDZoBDsdZQs3KcQpL2fK71WqvdnzNdOqLuPX9NUHLc3BRFSnsmpSvITEWAQvLjN5I4qvSPYNlnLt1b8iggginU6qqpmyhSlKWniNWtaUpSn20Grd2YkmLu7OPZEsW4MfykinCTtmHuWMXjFT1ZN0IRwRfvqWnimkVTQmpRSmnibSb08BuwAA/OztT21lq6orLNqxmNL1ZPYZRE9kxlmWSxVYSLFBNvVB6vIqN1FN9NRM9Ct26iSpKJp6CH9IsJFkwsrtK9oC8r+7Od13VFXe5gGUPIMLYNKkfESiG5Fm5acK6U9w3CqvzWqilDHpt8t0R51VE2yZ111aESJTUYxq6SkLQAaCyEbfdg4JxZ2Zb3x3fp6u4o6t03Bb1rvZ08JDmdKHJDNXDZBSlHNU9DbXx80knr5mOnUTC24uCsrJF1XfM9n67J6xrttaFibJZtbQcLKxLJqkoi4iHDNSm4y1rV3dShSEPRTqP5sbewtwQdxx5JW3JphKM1eNCOmTki6R+H5wlalGVAGi/Z/wJd0Fl7FEdl+wlJFC2MQyTc671sZ8zjpBSXSqgz7wctUzLJM1lEvTxqWilacuNRdHZAtKZsu07/t2Rt1/BsUMmXSpCM3LUzdMkYo+MduZuU1KU2DFNqJUtNNePKo2AAAAAAB8KJpnJoPTpFO9m46tu23L4XeV0ucaSZ4JuThp1RBqb0YoX3d0URSr8bdQXKKjZd3Q7VEt5PSpuubBYHlql+nRIuqMuP858ALcAAAABxWnEa65rlprJ99mwpCzUhF21ENEZC9Hkeqq2cuqL6u7RiTgnAyWqhaqq1IahtFUifXiJ72xtxOBZd5ZzxRYb48Pcd4tfK5E9ykOwTUkJI5ftKybFUXN+xMVpemRclZVYHtWxbZmbGh3laov7kllEkX9Wvr0YNkjnVTVOXiXdX2TI8dejlSoylsWlatlx3ke07ci4Rl4+7smxUiazesbR6wy45sle61moR4zHwEBD2vBx1t2+wSZRkWgRq1aoeBNJMvApR3SMbGzDFeLmGDV6ydJ6F0HSZVUlCG9UxTdJh6gHPxLqRkBsxktgzIlqQVqPX5LDvF8vCqQKytVWsM92FnKDhnx6kE1DIHQM3p5riokcujr17N15VGuF8f+FWMlPUJejPV+81dU/1hshX0jt0b3SR8ZO3Q+hxxp9o16ypkS6L1yKthTHUw7hmkIig7vG4G3Qq33eaMc0ObkVdUvWor9Ulw09Z+JMGhgHEKZ+8PLNay7tTxPZpyrJu1D+0oq5OooY37wTVbYHYVMm0HGtBXF/Z4xljtyaIkbjpJXBQldq3oYnf5RevuapcVC0+M+klPWNQVYfBGGVPnMX24f/8AJqX/ANoSW2bOtGy43yPZ9rxcCy/IRbFJul/gJSggftBqJwoR4zDYviLjYQbuZvBsm2nbmlXc4/bIqayNTLm8234+ttIFQSMb1zp6xMAAcuR+8fiIwAAMAAAAAACJZdnTWtim9LmIoskaJt6RkKKJ+Mm01UPx/ogl75ArjCFlZAb2xL3Ja+cLhgIu87jmrlas45hHrkIi8fLLIqEM7QX06kTEP0lIXnzLWvGomp8QeVCbd4ZUyXchD/OldXQ4ZJL/AHkmHd0/3dOgSizoNO17ShLbTS0EiIxsyKUn1eykUn/ZGXE7qmXuSkbtLGWPbDXXcWfZMNEOHX8YdNWJSOF/1ivzhv3hJAAQXVxEAFb5oybKY0dY9Tj02Hd7ovBtb8io91eYaKNXSyiiZiqU0m/FieIfGMMk3BkPy/fblpGRWPqebt10vqI7kUE/nZBRQx9tJsp9SXT4OvX1iTdvwYyUssBHo3IdgTFvnuyHvaBewiCmwrKNZJBVomYptGkypa7fi6R8SOUMaxDJCUlMg2uyZLuzx6Tp1LIJJKOym0GRKYx9O5Q3qiPdvIiSAAAAPFcE5FWvByNyXA/SZRkW0WevXS3QRBJMutQxv0FHtEOx/a7zOzxvfNyHTLjts8MeFhC9fltVBXSV+8N+Q1F1It/X4Jqq8+CZJ4IXTPJSedne2ZGFx+W4bgi6sZ+83h7llkDplIqgsuUtEW6lC+sg1TbN/wCRFqgA9ChuAAAAAAAAAAAAAAAAAAAAAAAAAAAAAAAAAAAAAAAAAAAABBLsw1jO+JalwXHabZeYKh3byigodq82uPGie+hUinCn0U1f/bE7AAVEbsw4zTcHdx8hfbBU/pqjfc2dKn6EFHRkf6A+y9nmKTpQiWR7/ISnh1TRT6f5yddX73EW0Ai3bewKmp2dLZObcc3vf65/a+UjhH+ilop/mHxTs6wqZvxPI2QUEvyXl6qv9JUhjf0hbgx8pJxsNGrycw+bsmbRPdXculSpJIkp6xjG5Fp+kN23sCsv6myxnqpFLknrynUyV1FavLjdpN/30kDplVL8KtD0Fi25bFt2fCNbctOBj4WJYJ0SbMY9uVugiSnqlTJShS/sFfp9oCIuBE7jGlh3rfrcmnS7ho5JBm44/Sg7fqtm65fiTUOX3jyyN+50uKJcx9m4LkrZkl0zIoSF2S0Z3dqqbjSixko9w6MrQvGhtPTq9HEvpElkBZNxkttS3ZNO7+41hDNFiyFJDT3bu2mu5u6+nRp48dXLhx+gV/2bl5B1h+EqqpILR6az9CGcSGqjheFTeLUjFFNVam1GZ936jdZqcDG0mrUlOkuAsYsW6M7kqTlbuXj0yLOHt2TS7pkRVPhWrijNQ/ckDauriREnD9g7SdoW3Z9Xu+KrTuPIZaG0meQLVMkcXh9j90ok2V/klDjIK9xn/Dk1f1+PNK8hMXhLxhlTeJNpGPFo9uiX2SU7sc331FD+uMnK5Ht+OuA1px7WYnZtJPeWYQsaq9VaFr1UM4MlTbQ4+ruGJr9UYWOwLlydybcN5NZZPF1tXRVNaUh4x6nKO3T2leB3qOtCiDJVQvSpp3tfjrwML6sWwLXxrBEt20Y6rRnQ5llTKKmVXcrG5nXWVPWp1VDV5mMata1/wUFBaPeSK9ymmAphS5shyfCPtPCdznk1egnlnYjWSBtJtJnDjcObR+pTWP8AAJnjrBUbByTe+8guG11XzQlOEos30N46lfSjHtzGN3VOnOmqlaqn9c9fRS3QE8NMyHlNwAALAINl2+1sbY/kLqZsE378qrNjHtVlDESWeu3KbVsQ5ilrpKZZdOhq0p6P8IrZAubNgjhxmhTyht+dSJb7LuWvT6qZqbun+WFxXfakJe9tv7TuJqouwk0KoL0TUMkelK8ymIoWtDFNSvA1DF50rTjyFMLWD2iLYovAQLi1LwZVqVOOmJt6rHu0Cf24kggdN0antp7Ov2CV6xTqd7lugeouU832YkR5d9qQV6RqH8cXtvdj5BMnrKJsl1FU1/u0cEP7JDi5bYuSFu+34+6bekUn0VKoEdM3KfhURPTiWvMVNFdnB5JsSfhWypdNyOVFCLLtYtx5CjyVL9Wmm0rRfa+FVwr+kW5AW/B2rCs7dt2NbR0VHIkbM2bZOhEkEi04FKUtOVKCaHHh+8BlQABMAAAAAAAAAAAAAAAAAPOssm0SOsuoVNJMuoxjV0lIWgA9ACg7k7RK8iWj3GrFh8lSv28Y4viaTXrEHdOFit0E2hEKbjulV1CFMvqSbl5+er6KeuIUy/c1xTtrK53tskvAGbUlUIKxlUk2hl06qIp7rp2umZTTwMalOrRVOugmslagXiApKHpku57hn7ZY59jVH1qvUGUuk0syqJ266rZNymTWsudM2pFdA3R6OP0G48M04xZkZ8QhH/aMvZNOnWqSPjoZvufDqMyUUIX7ptfxgCRZJtSz7ttvul8yCseybOkXiT1CSOwVarpm4pqpuCGKZM3H7K/SKhlLf7IVitSSz6Dta651wQka0M6oS4p6WUNx4N01HBlXC5zcq14m4esbgXmLAjuz3jJvKI3BcEa/u6VaH3UHl0yLiXMgfhWmpBNwYyTevVX5lMg68oHtvDVg3FkWy7Gt5O4EWhGrPbZpN+8OFVSot0lVCFobb3lCaufo4gCCwhcXQt0RUbffZggrB8uqUQh5NeMjHCBnRuRWa6rbVRs5Nw6S1NUh+ZSnqbkLHnrF7P7Boo1uizcftm59O4k/jWRCV1ci8aHLwEeXwK+vqiJs9X86vpkmoVY9uJxiEfAKKlNxLVRoWiiy5KV4VKm5cLE9FdOrmJNB4BwRbNNNt4VsOJpr3ODK3Gbfq9HHgROnP3gCoJZHseWgoVrYOaLYxnNVofuiNn3I0bm1ceemMLVRsvwr6pm5/QOoufckQ1VYxObLdKSalCN5Zrii61dZOfNTujdVA6lOP1ahKG5ciDZWNi4qIS7vFxrZknw06UEipl5e4oyAA1Ue53ycxh1ptvf0XISjbcWStx3iK4oRWR0lNUrVEzpcyqaihukqu2cvwDaFqqsq2SUcN6oqGTIYyfi0G+kvL7B6gAAAFcZxyEtjnHshKxSaa1wyNSxNuNK8+9SrjzbYteHCtCUUNQyhqcdCRFDeigApy07tgI9vkzJko6axduOrxkXSTxfzRNpoVFkot/KLtF9PtiU2Vf8AbmQGjp5bflTaaqbCvlGJex59fwpukkzG+8URC6rBxzb2CSY7vSUVZWvEMGDVWROqYiqBkFU6pO9zq85RYpFdRvX8QqCSzFcalkXDGSF7UuO1SS8VFx2R0HKsU3o3cpqHcrOHDSpfmNompVttFP3lMnR1jhbtJnK/1NDYu4r6iLZua1bUftXSju8HzmPYmQTLtJqoM1nRt3UanTton8PriSDRY10ZklrQxYe25Rrc16xV83fFxLuToogRZuhHyaaRvPbitDd36k94x/q94/DrEnv7I0TOW1a8HZGSbjhEk4BzKMZuXlpPvr6SIooRSPM2bLpKOniRkz7iChtBPDs6PBstKmQNwgGreD5O7c1XWWUuy/LkRSTx1aEz3OMkTNG1ZCTZvqOV9Kf3eRPBr6/GQgwEZkzJK1vzak+tcbt1h2BWtmfqg5VZElppd0VEr5RRPibbRZpEeGP6hXvtEEa0ll1/tQbCZpg7gmLVZSlrsPKMnbU1GzqTDpId8k2cFOqimYxqF3Koa9vV6+2JXZd/2rkSKPKWvKb5EFO6vUDpmSdsXBfEi4SPwUQUp7JhS/ZPuKbkyX9ByF9Vu2IhJluSDlKqulSKMl2LdbzarlRVZZLcVP50yh9fq9HmxMLxYxrfMVlPLXa7F1vVFvKyrXo34JJJTc737SZV1UCp+uQ6nT64u0rt27dAtkAAdI3AAAAxF3XNFWXbEpdk4qqSPiGh3TjbTMqfQmXjpTTL1GMb1Sj0YkxS+ZviZXye0RdXw/TPsJHrupW41U4V7i19XV+VXpwMsfj6CUIQsSy4Rq8b2dDu9qjeRvi3iGTP9ZtP03BS/wA5EbHgAAAAAAAAAAAAAAAAAAAwt12hbV8Qjm2bwgWMzFPCaHDJ6gVVJSnvKYauTMPnS0MrvML2fmR+xsVxCkmWD2QTTfzEcgZWrdRk2XXIYytSmLqKuuZU5CqU8fCg28rXhQUDmOQjmHaBxmko+TQeyFu3OzSQqen4wWisWt4a+Lhtf4KnEM6uZGqtAtCxrbslu5RgY9Qq8gfvL585UM4evl/yy66vFRU33jDPgA88t+pXAAAwAACvcvZNlbDJA2/Z9upz123e/PFwbBdz3dvqTSMss4cKaamKgkmXUbSXWDGbwFhAIPbElkq32L2UzJPWQRkgnvlexia7JJDq8KveTnKb9bqJ9wZtrf8AYchbiN4R95QLmCXURQSk0ZJI7RQ6ipU0ylVKbb1VUMQpfjGd2DOgK+v3LUPG4myDfeP56BnZCyoaRe7aLkrtJN22aqKURcFRPqL1F6i6iDJ2xkO35G34FxcFxwzKYlLdRuBwyO5KkdNvtFqqsVM5tWwmY3iG+6fa4JcAjimSMdJVZHVyBbumQbs3TOnlZDz6Tw2hoon1dRVjF0pm9f1Rl4Ocg7kjiTFtzLCUj1FDkK6ZOSuElDpmMmoXcJxLyUKcphpZeoMHemPIq9FI6U7+/iJ2EUOeLmYxQqTtpuclCl10Omqmp6yShTkP7AxSdo5eU828zk62ieEzW32BFf3jHocur7pRPQGPovuhYjmlj5FUo/J+Cck3Payxbe7QuRV5hPz/AHdeSax7eSKUxambqVYt0jIbhS7W6n4PH1iU4NsnBzi1WtwWPjSLi3qf4jI+UGJVZho7QN5xu8cK61jKpm9pQ/tCxxWbvcxvmmOuRPot/I2iFli+ohMJF/EnHo+tTKo2Mb202RBifFJHhbl1yLdFVLvLSZ3LZTio5ufcbx7ZM5PCYiZSD1gA411PSWQAADQyAAAAAAAAVnm9ZVu9xu4W2yRZL7YEkTH9QqiDojb/AAvDMiizBhbttaJvi2ZG1ZxNXuUogdBUyCm0qn9iiahfCoQ3UU3qnE8Lt25HEUjcbTNAKgZZdPi9c1p5+mGsZ3RMvk273P4vGzKHo1KqfNtXNPrEjdB/Gj7BMqbtKYHoTfaZWt2QS8G5GOe+pfzkNdAWmk1aiqEmTTQsoBGbSyVj2/FF07LveFm1Wv8AGEGT5JVVD9YmWuov7wkwjfG+PmJQMQ+um2Y2bjrXkLhi201LkWPHRyzxMjt2VIvFUySVa6ldBfFpGXGg2fMnW6nmu6Mvn8sKSeI5eEjoOjSCfuEKtEdw83UzpFMzdPii8US0qKF/idOP0CzSU3mHK30K8825ab8gKLunK2WpTOLrE2J0LO7nWyGl2oycyi6V86q8cN9vbRUJulUKmnp6iaPjEXsPtM5OuSIxLkmfte3Gdn5TkyQaTFqq4VkmLo6Dg6a5lTcE1UzGaH6dvo9sb+RkRt8jHm2mzgDXFftLT0fmeCs5NWGuG2rhuJa2CrxkJIk7iuRJwfzkkf8AEl1NTfSo3T6yec/JhC5yy/dDjIMPGpWdD3ZCNZVSCs6WjX5ZNQzVXQ3WOqZUibxssXQbU3poJupdZxlNnzGfNtNjgFKWh2gaZHvG0UrMrFltl7ZBrzuB68obWxIuYpGSND66FSNUxXRlNRT/AMXGFwd2i53IeUXmPZvyVKNHdumuSGmYuGk41qs3I4IiokWr6nB2XzyJiukTaD+wNPJS2VV6G2/bl6mwoAApEwFLZa8nJ5isBRm6S8sHYSqDpqn41I3SifdN91yVApf1guka5YsUXuhCUyxOJa5i73ay5DH6ztI1JUxGTUvw0T6jfnVFRag6v+RPSM3lQje2ZPQABqepAj1oyt4YKknzqxLb+UdpS7o717babwiDuOcHrxVWj93SjoUrWplG6hki661MQ9OOg8hAT0tU+ndiac+toYq9uGT69SYxHaxwg9T03Fd9LLdUPoO1u1seGPQ9fVKdzQqS33klDl94tSKmYmfZEkIWUaSLVSnQu1XKqmb9Bi1rQa7HTTUIdNRLWRToMU4iimJMaqPvLDOzYuOk/B3+MT7k70en+MIaFP6Q7TNss+NPoebn8MO/7T/qbiUNWo5pXhQalMYe/bbIWtj5ovKNKjzK1k3pZ1up8KnfiqONP3VyHExtntGzFuPGULnSGYxaDpUiSV1xJjeR1FjcilcpqVMoxMc3h1GVS+je1chdg2hBOuFq5+pxarZFVSpjcl07oXnNQ0VcMU6g5yObSEdIIHbOmzlIqqSyRqcDEOU3iLWla8vpFd2T2ZsH4+nGlyWvZW1JR5DJx6zySdvfJpDl0VK0K4VUK1pUvTwRoSlacha4C+c0g8ZiPHUXGXbCoWo2Xjr8kHEtcTN2YzpGRdOUk0VjHIsY1KFMmimXQXgTlypTnUYGzezPhWxLki7wtqzDITUKRwgwfuZN47XbpLFqRREpl1T12tPChUvAT1aUFrAAKYR7JvZ5RuOl0o44blkSTiNyIUK8dUSaSKK5XBXCCO5tN61WToY1EykKrw66H+m5wAAAAABTFrrEp2rcgt5TcI8PZdtHjKH06FGRHUpvGT5eKi6lNz3VQFzioc6la2s7tDM2mqZ7QmUWMgqShaVUiJI5GjkpzG+qTUUaujf3FQW8AIBnXFzHNOH7txQ/eUZJ3PGLMSONvXsKm4VTU0/TpUoU37Bq72gcZZy7QeJnOMMldliGmL5ZxqzOJvZtPRysW1cqaKKOkaLGTdo7m0Q1SUQ+jh9A3hAAaV5u7OuU73b9pRlG2SnIoZEuGx3sImd41KWSax9I6jyhtSpdFE6Nl6aVKk1+rx4jP5owdeyOdpXLEBbl6XVE3FAx0YrG2jfqtsP2K7NRbT6HDdF0goVz66mtI1K6adY21AAab31ge7LcsW0WOBMR3ZBXhCQ79CEn0L1QqeCXeLncKN5CrlU3lBpv6FTF0rejgSnHmPfcWNe0BbN95eNbOP2F2IZkg44ppkku3ZN4mRbRncFirpK+dMmfSmonVMp+HOhuA25AAapYMwnkmzslYguG57W7oztbA7WzJNfvSCtW00VdhUzehSKVqbgVFau4SlScKeLmLB7MNgXbjqIyEyuuGrHVmckXNOxpd9NXdj3byqjdXzZq6dRfVN1U+ngLsEHyfkq3cUWm4umcM7VMVQjViwap1VdSLxSulJq3J66pzej7PEatC0rUAe2/MgWnje2l7qvGaTYMEKlTpWuoyi6xvAiimXiZVU9eFCplpUxuPoqKQsCLnLhmZbL1+Q9GVyXKpoYsVlN1WHiE+SDL4TV+fV0+hVRT8mOm3bWua8rja5XzEika5UEz+RoRBzux9sJHJ1JpfQq6qX5x1p+AuggsAcasqsXAw0eAABQIiG3ZjRpMzaF72vMurUvNknoQno7xqEL9S5TN5t4h+aU/d0H6xmbR7RLqFfNLLz7HsrTm16kRZTyKpvk/MHNTkVJwfh3Zev8AY61eNeNNo61ONaZkeWSjY2YYrxcwwavWTpPQq3dJlVSUL7JimFuGqdB6oSYy5UzlUJrJ6PtH3pGsjHEze0KbmKLxuKxNHhZRjndjOk3HT5Pc0UapFr62ymif4xmEMzZUxsVR3lq3WFzW4jUx15+1m6pHTNGn1jiMMZQxyFpzMZuoc/5kdGOsjk9DfEhsKKU7UT5GUs6KxLwqopkWWRhnCZK/8Gp8XEhqp7JmqKqHH23Cf2i07bua37xg2d0WrMNZaJkEaLtHrNUqqS5K+gxTU9IoRGUrkbN9y3wTrhbNQUs6DNqLUi7jWVSVWL/LJINvvslBJNJu41eZPd2dYeBtTKGVrbgyNY8jpeImvJTVIqSSW61qiZwVMv5QzbTX3pUGwdK6qDXK8sVWreMw2uhwpKRFxsm/dWc9DSSkfIII6te1uJVpupai/NKayfAMbHdp6mOYOYsLNUprveHRMrAOkGRv92SRuPdzNkUS/wAZ1cElW5fQamunmj0rSKmqWvbZdUBPrU7TWN7tmYOMaozrJjdShyW7MvWOywmTlLuFogpq19aZdae4Um6XwaxcY1Gg8WST3s22vi95/Bc9CW1Dos3CmlXybLM0Eat1i+1tOUCGF94eyZH5XsSOudAqbaSqjRCYjNwplY2QT6HDVQvHpMmoU5ef2CWGdJb26AnwAAsACo8JnUuK78oZEcU/3wuk8AxrWvMjKKTK1qT/AJ55QN/KC3BU3ZeI3/ArELt6aaun8w7Xpo0fjCsm6UW5frDHAFsjjjX7BDcgZMtXGkQSWuN6rQzlwVqyZNkTLu3zk1KmKggkSlTKnqUpjcKcilpUxq0LStaUdMx2UM2m7xkyUf2daK9PNWdCvtp24KYhqaZOQRN1atX8XbGKX41xDNOyFLuBYF79oe34aSf2XjlgpfF6NjbCkXHqcGscrw4fj7vmk1oWviJWtVq08KRxHsfWg6tGFWJMSicpPy7o0vOyJU9qr6QV07hqE56U6FKRJMvqJJplGVt+3LftSKQt+24ZrFxjVPQ3atUipJJ/ulGQHIqal0/DohoAABUIgAAAI7flqL3bb/k+PlPJcmydtpSLf7e73V62VKskoZPlqLqS6i+uQcr3T2j5BpRkWcx/DHp5tR+jGvHp6l9oiR1kypGr6uoytPviQgJmVMkbcLSUjtjWTG2FCniWTly9cvHa0hISLxQp3ci9VNrVcKmLp6qm9noIToL0CRAAhVd5mpEAAAAAAAAAAAAAAAEA7QjJSSwHkyMTVSIdzZ8wiUy3QRM5ma1OoT8Vn2iFO94skLMbV1O74URtJulT6zvxtlU38m3Muqb4ExvGvGhKWFGvk5SNayCaWgjpuRcpT/EXiPUBE00ybafgAaKRAAAAUV2sMdp5PZ4utp5bDmeh65GYLTDdFFU5CMitHtFDL6fAnqMQpq16f2VqIwmnlvD+Ob8wnadkv7o+TcYV1Yrp0xO7aO4dU2gzFQxuCarlqXXpbmN50m38Y2cAWWT8OAlNDZexb/fY87R7eFt3IkmS5rfttxCKS9tpMXsq6L3ii9UmzVulTUTgiXTt7tOCer1BcGd7EY2ipAyWIrLmU7lt6DfRkBFxdrlfwTsiu2fubwvDg1LVRuj+MbiX09XqDZIBjzbsdrA6WJ3SjFqpIJJIOzpk7wkRXWRM2nqKUw7gAVyICK47mZDD1zxGMZBQzuy7leKtrdWMWtFYd7XcX7gob1mxylPVE5uFS1oVLifWmJUInea7il2YzQ8DFzejcjx1+QIVq6VS/wAY5SQQ/lRao3ujlT1JGGxgAA7xIAAAAAAAAAAAAAAAAAAAAAAAAAAAAAAAAAAAAAAAAAAAAAAAAAVreOUJWNvAuPLHsVxdVwpxxJV0XvqTNoxbKmVTQUXVPxNTdOgsUu2mevm1PRw54ouPst38n/31MhlgY1YmhW37KUVb66Gp1FWlD0K6P7jNitK/pAGSvDNEbETSthWRDOryvUhCmUhI5UpaMSH46VXzg3FNmnwpxpr4nPT5oinoGMjcMyl2yTe6s6y7a6JFspvMIJBIxYCKNQ3EpyIH4mdLl/shb3VSIjzoJ1ZtkWdj2ELblk26yhI4ihlaoMkaEIoqatKqKH4eJQ1fEY3UavprUSYAfArfJd73VHzcFjfHJo35W3JVw4q6kmyjhpFR6Babz1VFI6ZlfOHQSTS3E9ZlOOrgQ478u3lcdsR0ND2ckxNcd3S6cFDnelOdBFUySy6q6hCdShUkGy6tSUqXXpoXWTjqpXkWs+ty9pyDxkipkTJLojRC6LnnFyt4+JTJQxkWqhm6XCm3uqKJs0S6/O6lTk3N6oEvbYGh5yUTn8vXA/yE/bK77RrJkKnFMTUrWpdmPJ5nUX1VVt1Wn5QWmmmRMlE0y0KUlOFKU+gVqnZGbVUKOnmdGyb+tOpNla6BGH7E1VFFv9OOj/5z0OhTTTGF3rF5V1d/t2hufu8ocOX6QBaw8jt21YN1Hjxwmg3RJrUVUPQpCFp9JjVFbmyblGINVK4+z1POj7esi1tzUfIN9X5M1XSrVQp/ft6PjGLjsY3BlGRpdGd2Lc8cg43oeyaqFcsmNaVpoWf6a1TeOfWpTmkjWtNOs1N6oFj2/fNlXYY5LTvGGmak8fk+RScaP5hqiMXLnDHtvXF8j0JJ1P3JStKKwsAyUkXSBa8aUM4KjSpWxK6TU1LGIXj9PEe+5cK4ZvdJBveWJ7On023zRJSBauyp8OXTup14DO2tZ9o2PEkg7LtaHt+MT8DKMYpNECfoTSLQtABi7Gv+AyBFKykMZ+gZq9Xj3TR+1M1dNnKJuB01CH4GJXh1U+gxa0MXiWtK1l4q3GDdNnlLL6bcukjm4o56pT2lTQzFMxv5qKf+AWkANPrsb5EnstS8Ui5vil6pXSzUglUHjtGEYwZTord52yfiu1sUXSV3i1VWcbiVOJNvRa+Qe0XC2BcE9Fo2bPzkdZjUj255GO2tEdrS3qJlTOeii6hUKUXUKnTkRRPhrOehBdNK0FIX/gicmZi5Lix1e7K33N1pp+VWMpCFkI90uVCjfvFSEVQWKoZEqKRq0U4cEk+nlxEfEnKDHPMu5Mve452LxqtakFDQD8seaRk0FZN27PtJqmMm2SVQKiSqapDJmOofXTq0aR2Nrl7RrCqhnF148mycqpE+TjyPPQvPxqd/Xpq91EyhP4NuS2ImAnsUyaK1yW/EMYmRZvPNNLkaNE6EKVT07LmnDzav7huJOZOLNvaCvWNXewyypF2TgzWRYueh3Guy/ON10vqlKf8A4dAoVMk8TsSaGh7Esw5qjyHUnsNQUgkRTppb92brhYnuSeNW6ZT/AA1WrT4hJLSz3j27ZlO1lH7u3rkV8EJPtTMna1aUpU3d9fm3VKcadTc6pPeMaK9zFP2WnFNbLuC0vlrMTqmiGtdBsVw7fKp89wpT9KRU/EZwbQRL2xpBWSudhtcYjaIBCcT27cVn42ti2brmFJSYi4ps1fvDqHV3Fyk85Whz9Ri0rxKUxuqtKUqbnxE2HWNwAAAAAAAAAACpJ+7Mj3RkGRx9jR1EQ7e3kWq05OSbQz7g4X84mybNyKp8DbVNxRRQ3ApVU9JD8a1J9uMFt7sUSUy3fU7fCCZ9dIlztMog/LhwUZtikK5Jz8LkyxfcF3Y0uqPvB5lbEs22Y3A9bINZaJlKnPFTiSGvZooYlKqNVy7pylcJ6qUpWutFbgTRkbGy/D3XKGs+ajXlqXm2IY7i3pahSODlpx1LNTlrtvEOP1qJq0p6DUIbiSgEmuaz7cu6z5Cw56PTWhZRgeNcNS9BaoHLoqUvs8vR9nCg0Nk47PsXgS1mMHE5IiMhSNoOLucy7dhMruZG6VSHOozdoNFUUkVS0TRKWr+h0aEqmQqJ9upK7h5xymtjWAbNoBqnI3Xci/k+3489eBDr6a1UcK+y2QT86ob0cOBaV1nJStLW/g3E0uzJIzibG8rtLXi/u86v8MKOK86mTdom3mvV4Uk1CEIToKIJahsOoMTIR2VWd637NSFu3mztO4L3hXVzr2+2eoyi8aW0WxTGY1bcHRilkUkElKtuKvJQn0HpT0vKdqGCta2pSFpdki6uis1ZqTV1qVcQzN2/MeFnHxNZdKjVqXS4N467ierqpUTeLi80Wy08n23m5d6yJ8wW6oVOVcIF9nvCSjdRX+U1n+MdqzHOMvXu85nOrJupUtTfJ23WzJXp9XcdGdaSV+n1vjII/PR9xiINAv8AMUV2nrdTRa34ztJGUkbenkZZOWesjx6EYudlImerr1YFqssgj8yjrodTSqtrPtix77lUcyZYhMNW+qk4gLWXZXbebxFSh09SStFoyPKYtfnDuEiuVKV9CTalPr6COGwRi+SckfXdbnyxeFPvFdXS5Vm1Uzfal3wyhUP5PQDjA+NaulH8BFv7UcuEypnXtWWeQR68Pa7iqkU37wj8/H2Ujxmz3Gn2iu70znjuxpEtuvJJeTuIyZTpW9DNjPZOpTeE5kUuNUkq/lVdCXxiq1MWSDlqaPeZhye7YG5qNflGoTWX2e8JFIv/ADVBnLOsSzsfRx4ey7cYRDc6m+r3VLrXVNzMqqp4lTV9o3WI37QZ8GYxnYfMWd5CikhD4Xtdiy48UGs7eRknqhPp3StWjhFI3uKoqPex7Tlrxjokbla3JrHq5zlQSfS1CrRC56+y/RMdJL9DnZP8I9Q+FkU3CZ27hNE6R09Bin6yKFMIWV7vjGMthq7av26btm4TXbrE1pqJHoYhy1+mlaf+4V5fGd7JsiVVtdulKXPc6CRVjW/b7ejt6QhvCZbUYqTUpvoOuokWvH0jXnKllQ2I7Ll7kxvfkpjzf0J+Q4x6qlGSypjce6JNiFOZBdfrKVViUiuv2xP8NL2O8sCOlMfwKUJHvVFl3DLb0OEHu6YjlJz6xnNFinKsY3XrFp1ZwYmoZxnteZP7Ql31O1t+xIHHrI9eqRm5IsrIaOfzbJtwQKbn4jOT/cOPLbOLomGmS3hPy8xdt1bZyeXZxz3hwnuF4KFbplpRFmWvstkyEEyAc6arlkAAAEGZEAAAuoPhdNRRA6aauwc6egqpPGn8XUI3j2wY3HkGeHZv30g7eu1pGUk5BQp3ck9V+cWVMUtC/CUpS6CE6C9Ak4BdQBSWH4TtAzsjduWIG08fzzK7ZdwhEry10PY90hEs1VG7ZGlEY9ynUuoq6vSb0qavXqLqUOmkQ6iiughOsxjj29lwn/zecfOP7NgWz70aeO+Wi3L3ecHRoGauUkYRStpdqCX2k9jGFqEOfioum9fzpyF1eqTYZUN0/aag9y2H83sEO+Rea4mRe6qnO1lLXKRken0Jl2FiKpfR1GMr90XmA6xIa0mysraK54vMdqSloyCHQd4m2Xew7vw+dQfpJbemurwrbKvwDp/qk8A7m2nmS0l1fySEkkdX/FlrqGzgADW6y2EpmbKFvXwnDP2VhWOdaRYOpFkq3VmZdVuo3Io3SVLRSjZFFdfzpqedOonp6ExsiAAAKguvtU4Isa8ZGxLvvnyfKwiiKcmc0U9OyjqrJUWS7y8KjVs31JmIam4oX0i3x+e+UiZcfX52yIeyYO2XttPWsQhcq7yRVSkkWRrablcdzR2thVTZqpUu6slShqU/YB+gSSpFyEUTUochqaimL6K0EamMh2nA3pb+PZSW2Z+6UXrmJad3VP3ojMpKua0OUu2SpKLJ14GrTjx5ca+jXy0b4vTLF6kxXiG/XNg2nZ1kW5MtXholu7lpYkgkeqHS6KdNJJNNDSp069anjIILYWTLpyj2icDP74rHuJm33eT7Zcv49LaaSJ2JmLfvSKZjGqUimnw6uVeP0ADegBpXbPaEyy/7LPZ9yG+vIxrova+7fgLhc1ZNSmdIOJNRu7S2tvQmbSWpa7ZSmLWn0VoN1AAAAAHzX0Ctc0ZNri+BavIuHNMXHNvKRsJF942SOHFSGOYyinCu0gmmmooofhXhSlKeKpaCyq+jiNYstT7G8M+R8RFuE1m+PoZySRMSnEhJCQM3qijq9G4Ru2UMYvsuUxXqp9xEr+xboabzVQ2Luph3TnOVzo6rszlKR9V1NarG1Y1rHtyfmyqrJKutPxbhDiNuMF48kJEtwTKE7JzhfBNvbjkVZJA2nh5pyZfdQ8X1ZiCwwHlJK2eT41PoTNk0cacMafMhqdnXjFqblp5ku5kT+xZHu8q3/eM5Sq4/0w9SN456gC7knbdpXiiRPqNGKqQ7tQxfyaC9V0TcficEEoAYSpd8WZXn2FR1Hw29jotzOlgTj0kHKOnVrza6mgsRcCfcnCh/ZSMbzLr+RUOJ+K5lYaHn2K8XORbWRZLp6FWrpsVVJQnxFP0iASluN8UOoG4MZqv4sjm4oeJXgUXJjxjto7eItldLQ9apoGTTVOrqR0H831dAsRzNk4NFPN7R8OOp2LLE67UzzNhRTmebdu5hdtgZmsu2nVyObFcPkZKGZKlI6dxr5vRNeqG5WiZlU1E0VdOomsXGPhdBN4gdupu6F0zkNoVMQ+k3xFE8b9288sa/Xhm+RyZiU8/iWwLoetDv47vTiQtZQ504+roveXDNotT8cXSTLqoUpT9ftimZjGl6yGHs4QaVsX5LNLkuu05COJLQhW72SblUju8rd3apJpl4bKmrSmQ5CJ+d6xuhZ9nW5j+AQte02HdY9qosuUp3Krg6iqqplFFFFVTHUVMooY5jGMbWM0JvMbvkTqSmqucMcTDS87/b2BYrkkXNYJn4upYmJNsvJIilKNG/m0+pfbUW20vGPPjOy76sC3rutC8LclLhk71ssjyOuVOMV3daTDaNDOSkoajbZNx7uTo3dxT63Xr2yAPNuw4AamYJxK6/CrjqevSwHtPk9gm2oxu5k4wxEmMsRwruo9ZeBXKZft6yC0uyTBzVt4Jh4e4od/FvySs6c7V62M3VTKpMO1CG2z6Tc0zEMUXCAjkqFkAAAEREBAM9xq8hhq7+5pJHkI6JWlo7X9W9Z/jLY3w8FkCGE/HinI1Ocg5GHU8Ei0Wa9fWTzheAyzmQmbrczMTJN5uLZTDP+LvW5HSWv2Dl40HsEHwjJeVMQWa4VS2HCEK2ZOm+7rOg7QLsuETcPWTUSOUTgcWRuByt7KeuifvGI4AACMkAAAAAAAAAAAAAAziUESvfFNgZE21bstts5etebWSQ1N5Bob2m7lLgskb7phE4u6Z/ElwMrLyhcflS3JRTutv3U90pKkX9VhImLwT3K/UuPrfAbzvz1sjwzcHD3JEvbfuCLaykZIIGaumTpIqqS6RuRiqJm5GKJo5r8L80Inx/E3JT2UppoIPaeIbRtTHUjjNKruSipc8ieRVkVSncPqvlFFHNVDELSnPeP6oi6dnZUxGp/wB7N18srSJ/9S8u+0SDElCm6WD1X50v5pyb+WIJ1YuQrfv9q9UikXTKQiHHcpSLkUtp6wcaeO2qn902opi6yHL4TiTC6NvAuRq57XrZyZkdx9gm2MdXHGXRFTc7IPYuz2NkpVkHCSmtk1VOokoppSJXf85zN/QHiiOzZY0HYmOMfs5SdNH4xl0ZqIUO5S3l3CSbghSuDbWkxfxg/hKQWuAx5mbuZ8uzsUxD9lixYKUinjO6Ls8n2/cC1ywkGpIJeT410qZYyu2ntajFOZwt84Y9S7ldOjmMsni+Hse4nWXpeeve9ZWEYviRjV0qm7VYoL7Z10WiSSaeo6myT5wxzC0QGPOS343DcMKC7PuAWNvY+vNK+LXoxVyc/kXsjBHcb5I6NcmU2ozcL6qaa6hjFL07rhTSJDjvs5Wzja7o+9Wd53jNSUZby1rNvLMiRwQkbVdJZNLSVInzeyQtDeI/raxbg4rzG7quV989Q2na23ocgApDLp312ZQi8bvZ5+yt9CFPNOmUe5VaKyS/eCpFKq4RNRTYT/JevudXzYhjZvHEub3oxvUu7nx9w16txNTHlzvcSTFNvbUcydsuD+B9EmV17RfzjYyuwYvsbR/rB8J4dsBv/vOwlIdx/ZUTNvY9x/jUFSGN+8Pv5Azj+44KcvDIspcKVruFnUMk6ZNUlUFVUFEDbqyKRTK+bVU/1jazCzHuo2rn+nU6UFLU08qPsnr7E2AAEB3wAAAAAAADyvmLGVYrxco1RdtHaZ0V0FktZFCm5GKahh6gG6ZZoYc1HJZT2YJyEa0ZJrg69pBdRdMhvkjJu1dVZNkSnHuSilfG6bk4U59SqVKH6j0WrTYn0+mg1Puq0oC9IY8Hckf3lvuEXSMRUySqCpOaayShOCiSlPVMXrHttu8s9WUjSOTuiDvhih0IHuBA7KSJ1fWO22pJbp/tYh/aOeo9DSbTY9uGVbKeF2jsCVkqyU6XavTsbS0/SORq/MZd7Tjz/wAH0sXw/wDdjaRk/wDUVbjsZ527Q0JoUuPHlnXO3+tLBSK8e7oXT6U0nRVEjc+XUuQXUrIPzoctdk1ifAps4AgmNcq2jliDVlrVWdlUZOjR8kxetjNnsc6LQtTILpGp0moUxDU9JTFrQxamLWlazsW9c0OcqK1bKAABkGHuS3oa8LelLVuJgk9i5hotHvWylOJFm6pakULX3VKatBVMZJ5yxIiWBmrUd5Pt1kmVNhNRL5BKc2C8KUo9bOTpJLqFpyqsitrV4cdnV6bYn7jt+1oxaauedj4iOb04qvH7kjdBPj7Rz1oX/DUVr/VW4DXNXyRfVZpKtf4xCRL2Tbn/AELNUVEzfsMMK5E1NkartCYWLkS28gtnriBUfpuYtz3OQYyDBdk7aLaddKKJLFKalKlNQxT8KkNTmWtRMBQ3ZmvFhkqWypkOPTdIJyF4lYIIOkzJLpt2sWxTJuEN4anNuK05eFSgvkZNQAAAAAAADWqXdHyPn+bmHfXCYwIWCiEvUrKuUE1nrv0eJNBZBAvsfjHtjZUaszMoXBN3XX8uoqQaWnck0tOx1ykanXZIGcFTqsg9Onx7qYixT1KqpoSMTbpr10qK9Ti3a4QWMI/duQrAsTuyl8X5blvd9U0IeVpJBpvm9lPdrTUMnDTMPcEahMW/KMJSPcp627pk5KqkoX2iqE4lMNe7fkm7N3lybdQVsS+Ro64nPeGtwPTNOEITTVgVM+wqoVDuvUXSno7x3j4xxI495qaF+urttWPT3JC44tqTunlHUu+SJ+Kai03+qvzeo3iGUGs1oZsbXUvc9xXqvBwkYvi+2roi2D6jXQ174k9Wc0KqdOhl0ymTQ8XR5un7cdaWQM2ZCRhiNcoLQ5fwOW1eblVGIZqnXlXHfN0xtaXAqamz1ELT9VoEvllBtUMfD3Nbk/r+T89FymhMhzdyclV2yKats3Qavp09I1Zd5nzTHWHC3cW7kZF9kHEs7ebNijEoFLDSjVgzcIFZl4GMqTU88C1Vfm/3KSVxkmdUvOPtjEM9afe5HFT64EkzpIEaKSRV2SbNdwdIu4VPzy3Tx0f+55ZdAX3MXZAwMxBW/LvqoyFyO1mUYntGPvqpIHXUpqKXSXzKJzdQyw1BLc10XxeeLrfUve5ELrhL7mI+QcTMdHHcRpjW66W0k7j+KL+ZV1Jm6/nOr2BJDZZv9G3pLGri8nKl5t77c2hEzqCTFod8RKMJI7zndbqoIebU0m0In17fSTrGPKdgXDXFJYhxKKY8vy47Hbzqh1pRlBKt+7rqm+cWTTXSU7qub1lUdH8/rEltm3IOz7fZWvbbBJlGRzfYboE69BC+0Y3UY3tGMNabEyzlzLSOJotnfbe31rqjLyJMvYxi1e0XVinzdqg4QUWS2+rrN83o854PBo6Pw/ZYm4aw7faxsmaRm07jRkZO304xJw4XipDuRapFk1CtS7uk6qhOs/Pp+k4kfHK9MDlBtiMXclzW5Z8OvcF2TzCIj0PE6euSpE1G8Jer1qiK2Ze9wR2G0L8zIxRgpCLYOXUyWiqB9sqBlPOeYVVT84mXd0lUP85oGOx7ZU5dEi1yxlyLS+Uams8NDH86lbbc3hKn/blS/PK/uF6BWwYeboDt/D/Z7hx3WLtfIEpRSvAq7WxpbYU6ePSudvRL+kMFZWDLHuik3fmRMXsULguaacyiBnqaXlONQMVNNFMrhI1TIGqmlumKmp41Rc4BvN3yZAgzTG9wQdTks/OOSoJv6CpeV0JUpKfYXyqg6MPT8mMsf/rTZK/yVbH/APqRMAEiVcqdQQ5SzMluEzt3/aUyU5SUJpqXu0E1OSv2lUbRqZv6Qitn9m22bAZpxtqZDyfHsy61DNkbxeJIHOY1aqK7RDUTKata1MYxS9R611C2wGPNy9wUovYFsQWd7GcRb66Ja4GrCVevXszckjK7EeZMqJil70qoVDccqoaSp6Pm1PyYusVvayCCeer/AFHm6eQUhbfO19hOPMZ9RMpf75Sdav5MWQNJ5FkVL55AAACMiAAAAAAAAAAAAAAAAAAAAAAAAPFMzMVb8U9nJx+kyj45ud06dLq6CIJJl4mMYwA9oCtkL7yxdOw8svFTVlFL6zke3VLGj3ChPq1E2aKC6nP2VjIn+AfB7cz9Oa05DKFr28kfwlgrbM4cJ+1+MOlzpm/5uJMH5lRCUmV23jathwa90XpPNYiMa6CGXdK6CazcilL7Rq+qUvjENtKOuDIl3MsqXZDOoSMiE1iWvDPUtDtPdLoVfuU/qlFE/NJpfVJburrU0Eylv4dtmLmULonH8zdc61/i8jOvu8GQ/udIlCIIG+JNMhxOBjhj5AAABoRAAAAAAAAAAAAAAABgb4tJjfFsvbbeOlWu/pXavUNO60dpGKo3cJ6vrElykVp8YzwDKLZbhDIYXyc5vuLdwt0NU2F52wcjKfZE8BlKl828b/SZsvSlTp15/SWtdSZhZ/oGtWQ7blKpo5DsRTu1622mdaOUIoZIj8lOtSOc6eOpsrp0+HoP1l60xflo3NG3nasJeEOprj56PbyTU1fXRXTKoSv801B3qaZJmXLCGaAAFkAAAAAAAAAAAAAAAAAAAAAAAAAAAAAAAAAABULzKtyXjLyVt4Rg2Mr5McGaSFySyh0oho4IfgoilRPzj1UnhMVPQQlaaTLUPTQO1LC90Ttd3JWbrxmDHp1MYJx8nWRa/Tt1Z1K7p++6OAJ9OXZatrkItdFxRkQRY+lM0g8SQKc3o6dZqcRkGjtq/bpvGbhNdusTWmqmehiHLX6SmoIVbuC8P2s6WkIjHUNSRdJ7DiRdNu9vVyc+lRytrWPTnXxGqIpFW1HYjzBAxlmNkoy0r5RkkXMO34EaoS6RSuU3KCdOlLdRK73Cl4aq0TNw5HqALrAAAFPPFlbF7Q1JyTZqKxWRotlbzR4VMxqtJGP8oOSpK19BUlkXK1U/zqalK81iC4RUl+uD3RmrH1jR+ipLeUc3nLn/ACSJUFmTNKvvVWcqHL/cSgtNVRNsmdddWhEiU1GMaukpC0AHoFSXbnZoykpK1sa28reM5DVMnJq0clZREOcpa1r3+QOWqaWnnqSSKqsWnPa4CG3l2h0bljins26mFkWe6Nsmv2cIRKjrVXRtwzVfgZ2qbj5tcxao+ipCOfAFn4/jcox0XZiVrScXhq16kqlGzjRdJ3dr2hqnos7Tc8FjMyqV3a7xandLV1m6CefAjUfLXHlu70ZGz8jRlyXCcizJGct1kZa3rLjDm4OVGzg+tN5Jq7W0U1TV0U4eaTS3KLbDY+x/a+L7XZWhZ8VRlGsqG413DKKuFj14qLLKG6lVVDVqY6pq1MY1a1rWvESFo0asG6bRm3TRbok0JpJkoUpC0+ihaD1gAAAAAAAAAAACrbwsu9YW7F8nYteMV5F42Rbzdvv61I1mSI6to6a9P4q6LQ1S0VqU5Dk4FMTkQ6eTx9l61ciLOYVtV1EXLGU/hS25ZMreTYejhVRHVWhkzceldOp0j046T1E/FeZcszFVwW24uDKMYzIyt9os/wDLNVDN3cUkQhqqLIOkTFXQNQvGupM1K8gBYOkOFaDVfHv9UFIWO0cymXn8V5Xqd0k1eRLV1IRLVU5jINyuDU4GXIiZMpjLJrcTj1nwdjxZMzh+1lHsqZM25NnlnRJU+s3E346RWixf3TdHqinJWRsNcSGzvSKazrY+L0WLjJ1xXMnYk6yKRBO62ahUXGrnRJBZPwviajdLdQp+Na9FKGrSojkfG5gtRTRZ2X1X7LcLQrG8I4sqRAmnhpTXRO3c+n11lFh8R1lyUpc3y8ydMNbkuNtU5YyqLHYZQyRuXBogdRTSrX6xU5tZ/gJ0DR9ZFh7+hjGhCCXPkqUwRCXRejWUgZM7tutcHkVltPU4orzgqum3U3DIKKNfOqJdaqXnCF87oE5szJPZUx4iqniF+0u+WdJpIulrZUUuKSdVL4Su3pTKGpX3uFiiVhoTT+bFGGtwXyMYzxfhoypIM+8QuDkWip09xNCeudJqcleHHgp3VB0Uv7tTiJQGdM9XZdc/CR9uY6jkbb7s1emTknkmTvypNwyBVttvzTTMgY3m/rB578vS43ksvjfFfdT3QdMh38i6SMdlbzdT65X8qvUvUm39f1tBBKLLtGKse3Gttw+6dJDWdVwv1qu3ChtarhU3rKqKGOYxhJ52TCMZ6075zxt+cRsNQ/wpvS/9odK+Su0JHl1N7Nx/N9fhrNvYyun/AJq4GVAR+clGM8v9ULOQVTKX3hu5mTIhNakhBKpzSCdP1SOl2f8Ak25xMrNzJi2/3SsbaOQIOSfoG0rsCOykeoG9OlRubgqnX3GLSoi4wNzWJZd8Ne53paUNPN/VLIsUnG3p5l066VEzNoO+JBjL940+0YqeuS3rUjjzF0T0fER6FPOO37kjdIn3jnNQo15UwrZJlP4MfXjCkp0bUHeEzFJUL+pauk0/6I9UViDHMPIoTnyXSkZVrr2pSacqysgTVzN+MujqLc9PtCf7Qj7KMZblnZixLkM50LAyjadzqp9Jiw002enoalOPPZOb6B77ysCzMgx6cVelssJhsgoVduV2jQ9UFaeFRI3pSPTl1FrSoqy57Hs69ECN7steLlyE60u9NiqnTNTwmTMbqKb4ijERsFk6xVCVxvkx24jSaKVhLsqrLt6k5fMvDHo7SPy4cVFFS0+hKgzHXsfzZDGThXsw4FkJJGWnMdMrhdNi1KkpPuV5fbpq49JXailKc6fR9gg+bbT7PsK5Zw5bOfRl6LNDrxT2xoeqcuxbpmp54x0C0LsUU+qWrVJWvToU50GbQyh2hV67bjGmO2ZSeFcl4PnVT/yXk1PT/jDDGWxAXF8pLhv6+Fo1S4Lh7s10sKm7u0j25Td3blUV6jdSq6tTdHWoNp6uNreHMkxDGMxdU5YcRKXxDqxc6dDQ9QOltdVDGJubes+1uad3Tq6NzQJSADiFcAAAAAAAAhV/5DXt+SZWXacWlPXnNtzrx0WdTaSTbp6aKOnKumu0gnq9nWc/QUTUV7jNp5Yyhk29HCSutq/YWwwMdX+tGzJNybTT1fxl6v8Af2/uC3SQ793GSntsvFHkuZ+Xl+TPyrvA6fS9XS0NI0pi9SLBvz2C+0b50/rHGItzbsfNN0WeorsRl5II3PElPq0KPS+ZkU0/5rVfT/bKgtkR6+LDtzIEUnF3A1V1tXBHrB61UM3dsXZfCs3VJ1JKU1f9jwDrTQNkiwJkbmUAV0f8M2O0D94SSyTCIde6htMp1MhfaS5NXhvu93+4cSSzr/s3IDE8hacyi92Oh036knbRX07bhufgogp8KhdY4s1K+HmNCQgA8qEzFOF+5t5Rqu4/JEUKc/8ANEOFSI9QHUTTJuKeABXmVG8her+CwdCOlWq98HWPLOieNrb7bb8oKF59J1N1BqU3qnc6vUG7Gbx6MJT12W5yxmNkvdmO3VsW/aaxzow76ZjHT1xJEIYxDOioJLt9pGpi+b8550laH6ONOMma4Vy+uX+HM8MCKH//ABRaSbUn7CruHAuONjo+GjmsPGNUmzNkgRqgiTpImkQvApS+6hacP2D3jtspo2JoblIn7MkdMpqNb+yrfV1R6/JWLcOGrBkoTjzSUKxboKKpm9Yqih6G+niLiatW7Jsm0aIkRQRIUiaZCaSEKX0UoUerT7xz6BMxjWcqA5AAG4AAAAAAAAKgufssYMvK8pi/LmstV/L3DRDyuU8s+IzkaIpFSS7yyKvRqtpTKQvWnXlQW+AAra/cAYjyU9YSV12enWQjG/cWr2PeLx7tNpq4933mp01NmtafNVNo9w9UdhPGELI2hKw1os49aw2jxhbhGVTN0mDd0VOi5SpENRM2vZJx1Ur6Pt41rPwAFMI9k3s8o3HS6UccNyyJJxG5EKFeOqJNJFFcrgrhBHc2m9arJ0MaiZSFV4ddD/Tc4AAPmhhip+4oC1IZ1cN0TDCHi2CdVnL185KgggnT1jqHrQpafpqKhv8A7SsTHSzuzcVRBr4uhmc6LmiLjYiotWlPC9ecDUobn80kVVblzIWnWKtPaEzdcsjdWXrkNdkq1U32bSqXd4iKPq4/izTjUuqn5dYyqtPbFOprYqfXNex06LZFRWrklk7qSi8M8XhlVm4gsLNX1uQbjiRW85NttLqE1aTeTGapdVTeyuuUhKeIhFh4bdt2KtKKQh4drobk1HMY6hlVV1VDa1FlVD8TKqKGNqMY3Wc4yoDzdTWyVXNp2PcbO2VFQN4c3dVAAApHVAAAACLZCh5iVh2Ty20UnUrCSbOaatV1dBHZkFSnMjq9XcT3ClN6hxKQG0b927GV54G1ESxO0VLHtsDJtq5IaOvIbpVCQjlNiUiHqXd3sar7KqRv6JvAf1TnErFKX/YHyoTQnLff+QbwiOuGnEEutA/5FX8q2U+sSN/r6BYGMb8TyBaKEw4YeTpVBQ7KZjj+NjIJclUfu+sU3rk2j/WDpse2RmJp822pst2zXd0XRSVgAAcgAAAAAAAAAAAAAAgQg2HyeS7wyha7dX8UQuZGUapfkCPGDdRUun3uu9K/fVFois8ZmRd5PylIN/62fxUMvx+lVJgRx/6t6QWYObWfir8j1lD+AhXPaLv+XxTgy98gwCaZ5GGh1XLOp09ZU1/QmYxfZKY2oYqzezRi621oi55OLWuG8Y+qbo91ST5VxILu/Soru6uktTfVF816ujSLJua3IO8LclLVuRik9ipdosyeNT+BZJQugxRQ2O4POdsZY/BQzyNMvbAtmOaOkJGWtehnC+lSn8HmkDbaa/mak86mVU3zm6ch9G9NBZYlY1bLqvqhs/mTEn/s95+1K4JBfhVTxs5Pinyl5PNcvlMnetHeu6997ho/ie59bua9PVo0j1SHaLuOmS8g2BCYncyLLGqSLqYmTS5EG+ytGUeJaC7dTGVqp5rQXwk69XqDzI9llRC3k8Tp5Gc/gqJJeUC2v5NJ3jZ713ruHfdf8T3PqtvXp6dekTSDw40jLxylc8jL+UGmTjs99h3ba7okhHkZmLua67u5p1eEgkXylu5H98YaI7QHlgmES/Jba/DKwO94991+StMVWQ0/Nef/ACXPR7Qg8b2vrgeQFt3u4wa/+TF0zq1rMnKM63VdKSveVmqRdgxCF2VFkNrdMoTRX1NPWMzZfZjuS2J3GUhMZcdTcfibvLWEYnhEm+tktHHZJpqqEP1KplMTzv5vwdeseuN7MdY7Fdl4v+Wu58jb3RvPvvk7R3vRKrSHd9vd6Pn9rVq+LQM/8m1f/fr/ALD75fQk2Pstz1x5BmcVX5YfyXuWIjG04mmhJFkGruPXVVRKqmroTqU1FEdJimL/ADxZwgaGMaoZye5m8vfxy029seTu7eDaeLOd7d1/TvadOkTwUanBf7vsWIsXxAAAVyYAAAAKoxm5TvDLN95Pg6KfJ9djG2wzc/VSS7BV4dy4T9opVHexq/tdUenKDqYvC54vC9vyLmNbzDVaTuKRaq6HDSKTMVPu6VfSko5UNpKr6hE3Gnr0CwoqLireimUHBsGrKPjkCNWrVqnoSQSIXgVMpS+EtCixfdst1X9iG+N3sewAAVyY8E3MxVtw724Jx+kyjI5BR09dLKaCIIkLxMY36Cis2naPt+QIeQb49yCeK8ZJLyIbQol+UTb6+9G/xIx+bJhrelzQmH491vkQdtrgugpFOhBkgbW0bqafWXclIbT66TZwM2LTWMjamNLqpZpKJ1Vd97ImR743tA4XkHKcepkaHi3q/wA0ymVTRjs/3W7qian9ETxBdB4gRwzWSWSU6yKEU1kOKtXatXiHd3jVJdE/iKdLWQRA+FsSVXXcJ45gWqq6mtczVkk3Oof85tcNQYIvVCw/ZcvwLctW/MqWfjuqDeYerO5h7/EIRgn3iQfdXDzaJerT7SpvNE9Y5BW9vxVwSlzymSL42iTsugiybsEVNaUTHpGMdNuVT61TUqcyhvXP8BCD3W3ZdpWfRf5L23FxZ3qmt0Zq2KQ65/RqUN6TfvDNjPCzgZ9Sek2du345c1TQAAr7MtntbhtORmjXFc0S7hIx4s1NDTzuOoobb1ecoicu7w2vWCNiSPwKdKaRY2K+17FggKCxNPxOOsUWLdU9cN6XNcWQIeMMjHuJhzKOHz0zSrhTYTcK1TR9KhjG6SUpyNypQcZLy4ncMHbB7bezFvysfkW24mejnSlWjpoVZwkYzdfaPWhk1E1PVMchiCz5J+8ws07lT7RZgxv17F/AITEZPjrituRuy3Lbn5SMaL7DBRq2S/hgvh3mmpSmpDV9apoIfxF6OsV5krtLKwWMZe7LOs6aNOQczHw0lFSLZOiscdwoh86Uq1KG3EVvNmTUOTWon6usRtpJXOw2JXVsDW4r9Ll8gMZAyi83ENpJ3CPoZVyTWZjIbfeEev0KbR1E/wCaYZMRWtkTtXeZgAAaEoAAAAAAEMO5bmR7NTZaVyBky9m3RGbkbbKRKceCzpiVws4X5/3eRD+9RsLSnH0jRjs6ZzubE7m6YnJ1vt08eLXjOGZ3MxcUOaKOZ6prrJpGpSpETm1K94JqITjXXoLw4bpI3DCLw1LkRmWJ4urfvVHxXBTN6oadW5ucdOnTz1ceHAe0pnN3SNb0Q+WVzXunc9yWuplaU4U5cBxwp9Apava8wEqudKLuuUm0ElaonfwtsSsmwocpq0r+NtWyiHKvLkpyHfIdqnASEEvKxmT4KXeEqZNGHYPSKyrhelONG6bPjvbteHhMWnKuo3AtOIn3jUzuQbiRcrLmVZeiLXI2d7tkLgolJsrEXZwUI1XJuN2jirRF05cJlrxLvm72RIxvsb0J7YzojlhRs4yhnMnddEk524ZN5OyKSHWRBV0uZTu5TettJmTS1fmxJh4+tnWadXdOh9G2ZRpTUzGq3O2Z2dntz3DOWSIPQoQkhBwM1TjTpOruvm6hqV9Y+lFDVX7NsbJcacPQNP7jlpzHVyROZLbaqPVIBusynY5FLWrIwqpinXokX8uiZIi6ft+cJ9YNroCairlhWFwwr5J7HSjVF6zcpV4kWQULQ6ahfdUpqV/aPR7PnbJAnpkeJ21TOp6t3Zc0MoAAL5ygAAAA+B9gAKknuzXi2Tfrztrxz2x51eupSTtVx5POof2lkaUM1dG/XoqioMmY8fWou0m87WPaeTbOYdXylUt9LyhB6PrnbY+4U6XLiZw30aPyNC9Y25pypzFeZbylC44hiNjR9Zq4Jup20Lb6Nab8ovprxLwNyKjTlVRU3QQnOv0UrC+Jrkz+oIG+sewbgXiJiQs23JRWJT/gl0vGt1TtCGL/AFuYxa7XT7I9MdZ9oxmjyXa8My0RiMMXZZJJfwelq2mvTT5hPUfSl4CDHYrtF1YeNbasuQdJOnEJGNmSqpE9CWtMvA22X1S+z8AlA4Una5XMQ1tK1WHktSPteLangWh4+M2GSZO4tDFToZFvpp5pM20TpL+TTGIQxRjaPYOm8Hj+0o87pu5a9EI30aFzFOqVQpKU1FUUSIZQvr7QlwCLePBA8X4etnGll23Z5GMW+UtTeUjnvk0qR0DqbhNSXjMU2yrtatRznJ4jnGekbAsOYaPY+UsiBet5F+STepOo1JUi71MpaFcKFNTqUoVInV4/NjPAM7x/MDEx1mWfELsnEZacOyVju+UZKosk0jod6U3HO3pL07qhdSntn8Q8kjjnHsxAfJOUsO3HsIdws68lrRqCrTdUVMoortGLt6qqGOY3xiQgG8UFZ5iYxsdZ1tWnHtUmMe9um3mRW7VIqSSaSb9FYyRSlLp01Khp+4LMEAy2gm4Xsbc8BLxYHN/iltP9IT8bv5UJQAAIyIAAAAMfPz8Ha8G9uS5JRrHRkc3Ou6dLq6CJkL6xhkBEcsWc+viyl4uHVSJJtXbOWju9fxdR20cJuUiq/m6qJaTDDOcGHxyeYuy7pvKEhDP4iMlIxhGQzCQT2najdAzhQztVM3NLdM56UjdZCJ9Wg6mgWMIpjXIUVki2EJxmkqyeoKHaykWv0O416nyVbrF9U1Dfz/GJWJXcwAAAjAAAAAAAAAAAAAAAAAAAAAAAGBvy0UL7s2UtNw/dMvKLfQk6a/OoKlNrTULq6eShSGGeAAVtaWUZGPkmth5gatYC6FNCDJ6TojLgPp+dZKG8KlfWaqedJ8ZOsWSMfOW/B3RFLwdyQzCUj3Sehw1etiqpKfeKYV+pjK+LLpuYfvxVBoTw27cmqQj/AFulJxq701/xiyRPVREnBJ6EpaACB2VlRrcEyex7shlrXvNBM5zRLpQqpHaRf64ZKl4FdIf0yesQgngjezARAAAAAAAAAAAAAAAAAVe+mb8yXd0ja+O7j+TduW8p3WWuBBkm7du5DT1NGW9Q6Jdjo3FTJn6/NaNaZxvBA+d+FpKWgAgZ8C25IJkTuC8shTHnNZt+7X7Qin3k2p0kzF+HToHZ/U74McJ7cpiq3JfzmvVLMiyB9Xtal9Y6H2d6mMB57oyCnPOSY5xRMxcpes3+KtyoKlcEiUundfudFelNIptWk3zx9on1g2Csu1ouxbNgLIgy6I634xtEs6VpzoigkVNP0fCWgpWdxBZMixbJQsU0tiSi1yPYmWhWqDd3HLl+sS83UvV4TFMXQcnQboGRQu/tEQSJE3Dexby0KdRvxqCVOjq9H9dJ7nDn6hT/AAC7DC2BtkJC9wFPRvaOtFusjH5Mh5nHrxdSqKak6mn5PUNq4F0yCJjtqa6+EqihDm+ggnn4QrCoz8ofLaB7px07/lJDa9PDxauH/uFgElAVpJdo7A8Y+Xi1MtWu6kG/zrCPkSPXZP0t0Nan9EYkvaTtF4udvbln5Cmqp10GMjaTxklr9yr1NBM/3imqX3gC4QFLJ5uyPKJnVisByjCn1RbguBg0MpX+9TutI+D5Vzx3kvd8OWZ3L1zqXy4K4p+hMsYZOv8AjABdgClq5xvqKWJ8q8GzHdfrXVvyzWT7v6eoySmwsanL0JpnP8IsCych2TkOPUlLMuJtIpoG2HSRNSS7RX8m4QPSiiCnwKFKb3ACUgAAAAAAAAAAAAAAAAAAAAAoq3ZS7Oz6y+R9y2pL3HZTVVZSGnbfjlX71qgooY/d37JKhl1Dk1fxhEp931iEP488fP0G/oqnZ1j5AuhyjSnmmdrOmSSla/QVzIFbtf0+e6fW4C1wAFYVyDl5RJNdHs/yBNfpSc3HHEVJ97Qocv8AgNUdFtWpki6b2i8hZQ8jxScGg4JEW9EODvSJqr9BnTh2oROqilEekpE0yFJuK8TrcSVJawAAMJdl0wdj21JXZcT1JnFw7U7p2uevJNMheNRmxrnkjItgzuT/ACLfd1xMVZWO5BqrIkeuik8s3KZNNw0ZkT46laNk1UXRilLXUqq34fMnoAJzhS358jKVyVfMbWOui+3pJBywNSm7Fsky6GUeYxfEZJPiZT6N1Vxwrp4CNdpC74ORjlMQLSJUEZRqWUu1zU3mYm2EFdb9Ryb6qjlFJdsl6xjKHNTpQU4Zh5kDJGREyxuJLPewbN1yUum7Y9VmkgmbjXU2jlNLpdWnLpXK3S9HWfwVhdlYugrjvKQtOPfPpW0rWkiuLrk5BY6rq7roptnL3hUukp0GlKE1JFptUV20qEIVrVOoEv7PWOI2Ks2FyJctqN0L8uWNRfzLxyiQ71odelVu4FU4cSINt3YTSLwIQiVKfaLlAAAAAAAAAAAAAAAAAEcvK8rZx/bMjeN5TDWKhYlAzh27cGqQiZC1514/5qFpxrWteFBQCzy8M+KNpm+IdW3LDI4I9jbXXp+OytCGodFxKfkiaqais6ca/lq6ugkh7QrRvK5SxPD3JtKW6dxKvEmq3zS86gkidhq9rbQ8oqlL7SVD/ViQjm1tS6PhYaPAAA5JEAAAAAAAFb4sJ3e9Mst3Cf42e7UXRlNzXvJKQ0btm+Hhp2v5MWQK2Oopaee0PUj78gdH/wCUo83H+cq2c/8AoQskSP8A5EoAAEZEAAAAAAAAAAAAAAAAAAAAAAAAAAEAwsfu77I0Goj52LvR5qN+UK5atXif9FzpE5fPmsexXkJB0k1aNUzruFT9BEylLxMYwhOCEF3lnOr8eNVWru+ZNzcm0dLQr3dXSmy3Pi7mg11DpbP5lJGFkgADrEgEVu7FGOb4fITF0WbFvZNr0JSO1tPUy+yVwTgoUv7wlQDGoK6W7OmD3deMxjWGmi085pmk/KZP8DncHtfYMws/aps3GJbS2iKb6WiEQIdNX07qZikoYpviKJwAYUBTOEsmWqvarKy5y/GHyriFFo51HSckXyqmRJwomlupnruGNVNLxeuJjHqp07SljKR9KLyCdtzzZ8mSnNCPXVZKbx/74aIpF/lBIp+2LcuxieLuiBYTDJTWQzd62K4SUKb4TlqIZiaDtjCOa5S3WyKbKKyS0bGhqm+qkGRVqrMSnN1aToG7wkl9FE3IrNosEu9uMJsyAALQAAOABx6P0ikssZouK2ruRxhjOFjZC4qMCy0i8lFj9yiWiilU0KqES84sosZNehSUMSlKJKGMenRQ92cOXEah24/Quq8cg5HbqprIXDcqzZmoXw91j0k2BNNfWKZRuuqU1Pyop1s6wR426nT2TRNrqlI3adSUx/aAy1ZR+85OtGLuWG/riQtBu4SdteH0+T1lVTLEr+bW3fsROLtsi/bNyRBJ3HZVxsJlgdSqRlWqtDbapeGpNSnpTUL6xDcDF+mgpARmYxzY87KnuCQttr5VOmRBV+11N3CiRfCkoqkYihi9XhMOXDtd3/dS/sehrPDLX8VOtvRS/L0zzhvHcp5DvPJUDHSujcpHHdlO90e13cnFTT8WngJTb9wQF2QrO4bYmWUvFvk6LNnrJwVZBclfWIcnEpqfo+wa0W5aNs2ex8n2nbjCIbnUOuZJk2KkRQxuZjG0+I1R12Zc91YOmpakRajq5rNnX55NZjHKJJSEO8OUtFaoJqmTRXQWMXdMXcKcitVTU3tzQS3BtSKd2F2Xucys8Py08eNi4u6IhtlprTw8hx+mvEUzTtX4vQTL5Xh8gR6p/Ql8hpZ7X+ezbrJ/0hjX3ahI9KWll4hvaWqtTza8gghENyV4+lTvKhXBafdbnN7h0N/F+ZDjNpKh64WsX6F80/YOK8K//wAhqnLXHm7ISnG6LyTsqKrXlDWkqY7g5NXDzsmsnRQ3o+pTb/fOMPTFVq0p+MProeqnU1mXe3RJuFTmN7Sh3FTCjJtWCPTP2OrB4eq5W4lsnubF5Gy5ZOKmDd5d8xVN0+qdONjGyRl38kqUtTVTbtycVFa8PTwpwLxpqrTjxFCXPcWUMyGOS7VXVmWcbwW3Hvf4RfpHLWn8IvEjdJef8XbG4e0qt82Pi3MeWXab1eUg4FqhIOk9C78+pV2uX06TOFeKhi/vCRDm1W1nScEWX7nb2f4djp+OfiXt0PDDw8Tb8a2h4OLax0eyT2EGrVIqSSZC+qUpR7gAcpVVdT0TURuSAAAaEwAAAAAAAAAAAEGnH/4K7xJlRPohJHZj7tL1aE0im4N5Hh7SBjaVDf2P4vmCCcjodtGrxquzeNUl266ZyKpHT1kUKbkYpiiaB+7diKVdQtroFid109yfir7jzK6cXA9s/F9uJXRKxamxKPV3vdIyNV/IqOCkUMqv+aTT6PWOToEbaY2lY+HJacflW8mttIeYSi0HLch02+ngVuV7td700/Xa/jErg4SHtuKawdvxbSOj2qehBBBLQRMW3ztj5MzyVF4Ykx/8ytkTt1McS9M6R/nHlpWRLk3OorWXdMjpl+HW3VKr/QHehn6Kj/N35Yd5Wv4/PrxvlBp0+tusTLlKX9ZoGbAaea/MiHVm8MUsnIqoZ61b1tG+I3yxZd0Rc2y/siPclcE/e0GGaFPzmObLuCS8uPIZJCYInoSlo9UzKQTJ7JXKJiLf0hELYnO0h+EKXtfHc9DXXakD3ZB69u3Ukqm4UKodRqk5ak86ZIvdTalEz/OdR9Ynhe2bly9zzO1NjyUDcd0VDY8BWamVLutMm5lDF7+OaE17svbbk02yT/WFKRN2Xp/tfQT2xOLcuq2bwiiTlpzzCXjz6yFdMnJVUtZfEXUX1qDfC44RlAHwodNIh1FFdBCdZjHFWHu25s0LHt/EbpSOtTrJI3v6i5fQZGKL9ep/bXzRPV3j+DT+PRCWON8jsLCQYF3JCDui7FP/AKortmHSX6ls47gkb95NkQws4Yu2bZg7MtyPtO22CTKKiGhGTJAn1aSZeBfEMoOTO/eOVx62CPBGjewAAEBMAAAAAAAAAAAAAAAAAOommQ6iiughPEYZbmpi+RXGNNEvf+TLwP1n8rtrfan/ALUYtUzaf2Onb4WMXjw5irOzMmu5xCyuhykqge738lc5SH1a9p+9Wcom6ufNFVMR2Yv6/wDJc/NRdi3Gla9oRDhaM8ttU0nEhJO0TaHHd94p0UEElPNajFOc50lPB69lzN49fTK5HCj5ERrEuq5lnX1kuyMcNUF7vnkmiz3UmyZkSM4evj0Lx20GydKqrm+FMorGUvPLmR9bOHbLY3gFOjvi+04nVy9VPNp9aDP7xt4/wInHZbliWzbC68hHsFV5N10OpR65M7kHf61yrUyhvhLq0EEiGeCPkz9VOzBsv/VX5IYS1bPt+y2K8fBtNHenBnT1wsqZVw7cG8SzhU/FRVSvtGGbABjnOxFGyNuBmQAAGpIAAAQAYi6opectWXg2aqRHEiwctUjH8GpRIxC6hlwG5G9m8bgKXSwxdkVa2JXcJKRnysxjDpRlUnCivcHxFGZGzlPUWlVC9SRDJq7f7owl09nO4r4SfS12PoB5K3FdcBKzLKtVe5N4qOrSnc0jUJqVPUtV66jFJr3PUGwYCw2rlatym7Z0T0s/6FCyeFMl1sFbGcVcMW5t+BmmTqCQkHK/8JRCfM0RIVInU21Q3SVQuvWVNPdJ49eNL2Z5qtkZGtdj8k7fPdkjFzESyiGZ0o9iuzo2PRKqdCl4FMo16jF8e5x6BsYAeelNPsuD1MdBnnFIdqpcjVg1lTp/jSTJyZw3TN+bUOQhjfzRkQAVtS6iWyAAA1JgAAAAAK8mL7uC45J3aeK2qS7tqodB/cD1PXGRqpeRkylLwM6Xp+SL0E9Y5PAN4248yvJM1mTvkh2Y2TI3u3Jke3U1NyXKivp/IqqxjE6if87zv8oPSvhrE7lc7hxjmBPvuO9KpdxL3ddXVx3VEvmzG+IxRlrOtNnZkKnDtHTp6sddZ07eOlNbh24VNrVWU/SY3hL0E8JekSASvnejuBSOOmYsaJKiL1OsiabchE00tBCdBSE8Abae5ubXX4NfrjsAR41LSMZ2AAAjNgJr2Sm9W/Z6s5QtS7D1qtIMuHo7k5dLLNuHw7CqfD3CsruXfN7Um3EWlvvUWDk7VL8osVI2kv8AOF7YR8h/gdsQlsuk3UQnbcaRgsn4DoFap0TrT9JeA7+x/jd7Hi/FLuKNvuToAAd48mAAAAAAAEIypkeJxdaTu5pBovIOaqJtI2Ma14OJJ8rXgg1R48tZzcKe6nE1eVBUGPrMnmr17kPJb5pKX7PJ6H7pDV3eNQ1ak49pq8KCX+lP50w9F5qqX/2ijoOSnPEYti06tkjULoPNSBK1UW+8iz0FL/dqglw5FfOuLdN+ZG8AADnEYAAAAAAAAAY+fuO37Th3VyXRMtYuMZJ63Tp0qVJJMnvMYLAhPaFapuMSS/qO0HEa6YG/t1N6idtp+LfKQRPtVy8ywisdRkPW7Fkpm90GD9na0j3CQfN/J71bZIvvIafOIkN88T5oZ+NaTGZJyOuici3URZUI7JIQ0c9S2ncs7T5pPXKZ+pBNM3Uikbr19ZtG2Qgz+T8YMcnsoRu4uiet51b0uSajn8Kqh3hFcqCzf69JVMxdtyf1RYjVI7Y+hKU3jrLU/Z1n3k4ed/duI26SxENa94SyvlhiTuaKhW7hwmk5UdGU6109vvHmlPH5vokth9qWHu3yQvO2m9t5lIMJ1RV05WMXur2JX23bUxFEk1C+b86nuUIfSmprITbGbW7ONpnQQeN7qulrcqMz5f8AlQRygeTUeGa9zMY26kdvoq181o2dGnw6BC8g9nCPl4e28PQcFLvYN3dDi65mdkJAh+6kUUUO8b6uG6qd1vLoadOnaVUqY/HoPLeGQGHt3IeSLgzrW67bxOgvLXDiuAlFYqQmitEmCJpGROVNRx3cxtwxVfDs/RXUan02fizPEdlO6DwMXbrlkkS2m84qo6clOsg4O+esnDNRMnGmpJZgfqKoPbdWEIu5L6XyNH3vdltTa8M2t8ysK9SSS7kg4WW07SqSieoxl/F4iero69fk/qdLLaLwry15m4rXcREZ5FMrESWhWSZajKbLlRUqihvOKnV3SmIrrUU6/OA58T9QRnHfaXuTJ0rbURbeJeNZ6y46713K00UjZik6XdI7BjbWoxi926dJevip4NHXnuzNfuTMi4+Xn8lRsW1ceWJRm1XZPqON8iMg6Q2zJ0RSKls7e0U3Xu+PzfoGWxtg2z8WSLR/a7qUP3K2mFqoJOlCnImyauHCyRvm6G3NTg+oZfHmNovGjWUi4OalF4yRk3Mm3YPlEjpMTOFVFlSt9JKKaarKnN5wxxG98WeBAfd1YnxlfEkSYuyw4GUkyJ7BX67Ive0yeyVx85p/eEeP2dsZbZ04/wCVEWc/rR92yjQ6f3dDigswYW8bxt+w4B1clyOlUGiGghSoJmVVXVNyTRSTJ1KqKG6SlL1nOIWPdytVQV+1QuDGd/2pZ8XfkzdDK5VHJHEdOqFduGLRBAxzPU3PCimmihmqBiqa/wCMp+AW0IBiu3JzckcmXwwVbXRdGyczA6pT+RmSf8XYFMXp83q1KafGqor6mgT8ZeAAAIyIAA1v7V9zRcHfGIWF3ZImrLtKSlpUk29jp5eI1lJHnO3oo4ROSvz+3T9o3jZvHYQbIAKQSzPh7D2NLanom77jvW3bouLyJGyLeQXn11nqhVjlT3VDmVU6m50ikLr66juubtMfI9aEbzmCsnIEn12DNmp3aM63bgpalQ2++7mtPVpU6ejbU9XrG/l33JS6QFd0zjalbWyRd/k+Z7li53Ispgu2lurnZs03Svd/OaTcU1enVo6x47f7Qto3RfaGO4O27odSR2DCTXMSNKduxaO0N5JZwrr0pezp8evw6yazjXdP7AtABVUd2jbIlMaWPlJtFzpYq/peOhY5M7dLfQVeL7CRlS7ukpaG8WkxxjJvtX4/ttxOKP7buysRac0eCn5tKOIdhEq8U6FUWPuajJm3Cckyn0eto40Gdw/sC6AEAsjMUHfF1SllqW7cVvTEezJIptZpkVud8yUNoK6b6Dn6dXSYptByesQT8RPZuyIAAAAAAAI3f+ObVyRDEi7oYKnO1X70weoKbTuNdl8LhsqXqSUp7RRBmN/3Vid2nb+bHSTqEXcEQi71QT2m6mrkmjIpl5NVPV3fmj/AfoFujpdNWrxquzeNUl266ZyKpLpayKFN4imKYSMf8LtCU7gFRQzt9hS8Y+w5DdPj+4VNi2X66uvyM9N4YpUxvqFP61N/JfkRbow9m7IgADxzk5B23GrzFyTLCLj0PnXT1yVukn95Q/Ao0M5nsAVyhmVC6D93xPZs/euvR+PoNu5RSer1u+udCapf7m3h2pWFl279Kl+ZBbWuxPp1RNnJed+6pIr03DfyKLcwOwM5lLcVFJMmSFgiN3Nk3G1mVP8ALDINuQmjxeUJdBv7vXrQY3+ptxC4/wB/IB/Pn9Y07Nv5P0/3SuoJJaWLMaWGc6lj49tyCOuprUVj41BudQ9fWMYhaajCv5mL1Uus2S74lQqDI3aJtFweOx3jO94te67rdoxzV0RUp0o1JVVNFR0bV0mNTd82l66u16msXJZ1owdh2zHWnbbXYj45DZS1q6zqfSZRQ3rKKG6jG9c477wsi08gQx7fvS32suyUPrKk6T+bOXwqJm9KR6fQYvUIKvjvK1lkOpjPJfltoTwwd6anZPupSKX40l95YrgdCi2lBHwuyD9nSR8mZZoCFWdkr5QTjqy7otx1bV1sW/fVY50oVUi7TVo7w2cE6V09XSbwHJ6xCbhBNR345GSJjYc5ctQAAMgxlxzNuQcOvIXZKRcdFdCC7iRUKk31KmKmmUxj9PNQxClGBd2riGPkTuJC27NayCCZF1TLsmpFUyKG20zG1F1czdJRXnbZ/wDo5zf/AC3bf/txiMTdV/3deExf12WPZtkPY/Eq7mMVNOpqneyT1sgi9WTSUJ0tU0zGQ06irazp+oANhGLFjHId3j2qTVL8kgkUhP6I8sHcEHckanMW3MsJSPUUOQrpk5K4SUMmYyahdwnEvJQpymFCY6ztljMfkSLseLtJlINLLt+6rmdSiTo7dRxKoGWTas0yH1JF80fzpjH0ewcQnsu5MuS2ce4IslKLi00b6uO9G0tqoZUyFWzqTdF2FCmIX5xKpeJi8y/pAG4ICoezbkzJWX7ZXvy8Iu3I+EXXeMo5KO7wdwodq8WQVWV1G0pFqZLkXr9rX16CW8AAil343hbmkkLkYPn9v3WyT0MLgiVCpPUC/kzaimKun/a6xTpfAJWAA8WJsrTUtPuMYZPaN2N5xrerpBw2NoZXAypoIZ62KauotSmMQqqFeNUjqJ8zlOQ9bgFD3rZtLtZslmMmpETkM6LIQ0sikU6rF0Xlx0m8SRim0qJeuToEhxnmZK4ZYuPr7aJ29fjdEyp44yvFCSQJXqdMFDfPJVrXqJ86l6FaU4kOcC1wAAAAAAAAAAAAAAAAAAAAAAAAAFHFfTF2ZMuGYxRjqzk14I/kiRu2ZbGK4fPiFLxbIGRT3FEkKV0qKGUpTXWpC8dB+FySsk0hYx5LP1NDdkgo5VN9hCF4mr/goK/7OsOtEYRtHv7HuUhKRxJySR48dEg+MZ45415avPrqADGPontG3ggeBlJO0bEYG4kXk7ffOJWTWSrT6ijlugk0U+I1HP28BO7Ns6AsC2o20bWj+5xsYnRFBOpzKGrSvMxjqH4mMYxq1NUxq6jGrxqJKKc7TmSrmxvjxmpY5mqV0XTcUXacI4dJ7qDV4/dFQKuoT1qJ0MY2n6eHD7QBcYCp7FwfWyJxrdznL2TbkkUkTkeEl7gO4ZPa1Lw1dyKWjdKvHqLspk4e8Yhv2p7XRnX9t3RYl7WtItoV/cLJtMsUEjyjJmUp3Bm1El1OulFE/NrbRur0cqgC7wFCWb2vMeXhMWgxRte9YiLv2hCW3PS0PRCNknBkTLd3IprqpuVTSPUtTFoQ/DpMcSFz2gYGIyTH42uizrsgjTckeJhpmQYpEjpF6Qip9lExVTK8yonMUyiZCnpTprUAW0A1OwJnqkZI3VZVxPbku255nL12xcPGtlaOnDKKbP6k3jVWUKVBi3LpLyNwpxoQhDGroDAmeqRkjdVlXE9uS7bnmcvXbFw8a2Vo6cMops/qTeNVZQpUGLcukvI3CnGhCEMaugAbYgKglO0NBQF/x1j3NYV7wjaYlvIcdcD6OSLFunxjGomkUxVTLF3KlrtnOiUhuFOBhWWEs4Fte3L+dXzK3Hcsg7zNdNt27Fo7j56vtPFKpNGxDm4FTSRTObmYiSZE68y8ABtYAgON8twuS1ZeNbws5ATlvLooS8LMtyJPGJlU9xKpqpKKJKFOWvEpk1Dlr9vIT4AV1m/HjrJOP3MLCP0Y+4I5whLQD9ehjEaSTc+tIymnq2zc0lOHOqSqlPpECx/d3y5tRrcJ2Kse63FmT9gfrO1etlTN3Lc36tdI5RsDTnQa32uyrAZQylbCanBp8oUZlokpXmmm+Ztzq6fcZ0V0b+UFCujuzH2NH6ExAAHGIgAAAAAAArnO6akfY5L8ZpKnd2G/RucpCJaz93Q1UeFKX2qs1XRRYaC6DhEjhurrSXT1lMT6whgdNEHjRdm8SRXbrpnIqkfrIoU3iKYQDBC67ewSWXIOlV3tlO1rYXMdTWqoVsbg2UUMbnqVamaq/wAoN9W+xKWEAANCIAAAAAAAKtz7kS97AZ2WwsNKG8q3hdja3CuJZsq4btCqtXCu5tpHTMb+L+0OnHWY5Jda97fy46tyJe2DLM4p5MtHRm8Y6M7QbrNzE3zeaPUzgiW0ZQ/V64jHbDtlS5IDHRl7Xuebioq/2D+ZTt1s8VeoMis3hDKp908/TSZUnNMV27xLekphTK9u2HaVxNradzURO2lFzVDUlXR267d091GXPv8AnTIaU+8m3f3NAusjY9hKbWSN4WlEO3rOYuiHZOIuM8rPEnT1NI7SPLqp3pQpq9KHmj+dN0DxOcmY3YxchNvsgW42johwRo+eLSyBG7VYxSnKkqoY+lI2kxDaTDWm/wBtduULiy1e0JjW8WEdM4ReW/GJyMQq3dunpTvD7NEOam5XvCZSlN1nGeuPFlrWvh3F7eLty6ISYttNtIMzW/a/lU6cgZn3dXv7MxD7u4VU5TGN1+vrII9wz4lBfErk3HMH5L8uZAtyO8t6FI7vUu3S79q8O1qP53j8Ikg00vUmZb3hK2tkHG8/AnfWKzTbtLPtxm9RfPzJrd4YuXLpJZJmmmYyO2lqJ86p5042UwUnNtsI49b3Mm/Rmk7Xik5FN6mcjgjsrNPdKtQ/UU2rxBJAkbNQTcAAViIAAjeSpl9beObruCLV0O4uFfvW5vyaqbcxy/6oJqEIS+XJn+dlLLbtVfweQDvuU87P0EuB6nzUjkvabJ/1wb1/mvywnmQsm2PieHZTF8Sisc0euyRbIqDFw7VXd1KY5UU0kCHUMbSkp4SjvxrasVY9gW9acP8AxSLYIoFMfxqH0+cUN8Shuowp/thKXEn+BlS02rBzMFylG9ySkHBkG6i3cJD5xQhFDEL+6cejghaxmFpYQsljnTE8hZ0jfje7UvI8Qui1kTHbOEnDFVQydE0nDY5CrJG86TpMmM9B3vbM/cVw2nESe/K2qu2RlkNpUndTLoFXSpqMWhTcUzEN0jUO7sg5LxW9zHMzZ2kDlCVUs+UKpEqFkIpOEPJpxqZUzLp0rv1/G6KbiJD+cT08NAzNxZJuDFmRu0PcFsRJn8rJXdZcO0KVMh9szyOZIblSqHTTNWm5wLrUIXXWmo/DmJQbgDEXHd1uWenFqXI/7kSXk0Yll5sx9x2v82l0Ur6Rro+zRnfGdgZDuy7LNnVIyEjGbqBf3ilGN1e+ruDIqJuCxi50+7JbqCuroPo3fvjN5GkcxYpirNlHGaXNwq3Jfltwz0p4Rg3bkaO3hU3KbfQlx21C+0Y5ye2ALqtm+LZvReeb23Kd9VtqXWgpMu2qlsPU0k1DJ9ZS6ulYnUXoGdGl+K7/ALmb52vvFETJrWrH3DlWYkHNwKN0lSPjoMI+vkhruFMmRdUutUxjfVJeZ6usm6AACI5Us51ellPY+HVSazrJQknAvD/1pJNjbjZX/GF6vg3CCUO3TWPaLyEg6SatGqZ11111NBEyl5mMYxvCWg10u7tZupBc7fEcCwfR+35qelt0jdc/tN2xNCi6fxGUR1+rrJ1ivPVxU7cUy2Qu0Ozarakm7pGK53obdY5vZjkOx4K9WCJkUZpgi9qgpXrQOYtNaRviIbiWvvpUSenP0D82bEyvmTHMcoxtPIFNtw6cPztHsaguyq6cqmWXNo00WKU6h1DaSr/SLVhO2xlWPKmncVgWxPcK+dcMHy8Vop8KRyOtX7VCjnR7coZF57e53qjwTtunbjdAq+2Zujx+3/oGJuK5bds+GdXFdU6wh4tknuOX0g5I3QRJT1jKHrQpf21GsTXtoTt/SCllYvxRIRVwEQ7y6f3S5b+TWjfUYm6mVqsoq6rqLXSlXY4/Scg8ZrIWnZxG68lXE/vSdaqb7U8h0MmJ/D+KMieaQ+/1q+0cWZtoQQtui3v2ObS7Eqp3qx7cNlst8iS5AzzMZQilbRwmhMx8fJ8UXl5uWxmJEGtdO5WPTW4LLL1obSmrt7Ja1qfUfRQhvNDQ8bb8Oyg4dqk1j45uRqgkTwJopl4FHuAefqa19VzZInQ9ps7ZcVA3gzcuqgAAUjpgAAAAAAuYsgAAAyAAAAAAAAAAAAAAAAAAAAAAAAAAAAAAAAARm/7jfWxbZ3EO1Sezb1dGLiGp/Au9XNoS1fDTVqU+BNQTrHllMcfWlHWuzdKujoa13r06WhV87VNuOHCmn1lVDKGEAtVr8uMyvZRTqjMdN+6t/wDlt4hrVN95JmqQpf7tUFxjosZu2++Z858QVvmKndM0bl8wIHceGbVmJg92W+6f2hcq/wA7MwSpW6q/i/jKZqVRdeL65M4ngCRj92edKBdRVxyuUGWN+0JcflG15RuTyCVk2Kyirgel1VVavy81N+hS6k2+5tKk3Og+3oGyDdFFkiRmzRTQRQJoSSJ0ETLTwlKURa7bSty/Lce2vdkWlIxj1PQqkfo8PMpimL1FNQ3UUxeshxE7RmrxsG8IvGd8TK1wxE2msS3J5dPQ93kEtyrB7p6VVNkp1U3BdGvbV1dfWeGpa6dmJnTodnZtS2P7tyWv1LbAAHIO+AAAAAAAAAAAAAAAGNuS5IO0oN7clxyiUfGx6e84dL+BMgyIpPtaOv8AvYx8Xw1kkp9gTSfwea1Of6PdtQ2bzXJIY99I2PuqJ9TGuO2DbKjkxIPHl2OkOJdt45o1aJLcfzZ1d8vD84iT0CGZX7Tlz3RYk3a9l2T3KTl2izIj11LlJsEULwMZPSSvnPZ9jx/AKt5+4OfuFJNpujfiaxD6k3/D+hVl3yO+Vi0rq7XKkPjV1D2XiWdh5MkYePi1zuWZ2UabTtpLqaFTqbafi+b+9oFnWxb8daduR1rxe53SLaItUtzrPpIXhqMb1jDVh81ayDVePkEkV27pM6C6R/Acpi8DFFgY1zgtbaaFp5Uf626ahEGFyn8ChPVK/wDyCn535o/wH6Bfpq3zTMKoiLe9k6nH2j4XbsN+9gu5ipqvRS+wHwPsSFFPQAAAAAAAAAAAAAAAAAAMbPz8HacO6uC5JRrFxjJPW4dOlNBEyiGIZckJZLvdoYkvqbadZE3FWzOMIpp9YpZBwgpp/dBQjS6s0OIqUTou0suGYybNE9fN0evl3ae7p/KETadPsd4VFiifhi1bdSn97UOXAtkTL1IT8rchKE/F8SuiH/tqbakJ/oqqG/oj4XmczPFE04+ybXjiH8Tp7PqqnT+Lu6TXzv8AjCCcgMb1v5UG4d+dSBtcZSshreXxka45R6p6sY+Vh2iHwpJIH3NP6xRU46FLLv62/wAcsjILmRSJ/wAE3P8AjbdT4U3hC76RviU7x9wWGAb5xnyzPX3uV+hmKKi1O55Mi3dlO/BuynXGKG1cPNvyeZ5+ruaD/AJy0fNZBqR5HuknTdfrSVQU1kUJ8Jij7UIRRPbU6yKeIoiK+HcXqO15BvZEWyeuutd1HNu5OFDe0ZRHQYwz90/0Mffx6Wd7nhylcbo6DXG9pyaqF0XR5lIzb52NZavxl96K7W2nr2zGL87tlEsty34e04NlbdvsEmUfHJ7KCRPqyDotiyrVtBNdO24FsxO6U1u1SfOrmL6DKKG6lf3hmxh8jcOBmhvHG7FvX66fIAACEsgAAAAAAAESjcfJ2w7dPMb3ZcVlLPVDrqFhnv4pu18SnclyqtNVf1IloCeOd8fItivPSxVDcMqIvuYc012imJuMPnhs6P6tJ202rgn7e61bV/zjMsssdo6MIZw/rju6Kk9DdGNfQWv+WM4e6f2pjgBaZtKp7nMfsKhk+G3zM/Cdq23Wjk0fly05TH1dehOTfKJuoZSn299RrpRL73JURdjN8zk2aT5g6ScN1yFUSWSPqIcpvRWhqemlRrgdNNRPbU8AizCw1LSdnlsS3NKWO5VUMdRtHaVYpc5q1rqVYKcUNRuNNSqZSK19sX4Nrt0lS3qhxq3wy+Pip1v6G4fEwavcNcYzO2aIAhU7sx/BXYgmTrd229NHu1DfYVk8qZKn7zwZhv2wMZJypLfuaBvqAljpVXIzWtd09OokXxKFMwK4LpL61dXR63AdVlTFJyqh56ahqKf8RioR65HbjGefptlcTSqcLlJRvIQ8tWvFLyq2ZotVo5Tn0nMg0TXSp6DfjFKdVBOR6H944DztZ0rbri87emYdQlPKKFJIqDhiYpqGKZQuoizVQhqUNQ1dJympSvKtBr/jTtDW40We2bkC8mDxGMfrRkReh9JIy4EiKGTKYzimlBJ50+cKU2g/jS+c0EoVsCL961Sk6NS+AABziEAAAAAAAMReNxoWfaM3eDhqqulCRjmQVSJ41CJJGU0l/miB2diRSYXiMgZglPlRdZEyOkm+7/A8Mqpz0sm3h5f2QprV+MWa+atZBovHvEt9u6TOgqkfwKENyqUVl2fZyYUtmRx3dCqp56wJM9vuFTpaDu2hSlOyceKvzjYxP3xuzlXCSlpgAgE5mKKZ3G6sez7dmL1uWOTIu9joJJP8RKbw94crqpIIGrq8JlNej1Bp7hjHychPwFeKSXaMlDkTi8c2bCJH8S8tci7hUhPV/F2zXSb/ABw9RLMztIKbkxlW14tL8lC2sbd/xzl0oX/QiPeR/EqFpmz539CcgIO5w9fDv+MdpDICPwsmMCkT+lGnN/SHjrgq6E6binadypoJ4v8AeIn/APjBsksP5k/Uk+zZyxAGstrzvaPlbimW+Hb5h73s1B02pFXBdUcVJsonqN3tumqz21HOjltuCl0H5lN4NZ7OUs7Nlwbze5MtRcJHn6Nq1YDu7vT634y8VcF/mokOJ93/ABIUHt3b8Jkb1ygnDyp7LsuG+VF5nTIfySg5KkRikp4XD1Xn3VD+mf6khx0Wlit03mEL8yZPfKi6kNR2ptvaj4bcLwMmwb/VdPTVU2tU/t6OgSi0bKtyx4ryPbbDuqR1N9wqdQyrh2qbxLKqn4qKqV9YxjDNDGL8pkAACMiAAAACpM1Y9yRcd642v/GidsOXtjv5F0q1nHq7VJcjlidt0qIoK15burwi2wGY5N0twU1dePcs5La46kLubWnFyVo322uN6hHyLp03UZJNXCfm1FW6Zt/Ut4TF0fGMRNWT2h1czyGSG0HjudjmTfyfajeTuF81NGoGLTfWqQjFUu+rXjqNx8FKE+k+u/AEvmSU1yubA2X6IZZsuy560iWllVR/ILupHvXlBiu7ZkauESpkLtqlqVLpV1dHsHEuw1iG5Md3zc9zzj6MWbTVvWzEoUaqqnVIrGt3CS9a0MnTpqZYmn9It8BjzD8OEGrsb2bcxR9pWVixOes6tpY9vSKnYxf8a8oPo9u/7xsql0baSiaZjlLp17vm/AMzdHZyvibxHnKwGcpAkkMm3M8mohVRyrtIIqoM0ylcG29RTfi6nhKcbEgN0qXoCul8dTinaJj8tJumHkdtZju3DIbpu8d4Vft3BTadOnb0on9YWKACBZMWpEAABgAAAAAERvXJ0TaciytdnFv7huiUTOuwgYtMp3aiRTcKrKGOYiaCFDfWqGIQYxOw8oX2XcyJdvyXilvFA2q5MRwoQ3quJMxaLf8ANio/rjg7AzmWxchppJuVDAZ6vS0ZS3JvC7Nr8q7yuGMWQYW4y1HcJqqFNtLOFCfxNMpurvCmjR6vWMpbMV2oG8BHR9yOsaeUiNyEdPSKP3HUUvUbb0J6v5xBYloWDZeP2B4+zbbYRCS6m4uZBLzq6v5RVT5xU3xGMJAKsld8DE+p1YNmsjb97mVcTG+VJf8A8LM3LNSH8Te1YRvHk0ezuOqu1v3imJ+4MnB4QxnByRJxS3PK8whr2pedcqyr1PV4ttV0ZQyX3S9AnwCs+pkf1+heZSRR8qAAAVblnTQAAAAAAAK0uknlTO1lMyJJfwRCzEmqv9b1mat00fum3TmN/cyYsAVtlN4tY98WvlhRi/dQjJo/gpzuTYzg7RByZuqk9MmSlVDFTUbbRtP9k6/qx4iZDvjJ654/DbDyXFE+fu24IlcjfqL4WTM+0o6N+dMYiRPjHr6CoijpEc9bWPPVcDnzLZNS1gFeUsHMUegRxF508ouyeJKdttqq0UJ7Olr3dQv+MHJ7izpBKH8sYqhrhbk8K9t3AUjhf+9nxEk0jf3wf74nZtOmk+MidRTt0QzOT8bwuWrLdWJcbt+0j3rpm5OqxVKRXW1dIuCdRynL84iTV0iis2YavGcuO8meN7Nu1BK+GB0JFwyuhkygnztRqVHeeom1O0tJek3dPnSJ9Qtn8MyDAhFLsxfkWC16fHAKye2Y3tGjauil+94B9k7QuE99NnIZKgYhwv8ANN5pz5MVU+6m62zC02WN3K65C+J7OYj0P2ZrdhGVsKwl5XRbsrBW1HWy9ewT4rfysyZpaEk3BTkP6OvSYuhUntj1Wf2ZrBshHHjeDfzvd8bP5iQhiruSq7hpLvG6VwYxNSpad7Pt9Wv2tYsaGua3LkJ3i356LlEiesyclcE/oVqMmJSMi2L8bwmJbLa2Hbjt+7j2Tp45Iq+UKdXW6dLOD9RKEL84sfT0iUgAAAMFdV92XYbHyhel2w0C3U8Ksg+Sb7h/ZLrN1GEXTyhc10E/71+NJSXS2+mUnVDQkeof7yxDujfeTbnJ8YifIyPietiRkb5OVLlijA3dZdv3xHEi7ga69hQjpq6QVMk4YuC+FZuqTgokpT2iiCW0xzLkHKj7H923o0t2NioZtLOV7PbeeIsuuoVJoqu+SULXiVJQ2pIpD8KVr0ayCx5Ds9nQZbln5YvWIlU+B03T195TbqHp+VbOKVLpr621VI/snINmPbI3E00czd8LjAxWWbxw+ZKPzI7LNWcgQpE73RT0qs+X/CyJKaSE/txLzXPzpEfHW+m7hu+bkcN1E1UlSUOmoStDFMWtPTQa9x99S0DOIWHmKHa29PPTnRjniKpjxE5Sv9jLn8CmnxNVPO+zvE6x92s8UwRcsRAMf/Fzcb8kYi19S25BXk3ol/aa6nmtr6pZRPT0KdG5g2KAAAAAAAAAAAAAAAAAAeV07QZtVXjg2lJAhjmN6ekvpFOQGb8jXTajPIcPgaXWtqQbkftSnm2RZVdmalDkWTaaqo9SfUUpnFDV48OAu0U4nie9bCOong29GUPEK/8A1Nz7I7+NZca16mRiKprNeZuO1qOjwJoIRHjU4A6cs3tF5B7LtwXZYMvVVneNtnawzyiWk2t+Tu6Kmg+nnQy1K6a/TQXAzaoMGqTNuShEkEyokL9hS8qCi7usV1YWD7Exka4XMmo3uq1mr6TXSKiq+MSZauFzVITgUu8ZM5dNOVCqVpxrw4i/QAFc5vxO0zPj9xZx5p1CPU3baSiZdqQp1Y2RbK0WbOClNyNUihadNfTzp7xYwADVfG2SO0JmGdyJil9PY/jzWmmtb7+6bcculXFHqzRSiS7ZIxTIIKpOPnEFFjqk2+olCnROeGWn2K8hRMjDTLiGxbCP4y0LgtmRewdHffZ1w+appJPnrlZLcVPqS1GKfXUm6pwOp6Bu2AA1uW7PF8KYs7OliEkoOj7EMtbshNrbqu04Tj4pZorRt5ricxlFKVLuFJ00rx4V5CBQPY9yS2yLbN3TxceST62L+Wupa8Dd4Pcs2wVM70tFzmS4IFSK5IUqRFDJG7un4OA3OAAaiWT2TL/xje85mSxZa3m97TGQZuXfJKO3JGUxbD95vUYOT7RqpLpfOpnTTPQqvEvGpFD1CyeyZf8AjG95zMliy1vN72mMgzcu+SUduSMpi2H7zeowcn2jVSXS+dTOmmehVeJeNSKHqNuwAGkKvYvye6uiDmJguM5WSg8jMbvPej1NyrckrHpSfejMzqGS0tNtM20mRIx0j7afJH0jMTHYql7nt2QpMms6XlGeVbhvyKj5dqo9iHzGRVU/FHiZiFMVSianHWWh6JqkpWmug3GAAU32ecPo4sjZVZbEuNrFkZVRKi7ex90zddFLVtVVVUQQMc9Nw/1dPTUXIAAANfLqqnH9pyUTTrpPNWPGnMT2+6P31OP/AKYNgxQd7H752klE9zqh7HbH0/b3t+4/2IV6n8JQZwAAefK4AAAAAAABXLXbtfOb2P8AA0vyJJKJex5Qj9KLj95Rsu1/5sLGEAzFFTCkHF3ha8WrIzdmyaMy3ZIdartuUpkXjdP4lGq6+3+d2huz8vclJ+Axds3PB3hBsbktuUSex71PWguT/wDDpNT1ijKDTQiAAAAAAAAAAAAAAAAAAAAAAA8srFMZyKew8glraSSB2rgv5RJQvAw9QAgQhuDJR9I4uiI+Ydb0rA71vyKv5R2xVM0UU/lNjd/lBlMi4ssfLEMyg78i1XrSOfklGRkHy7JVB2QpiFUTVbHTUKbSqf1hHsMxq8fK5NbqK/i6l6rLtS/kyKMGJ1P8K5jmFmD0cXGxCwhW6HZ0w2lbUlalLNSMynHDN1JKrPXSjt2q1UIshVV4dWq6u2omQ3UoMu7xDjeQXu9SUtNs9+Xfdj3Ek61OEn2wgVFLUmc1Sl4Jpk8ImICUEKtzDuPbTipiDj4Zy6j55PYft5OSdSZF0urzX40qppT86fpL0DERvZsw7FoNW7O13/d46TYS7JBebfqpNHbM2tsZJM69SpFTN9UXo+AWYAAgkjgvFcpFTcO8tfW3uGeJdT/Q9dEV8rJ7Ol2kqU9FEDU2EPmzEE1fPmsWxXkJB0kg0aJnXcKn8CZCl4mMYdwrjtIShIjAl+nqsmk4fW8+j4+hqFrVZ45QMi2RpQ3rqLKkKNXOwtuSRM3j0Z3NYcg5IuDNz0klOrOWVpUqRaLtwye2RQvpTWe09KqnrbRuhL2NRNYxfP3Bz9wc/cPldfWy1syrIvsh+pfD+wqXYtIyOFtltmvVVHP3Bz9wc/cHP3Dn5ncPXbF1IY/veLvCQU0Q5EHMZJn9RBBcyZyujfqlEU9XsJKKH9QbSoLouECOG6yS6S6espidZFCG9Yo1P5+4Y1KEZsk9mEdS0KnTr0Qko5jE1PvUbKJ0MOvS7QY2NGTXy7Hi9reG556lZ6RU4tUXLM3GEUn8p4ztRfu9yZAt2PcbmyVB1JJEVUMb1Sp8dRjDWZzAxb9t3WbarTSdCaDeVnJpA5y+jmZcxzGHfHR0fEtSx8axbMmpU9BUGqZUiEKX3FE/2hT9lX9CkzwrXSc7mt9sy8HXaNxO0WMgtIT5zF9Jm9rSqxP2KEa1pX9g9DDP+LJFIqpJ581TNXhU7+GfM6f4V0C0FIc/cHP3DT7UZbk/X/YtO8HyYeGVL+3+5sbDZNxrchyktrIdsypq14UozlkF6nr+4eok41BlYuLm2x2ExFtZBqbxIOkyql/mmHib21Fx2z5D79C7KmsvkaRXjP53djp6i/CNmbQp15kVP1KMnhWvj/Cc136G5YDXO1cy3hZind7o73dEF/ZBEy+U2hPulLTvRf8AS/rji+Lcua37sikJy25RtIx6/hXQV19RfEU3smp6xRbZhlbjYt0OFPBLRybuoRWu9f5GUAAGTQAAAAAAAAAAAAAAAAAAAAAAAAAAAAAAAPgEMKqJqYfEDtdvfGSbbeJJa/KbCdamJ/Yjlgm36v5Zk6FpinMTroXhlC6MgQaSR4RCJZ2+lKE8Ek4ScOFFds3rJobunV7ain5MXGOr29kPlG1MPmpMC3S4AAA54FeZ3QdM7APekW1VXkLKdtrnbpIJGOdQjQ2twgWherUq230v5QWGPg5E3BDt3CWsh+gxT+wDOxM1bLcy7R01kGqEgzWTXbuUyLpKk6yKFNzKag7BWPZ5XWZ4/UsN4qod3YEm5tg24run7uhpOyMY3p1GZqtTCzhyZ4929W9j1kT94xHAAAQEwAAAAAFfXdn3EVjOloubvZqvJNak7xHMEzSD1PWbhTcbtinUL94xRu2Nz82hrXPWzUuWBXV9AU9ApsnayxIl5x4eebN/7IPCODlJx9YxSUqoUv7os21r0s+944sxZd0RU6yP/XDB6m4J/OJWoYXKbyMliye1U98jL0rxrXl6BrF2vpgjq4rEs6ie4Rt3+4VTfk1SJ91S/wAJXbr/ABY2Euq8LVsiLXnLvuJhER6Ceszh65KkT93V4jDR657xksmXpL5IlGCsd5U2WUcyW+daRqG53cqhfypjKrqmL6m5o+rGk791ErvSyfM7nhigkr9pRo1OFq3X5aHm5+4OfuDn7g5+4eezPuw5+4OfuDn7g5+4ZRVbmhhzUell0PXaN1XjjfQ3tB01dQ5NH8AyChiNUy/2sqWlVGv3dJ0vZRILAP2kaJ6G34LbhO60cN0jlj3PV9u4Zaiv+hFac/cHP3Dox7UlbzIjvc8zUeE6SZ+ONVb6JoSiRzTlSUX/ABPyFbzTr1JIJqyDj3GK4Ptpl+7snGO/CNltmoRwzyD3o+5rMlJxLVVuoX1i+YKgp/pBiOfuDn7hp9qT+hu3wrs/Bgciqve6l94tyQTIcU5M8ZeTpqLUI2kWSapjkIYxdZVElDFpupqF8JtP5QviIJyNacXTKdt5TjlFFdDe5EDwrjzZvOOCanDY1a+EpaaXSX33I2WHZY/eNR6dUPC1dK6gqH07s8K5L6AAAZsQXAAAzZTGJAACB39dr5ddTHdhv0lLtkU+oxOvyM0P4nqvs8C/MlN86f4NejZkeJ11IpZ2NbfqdeL3HluSvG+E/ON5iaOyYG/KNGJStf8AO5SdGL8AsAY63ICNte34624dJUjGLaIsm5Tqaz6Ey8C8TG8QyIw9+JxrC3A1EdrqAABqWAAAAAAAAAAAAAAAAAAAAAAAAAAAAIpY1nSGZEZC5rlueUjrbQk5GJYQ0K8MyOvRq6O1VXcu0eDgpjKIn0pJqE0k8XV4JI478bsinV1baay2vclY8r58xi2h5CQdJNW6HWqquoUhE/vGMOiT7OrZFLXYOUL7tlwXrKZzNKTSSh/zicjv10/dUIO6EwA0cTBbgyzcny8cMf8Ae5k6jU28Yx4l4GVK01HKqv8AnVDH0ero6w+65r/K2ZQk2wicrFv+hjJG+7IiGJ5SUvKCZMkE9aq68kkRJMntajVHdhdNS9L0m8qJpOvISDBGCt9RdMyXeyat546TKanHbUNsJFN6/dvY0Cdp4lxWm8Rdp4ztIjhBTWkr5Eb60z+0WugSytOIw6dqNXBfMoT1MtRwvtYxE5ZdnXIsm4uS0oaUVR8JnrFJwdP7ustRkXcdGv41SHeMGy7JdPZVarJFOkoT2TFry0jvAQ7x/cr7pCqlMMv7PLv4Tu1W2kif/U/IpmewinwppaqLM/dsKES/MnHUXK5rXVLH5et1WyltHKSUcd6glDfm35aFKl/fNG5z+qQWz6QUIRdNRu4S1pH6DFP4FCizHWO+PP8AcoTbPjk5clMKRRNwQjhuruJH6ymJ4FCj7EJc4Vbwap5DEtxLWU569Mcgn3iEUMbV84wNWhUuo3V3Yzc5/bHiPkO5rL1p5Ysh1HNCf8PQWqTjFC+0qUhe8Nfi3E9on5YW2va/lX5dTjz0csPS6ehYYDHwc/B3RFITltzLCXj3XW3eMnJXCSn3VCaijICXMo2UCvL4tGci7jQypjtrvzaCBGUzE7hSEnY8pjVKnqN0lcpGMcyJjfnUjdCmsmYmMtYotypqXJlC0ovY+c77NtW+3+nWegwBMqyN7/wfhe13M6df/h6QbKtIRoX8punpQzz7rYp/iOj4xnij4iVkT3uwtS5j3GZmmRDoWPheUSc3W96H5l2xifJdIpuCqz1I5fNL08Kbc3Wqr8Gs5LSsOxbfx1bqFt221VIkRQ67hddTW4duFDcVXDhT61RQ3UYwx2MscRuN4tymm6VlJuYcnkJyWWSKRV87U8Runwkp4U0vUIJiOfVT7zhboehoaNIW8WoAAFA6IGGu62GN6WlNWfKKuUGk6wcxjhVspoVTSXTMmYydfVN1DMgN0XCtzCpdLFI2rfi2LIqLx/mhNrbziPbkjmE8RPahJUqZdCZk1PC1VqX+t1P5HWLTIdNwmRw3W1kP1lMTwKEGWctGrxBRm8bJLt109CqS6esihfiKYVs77N2Gjn7xD2jW21SKbxT23JOoTq9P9Zqp0N+8OlHWMfzZHFn2XfONfqTYBWr7F9/Y/aup/G+RrouE7VPf+TVyOU3rd3w8SSbkxO9IKVL4TGUOTX6gm1q3HF3hbEXdkGqqePl2iL1qY/QfaULrLqL7QsMc1/ExbnKmpnwcxlAAAK4AAAAAAAAAAAAAAAAAAAAAAAAAAAAAQDFCEbTJmV3Dj/wg8tMNRlvH5N8nN+7bf5ve71/K7otavMVzfNjOp1drdFqzHkK7YshiMJTa3SKJV9LdynxpvtlPpLq+Mug4WLmFvOTKNgZAi/kpfe2c9Ildzut5IificMHHCnek/wB3dJ6xCCpUwPk+9Zn3O/s+rZgSPRULHAAHNOyAAAAABGskXtH42x9cl/S1Kma2/GuJBSlPrKpJmPp/eG8Ue9fgMKtkuSUBRvZbvjI83A3DZObJlF7fNnv0ayLkjZNqVZo8akdN1NCZSl0l3Docv7HHTZ+eLIeXo0i3mcUpZpIybxhDIUgVW5JVVy4Kdumk529tyVqUqiW6ibRo+e6hZWkdiViZ27EW/bhR3cvgBVCHacwU9iJS4GV/JLx8Eo2Skl0GLo5Wirh0VskkpwS+cMsqTo8RPEbpFriu+N0fMioSRyNfyqAABHc2AAAADrUQTcJ7bhJJQh/EU/WOwBlHKmhjCikMnMKYduRdN5cGKbSkXCHzS7qEanVT+6oZPiUYs/Z7xPt7cfAykP8AFDT8jGH/AJzZdOoscBM2rlZyvX6mm4i7IVyngy326Hd4+8sgtCE//bGRcH/nLqqGHH4CbRcbfli478lCE9Re8ZQiSn6xNFciZv3iixwEnnKj8y/Uj8pH2QiFq4ixXY708paePoGLkFPnH6DJPvanD2nHzhv5wl4DqWWTbIKOFPCgnuG/dESyPkVEfmS4GxoYfs9oJyqt/wB/FW3k5+7HLRob8m3jSEj6pl+HvDZ0an6youL6RWXZrbO0Oz9j1zJJ7chI26xk35adXB26SKu458+PnFTiz/p4j3ULd2xreyHlpX7x6uMRclr25eMK8tu7IZlLRUgnsuWbxIqqS5fsMU1OFRSty9mKedxR7OtHLz+Pth2qlvsJpj5XcNESqUPpZPDqpqpH6eky3eNPCvCg2CASkYAAAAAAAAAAAAAAAAAAAAABWed/957S/wDPi3v+vpizBUmRXqlyZbx9juO0HPHOlbwmT6Kn2GbdJRu3Lq9U6rpdOpftI3cC2wAAAAAAAAfPCo4pyqNc72uq5syXfJWbbFxSsBYtsuzx0xJRrkzR7OSBOSrVuuTgoggibpUVTMQ51egvSmfXjCdn7Cyae2pjmGXOfxOHSfeHCn3lVeKn9IU5axkbsOpjEXnkLIlpYuthxdl7SycexTUIglx4nVdOD8km6CRepVVQ3SVItKmNUVS0y12iniXykRxnaaTBfziUA9mnDeSTRr4dbkqCiG/9qRS1JT8tw6h5rfxJjK15VCcg7Ii2smgmcjd73bW4QIbxFTUPxMXj8Ilwqvr3fAaYz5s/tK2LNS7S0bwZylg3O7U2W8VciZEO9q8uls5IYzZzX4U1Km5eGguHjQUhP25b92RS9v3RDMJeMdJ6HDV62KqkoX4inEQjYLJmIkyOMPTyszDI11K2dcb1VVDb9lg9NqWam+gpVN1Lh6hPGJoa9j+bIzjNnwFWWH2gce3qm4jXcl8mbij0t2Ut+dUTayDEvGvFQxamqVRHprpXTMdI1PQaowNx9o6PlFz2/g1onfkuc50FJJurTyFGH+gzl6XpVrT6UG24ry6qJ0rrpb3jcOM3JnlPK9t4rgCSMvRZ5IPz92hodoXW9lXX0It0+VTfaY3hIXiY1aF5irce27cSCktfWQF2yl3XauR1JEbdaDJJMuhBikb1k0S+t6590/1g5tPHxo2XPe95zCt0Xq+Q2HU26S0bCWrj3dolzK1bavqi+P1jnP1iXjl1NTvOFuhoAEbubJGObIdNo+9L7t2BdyH8TQk5ZBodf1fNlVrTUJCgug4QI4bqpHSOnrKYnWRQhhQIj7AeJ9OQcfJR8PITLBtIS6hyRzVdyUirs6ZdxQqSZupXgmXUbSD6cg4+Sj4eQmWDWQl1Dkjmq7kpFXZ0y7ihUkzdSvBMuo2kAe0AAAAHl8qxPlXyJ5Ua+U9jvXctwveO76tG7t+LTq9YeoAVnOYunLfn3t+YblGsRMSLjfl4Z7q8lTJ/WUUKTqaudP8AXCZf1pFhlLSyxD3BKp2fckW6tO7ds5/Icnp3VyF8SrZUvm3SfxJm6PW0CcCKZNsBjkiznttuFe7Pf41FyJE9asbIJ9bd2l8SanUN8W8yd9SUlYCr4rMqcGxQi8uQMpbU2gnodLkjXTiKXNTlupPUiVR0qeKhVDEP8AyJ89YhTp5y/GH+LV/+0G6d2BPwGBtW/LLvxod5Zd2w02kgpoUNHPiuNs/sqaDdJhnhoRAAAAAAAAAAAFc5KQuC57xs3G8Pdj+2mkp3+WlHUZpI7XaM9mnd01DlrtbijknE3j0DppO5CxQ78n34lKXla5/4lcsfG94kGn5t+zak1G/uhFPR+VITxnyFu0+Vub5ScT64+x4nyEkbq0KSD0yLlyX7DbaCDHq/tlQgtQQTVSRuw69zvU1E2eDi1XqVQxz9hN468n/hQtxq929fc5F8Vk706uGru6+hT+iMo7yvitm37w8yXa6CXtLzbchP6RxPHbVrII93eNUl0vZXT1k/pDGtLOtKPOZwzteGQVP4joMUiHU/m0GiVkXZTH2TZOYgmE5WNuRpeV2Q79q9jJe6XJ2TpBUqqS6STdu21JqF6TF1IHFkiusAtEGeMkE27VJBI81PLlSIkUm2RSUdHKXSX7BYo9ZFyIcrlAAIxfeTbDxm1QeXpcbWO77rI1Q2zKu3Zy+LabpUOsrw+EolVyNzUy1rnrZpJwFEve15ZSbbvkPYl7SyOjWnVFi1aGPq/NvHCShf3iiMznasvh5+L2nj6GjiH1/jstJGcHT9n8WRIQpv+cCi/adLHzyJ9Ts0vhvalZlFA73sqIWNnDOaGL021v2+xSl7rlEzrt2qiuhJo39HenOnq29XSUpes5/3zk1YlXdwXRKkuC/LidXDKodaSq/Q3aHMXgbuzYvm0PZ6ev2jnHxtvnElI3BOSispNy7jvUi/X8a59PApSlL0lTTL0plL4B38/cPE7W27LVPWKFbM/c+0+EvBFPsqJJ61EdLrnmiDn7g5+4OfuDn7h57M+hDn7g5+4OfuDn7gzA5+4OfuDn7g5+4MwOfuDn7g5+4OfuDMDn7g5+4OfuDn7gzA5+4OfuDn7g5+4MwOfuHRGrzlrzJ7ksuU8lya+jvRdrW0fFLy0uUuWr7xfOk9v1B38/cHP3CeCd9O7ExSpW7Pg2hHu50v+6fMvTGeX4q/NUPIMPIlxtU9xeLXU1kUIX65spy30v6ZPWIQWANQZKOTkKoKd6dNXbVTfZPWqmhw0VL9Yip6pv8AX8BugXPhrKz67Dnsu9EkkLojkN8q6CWhvKtCmLTvCRfVNQxibiXqH+A5B3YJ21beHJU1T+h832nsmXZL+LiYujv5KWuAAJTmgAAAAAAAAAAAAAAAAAAAAAAda66DdA7hwtoSQT1mN8BR2CB5wXU/BXPRbdVUjiebkt9AyGoh+8PlSs09On1tS43jZjeje5WqH+XhdL2RTstuKzpeFvx14NLisqFazrVF82i3sC6duGKapSnLurkeplXOXnqKVMv3hmkMGOLgUP8AhUvx/dDI/ihmrYsZFKfrEkq1WV+6oscnwCX3FfVu2RN2laj9qqQ1zOnLBidBMvd2/dmazo27qNTSXbbn8IY9v+KyXBnui349+nDnXWQYPHSRSEkkk+Xem/VUxkFPqzG0a/H4NA627wpialj5rPtSqqEwuetiQsWLGKaoR8e1SatGqZEEG6CRSEIQvhKUpR3AIJjnJ3y9w5DZZ8g+T/K0MWZ8nd53dGpPXt7u3TV97SNN07U5ROwEcxpd/wCEHHdq373Hyf8AKaGYTPc93d2O8IJrbe5ppq4avFpHlyVkD8HUXCSfkikh5XuSIgNNXNUtvvzwjfe8JtWjc1afXDdrjwAloAKlz3lqZx23hYS10WHlmd7ycqr3rIg0QKnurUTKam6bcWQL4vrNfwDGnG/KxZpKWWslbTxJdzlsiH3d881w5lRlkCQdpN7avlNGCmy+ug9QKodm9KUvM2pPcQU0/wBrn8KZxn33abwIyaLOG+VoKUOj841hlfKTshvs7u23FP6I09uaHSvuRJMZAWVut8XzaastpcEQ1fkm/DZQ/k0yD1pppppkTTS0FJ4Sjh1W06V3Kiqv0PsOyP8ADuubEiVUqN9EzUtXJfaYu682i9v43YvrVjF+hxMvNPlM5f7WRKY1EP1qnX+ZJ4xUDGHaxdV1Id0/i3DlTfXeR8ku0drql+sWconosqbp8RjD28/cHP3DlybQlk5Vwp2Q9/s7wls6giwPYkirqrv5EwtbOuZbNdbic8ldkf68bO+aVT/VPUU9wv8AKJrCbT3a1u52x7vZ+PY+PfH8bqWkjKpIfEVJGlN//GIimefuDn7hIzakvxIi+qoVJ/BGy6iXeNu1OyLkeq47jvu/Nf4QL8lJdI//AAcgr3KP6i8NruyPDdL+uMsMcxYtY9qhHx7VJq3QT0JJIJlIRMnwlKO/n7g5+4VZquWbmX5HcodjUWz8qeNE9eo5+4Y5e3LfcSPlhSGYeUNvR33uxe8af1viGR5+4OfuEbJXx8rlT2LU1FTVTcMzEd6Khi2ls26zenlGcCwQkD6SKuiNi94U4ejUp6TDKc/cHP3Bz9wPkfJxPVV9zMFHDRttTsRqeiDn7g5+4OfuDn7hHmWBz9wc/cHP3Bz9wZgc/cHP3Bz9wc/cGYHP3Bz9wc/cHP3BmDEXahIuIBy3g1VSzB9kkSZDrOSS3S90MX++Nj4PaGwNuRXaBcRqHysvKyGTjbNupR0A6cH1er51V0Sn3vMii3R5JumhIQe15Qjl0XrUp+giiqSpVCpqG59KmnSb4BtNatzxt4W7HXRD7vdJFAi5Sn6FU/aTUL6pqG6TF9seh2ZJ9xZv/o+Z+LYHP2gj3XRFblbrYjZ7BvB4sRSQzRdBCE8TaOZRzdI/89uot/NUH2pieKcfxy7b3X//ALkepf8AqTkE5AXt84835aNPX3Uhv4Mmv1d5Xlo/5bcf9oeZxh+2npUyu7jvZSqfs3rLIU/0TgonYDCTS9zPl4+xED4osNwTbeRbt6T2Xsk6d/8ArVKjMW7aVs2ewPH2vAsIhudTeVSZNipbh/aNp8RviGXAaOmc/mVTZsUbXYmtsAABqWAAAAAAAAAAAAAAAAAAAAAAAAAAAAAACDP7hnMIy8pfkYzVlLMfqFeXLFkoY7hibSUiki0/ky+eb+vt7pevXvTkRe/J99FxyEHbbFKRuW4VDx0MwP4FFTF4mVV/MJF86p8Hx6BNDrh1vqc7aDGSRLjytopeDF81kWiMhHuknLR0mVZBVFTWRQlS8aGLUegYKxLVRsix7estB0o6St6KZxhV1vGsRBIqeqv6dIzoqyann0ADwzc/B2vEOZ+55hjExbJPW6ePXJW7dAntKKH4UKMLaGVMXZBXcNLCyRbNzLs0yqLpQ00g9OiQ3KhjlSPXTzpX/AG6fbedDG8S9iUAA8flmJ8s/J/yo18q93753HvBe8bGrRu7fi06unUMGcR7AABoZAAAAr+cwTi+dmF7k+TikRMLqa15KCeuIp2ub86o1OnVX+U1jwk7OOJV1DqXJCyF1+b0bV1Tb2bSTL8KTxVRP1vZFmgJ/MyJ1/Uh3EfNhQwsBZFlWsim3tezYWISJ4Sx8ak3Inw+4WgzYANFlWQkRqJoAABGbAAAAAAAAAAAAVRiRNGL+WVlpqqnJbV2v0Ca/qyPNuSTKX4aFkNJRa4qG+0pHGF8PcsN2rl7bE20bNbmQap61Y06GrakU0y04qp7ZtpYvj0JpHL82cXaJ6Ylb/dzmbThdJHw9CxgHljZJjMMWspFv0nrJ6mRdBwgqU6S6Ri8SmKYviLUeodA80AAAAAAAAAAAAAAAAAAAAAAAAAAAAAAYG8bHtXIEP5DuyGSkWm4RdLxEVQVL4VUlScFElKeqYptYzwAOUru3rruDHN1RuO8gSispCTqmxbNxudJFd+hePk577S9S/Mq/W+A3X89bgqHtEEivwJXk4lN1PuUYs9ZKofOpvUvONFUvzlHJSbfxi1Y5R8ePaqSiaRHewTfKn4d3T1aRQrY25Ob1PSbMqXTNVruh6QABROocVpxFTdoiw7myrbtvY0jGrnyDN3CzNdLxs8I2VaxTfU4MUteNFNSqyKCXFP8oLaHFa8BJFJun429DWSPeNwmtch2cZy2shTCVkzFzuoDIdmSVu3FMytxKSL2NdkL+IOE1HShltPnnRdBdfAV2tNXc9T7N2K5SyYNg4ti8IohXUTNtH6D9JnGuSGcNEkq1UI20cTGqto0+bpwPSo3ZEdtzG2OrPknsxZ9h27CvJD+NuoyJQaKr/rFEi0MYdGLaC6vS/YqvpfymuBMGZKJ2K1MRktPTdprjpJGYVetetL5Ud93N3c2/wCK9Xi+Hhq5DbEAFOepdNzd1X6k8cDY/oiAAAViUAAAAAAAAAAAAAAAIXmib+TeH75uBNJU5463ZJ0RNFPWc5yNVK0KUvtVE0ECzYprscttk844uiXirfTS9dTvb1FNX90qBl1TfAmLNIzeSo31QhqH4I1d6F22rD/J614m3yn1eTGDdnq+3bTKTj9HsjMAA92h5UAADIAAAAAAAAAAAAAAAAAAAIvf16xuO7RkLvlSLLpMSlKk3RpU6rtwocqaDdKnrKKqGTTLT6THp7xKBVWU0lZvIuKbZTV/FyTryfekqTjvIM2KxEy8vsdOWqv8kAPVh+yJq3WkneF9qJLXpdzgr+bMkfWi1KWnBuxbm/It0+nj656qq8qqcBZYAAACNXdkawbBbUeXxe0Fb6RqcSmlJFFpQ36Nw1OIiP8AVB2lI1OlZFs3jeKpKdJoWAX7qpX7E3rmiLQ3+OAFpivs6XpJY9xLdF3QaZDzDViZGJIpzIpILmoi0KblXpquqnT9Axqd257mzkUh8OwUE0OTiY9x3RTvadfo4t2KDhM3/OKCL3/iXPOVo1nD3NkqyYaKaSzCWozjLYeuFVFWborhIp3B36Zap1MknqLs8+HpGF0BzY9qsbHtGItOPVVXSi2hGveD/OrnL84sp8ShuowzQ6U8NZK6d7MyWr6zbtxIpa191DK1BTDmS9ZNvM6Wmvzm5biWqv3a7lOA460Mqr0I8B3APIn2cGkqjX5d5UvuaWPXVpYSxoRFPlw82WP2lNPuUUOIxjBeSViJqMeTzmebwlxSsKzkXNS766TZ0ZHzugpC7iahToa/X2/bEU1K6BuNyjATIAAVSMwNz2HY96d1+WtmwM93JTea+VI1J3sK+0nulrpMM2gggzQIzZpJIJIJ6EkiJ6CJk+Eo+wGcSgAADANXswyEvGdrCIVg8VuchOD4ylE6RKLhmlXQaRbedMZ0ciWj1enWfzvg9I6MW5CWx32ZbOh4G7YdtcLV48gl2cpCP5FZGQSVWO4j0GDPSut3Y3mqafqk9YuC+8Isbzv2PyWzyBdtrzcfErQ2uCVakKuyOuRZRJTfbq+smTw6BjluzTYCbG3k7blLjt6Ttd29kGU3HyWuQUVeG4ve8KL0UKvvfWai/d0C6kjMDWOJSoYPKcll3JPZ/uaZhqRcizu+8oZ4nQiiRN1rGO0tzaXLRVLjp1bKpdZPAI1eXaIVKxwTn7IkWl/Bs3fHe2sOgausrVrItUip0MeviKkTUYxtNPF0F4jYi3ezfYtsTNtzkfKTp3FszsvcTXvTwiu+6k0jpOd0x09wxfPHMWurjr/aPm3OzZYluIWO3ZyEy6SsB/NyUcV0q3ORc0n3jvBXHmqail72fTp0fvjO/i6f3qCFXZ2g78swloWnLpQBLquuMeTqz2JgJOaj41kmYlEkyoMtS7o/niF3dSSXrdHQQdL/ALSORl8ds7ja2TSEVPczmBlJyTtyUrHsW6aZlEpEzMxEnewr5hLq0ESP4j9AmLPsx2fFQ0ZF2/dt2RDi313h7fkWT1IjuGaO+ajBExkq0VZ009KSxVdHm/YIJK/xZJPbaj7f/CzfbdwyUOorLIPWpHrrV4iq/i+1o+6mT4RrjhBU105wloOeu2dh4+yJd1B4U+WzKbZNTq97cbruuwVainEzGpm6Zik/pi3MNT+QrwstldmRIuGi3E2mjIMGEXunO0aKoJnKm4UP86pq16tPR/riMJdlrGjaOk4iLVmY+Pk7A/ByZBFwTQhG6nFd1PWmc2/+Mn6ja/uCz7fhmttwcdb7NVU7eLaIskjL+PSmXQXVp4eyNJHx4OAGQAAFYiAAAAgmTcZIXQgpdFrpJRd9RaBzwc4gnoVTMXmVuqb61soYulRI3R++M3jy7k78sOBvRNqq18txjZ6ZqfxoGULxMmbT6yZukSAU3bF92/hjvuP8oP0rej2TtytBzb3zUY7j1XBlE0u8m82kohu7RiqGJr29ZRJ+I3D2JS5AFfI9oTBr6vCJypa8nWnp8mSSb3/1OsZa38sY5uiZJbcHdrB1JrpnXSZbmhVQhfEYpT8NXAYwO7ERKwABoDH3BcEPacG6uC4H6TKPZJ63Cp9R/wCaUvUY1fVKUQVqyzFlNPvCiquMraX+bSIkk4uB2j7RtetFjx9nSsr+pOPm+UHV6ZisPH6fXExG9eM2XbN5zu2lOOT9nm5V3/7yFx0rxqK88+4s1uqnaoKJszd64wtn2fAWHAoW3bbVZFojrU1LuDOFVlVDa1FVVVK1UVUOY2oxjGGbABzl+8zU7jW4UsgAAEaZGxVmD3Zm8VdFnv8AbJJW1ds2gqkT8g5eLPGin8o3cofv7gsgQK9rQuphdSOUMZptV5juhI6ZiHqvd28yyTMY6XnSlrtLpGVPtm06POqFN7ZPOnmVOPTT+WGL8g28c/Qb/c+aVImb9ZGmdF0/EboHtqKsimiS6oi9jzdTTPa9bJkWN82Pz+rcTi/5Z9k+RUTWeXIp3lBSvXtx5ubRvQ3spo6P390/rjcuDy3iu8HZ7fi78hl5M/QrFnclbver2mx+CxeP3RpRDW+7sZM2NpVJUkjZ9Sw6xT/WFSKWiTgvKnSqnoVKOV4kWVaZN1pfM9x/hzHSfaS+YtiROG/cyfP3Bz9wc/cHP3D5+7F1PvzHMdkxU+Q5+4OfuDn7g5+4a5m45+4OfuDn7g5+4MwOfuDn7g5+4OfuG2ZhXI3NRz9wc/cHP3Bz9wZjEg5+4OfuDn7g5+4a5mb3HP3Bz9wc/cHP3DbMxiQc/cHP3Bz9wc/cNczI5+4OfuDn7g5+4MwOfuH3BkcfLi0Hkf0SCE022DeDpU1EclN7X4sZcfHP3DlpIpxFwW9MKJqm7rPMCG0eoVVcrdRQ3wkTWOaot0H/AFLTj+Iot5s2T0S5tmAAO8p8xTQAAAZK37RN7KWFhy5Jxq+bs3qyBYxi5cKFSSQdOjFQSVUUN4Sp1U1G+AVbg7IFnYyxVky27Kmou6ojFJHkrF1Zyia5HTBVrV6ROrglFOFd7vKNfuC6L2x8ne83aUhIyJSRlsSZ5ZSO7trI+cbB00tRuPhT3Nzw+IRy+8GNbtl7gloecRgyXNZj60HzcrKqpFN/VsOPnCdSO4t0+vuDo08kO73UnXM488NQs+9Z0yQ+bVzZJTFzWvD3JYbu3mV8MDvbfdLPklTrmTT3lEXCRaU2FNvqL1H/AHBAOyBkhOVxjYFgWpFpyxImDKpcUjRzoSijHqpsIeg26sp4tvp0E6jeoQ9pusTGWm8aTFJ6hfwdd5ptd2/j26xOz9vzXi1euIlYXZlZY5ibWj7au+rR5ExK0HOumrLaJOMlNyvUmVTzS6ahtSauo+jzntjdr6dGKzv/ALmjmVm9R2tr/wAj3W72h4+Uyq0xVNs7eayMj3kjOkZc7eTXTWQT3FEnaBKEMgbb16fGTzfjHRjjPdxZGxarlZLG6UHFGYpOWR5afSbpuFdRk3GtQyfmkCaelU3j9j2+uz+z5O2u/wAdqPMl99jMbKOU4xghCJtyOG6jE7WneDFPUxl6UU+d8B/yPWO5p2dlG2FbPxU3vKvfbLeNJFjKHjSnbruG5zHT7wzqfzqfV4dz4yn1A9KS3D6dzVvn7cd+vb0/3M/hnMkbmCOmVGTdki7t9+WPdmjZEskyUMZMipTN3JKU3S8FK08JOulRZAg2PcbyFmTl1XJKXR5be3c7bPXRu4lbkTVSapt9KZS1r06Uyf8A34nIpT4MfBodGk3u7Te6gAAQFwCG3ogvKXdjy10/mntzEeuv1TNus6L/AOkpNRMhGrZTTnM9LqbSui0LW0avU3ZJ16vxULG/6T84LVN+J7HE27Pu6N3rkYTtO4oPmOYxxZrhOYThXMlLoyr6NoYp2qCsI9T4qKF6SlqoYiXV49zQMXGqZFuS7sON7ss2QaStj3PKx028ax6pI9QpYN2mk/RPp2yoL7iGmnqHU2vFQbGAOolTw4T5uai4sxE/tTEvZ1qhZswjNoXKwfXJ3puuZ20KSHkU/wAZ101IJJ1VIkXVwITzZfcPJ2ZrAyFZ1oRLXJ1pyT+RkLBKxtx7SMcJeQEU0/PxS7c1K1QXUNtq94r/ABjw/UEINxQDzbrKncGl+LrdypYeH1Yu5Mcv7hvB7YkISFfrQjg6TSJKg3RcRCjfj5py261TJaid7P8AGnoJ9WlYV0xdtSMHC23dqluoZZs2XgkJCA7kdGOKqwUcqptEUkytUE1CravNk0/W9euo3OAb+a62BqJaVgZQUzCk8vCUXj7gQux3IUlEbFfOjuonvR6kaeWSO6NSoKNTFJtGR6OXQc6eoWf2lsa3DdhIK/bXaKyL+2UXzZWNJ412rozc6pkfaVTM1R0l9cm56+gWrdV3WzY8Gvcl2TDWLjENBDLrqeuY3BNMvrGNU3SUpes4hREcr5baHTbpu8bWu6833pZIp7gfI/TtpfNx3EvoMprV/MomFeeVsjfvNNC9s+app6llRT8zVuimrDF81fod4Zq6yf00z+zUpvCb4R38/cNmz9kLBqcInDxdtv4t2ggRFKUZSzoj3p5lqZQx67vV6qhTk+Aa3T9vzlh3S9sO7POScdoXQdJp6EpJpX5t0n/qqF9Q/wAGg5/IVNC1t3wqqon1P0F4e8ZM2i5tNVtRr7ZZ5Kp5efuDn7g5+4OfuHMzPcDn7g5+4OfuDn7gzA5+4OfuDn7g5+4MwOfuDn7g5+4OfuDMDn7g5+4OfuDn7gzA5+4OfuDn7g5+4MwOfuDn7g5+4OfuDMDn7g5+4OfuDn7gzA5+4OfuDn7g5+4MwOfuEuwtePyTu09nyCu3D3KodZgY/gQki/OJ/wAuXqL8aanrriI8/cPLKxycoxOzUVVQOfQdJdDoVQVTNrTXT+JMxdRRboqncS8Wi5Kcbb2zE2jS2bzNzabfAIPiK/Vb/tGjiWomnNRK/kyYTR8BHSZS13SfCqmYipfgUE4HoHHy9qq5cKgAAakgAAAAAAAAAAAAAAAAAAAAAAAAAAAAAAAAAAAAAYrCkaS5buurKbxLUQjg1qwZ/HoaNDcHahfZMo81lN/cSY6b0uNOz7OnrscJKrkhIxzIGSInrOptJGPpKX36RYOLbSXsPHNt2g8V33sXGIoPV/y7vTxcLV4flFNZhun3ca+uRxNqyZpF8yVAACocoortz1/+aZkz/kb/APSpj0SOQbttXF2Rr9pgFSw5C1rafS7Hyk4j3CT1ZBssoVIxWC5zaaGS6tRi+kWBlXG0Jl7Hk7ja5XT5rFXA17s6UZKFK4IXUU3mzHKcvq+yIunghZa27ptG6cyZEuqMu2DeQbpOWdR/4qk5T21FkNlon5zTXp1ai/COnDJHusMne/7FWRjt5ib2K/nctdoeJw9F5ck32PLfVmE0XTKBNDP5R2472mj3JkmZN2hqcmUMpq09H+LOc/YTJmR7fv5pHX7adkkvBviCVumReMGSmtF63eJUKyTVMrU3dvOdRdXUfqEwvDs3xV2u7HeI5IvWAVsBlRnD+SnLHTqMls1XUKu2VpVeqfTr/We2Pah2foNWWpPT973ZOy9bTkbMVfv1Wu8syeOqLnUNtN0y7pNJCl6dOjxEOJN/T4M/XoRYJSBWvn/MFGuJL4vi27SJa2W3DCPbNYtVfv8AGru2arpusooeu2qUxU+pPSTR7ZxKcSZJyplto1yhHpWnC49euHPdWbpNdWVXaJKmTK6M4KqRFDc2tW1tn0e2M8rgm0lrUxpZtZSY7lix3HPYc1FEt1c7Fmdql3jzek3FNTq0aOoeSG7Otr23IvU7fu27Y22pJw8XdWki+TPDqGc6quNKZ0qqpFMYxzaU1CE+AYdJTSJwpb5dDOGTrmQCwO0zck7l+2rGlFISegb17+nGS0NAyrJqgs2anc6U3jotWz4h00lOpExPucxicddpbMk7Y+K8s3zbtnNbZyDKMbfWaR9XffUHTpUyKTspjVMntmWL814yl+tFhWl2W7Qs+dsmbSve9ZT8HZ3KdutZGRSUasWizM7XulEypF1J0TU5HN53zfj4DIx/ZusaMxlYuK2kpOGiMfS0fNRa53CW+su0X30irG2tJi1NXq0lIMPfSfCn95/7BjJuqlrgADlF4AAAAA6HbtnHNFpCQdJNmzZMyyqqymgiZKczGNWorpDtGYWcVUUZ3wm5bk/r1Bk6VaH+IrgidUTF+IphIyBz+VFX2NHyNZzLYswBgLWyFYN7k7xZd7wM8Tb16oySQd9P8lWoz4btY+cziQAOldyg0bqPHjlJFugnrVVUU0ETJT1jGFeuu0ThJN8pFs8hMJt2h86hBJqyp0/1lGZFNH7wNjc/lRfkaulYzmWxZACrE+0Zj06p0vIWSSEJXhRf8HE/tH/b3LiJNZeU8dZDO5b2XeUXKO2XQ6ZkV0O2n61ufSsl+8Ubvglj50U1bPE/lVFJaAAIOUm1KUTZHw5lRpBs+ix7/UW7gz8BImdKVRwomn7KDlNI6un1FU1fy4tMeO/rKY3/AGs6tp46dMVVNC7J+1094Yu0za0XCWrj1pqF1CM48u6clF5Gz74YJMrttpNt5TK1/ijtJXV3d621dW2rtH6TdZDpqE+r1jswT79nqh5zaFNu3Ym6KTIAASHKAAAAAAAAAAAAAAAAAAAAAAAAAAAOl06aR7ReQkHSTVugmddVVdXQRMheZjGMYVyfMM5ckcu8w/iu47xS2z91kTqN4qMXN6ulV0ciiqdfyqKKpAJWRvk5Eud1wNj5HyxF2P47fs3u1yT3sLvdX8GNP2GSO5N+rb/lBbwoPs5XceIQkLPyw1+TWTbhmn8o/ayCZW/lbqKRJRmYpqprlTalapaU1Fjk2+o5/Ge+qcuQoVuLeYeiaHp9nwtjj9ep9AACiXAAAAAAAAAA6nC6LJuo8erJot0E9aqp1dBEyF9YxhlExLZDCrbU7QFVJ51Rug66eH7Nf3y3QU2FJlByk0h9dDcDFTcqm8/w/Mpqk+MK59jYChPwsWTcdhk/s96kk7jP2vGplE0i/rtoWfLSW0K/nYcWG6FqgPJGykbOMEZSHftnzJ0nrQdNVSqpKF9opi9Jh6xBoWEdiADivMV5kXIdwRE3H2BjuBaS91yaBnp+/KmSZRLIptHenJidXM3SmkXrV856hDnJmON8j8DCOSVsTcbyxBibqueMs63ZC6Jje7lFoGcq7CZlVTkL9BSl8RhXabHtJN9bj8KGPnRzp/MHsl6QiZtX1ahZLVp+9/8AeDyzMbnq5IqRte6PwaSMPLtFmTpLuL8m4koUxDJ1Lu11cdXtC3HRPx8apYoLtOEmyE3mSRRIqzwO/Z6vCSWn2Dc/73d1Vx9pMe0e6WU/73uO2DfhxTMteDxVXV70yRtCl/xhx24Nv+4SFY4fy2s2resPFIKN5FFU1UrjaolImq9T4lppUopw3UudSVULXwnoLs4c/sHoo9m0lsSJc5y10/cpZayu0I9odNvdGPofj4VKxD2Q/bp7wh/rDNWdhlGDuMl73hcz+7bkQKdNg4eFK3axpDlpRQrRsnTSlU1ORlDa1a06denkLPrWvEcc/pqLcVLBCuJjUQjfUSycyn2AALJAAAAAAAAAAAAAAAAAAAAAAABDb9x1CZCbME5ReSZvIp13yOfxrwzR0zV0mIYyahPtKapTFNxKaledBMgAFXHxDc6i1NztBZJq20cDNaGiSEOb7aqFYUWp+6pQfP8AU8WC6MZa5JO8rhWPTSakteMoqgp/e1F6Ny/up0FpgAIPaGHsT2Csq4snGtsQDhdUzhReOiUEFVFTelQ5yl1HN8RuYnAAAAAAAAPga83be7jOS69sWbKrI49RUOjLTbZXQefMXxMmahf619VVwXxcdBOWs4ikkbG3E4Hrn+0HNXU+e29gG3Wc7ViqdB5c8qsZKCarFNpUTS2qVUfKJ+kxU9Cf0b1DdI7LHtZCy7VjrXbulXvckNCrpfTuu3Bja1VlNPrKKGOYwyEVFRsHHNYeHYNWTJkgRBq1apFSSQRKXgUpSl8JaD1Dhz1Lp/Y0AAAgIgAAAAAAAAAAAAAAAAAAAAAAAAAAAAAAAAAKpycxnMh39bWP7HmW0PK2uoS7Xk0sxK78mpVKs1boFS4k6nOp11augjZQWsdRNMm4p4BA+zumvMWlI5MlEtEhfkm5ly6/GnHlNsx6f/NUkDffUUGj5NwxXr7IXqKDzEvFoh0oQ/aSt9MnCZx9eujxFUYurfVUL+sKd4XV+7/MBefz051s4/DcMg42+l09u0vdEzfyTc63+jFsUKXiPoU/Ou7Ip2nbMgIXjqwnVpmlLguSUTl7ouFQiko/IltJUIlq2mrdPjXQglqPp6vGoof1xM6egOHEcipI90jsbi7HG2NuFoAAGhuAAAAAADQGJua1LVvSNPD3ha8XNMj9BmsiyScJH/dPStBBnfZnwK8XI8/BfBNnCeshV2SRmiuk3iLVRGpDaekWeOK14Cds7m5IqmEY290KxbdmTASCijhPF8NR0dPb71VIx3BC/YmqY24X90w1evi0aY7yDO2KR8qu0ZKovYurlQyriseuXze4oetaq6Vk3SVDG8e31dY3upTjz+0az9rSz3zCSjswM0dyMaMPJFwGJ42jcqplGzo35tMyq5VPY3NfgIcRzXqYla7Nenud/wAObTXZu0WPV1mrkvbMpXn7g5+4OfuDn7h5yytyU+6sckiYm6Dn7g5+4OfuDn7gzNhz9wuPHbm5WmH5BS2rlYQjktyUKZy8dpoEOl3WnmtalK08XDl7vcKc5+4TK3L5t+NtBazZ+015dutJFkyqJyXdjEVonRPh4Df/AIVF/Z8kccqukW2SnnvE1JPW0zWU7MVnNW2WieiqiL7XMkysV1eHl66rmusink9yRFwtHtvKNT1qSvna7XDgly8YkLyyaXFiSyJV5IFjYSKQl1Hz9RtrqXi8qVFMhOPUoetPDxETtbINtWnMLTkVZLlJaihVGxaTSpNolCF82pwJTeJU3Vz4D3Nc2SSUbFQbuJTcRzQsinJMd/Q3fJuljK16eHmzE+g1ftqL0L6PAuNdUW+vdFQ8/VUm3JJGbptmscipypZMCoqIl1z91tf0DOyZi54awIetyp0ZzLmUSZJLMyk7mRI9N3qKbioY/DkX36R5o3E6k3cElFxMo/VaRDUrl6qeJVK4Ic1fmaNqV1GU5faOuPvGFmC2fa0hAn8lQTt5TqkqJnOVyrQ3Hd6aJ7XDxet8Ay89lnu93SBSskJKDMzThTEK8UOdyiifikvVx6dzjWptXD9o0/5OSz3+idfy/tc3RdtxPWGFLXRy2s2yXeufqqp7epnrRxse2JGeSkpYyEZL2c9WI6dsDt1EKFVSKfdQNxNQ1KVpX4hh7Xx47YXpaDyzr2KZtcBXncJPuFdSKiRDUVLVupWtOf6RHi5CjGTuVVibecIISkGrD0TXkzLmIZVSht3cMT3eEem2MrHtv5GVJAlcVtBSQPTi600c964+nort8OPxDdJ6NVYmlu1+/wDQrpQbcbvJFzV+SoqNsvAtsrr1snY8S9hxTSwI++pC7Emykt3gjVh3SpjLKpqVIbrKbhp+L3iG8/cM/M3V5VtS37X7pteQTPDUV1697fMQ/o4dPDgMBz9w5dXucabnsn16ntdkx1bYXecW7lctkyyS/Dp6Zjn7g5+4OfuDn7hVzOiOfuHhm47yxDvYfvSrbvrdZrvoeNPWXhqLq9ag93P3Bz9wkifu3o9vQjqYW1ELonZ3SymxmNru+XFjxF0KJbDh030PW5OvYdpm23CP8muU5RKBQ/Z/n1I+5bhsNxu7T1Mk7HeHR6qLtMun7DbCv33Ivgen4ZExt0XM+PvY6nkdE74VVAAANTAAAAAAAAAAAAAAAAAAAfAw+AUCSkHN5Mr1kvmTPIsjf/W1EpWzPT8KiaG//fIyjpDvjVdnvaN9M5NRPiHx2fZVrIYdtePb7RHdvMEbfkWqH9aPWZSt3CP0egyXT8HWLtLyr8jx/ilz8DW9L3LCAAFg8OAAAAABWd+XBOXpc34F8funTR6omRa6JxD/AICj1PVTU8PfF/CmX1Ced9jW0zJI2OkfgafWP45DJ99ymVJhPvUPbr9aFtBuf+LkOhqTeyBS8PnFFt9ApvyTbp+fOLiGNt63YS04COte24tKPiolqRkyaoeBBIheFClGSHKnm3zsX0PV0kG4jRoFf5hw9AZfgU4+QdLxcrHqHWipltQveGKpi8K+npVTN9YkboP/ADBYACJj92WUu1cSamo6/ZbzQyQXTbylkyipNe2qdy6jyKfZqLsONP8AOEdnMH58tpqeQlLGiZZsTrMW2pkzxwmT6TbS6DbV/J6z/AN2Kcfa/wAw+hruYJOdifqd+n8T7Vp+Fky/NLn54RUqxmGKEpFut9uv4Tf5jFMU3hNT1ij18/cJdnO329sZwuFnHsNlpNtGFwaiKdHeF95uqUpfV/im7X41BEefuHFqofLyqxmn9T7DsHan2tQMqXpZVyW3cc/cHP3Bz9wc/cK+Z1Rz9w7Gfc++oeUd8zbdLvlQOUp9Grno48aauA6+fuDn7hlL3MTNxNshY8ji5hBO7gkZl0ua3Yxqm5j3KWkp32//ABehTVpWnuP0+pQQl5blwMmSUk9gpFuzX8C6zRQqZv0HNTgJ+9u2PPY+MWMjIpPG8VIulpFkU5Tm2iOS1TooT3J1V4ahnJidbM1b4mZO/I+ZirgZLoxcei731KqqmLVGtUfqdovLn9o7TqSnl5csr/VL/wCx4GLau06Nyb1uK6qnXPC7Dl6rzKvb0zSql7KvJo1UfubTnU2pCbxnCrFYqaZft41pwHX8k7p7oWR+TMr3QyJlaLd0U2jpaeNT8eHDTQotp/VO2rUj4VvekFMM9aT64TFm01V3hCG/iSKWrjt0p9HHqN+moy6Sjx5I5EuFPIUbLRUjb0kq0Zt5DcUTJUtKp6keHBLQXp41+mo3bsyNXYM0NXeLquNiuVrVS62XPO1kta62Xr7fpRSttXClGll1rfkCx9acaPDNFCInob4+HAZe7Mc3PZrONezcUuVGSapOdyiBylRMfj5g9TUppU5U6RbST60Ye2pmLi7ihnMa6thZq1WWmFFHzlzsU0lo3ObaRpQ3q0p9JPQIHkyVLcFtWnLNrlbuW6ES3YOmXeqnckdkqpqUMj6eHDj1COSghihV97ut3J6LxDX1tbGxWYWYlRbprdMuuS5Fd8/cHP3Bz9wc/cOLme6HP3Bz9wc/cHP3BmBz9wc/cHP3Bz9wZgkeJJdaBymzblXqVpdLQ8aonRTxukCncNzUL+po91fyXsDZEao2w1cucq47MgXiVCbcKqH+wvkt/wD/AGxtcPTU7kdAzF2Ple2IW0+0ZWM6qi/UAADc5wAAAAAAAAAAAEUvPJdl2Eq0aXPKKJu35DGaM2bJd66XKTTuGog2IoqYlNXUfSJWKxv+wL1UvJrlTF09GoTzaMNEO46ZbGOzkWm7vFLuJ+cQU1fWl1/EQ4np42yP4irVyyRMxxoS+Ovi1piVawcfKb719GeWkEtpQm401aNzqp7Xq+MZ8a1RuYcjZbl2TPH0krbSs5jeWlmbFZFBfus43kUmxK7h066i0NrLx8BidfPiJNaWanV+TUbcLSQTiLUgbN8v3TVwmXgi9X+bbnqYtal7uVs6Mp1fkxYfSOyt8yrDtGN+uZd4DXPG+U8qSt8SlsEbSkg3mbQcXRbK1zMWDDUskqmmkXSzOY6TZTvKPzye6Xh/MnmDbplJxlKQ14XJMu7qi1ETy0ZLRrVo4jTLl4lKn3Yu2qgbSfbV1H++I30j47rdCSDaLJ3IxEVL/wAi0AABUOgAAAAAAAAAAAQ3MW3+DK4VFPARodQ33Cm4mGwQ19zQyXk8RXxHtHOy4dW9JEQU9hWrVTgb9hhe8TJN5iKZTDfrSetyOkjE9lQvEbu/CT3U87tP8f6HrAAFQogAAAAAAAAAAAcceA5EFubO2GbPX7ncGS7dQfbmz3Aj4qrs5/ZK3S1LGN+6JGRvfypc1fKyPmJ0AqqmeW8nvp2PinINy7fQVXyR5KbnP+skjt9RfiLrHKk/2hJw5+52vYdqJbfmjSL51MOFDfEkiRumX/HHE3kpO1iq/aEDOpag8z96ximK8pKOkmrRqmdddwupoSTSLzMYxjeEtBWcPkjJkJri8mYvcunBOtOXtFQrtkuXV4dpZQjhBT905PjHgWirqzHMIPL4hndvWVFuCLtbfdKl73LOEzcSrvdqpylQT8SbfV1+NX2BJHRuxceSdyKTaETG42rf0OujB9nORQnLoYKoY8aqEXiIZ0noPOmLzK9epm+o9ZFub9ar6hCWgmmmmntp9BCeEoAL/Lws0OBNO+d2JxFLnxRjK9HBHl2Y+tyXdk8Lp1GpHcJ6uXSpp1FGIQwRY8ec/kN/eUQQ/R3eLvGXbt/3W5HG2X90osIBtiXua717SvfwC4ycOiSFyRchdCqGnaLc8u9mEkDlNxKZNJ0qomkb4il1ifoNUGaBG7NqigkToKkRLQRMfYDXGMSqBUebWNgXX/uP8gu57IGxvwaVvJl8uxqpimok7Tccu4l1fWrGIkJLdMhc13XShiPG77ucs7bkeTsymmU/yfjTG4UUpQ3TVyrpOVuU35xXrIhoPc9gY1s7GEL5BsyFIybLH3XSpzGVcPFq05rOFj8VFlDesdStai/TUm843iNVaUpjzGvazjYkhLivyzjnIn0IyrVWScfdM4Qo0KX/ABauj21uZzyqRiO0PGNaOI22bAn1C9Z0fLbyMMf6eBdTVelTV9+kXhpoOOkXXbPpn6sLTayZnU1Dx7kXPWX7Lj7sZ25aWPG8pqOVJ6o4nXaZSqGJ4Sd1TKaun1jdHrEEwsfHjWz303cDyelJ64LhURPJSkjta1CJFNRJFNNIpE0kE9R9JSl+s9seZjbuXsY0e2+XF7u8IYsm9Wi3lvyTIrhNouuosmVwg9Xb6DJbu15tRXXt0Py+bHapcGZXi3d7f7N90f3VLS8Qyb/0HSq3+hHO8m5r1bEyyEc80s3MtyZAIOSyO1xcjg+46xpY7FRPoPxeTr0h/oMYvBqjyGWiOyw8eGTc5Wzlfl3m9KrJk5LBR6v3kmJSLG+6dY42joJF5sivgJEA4fdk7s4SLdRL8DltM1z8Kmfx7TuUhUxfCbviOhfVThyNucRCLkgL8wJ/DDuXf3njpGtTu3b3zs1b5Pyihil/HmlPWN/GEvH5/wBTaTZ7o28C3GAnADpau2sg0QkI90k6aOkyLt3CCusihDcymKYvqjuFAjAAAAAAAAAAAAAAAAAwN/3axsOy5u9JBLWlEMFnW0TxrmKXpSL8ShukoGU4siGGgEM139Ip3BVVzY9juyNSRx/4vMzFClUUUcF+tQbdBSl8G7ufkCC6RDsS2e6sPG8DbcoqmeWRb96llSfXyS5jLPFf33Cq5hMRzamfeO9E0PW0kG5iRv1MFeFl2tf8Evbd4wLaUjV6lOZB0lr0GLzKomb0lPQ3VQxeooimIJyUbvboxlPzLqUkLKfIoN373rcPo1ygRZssrWniNTz6Bjev3bX64sgVxf1u3NEXG2y1YMf5QlWTTyfNQ3SQ8zHlNrTKmobwuUTGOZHV0H3FCG0a9ZNGO3rd2/5e5I9LcSFjgIxYGQrVyZbpbktN+qs3ooZq4QXSM3cMXCfJRu4SPwUSUT9YphJxG9m74HkqLcAACMyAAABW8/laVXnJCz8Y2apcstF+YfvXT0rKKYuKlKfZVcaTqGU0mIbSimf4tAjK+En2QHZJTPl0K3eQimtK3GqRmlvoeLTqZ8ameG6vE4Mf4SEGTWZSmLcinUTqkvZl+SZzn1/OxMwoX+kg52v3HHwL9FhjswRtjajo+vXqear558Ssdkh8IIN26BG7dJJBIiegpSdBEyFH2ACQ5hXTrDMTBvnVwYnlFrDm3SmtXycnrjHZur+MsONEVeOrqMXQr+eEhxzkJzc72UtC7GTaLvK3qpHkWKKhjpLoLatl62NXmZBXSf7h01CiSCG37YTq4VmV12vKJQ94QWvyZInT1pKEU07jVyn9a2V0k1F/fL1piN8bZubXuX6SsdE7PQsnTQU/h3cuR1deWHHju+WOSONtf8Ds9TZn+6ppXc/3yPPOX5mG5LcdWfD4qlLauiQTOyVmTyTVWKjdXIz1FUitHC/DxJl2SH1+LR4xYNuW/FWnbkXa8G12I+IaIxzVL8mkkXQX+iUaU0LoGri1UtbSqWztRrF9TIAACc4xBctO/kswhcrbtUPkDLozTw9FDEL5N0mbyGvTx1FK1XXV0+2kkNlU1CKkooQ2opqcaVoKedtGr9ovHvEt9u6TOgqkfwHIbkYoxmF7zkLQlmuDr8cKuFEkKUtGbXr/AL7MUi/xdY39nIFL1fliU3S8eC1CdSgnT8NSRhfIAA6hIAAAAAAAAAAAAAAAAAAAAAAAAAAAAAAAAAAAABx6acxAMhZisnGrhpFTK7x7NyJDKMIWMbmdyDshTaTHKkXwp0rWmpVSpUi8eZqCf0rxFFXrh++Ii/Z/KuMHUNIPLiI2pKws1QyJnFW6dEiUbPyazNy7ZaeaMmclTmUN0bh+MT8WHhzBHpmNv7MTf/voOvIVsr+c+SES5+fLq6SyDunAy3xN09CXqn3yiaIIIM0CM2aSSDdBMhEkiJ6CJlL4SlKMBaN6t7lXkYt5Dv4SdhFCISkNIJFI4aHMXiU3RWqaqan0KpmOQ49d1Xdbljwx7guiUSZMiKEIU/Uc51VOSaSaZeJlVFDdJSl6zjizOlkdZ30NDLiFTmUI1vOKWPZcM/vK7U9G7DQuk/dNXhM9cG8yzT/WG1+yQ4+4jG+VswHK8vZ9IY6sw/IsLHuNE/Iper3l0T+JEr+SQ87+eJ4Bd1lWNaGPoFvbVj24yhIxvWpytmaWglT1rTUY3LqPXhzMbqr9NRYgoPik+gwFRxOI89XCiR5eGToO06HrrpH2xEFdqofCZ681UV/Y2IMgj2a5ClVFJDtAZQeqn48DbsS3KT7pUWBC/wCHiLu6h9DopBE3RENyh18G5ch9tS1M8qSm3yMldtuNXe4X7KKMe56K/FpP90RDKbftEWBY0pdzxxYpIyIT71KSDJJ4q6QZFMXvDhJsem3qST1q9Sn1Y2m5+4Y6dh4644aQt2YbUcsJRqqzdJG9CiKhakOX9tDVoNfLRdkBTxuzWUzRN3HZtyMnOdB6yx5FBUin3mez3Oha/YmiSvLxCPvnOXsaE28kWn8qIoqZ9Vx2k2VVOmUvrOIzrcF/kTOP3BN+zdcco9x8Ww7ocKqXTj5c1szFVuNFFzN+BWzrqp1UcNtlehvp3Rbgw6mif0BRFsXdat6R3li055hMMtzQZVq5KrtmL4kzafCanrFMMuMze2B8VX9KnuObtYzWdOQhDTcS9XipI5C+EpnTQ6axi09kxql9whi3Zzu63zqOMb52uNDWfc7hdTdKdZe/q8075/3SKUmz3fApHgM0AwXyA7R7hPufljGsf/b9Wr97+3u2tL/14wFx2pfmJp60JqYynKXXH3BLeQpps8jmTRozUO1WO3cNCoJFVL+MpkS0qLLfxj4BB5KVGq5RgJ4AAKhGAAAAAAAAAAAAAeWVmIq34p1OTko1jo9imdd06dKlSSQRL4jGMbpKA9iL5ln/AJL4ou+c87utYV53cpPGo4MkaiSSfxKKGIUol9iWy0suyLds9mlobwUSzjEik9QiCRUy/wCqK4i46YzPcUXckoxdR2P4RckhFsnSRknE69TNxSdqpHLQyTZI3UiU3WqfbW6Nsmu4hUrZNIk+Z6HZcDo2q53UAADmnXAAAAAAAAAAAAAAAAAAAByJqJ7anWQ4AANZM8YCtezbYlMmY9a+REognfZaJQ/3vUaauLldNP6hRMutXzfQf1iauslLc/cNuO0NeEdZ+I7iUepd6dzDRaFjGf8AZb1ykYiaf3fWUN6hE1DDUNBNRNAiaiu4ciegxvygp7QthRztbr8z6Z/h/V1LklgddWJa3odnP3Bz9wc/cHP3DlZn0kc/cHP3Bz9wc/cGYHP3Bz9wc/cHP3BmBz9wc/cHP3Bz9wZgc/cHP3Bz9wc/cGYHP3Bz9wc/cHP3BmBz9wc/cHP3Bz9wZgc/cHP3Bz9wc/cM5g9VsO/Jd/2pObujYkyNVfziTspm21q/WKoG/kxtUNS2im3MQP8A5xQ//X2420HoKL8BPRVPmXiNm72k+3VEUAACwccAAAAAAAAAAAAAAAAAAAhNxw9xWvKr5IxkwSXm+jypEHV2m863L6pjeErqhfmVf3DdAmwDeN7mOxNKdXSx1cSxSJqZqyLwg8gWrH3hb6qvcpBPWUq6e0qgcptCiKqZvmlEzF0mL6hxnhVmIf4PvXI0Gn80eTZzRS+omZyyTTU0/pM0Ob+UFpjpHyyqh8vKsXZVQAIbeuSkLbkmtp2/DOrlu2RT32sGyVKQ6aXo7w5VN0tUPzpv3SHP0DxKYzyZd9f++JlDydHqfOw1otjMtZDfVqP1THXN95Hu5we5rOZbG8NNLPyodF3XxOXBOL4vxG6ar3GTQSZljp7rS20jfWq+05qX5lv++boE6sSxYDHcAS37f3VC7hnTp66U3Xb52p844XU9ZQ49dq2lbNjwaFt2fDNouMQ8Ldqlo6jeIxvaNX1jGGY46ftHOnqcfAzQ71HRtgS/U5AAFMvAAAAAAABqr2tI4zfJlmzCamhKRhZFkuX8oZBw1Olz9xV1xUvP3DaXtLY6mL4shrKWu177N2u78qN2ZKF1vktpRNVuUxvWqU2ovxpJjVBi+ayCHeGausm4chinTMQ6Zim4GTUTN1FNQ3SYpusgqV8bltKnbM+peAq+JKd1I93Ei3RPQ9XP3Bz9wc/cHP3Dk5n0Mc/cHP3Bz9wc/cGYHP3Bz9wc/cHP3DN1FkHP3CTSuSr1mY5SIfzhqtFtO8VJFFE6vD0a6pkpVT94Rnn7g5+4SMlkj5XWuQTUNPUOa+aNFVNLpp7Dn7g5+4OfuDn7hHiUmRiNHP3Bz9wc/cHP3DGZkc/cHP3Bz9wc/cGYHP3Bz9wc/cPLJSTWLYnkJBXQkh++dQ5uRSlKXqMapukpfXCON0j8DepFLI2njV71siZ3Jtg+OUnMmupT+srajNBvYUeuzcv3k0Ej/wDORsQIFhay31l2OgnMJaJuWXPKShNwp9twrp0o6i9JtpMpENX5sT0enRm7akfZLHySomdVTvnd8S/p0AAA2IgAAAAAAAAAAAIbduKrFvaVSl7kinJ3iSREN1rIume4iU5jFTV2FCbqfnD9KnSJkA2Y9zOVbEb2NkbhciKRuLx3ZMJOR9xw9utmT2IhjQDHuupJJGPMoRTZokU234kyeqOu3ca2LaTWdZwVutmze53ziSlk61McjpdfpVrXXx9PseASgBvvZPzEflovyoV7buBMTWo675b9pmbODRS0HVXvzo56sFTFOZrQx1K+boZIm2X6r1dAzln2BaNgIOm9rxaqHfVN924Xcqu3C5/QXcWWOdQ3AvSXq6BJgGXzOk5lUMpo2crUSwAAEJYAAAAAAAAAAAOtdBBwgdu4R1pLp6DF+Aw4wFMPmUNI4rmOt3Y3dmTRf+yolQpu5K1+KhUlEDe2dtr+sHaPJinzmU78UT8BIyDamN8Ze/Hr/RVIN0/Dd9TkbYYzA1/W9i2wABUOMAAAAHFK8QrzEJvzLVq2GsnB+dm7pep6462ozSrIO/o1bZqlokl7SqhiJF9sSMifI7Cw0klZG3E4kVzXNbtmQD26LsmW0XFR6e+6dOlNBEyCsk7hzDk/Q8tdX8HNrn6272Qje8Tr5L8qVst5liX2d4qx/aSRHoh7AnLouBrkDLjpq9lWSm/EwLVUx4yCP7Serh3pz/bBi/qSEFhDpQUzY+fNf0OBVbSdIuGLJCvfwGWHIecvDyzeTg/iVuSXXepfutzV2Ev5NMglduWdaNntSR9p2vDQjQiegqEcySbk0fdSKUZcBNichz96vUAADNyEAAAAAAAAAMXcdzW/Z8MvcF0TLCHjGv8AGHT1yVJJP94wcwMoMReN1RVj2xI3ZOKrd0jkDrmKTrOof1U0yl8SihukpfbEYj73yBfZCfgnxDMyLVXTtzdxqeQo3SanHUUqyZnipeHrFa6T+2JfZmC7gNcrK/MyXe2uWSiz78TBx7Lu8REuOelYpTmOs6XKWukqqhuFPEVJM3Ol6Cic/N+SEmAzXZ+xtIWDZVX91ppqXjda/ly516U4078qWn4uU3Gvm0E9DdPn4EqfaLVAB2UyyJAAAMgAAAAAAAPk32CPXnd9v2HasneF2Pe6RUU3O5dK7Zj8CF+gpC0qYxq+gpS0rU1a8KceNBITCoO1VU7bDD2d7rVw2tyagbgfl4auDFhLNHblT+TRQUU/kxo/JqmU1KTsuyMyKXJOzGP6tMcWDKLkdRNuXAxLJuGnEvFYybZA6fcSqG6it+8G0+wn82Jv+C2/3+hSYz5dCByeJKGiYtokp97ebrqfzVBZKKyLlArhuomokcmspidRDlMO0eNqK6Rz8WSHoYqCBqaXK4Twuhr3HGUMhLq+qby3tbf8mkQif84o8L7FmQopM7yx83T3eyJn2mVyMWchHqG/ObSSTr+at+4LU5hzEXnZe5J5KDshXVj34tcK7u27nh/k/dsWQp38SdXdJoryK4bK8Kb7ZT1VdPwGIQ/QJcI/lLH7q9Yxs+tuQRiLugVO9QModLWRBX1kFtPUZsrp0qF/7RCDz49vhrfkB5U7qrHSbJc8dMxa/wA7GyCfzrdT/WKb1ybZ/AoL7Htnbib8zz9ZTbh100UlAAA3KIABFLxyjYdhroM7knkiSbpPW1i2qRncg7/VNkaHWV/dKBlEV2hKxV8xVPL+Ro+z4uvebXsqTRlrjdk0nSXkkDFOyjviMmp+Mqextt/yg+FYvLeX9bd4k/xtZh9RFS7hflHJF+ExK1TYlr946v6kWpbNqQFmwDK17Ti0o2MZJ6EG6HgJ9NfvGr9JjeIQTztj5M1/Y7FHQPxYpNDLgADknfAAAApzK0U3xZM/1QFrNu7EQXRJe7dDoLJRPzZnSlPy7X53d8e0moQXEmdNUm4n1kOPPIxzGVYuouRapLtHqB0F0j+BRI5eBi1EB7Pzp1TGra15RZVeQtB28thwZf51QjFczduqb9a3Kgr/ACgsP+8ix9Uy+RCnA73LHAAFcmAAMFed429j62nt23Q+7tHx6es/rnUN6Cppp+kyhzdJSl8RhIibzI1c7DmQvOn8LIWbYbVT8dm7tinpS+I6beMdJyKyn3fxQiWr23KQnIrnG1uXHMTLrLmSGHcrol0O6sIvc3SQUbq1laFN+UU+dcG9vo8CZBYw6rGqxiM+p5Wtl30uIAACQpgAAAAAAAAAAAR6/LRTvW3HUP3pVk9J+NRkij0KsXqfNu4TN7SZhIR4pl95Lhnsp/YrdZf+aXiMx8/CEJ5h69Fsj4lsrIThvsK3RbsbMnR4/NmctU1ql/ZrExFf4ChkrbwZji3UDayRdpxDEpuOriVJmmSnP90WAPTJoWAAAMgAAAAAAAAAAAAAAAAAAAAAAAAAAAAAAAAAAAACgO02g9sosHnODh15F1bih4mWZt1UklX0Y86CJalVE0/NvO6H1KGpQhO8cPHUZfGWGH9Jdrk7Li7aXu4vnI5kjXVH24U5eBkmlK/Or1KbSo6N1n50LoJ0C2JONj5uOcRkqxbvGTtMyK7dykVRJZOvKpTFryNStPoqKZl4Ca7OzElz2dMOXuPWrlBOTtaRVMr5LbqrlTM4j3BvOJFS3NZm6hjpaE+CWx9MW7bixdQXsAAJQAAAAAAAFSzDckT2mrUlGNE063HZ02yk6EpzcVZumCjQxq/Yl3l6Wn90C2hVV4non2iMb7ngUt65yUr8euLrw/mlOLVAAAAABVXaVg5SWxFKylvtVHMra7hnc7Jun43B2DhNyZuX9amkol/KC1QBcwUrDy0bcMUynId0k6j5FuR01cE8CiShdaZi/pKPUK3i064ayQvhuST2LcnVFpKxnVehLaqbW5iv1iBjaky/2P8AqTiyB5ueHcusaAAARkQAAAAVypM5Mvu87mtuxZiCt6HtV22jnz+QjlJB26dqNUXVU0kiqpJpFog5Q86bd1+c6BYwrl2dfHmYWU+n12/kNRGIkS/2JKpJqd0cfyqZe6m+NNuHFhXDrYuU27kkRkmhm17CyQoT/wAciiJ/WMhANf8At8R5IvBUGeZQuDIFzz1+PWS5HTIs6ol3JosXwqJs0CJt9VPVMZM5ye2LNpSlByOYtTJ3+h6RlFAzlQAACrmpYOPpEUyjkeFxNZTu+7iZP3bBk6YtjpMkyHW1OnSTcnScxC/OLE1dQlgoLt0lcr9mG5m7FxVu5PJQCbdc5NRUz+WmWk2n1uFeYnp2JJKjX9VRCKZ2Bqu7IWY1yhASOTnWK4ePlJCSimJZCWetky9yjtz5lFdQx6eeVL1FSKU3T1m0D125kmy7tdto+35nvTh00WkEi92UJuN0V+7qG66U+s6RrVCVuzE+Pc2YGfST9zf/AJCnbtgLoQpVB7chHKC2lzuFr/HG62hA2mvQXu+jgMs2yyjdF79l+GtzJKj0txR79eabs5cxjvilglTlM5LQ3XpXLq8564vvo254O2vyvcrb/I2Th7igLjI9Ut+YYyBI52tHOjtXJVSoO0jcFUTafCoQ3pKMJlLI8Liay3V93Eyfu2DJ0xbHSZJlOrqdOkm5Ok5iF+cWJq6hqNi81r4isbKLqtzXs7lXuVJK0EGCd2uiHTM4lUyN11TKmMVsY5akMo807piKemuvjXCXrcN9THZ1zpj+eukjs9rXfajOLcITSlwdxKs9jFDJd9XTTUdbalee4XkfiT6BluzkxXvldENfM8PqfoCPmtTDV+dte+GeVrowJbOWbxMneGNndwMZCRljquIqYQeJIJrN1C6DJJV3iakim0+bEUa9ot9d8VKZhuR/ckbb+OLIJGT8dCyG0dS6n6pUV0VOdE9TXbJ51ToS7zr6BC3Z7n5td/fQm81g5kNzQGsHZ0uS+WGcLvxrcE8k5i0bbjpxqypeC90HYrquXKddT1dJNQpqlKTzXUQvm9Pzg2fFaog8s/ASwybxuIAACuSgAAAam9q3vymV7e8obvk8kCseJLt+a7wZfg9N97b7jp/lfjFW8/cNw83Y0plOxHEMy20Jtgp5ShXR/qXqZTULq+FUpjoKfAqoNMo56R+1I42VkD7hkHDdf51BUhtCqKmn6xNQpym+MVNoR6S/I+p+AdoRbh9Ho9Fv7oern7g5+4OfuDn7hycz6EOfuDn7g5+4OfuDMDn7g5+4OfuDn7gzA5+4OfuDn7g5+4ZRFdoYc5rEuo5+4OfuHQg+YuFzt279I6pPEQipTnTHfz9w3fG+PnyNI6mKoyYqL7Dn7g5+4OfuDn7hHmSDn7g5+4OfuDn7gzA5+4OfuDn7g5+4MzIaLNUJy3lHm1teXoonX7VX6JE/9IYg20Gn0zGqSkU5j27ruqq6ZyN1/XQV+rUL+g3UNo7EuNS8LLgbsUb91Vl4xs6Vb/kFVClqol+w3SO7s928gt2U+c+J4XR7RxdHIlvkZ4AAXDz4AAAAAAAAAAAAAAAAAAAAABHbHkWsRmm5IOQ8w4uGFYPY4x/A77sZZNymn8SW6gY390jMXVf8xKT6+N8TpNpG6ENHlF6v1x9vkULxKq80mpqUqX5tuXrP8BOsYO/rHjr/ALcXg3iirJ31njZJr0O413pNRNw3U9U1NX/ZEg7NBIVDDkIyi4ttHvmO8ynkEes9ZhJQyb1RQxuBjGUWKorqN4yqaxfSVu6xpqmR4bamyrViyOXhdmSjHeN4LG8a6Tj1nchKyivepmakNJ3sk49G4qoXh4fCUpeghOkoltOYVpxHI5j3ukdicTRxtjbhaAFbdo/I83iDB145Ltlswcylvse9NknqRjtzn1lp5wpDEN63tDzWvku48iZTlIeymTA9h2rVaOl5hdMx1X0uX+tWVSnoXSh9aqYp+voL4DiWOmfg3nwmm9ajsJaQCKr5RxejEtJ9xkO2SRci0WftHx5ZuRuu0Q00VWTU18DJk3SajepuD3IXtZbu5TWWzvKGXuAjcrk0SnIpHekQN6FNnjuafi0iPcydiRJGqZwBhGF8WXKT7q04y7YZ7Nxye46jkHqSrtAntKJFNqKK67OOeY/L+NbPl7ln7cbXpcEVWTcwjNyUipE9Zqbibcyh1dvpEiUz8CvtoR7xuLCXAAhFuX2hxn1bwvKydDK4lohn5PkvmOkh02rndr0vNJtRkiiWRMxFT8a1mIOUayMe9T30HTVUqqS5K+smoTpMInxvjJEkuengbj6eQovtFYWsyQtu4cqNH/yXuOIjF5BeRR6G7vYT18HqXCpVS9Ond+dITwnF60pwoKuyQ1XvzItr4vV/3jRTPc9wF/stJsqmRm0qX2TuDbpv7m0fWDeLmz06myyvhXHG6ypoqGn507ut+NaSF+Wk/gWT3QRlJrNjEZOzKcky6j8DIKV/JLFJ8Ose7n7hv0+YsZRkvGSjFJ60dJmQXQXSKdJQleRimKbxFGsWSOypMW3rmMK/jkf06rVeudGwX1u4OT+H3N1Oj2ToilUUUVRxRcK9uh9A2H43lgww7R4k/Mn8youfuDn7h5EHybhd1HuGrplIMlND1g9TM3dtDeyokfqL8Pt+qPXz9w5EjHRuwPSyn1Gnq4ayJJoVRyL1Qc/cHP3Bz9wc/cI8yQc/cHP3Bz9wc/cGYHP3Bz9wc/cHP3BmBz9wc/cHP3Bz9wZgc/cHP3Bz9wwlwXUxt9eOj9pV1Ky7tGOjmCGndXcKqlST8XSUuo3iMJIIX1DsLEupBU10FDGss6o1qGUfPmsW1XkJB0kg3QT1qqnE/wAPYnkpSVa5Ivxgq1KyU3rfhV09B0NReHfXJTfX6TebL9UT4/BIsdYMbw7tpdF/qtZedaqb7JugmbuUaf6NuhvnVKf2Qb90iItod2mpWUvq7v2Pm+1tty7WXAy7Yk6d/UAACwckAAAAAAAAAAAAAAAAAAAAAAAAAAAAAAAAAAAAAAAAA6MEkOrMZQkFFNRz3aigX4Ek4aNpt/ztZv5Qd46MDLfwpk9nt6DoXiSp/j1w0afVT+dpG6crjj7Y5Ge5a4AAqHHAAAA19ibchr4yFdkHlSeuNe44+XcrsIn5SPGjJSHMb8TWbs0FU0VS7ZtJjGKc+7uahZlq2JZdjoLt7PteLiCOlN90Zk2Kkdc3tKGL1Km+Iw9d945tPITJsnc8ebvEWoZ1HSLVUzd7GraeG+3cE6kjf6/rdIiGErtfXRBzbN7PJXClb005hWtwJpFIlMpJFTP3gujzZjUMqdBQyfRutlNI7MEm+Zw5W1PNV8LmPxYropYQAK+zJJZZgrbcXJjGXtNslER7x6+TnIl06OtVMutOiRkXCW14VNWrUJI2bw5hYICnsE5Bv+5rYtS5ss3RYiCl/QzSTt+MiWThk7qc7bvKqf4w6V39tM31Zf8A7Qsda9LLbvnUW4u2GI7ZOEWTpA75IiqDhVLcSRULx6TKJ9RS+uQSSRYcgZoBiLcvG0bwaLvLPuiGm27Vc7VVWMfJOyJql9KZjJGr1Dpg7/sO5JGRh7bveClJCL/j7VlJJOFWn61MhqmS/eEe7BnQFR5nztG2rg69Mp4rnrcuR7ajUxylI5I9aJrlVKQyauwpSv7uoTiDn5J5fF0W+8mLXXaRabA7VmycmPJtN0qmoz1P1SqGL5n+UEm6dgxgkgAAjAEfwtZ8TkOYe5ouxn5ScNZZ/GWwzdEoZGGQZuVGqjhNPnTvSyiKxu8ePZqkl0cFKHkA57KJDfgEttwolUlXqj97pN+ffuFv/wBIOjQMu5XEjC3dPIcej6B1KqkbJnWWWoUhaa6mNXhQtBRkp2kVrrfLw+BrPNexkVDor3Au67lbyCxamJp73oOo5rQxfQ2TPT0dVB0nyMjbietkJ2RukWzS+eH7A/R/hGvr3LOX8duoqZyijacnbDx62YSTqCauWriHMuqVJJwoVZVXeQqochVK00VIXr505DYGtOPoqMQzMmbiYtw+N0a4XZH2AAJjQAAAAAAAA8zhu3ftzt3CaaqSpKkUTPShimLWnoqPSAA1wstutim6F8GTCyqjBNM7yzHqx+FHEVTxMOP5Rnq0/wBz93N6dYsbjSlR7Mp4strLFuUhZozpq5auSSEVJsFaovY56n824QU+g1P5pi1qU1KlrWlakWv+8MTn8j9oCLTQjUf4vfMW3N5HdFp6zxPrNGKfbufi/wCe9Qea2ns12PexJe+qHZo61uHBIWgA6kF27xum4bqpLJLJ60lSdZFCm9Yo7R5+1tTrItwKxvqyLmi7mPlTF7Vs6mFECNZyDXV7u3nW6fzZqKfVPEvq1TdBydBvUOSzgE0Ezo3Ymkc8DahuF5TbftEYrRSojec98hHyPz7C7f4KVQOb84twRV+8mocg7j50tWUP3fHcXM347U8HyfYmVafyj0+hol+8sLeAXfOt/Ic37JbivcqX5CZXyAfcvy6PkbCH/wCA7YcmO9XJ/bMiYpTF+62KQ5P7IOJpZ+O7Ex8mt8j7XYxir3rduk09bt2b2nDg/FRc3xKGEmAVH1T5PbsXoqSKHlQAACuWQAAAAAAACtbCMnEZeyha+5/HVYq6iFP7Ltr3M2n4dUWc33hZNeQq+8Ny1832Ndm4mVlcLR/aL3X/AGQYpXjM3H+93SX33Ing6t7oQydF9S0QABATHnevmMUxXlJB0k1aNUzLrrrK6CJpFLxMYxvcKZtxhJZjuplli6ElkLUi1N6zYNdLRuGry8ruUzfWqF/i5fqkuvxqdGNzyfIWW5VfDeLGEC9awijOQu8805VbtFyG843jNSaCuoymkiqxdPzW3+U0CSr5YfW3rTyRjW6LeITo76yZGmI9Tp8RVWO4oUvxLIojq00KRsxrzL062OJtF8r+BiLbqpYYDF25c1u3fDtbktOYbS8Y9T1oOmSpVUj/ALSjKCwcIAAAAAAAAAAAAAAAOl8xQkGS8e4+adJnQV+4YvAdwAmQQ93Zzn3M3iOBYSi25M22h8m5mmjRxesfMKKULXwlV0UVL8CpBaQ1odSLzD98OcoR7VZza0ymRG8WbVIyqqB0S6G8qmUvi206bSxS9Z0to/1Gg+w0ZJRk9GtpiIfN3zJ6iVZs5RUodJZI1NRTFMXkYtaV/aO/BKkzMRYQyIAAsgAAAAAAAAAAAAAAAAAAAAAAAAAAAAAAAAAAAAAKdynJOsiXK1wVbSRF01ztpK8XalNRI2KKrrK34esu6MltFL6iVVVa+hOh7YdHWI3Oo3S3lSENUie5p1m+zj9AqXsrNETYbgrodK95uO7Uqzt0OlE9Cp5hbh3lJSleZdhQtWxSV8BW5SeoALkAAAAAAAAAABU+XW9WmRcOXAmroMjdrmNX+Nu5hpDp/wAek1N/Ji2BUuanCbi7MTW2jwO9kLzK6Knx50QaMHayqlfhppIX7yiYtoAAAAAAAAEUyBj62Mn2ytal3R9XDRQ5V0jJqGSXbOCV4proKl4GSUIbmU5edP21pWkKursxVesfjvIEz5aiZ3WS2LoWSIk4duEymOowe0IWifetstVU1SlIRUtFOjWn17NCJ5Ix/AZPtN5ZtzJq0ZudCia6Cm24arpm1pOED+lNVNQpDFPT0Vp9IrzwNmbhcCFgIsSwO04xqnBNJbHcmgSmj5RyFHiTtQvGtC1UjkibZjcKc6ldEpX6CkGYQ7Nqk5TcyjlS6LlIoQtFY6LV8hRlK+tpTaVo5MWvsquVaDmsoJCPAYK7st4ysd0SLuy/IaLkD/NMF3xe9qdPHpbl84bp+EeVDM1huP4mpPOva7ra8ort/e0N6i7rLxzYOO2qjKw7NiIFJfqW7gyTQMsb2lKlpSpze8wlPCgn+zm91GA1oPl63tZG7O08ivTn8PdbBm1U9f2bvdNov7xhBs2zuSJa34Bf8DE/D27H3nbUhJzM45YN9tohLNVeLdBJdRfVqTIXziZPnKjc+vOgjOQrNjckWHcFhzCiqLK4Y1zGKqpV4KplVIYm4T4qcdVPfSgk8jG3NLkkfA65HwFexLvtEQCZIS7cNp3I4aJkJWbtybZkbvuH1mw8USUQNX1i9f3zj4fZhb2qnuZUsC7bDblU0eUZZsk4j/1ijxiquigX9cZIeYloKmP4foemjrYXJqWKA6mrtrINEXke6Sct10ynTVRU1kUIbwmKYo7RQ0yUsouLQDHzlvwV0xp4i5IhhLx6yiKh2zxuVwkc6ZiqJm2z8S8lCkNQZABtoYc3EY19btvykrH3BIQLB1JxG95OertincNN0vBTaUMXUluF8WkYmHxnjaBdpv4DH9sRbtB2tIpOGUSgkcjtUpk1FimISnnDJqHKY35wSgBvvH9xumkZkMbY3lncs8lMf268czrcjaVVXiUFTvkC+FNcxiedL8Jh8kxpjlOLXt9PH9uEjHPdu8MvJKHd1O7mLVvqT0aTbWkm37AlABvX9zG6Z2I/cUCor326LYh4L5ZkjVmEbIyDf5spjFPsqKkpvbFVCkMYpRHMT4ki8c2I5tWWWazj6dfPJa4nqjIpCSsg7UMo5UMlzLorq0FL7FBYYDG+kw4Bu23xEft2w7Hs+pK2nZsFC1RQ7kl5PjUm+2hq17ZdqlOnV1aRIAAYuq6m9rAAAaAAAil+5KtjHEag9uR0tvPVNhgwZtjOHr5XTx2m6JOo/wD2fWEjGOk4WgldPeNGb7jZyZyTeVyY/s2UmrPcye+hIslUDk72VIpHm0kY9FFU+8pHNqTKfWdRX1Bcs25yLl9A7O7E1rMtJfoNCMnJTyckkb1XrlLpQLX1kmxj/rvUEmjY2Nh41rFxbBJkyZJkQQQQTKRJBIpeBSlKX1RPuWYVY/O52Nj+ao50qo1w2/U1PaPkJBPcb7vQptqlOmZJVM5fEkomfgZI1PZMO/n7hbuW8QrXYv8ALCyO4sbnQT2FiudRW8q3p9S4qSlalMX6tXSfR9wVk2sfLTt1Vl+CqSZmNWul09kY/uxTe/bXUV0foTHJm2W/F91mi910PqWz/FUD4/8AnOFydkyUx/P3Bz9w+rmh7ux6RNS/4VuxYql1eU494Z3HI6fQVVcyaRkK/EomUnxjDKXbbKa5Gfl5gu7OnrSatVN1wuX82kTior+6UU30U8bsGFV9jrQ7d2fUNWVkqIia3y/Qy/P3D4OdNNM6inQVPxGEosPFFwX5KkkbsYSkJajVPWVqdRRk9klfSXVorRZBAvsm0HP7Gjx2uxwhiFm6Rfp45gl3Tb5h06ZFdqk4/YorrqLsezEw3mWy9kODVeLOJWUjMSJ1Vf2KEtaIum/qlNYsJV4wNXhWZdqd3jKF9pNTTUzr+RKcnxkFs252c7Vbk7xfj9a63frN10+7xn3e5lNUqpf1xlha4+x0IY2Q/hJ8+p5arr6raC3qH5dkyQjsrj2w5iGTt+Us2GXjyfNN+4paE/1fLpN90a2voJzZ9xSlkPHSzo0QoU7RwuprVXj1ebdSpvWN0nSMb1ztlBtoKqzZjqRuQjK77Ta96m4dM6BmW4UnlJkbTUyBTG5bhTF1J6vzhOjc1hNH5iJY3fL3N9mVy7NqmzN00d7FQc/cHP3DwsZVjIHXbt1fxhqpodNTpmScND+yqkfgokb7w93P3Dzj4nxuwPSx9UgqYahqSQuRyL2HP3Bz9wc/cHP3CPMlHP3Bz9wfNecU8Ak1iYkuO/45vckxMq25CPaFWYpNkinfukDcKlVPukqm2LXlXa2zH0+siboFylpHVPLkidVOTtTbUGyUTe5uXREIedOYmJJC17TapOrgkE/xVI/zSBPQZw40+FBP1vb8BetQbR2ZbDWzLSiLTaOlV0ohgiyK4W6zr7ZeG5Xjx6qjy2Zj20rAZLs7Xi+61dKFUdOjqmVdOzFLwKZVU/FRU2n2jCSjswwtp2YGfNe5872jXy7Un382VksidkAAAkKgAAAAAAAAAdZ1E0iHUUV0EJ1mMcAdgDW3J/apSQVrCYqO2dplqWi06rTdQPWv9jJ/W9P1puj2d4ULL5AyDNOaO39/3X3gqO2YyMw4al8XHVtoHKiU3xJlIDnxQ8659kPQ7K8K7U2wzeQMs3orsr+x+hgDSe0O0fk+1DUTXlE51mSvS1lqceBCl9BXJabxer0mU3fuDZXHOcLLyRQkezdKxcwfX/Bz3SRVTT4jJGL0q/u9ZPWIQatwyci3KO09j1+xnYKuNU7LqhYYAA2OYBDV5F1h+7nORGe6pak3o+VrMievuhyl0JyqZS/YXpcF/JJ6/qOuZDr+cG7H4P5lOqpm1DcP0LOaukHqCLxm6TXbrkKdNVNTWRQleZTFNQdtacRQNoT6eCJFO25RXRjeRX/g50fwW24Ob+LqeyzOb5s39bn6PmtGi/hpMzB7LoedfG6N+B+SoUz2xoCaujsw5At22od9LSj6Lom1Zsm5nDhc26nyTTJxMYY7HVnyWAconxxbFuyq+MrxTPIQxmrdVwlbckmX8Zbqm57SDj51Mxvrdz2xe9K8RyJYqlY4t10K74Lri6mj+IMLzEoz7KEbf2N5Q7O1IC6VJVtKRSlUmLs/du70ckOXSU1dOpMqnrp/AJvaqj6K7Q12Y9xWhKbUp5Vmbl8uwm0e33DgpiNnrB784uguumfSl19Hh0aNA2pEbbWDazK9nWRCMFTXA9a+TzPV3rhbbb9FTJJJnUqmgUxkiGNtlJr2+oTpXJJfF2/ncgdTWthNVsAYtmY+Wxtb9/SWWWNxWJU7kzVe2GCUQm7K3WScV8qoNKGXQW1H8Tg5z7qe71jG47w9MWt2Z+z75Oxo+jbsh74gnstUsKcr9qiq+UI8Ov5vcSLsqUofVy08PQN3wB+03P8Ah/v+1NmUrTSq5cXXNcEVdcHL4/l30fN9o6PkXDVaNVMm6hjFYkXcGLp6m2kqxTK+D5z9m5zJixjmiMfHtUmrdBPQkkgmUhEy/CUo7wFeoqHVCJ6E0cO7ArK6LeyXC5Jd5Ax5C25OEmYJnDvWkzNLxtWpmq7pVNZJRJq41a++KFULp+rTFmjG3BcEPacHIXJcD9JlGRbc7p06X8CaRC8TGFeKTCuWdzeRLoVLf96Zzxpar6/7kkMfnjI9RHdi0GL3vC+6ummmik7MvQu4oZXSXzHjF11rWlOQqe1rdmcpzMdlDJEW5j49koR7atruug7H2X71P+zK+ql/W/60WwJ5sCWb162I4f0K0zbhuKyhby68c1bNbwj0D1hJQ6fWRX093VMXqM2UN84X9/x6DjTmKkSTEUylE01UCPW5F9o/jT1F46TD9EPSb9A0EnbfdWXeNw2G/Q21Yh+sdl+cjVTGO0VLz6vN+aMb8q2UHOrY97BjT4V/Q9/4Er/L1a0r3Wa5Mk9To5+4OfuDn7g5+4cTM+uDn7g5+4OfuDn7gzA5+4OfuDn7g5+4ZzUKuFLqOfuDn7hhD3Mm483b8Y6l/OaN9DSRuTp46t1WtCql9XzesdJou45cmiclEY9v6zKJUNrP08DFM5NwU0/qypH+MWW0ytzlVG/uc920UdlTNV7v0+p3LzDqQfHi7b2jnQU23r0/Wk0OX6v86p8Pqet6hD9hbWiix72McIqr+UE9Dx0of8YXP7W4XhUpqerp8Hq6B7Y6OYw7FCPi2qTVqinoSSRT0EIQern7hstVunYYsk/VTT7P8wxVq7OeqadEv2NiMV3G+ujHkDMTCqR5NRpsPzJ9BFHaRtlwYpf1iRxLBR+BLyg4Jn+DGSXKykDyL55GKOfBJFdLqulE06/lSGUOXa8elPX7YvAd933nE3Rc0Plb43ROWJ3w5Z6gAAamwAAAAAAAAGEnL4su11iM7ku2Gi1Tp6ypPXyTc6hfunNQe2KnIe4GnlCDlGEg0P4XDVyVVL+cQbYHEeJt7XPcAANSQAAAAAAAAAAAAAAAAAAAAAzZTXGgAY6Vn7fg09yYnmEcQniM6clS/wBYwihcz4+kyFRsmebXpILebax9sKFkFVz/AHkq7aX3lDEIT2xs1jnZohA+rij5lQng8GKXqbPLV8W35wveoyHmkvYOY/emymn9HdENX8mPi38PXVcqKkxlC8ZRio68FvwTnujdkT1SqOSUo4XU9oxVCE+AeUvZmTh70QyJZeXr3i51BoaP/HnqUm0UQqbXtqJLJ6tOr2VBJ91mzFqhwa6tSoYjGNXJS7AFaqRHaKoTu6eQcdats6e/8knvi9U235S/o6gQsDLzhD+GM/OiO9v/AIJttg3b6v1bijhT/SCDcN/OhR3i9lLKEZyNe8bjOyJe+Jhqs6bxCG4VugnrVXVMbQkin8R1DEKURW3b3vWzLjjcf5kVYOjzbg6Fv3KyT7u3klaF191cJG47DnSU5i6TaFdvp0eAd2b0PKCFlQanWlIXjGnVS/Kd23Hhf5qjQhhvHD96jXaKRyTYI1d2I8wxlceRGKcpnieVlO8pkUNaUcr3eFafmVKE84++LeMdI/qokFmsWLWPaoR8e1SatEE9CSCCWgiZS+qUpR3AOlpkeVkkdI7G5bgRrJTR1IY5uhmzaqruF4V+gkkgnrOoczc1KFKUokoBoRGqpIC8LQx/2X78Xse4pJLH0S2Qn4yPjlVZNnvwRmv8UL502hY3nClLqEQvCybxv68btm5LFdxkhrpyjYjyjJ9HGOZeJQbpN3KipSai7fBNSqmrwl8WgbsgLDau66f3qSmquWsTXtKZLypF4mh1YKlzYnaM2z1q27o0dypX7um3ulKVPfqgbT7ZCKDLXYhXJOBrox7iXE9x2RPN4FFsVi9gCxhKkIclVI9JwqTYV3EyqJdJjpDZQBlai9vQGjuQsaylz4kyrPW/XLE5cTm004DyVMWU2it/S6TUTKkm1ZIVdGS69Ji6y6FFPQNgMewc0z7S2YrgeQ75COlIq1yMXh2xiN3Zkknu7RNQ3Sbb1E1aRcQA+p3jMAAAArERH73vSHsC3V7gmO8r6PNtGTVsZw7fuDfNt26RC1UVUU9UpRDezf2goK1cCwFt3pCXb8rYRJVktDM7WkTuVzlXPs7adEeJSnKZPmpo0cfO6OY7tj5WdpZk3cbR2VgWt5UIl/8AXCTVUbpKfutmjov98i4qVNxEn2glDwNS9zr0ez9/HjvYrV7a155uV8pZoR8l2yenBrYjVzrSOT00NKKk/jSn9rl/Fy/n/GLHbIIM25GbNJNFugnoSSTT0EIUv0FKO0ByKmqkqnXcp24KdsDcLSuO0kTc7P2Q/O7J/k0/21Tpa9g+wbSppN7JuobHFGt3aOP/AN4+7G/9lsyMil/KGVVTT0/t1aRsjT0DvbD/AAVONtP8RPY5ABob2lFcY/1Y778L+MbmvyMZYkYvI9nCwTySVYu/Kz78Yp3YtatTaSad/iTh6OI7pzjfIBqBhG5m7JDstWzfJEb4uqbtOcetbvQnlFStDINmtVS8C8SvNwi5EqmMboqlWvOtRlsbdtKfve3McZCnMJOrdszIz9vBtJU9wN11UJRcx00kzNtBTHQOsnVMqtK0Px4eapSoA2pAar3520J62sbXZmu1cJubmx5bS7xkjLGnkmjiRcNnXdFFE21Uz/i2+U5d3Vr5cdkZLLV4XVdWS7mx/iODu2dlLcg2iNwUYXaWCaMe8q95R7sYyCu7IGTR9FdBKJK8DHproANlgGouNMlW9mLtg2Tky1kXKcdO4UlVk03Se2sics8zIoioX1TpqFOU3voNugBx6B1qJpqpnTUT1FN6aD79NRrpOzlzZ6lJaKirif29jiLfuYhReNV2pC410DmTc0K5L1NWZFSnS1JedVqmp1kJ44J5mU7MbySGJ0zsLTwYZaxUJP5FsyzXybqyoG4tEHs04N2KqiZTvY9GvoMmg416dPSlubP1AtQY2At+DtOEZW3a8O1i4qPQKi1ZNUypJIJF9UpSjJDxNXNvpVcxLXPTwMWONG62OBXll5ysu+Mp3vh+HQfoTtid07+Z0mQjdffT16kKlPUxuGrq1FILEGjExcCmHL6uztRJtTOWrHI1w25MkTSMc6sevHM0W5enqr+PRrUpf7p/fE9HCk9762y9zSeVWWt8zaOwc6WZkfI99YyttrJeUsdOGiEo5XIQrVY65VPmDFPUxtBkTlNqKTrFh/TUaRW3Zd04v/CtbEc4eEvZ7gxvNOXLBU6S6k+qvMqqrJnLWhin70rXTzp9AmrXKa1x5AwBGWzk6ixJGxZ15MmJJVcIHcdyZVQcO09zSrwNvmLu/nPeJ5aBMf3S5f7X/UijqbN4tTakBrv2YZyXYTc7ji+ZmamLzjYxhJy0ipc9ZqIfFVMsnRw046e6azoqGM1qmTTTw6/GNiBQng8u/AWY5N43EAABASAB4Jybg7bil5y5JlhFx7brXdPXJUkk/wBJj8hWDTNdx5EUIng/H7ubjF//AKqJ1Q0VD6enqb6iVXeeLltp7R/ywnZA+T+pG6RrC3gFYnsXMtwa/lRm7yQkf+t7SgEG50y+yZV93sxvvFKQdhOz/ZCpyLzkxe02429GuRvGTOT720VcqJTfEVMN2z41+iGN47ohZNacaCsu0qpGssJXRMPJhtEu4Rp5ZiXrlXQRCSaG7w0/wrpELp9fwj7QwTb8XQ/yXvbIMJrOc+lC7HjtJPV9ib466ZS/dKPbD4Qx3HSiFwTDB1dEwgfcbyNxvVZNZA+nh+L71aptf5EpBIzdRuR11y9DD8UjcNiPWP2nMdXjbLKcUTmUHS6f4y1awj+QIgrTkbbcNkDpqp6vCqU2g49cllO8bwT8j4fsSZ7wv0fKC5IpxGRjEv5Tac0TdOjeyVNPQf8ALEFqDitOIbyLFjY36qEjd8S/Qi9gWNGWBAeRWbp1IOFXCjyRkXvW4fPVearhXTw6jfzCE6C9AlIAIHyY+NxujUjKNyTVPCF7oZYZpJo2fdDtGOvJImkiTR2bobS5vR8CC3wbfsC2h2XPbkPeFuylp3A17zGTDRZk6S/KJKF4GEDwyvKJ2WnadwOu9StoO1rfeOD+Nfu3Jusb4lWxkFTfrB0qZ+8i9U/Y4G0qXdu3repOAABOckAAAAAAAAAAAAAAAInjtlXF+Wo23bb0tLVvVB8ZWGKbggxlUqUW7w2L9WVVPf3SF6de2bkeqmuWDBwSKsn2hLZT3PxaJtqYkDl+xdRdiil/o+9C1RYt4hIwvwAAd4kAAAAAAAAAAAAAAAAAAAAAAAAAAAAAAAAAAAAACpZXFV0W9OyF04evn5Pqybs76Sg5Rl3+IfODGpVRYpKGIs2VU+kyKlCVNXWZJQ3EW0AAqsl6ZzbEM0eYPYOnRK6d9hdaXdD+8plUiKlp/J8RirqyPmiyIB9fl4Y/s+OtyFqRxIpNbkcO3vctZe8L04s0kyGST1qaNR6HoTxkGVkO0JjJpRYrZ5PSjhM500G8XAP3JnqpeVSIGIjtq86cOJTVL7VacxHLvtnPObMdz9nTkfallQt6RLmIdNllFn8oyZukjJKVqYmlDf2z16S6yFNTxnoAL3GCWvSz0Vjt3F1w6ShK6TEUepFOU36K1Fb5wZoXzdOPsQvFVzRdwv3krPNUnBk++RTFsbUibRWhturxzHavoMWtSV8YlDfBmE2KCbVvh+yUkUSaEyEgGpSkLT6PmwBmFsg2E1QO4cXvAERJTWY55JEpSF/TqEBke0RbU0uvC4Vjl8mTaZ9mvkRUtYtqf017zJm/FkuHPUQplFvsSOJWTB+FyKlXLiGyqKkp0npANaGp+3b4iWs2bVk3TaM26aKKJNCaaaegpC/ZQoArjHWK5WJuV1kvJMwlcN8yKPde8N06pMohlqoejJimbmVPV1KKn4qqmpSpq0LRNMlpAAAAAAAAAAAAAAAAAAAAAAAAAD4UTTOTQenSPsABrtb0EnjXL1yY3gCJpWs9iW1zRjElNBI5wqusi5RSLTkRAxk01Slp4TqK+gvKlgiEZlRmsa5ARzg4a+ULQSgywtwVR/jEOkR0ZYshp+tRLRQ9FvWISmqlDU10E2TVTUIQ6aushvCYeP2tBu58dslPQbPk3keHscgADlHQAAAAAAAAAAAAAAAAAADgUDG7l2ZYvG/HnWlFr/JWD16fMN2xS1eGL+sdGOU39zJC9pF+ximTqUkHSTZoyQMuuqp4E0iF1GMYUNiFFcmPYiQeNVmzub3p16kp0HTXfKqOldX8oscW4cmq/wCRaombydPRLkyAAGh6YAAAD4HQ0jmMfr8nsGzXX4thMpP9UeoBsQgAAakwAAAAAAARe7ca2RfmwpdluNnzhr/F3nUk7Q+jzThLgsl4vVMIG67OiCCx1IPIEygl0aWsgmg7SIQvs1KRNb/GKHFyANsScr8/fMyxyxuvE5W37LY1Iy1DXNhysW4lFml0NJhwsT+D23cnDQiaXH5tRU6av3twgwsZeUBLbSCbqjZ1XnRq6rtH1FKU5tv6FeGrmZMxyiXdsdR15btBPcVIl3CR6fqlOKrPVq+Kmkn+MGvhDqJ/Nq6NY59ayDEnBb1Q+leEqCt2nRumZPdyLZEdnl+/7kvu++WEtCyEHBVUXI9bGa1fpm0JcFC8DHQPTjqMUptVDeD4xs7hbO8VklAlvyjVKIuNBDWZqRXW3dkL4lG/rcvWSN1k+MnWNMDqKKH3FPGO+Nkn0O+aykW67q9ZOCOmq/j2FU/Cb00/eL65Oj6wbU1U1n3VrM/U6W2/A0k1KtUkiunamnwr6IfpEAi2Nb8Y5HsqOuxmlsGdJ6HTfd190dpm0Ko6vW4KF8Xr+MSkX3cOh8eRVVcLgAANDe6AAADIABX2Ss12XjAnd5R332YOnuJRLLSdxorq0qKfQkn0+JT93qG2DGGo5y2Yl1XJE6qS247mt+z4Ze4LklEo+Pa/OrrfEbgUvxGqbpKUab5lzhOZQdKRbOisfa5PCw9d9+cc/wDZb+D2tZ/mY7kLJV1ZMlfKl0OktKCh+5Mmuru7EpuXm9XiNp6TKm6/uEU0CKirPU7vgi17n1Hwn4GxWq9qp6o3+a/37nCiiiim4p1nP4jDkAHKzXNT66xjWJhamQHz/wDEIcv5s5eZTF+KnqmH0A3jfu+JhXqaaGqYsUzUci5KioX9iTtNSsQohb+SFFZGM8CUt43bT9aUvz6f50vWT1tfWsNn46SjZhihKRb5s9Yu0yLoLoKFVSXSNzKYpi+Io/OIS7HmUL0xvJEcW26VXaHU1uIY6mtu71G4qaSm6UlK/lS+v4tY6UFW2TgkyXufH/EvgN9Fer2dmxM1b1T2N+gHhh5VjcEMynIt0kuykW6LpqqTwKJKF1lN/NHuFo+aHQ7atZFovHyDVJduumdFVJdLWRQhuRimKYROKfZCw4oRK2Gq142UShCeQTqFJJRRf7SWVNpXTp/Y6huj1VvAiJmAyx/fNOxXqaRtRza9FJPYWTrHyUycOrPnknR2nm3rJZMyD1iev1blspSiqBv1hRJzCiLmx7b10OkJdyi5jp1knoZTkWr3WQaavyapOrT8Jug/rEHlfZrvTDDJF5lxRhctr76LU1wNdtlJoGUNoT3WfJFfqN4kTEP+ZDc7z8L6KcKaklpeJ2aehsGAjFgZNsDKUOWfx9dkXOseJNajJxrOnUxddCqJ+JI2n1TCTiB7Hx8LiEAACMAAAABV+S2qN45GsTHDklVo1E7m7ZRDiXaXTYmRTaJKf305QXp/cQs9RRNMplFFNBCeIwqjCHeL0f3LnB581dbgjK39f1cE01UbGL+vUMu5+4qmJoPu7v7fuRSLo0tgAAQkpxWnEVJ2gMLqZMh0J610kkbwgEz+TlTqaCPkjc1GStfZU9U3qH6/bIe2+fH3BWnPjxG7XozJTeOR8UiSRrZyZoqH54xr5OQQOp3V01cIKHaumTpPacNHCZuCiKyfqmoYevn7hb/altKKi73gbwiy91dz7R22lEyadDs6Gx3dav5wietPV7H3CCoOfuHHrYEhdwaLmh9y8NbZXatE2SXmTJfdOo5+4OfuDn7g5+4U8z0A5+4YO8Wqj+F8npHMWj100QUIaurfQMsTfT/fR1lHrlZuNh6oJvFVTuHX8XaoJmVcL+HVpTL1ctXUbwE9YeBqymJeQay821TZN2Ws7BjxKdUipimJVZVQvLVtmULpL0fOdZ+jRchj3dpX5ImaeqnMrahsrfKw8TnZLbRE9SQc/cHP3Bz9wc/cKjlV2anRYxGJZBz9wc/cHP3Bz9wxmbHlkY1jKNTx8o1SdNz+JI6WsnTzL/gGUh7qyNbDVRvb+QpRRuT5hrLJFkEkOn8ofg4N+8sPLz9wc/cLENXLByr8uhzavZFHXcUzM+6ZEsYZqyq3SL5Vc2m8Px50bRTpqWlP2ujjINe0LflNXlDHMF0KdJkbkX84X2tJmfT/ADhA+fuDn7ha+1JfjRF+RyZPCVF8Cq353LGP2grj6O74+Ya/W35sxP8AVa1GPV7QOQHCpky2JbrJH6tas0u6Mf8ASn3VLT/OEJ5+4OfuD7Uk7IaM8JUvxvcvzJRI5iy84UJ5PlLSapbnnNcIuqfT8Ju90Lq/dGElbtyFOeblMgTJG50zkVax+0yIpq/OokouXh8Kw8XP3Bz9w0+0J+6J7IW4/DOz4/hVfdbnlYxUbFnXUj2CSCrpTfXUJ86ubTw3FDekxunxGHCbVwwkflBbb9WEm+j8fY6SHU0/Vq08K6fwqf6/WPXz9wc/cIG1crHYrrc6LtlUUke4dGmH2Ldx7m9rOukLXvhNrCXAupsNVU/4lJG/tcxvCp/a5uv2dfjFrjUR2xaSDU7OQapLt1+gyR0tZFBKLHy3c2P9EfdCr+4baJ/XR9TiTjSf6zxOn+N/XDs01ayo4Vyd+ing9rbBn2cqyw3cz9UNkwHlYv2MoxQlI90k6aOkyLt3CCmsiiRi8aGKb3j1C0cUAADUAAAAAESt61Z7LctNvnF5SsFasQ7NEsEIU6aTiSXS00crKuDpnqUtFNaBSp6Pm1Da/YlLvCEwh+MW3l+6GqpPChIJM5Boob85TYIv/NWIJt21nMuZx37UYklrKqdzsEQgGV05dnJRC27hWtu0IV2ePVlmSSSr2SepG/GE2+8VRFJBI3mlDbZznV3CF0bes/fMY67RUsRO32d0WRENF/MurgZJuzvSF0/ON2ShapJKfZuLq/vi3rPtKFsW1Yuz7fSVJHxbcqCW4prVP7SihvWUMbqMb2hsmCNt7oqlSr2jvuCK6d1IKn2cbDVW75MT17yjjb0al7xkUif4psumj/RHdXs0YLPr8oY9bShDp6DFlHLiQIcv2aV1D0FnAKvmZO6nPtj5iExGFcLwFSngcQ2TGGLzLVnANUv9QgmKaKaCZE26SSZCeEpPAOwcjV8j5OZTfA0AACMAAAAQzL1sQ94Y2noeclPI7funek5Td0HjXCXnEnVDeqZJQpDCk7Jz3bfaGTw6tFvaNrgZya0zcUUumdJVvtwzxE1eFfqzOHaBkzev/PFgScG1y9l2Utu7Eu82lYCbBcsSt1t5KWXLvFXcF9YrdMpNsvg1q6/UIJZf+L7fyAePlVHTuHuCEUUPDT0fpI7YmMXgahdRalVTr6yShTkOOnBIyns13/o507HTtXCZsBV9b/vjF6nc82RbZeHJ4b0hUzeT9JS+J+2NrUY/e1KpfGTwCxo6VjZxkhKQ79q9ZOk9bd01VKqkoX4TF6Ra/i1POyRvjdgclj1AAARAAAAAAAAAAAAAAAQfHVU/wvZNTUSV7x/Ahym/tfuqlC6f5Qq4tAVXix2hP5JyTcsepuR6Dthb5V/UUcNG5juNJvW2zOdo3xpqC1Bzaz8VfY9Zs/8AAQAACohcK+zoRRzZkbGk/wCE7wtZgpprwNtKzzEivD+R1jYfjw4CictQEpcNiPU7fapOZiLXZzsS3OroIu9YOkXjZIxvZUUbkKLQsG+IDJFpRd6Wu6M5jZZuR0hU/ScnHkZM5fVUIalSnL6pqVp6aD1WxXt3StTucHaX4iexKBRd+YJyDNZy/DZjrLzK1Hbi10bTftHNuUkqnbpOlnJVElKuEypKalq06kz04UF6AO2c0oS0uyxC2VcGIpK37md9wxVHXAyKg6bEUXlFZWqRlXB1SGIVI24mc/AqdaV3a06eAxsJ2SjQ2DMT4WLf+/XGFyxFxeUfJejyj3B5Vxs7W95nXx06tR9PD0V9A2NAAfntl3DmQpS0707LeJX2RCWxcE0odpEurK7uyYkcyPeXKnl1U+0diWpllSpFL3g/g19Y2aujA1yp5Fn8l4myeezJK8mrNpcZFoVKSSeGaFqm3cIlOonsuSpG29VdZK0onxJXRzu8ABQ+Mey1A4lyFa12Wncbk0ZbFjOrMTj3SNVF3Jl3yL1R6q4104qGUTNUxdvnVSteNKchfAAAIXly9a43xjdN+Io1cKwcS5et2/0uFyJmqklTj6x1NBacfpqILjO0fkHj+3bLUX31oiMbtl1+OvfcFL51ata+soprMPR2k1PKMfYlic9q670YoOKl+hJiktKm1fAbybRM36wZ4eb27PbBEdjZcerwAAPPHYAwSlkWYePcw6lnwZ2D1/5VdNaxyW0u93d/vCiengZTeLuavHr6hnQEjXK3Q1c3EY/yJB1mTXJ5HY+VjtO5Hf8Adi94O3obXs7ni29RtWkYmLxpjmEU3IfH9ux59xwtraxCCXnV+S5ukniU9b2xJgGd4/uN00rbCuHWOGY64o5kvFn8uzrmZ24yKLHt2+7p8yUutRQ3tdSn1nToJoISyKc+YcOI5GHvfK7G8RxtjbhaccOAg9+5SjrPdtbXiGS1w3hKJmPF2+zV88oWn17g39atqesqb+mboGDvg13XflNli+LvJ/akOnA+WnjiM2vKEl+MbPd0lTlPsFT6DKGL1+cS06BMbLx9Z1gNV29pwvdVXqm+9drKmcO3yv5Rw4VqZVc3xKGEmBsdnuz9CJXLJkn1IbbOFCyb5C9M2PW153VubySSyRvI8Tq+rZMzmqny/sg3nT/0Bata8ByAjfI53MStjawAACM2AAAAAAAAAAAOK041pUVTiB8nONbovBv/ABS4bpfumX5xuhpZJq/dU7pul+BQezMVzSp0mWK7Leqt7ou8hyd6Q6zw0aXk5kTfd1aU/bVUT+MSOAg4q14OOtu32CTKMi2iLJkgTwJpJl0Jl/mjrU0e7Zi7nA2rPe0adDIAACc4wAAAAAAAAAAAAAAARV3IfJDNFhXa4U0xskV9Z7wx68CJqvKorNFK/pWZEQL8bkSoYi7rVir0tyRtecSVOykU9BtCuhVM3pKqmYvhUTN1FN6hxLA/dvRxKXuArPBV6Tt1Wk7jbrdIurhteSWgJZwj0lXVSoU6S+nh0mVbqt1ak9WqnAWYPRobgAAAAAAAAAAAAAAAAAAAAAAAAAAAeJ48aRjNeRkHSbZq2IZZZZY9CkISlONTGrXw0pwqAPaAp5vm+6LgRrP2HhS6Lht7bMohIVcs2B5EvqmaIOVSHMWtOGky2zQ3q8aVEtsTJ9tZHaPD2+q5RfRTjuspFv2x2r+OX48aJuED9RNReopuZTl4GJU5a8QBNAAQDNlwy9r4yn5i33ibKSI3Ik1eHSoqVoZVUiXeKkr4qJbm5wryrw4cwB7b3ynj7HKbSl53OzjnD42lky6lXr49Kcalbtk6GVXNy9CZTV5DGQud8WzZZAxbkWjF4pgpLPmU5Gu4h4gyJx1uDNniSS1E6afHp4f5h6bCxLZ+Oqrv4WPUczUhwrJTsgp3iTkTenzzg/VUvHwkpwITjwKUo99642sfI6DFvfFqxs0SNcd5ad8bUOZBWnKpkzVpxLxpyNw8RfTyAEX7PLKVj8bIFfMpBkzeycjIRDV/QhXSMc5dKLtk1il8J6JqUpor1FLSlDddKi1QAAUtignyty1km+5pwasrAynyNjmBumsbGpJN3FeNPpM6UV7xq+lLu5fqxdIpTLEXIY0uFTtB2gmqomyQKlfEWimY9ZSISKatHCaZfS7aat0tadaqVFEefmdFuR0gxlmLaUjHKTlo8TKsgukfUU6R6cSmLX7K8gB7wAAAAAAAAAAAGoXZU7TN1XMplhPM86QzW23spcsI8OkggQltIv3zLR5spNWwpGr6jm58FU+Y9PZG7QN93Lj7I96doOYWRVhrpTUbN/Jxd2NjXrBk6Zs9tsnuKnJ3vR4THqavOteAA20AVT/VKYXPj6Syga+iN7bhnzeNknDpk6bLRzpdVFJJNygqkVZCtTOEa+cTp0qUNyLzGMc9o7Ed3Wdfzy0MoJxy9pQbqTkn5otwotFN6IKHLIFaKp0M6QpRPWWqdDkU4cKcePMC6QFRRWfMbRC1p2VOZAVmrlm42OWIsyhHR96jktKIunBEUjkYlWNxqWixiU58PoGRuHtB4lte+Ese3Fc67CXXcosimWjHhWXeVtOyhV7td2KqfcJpJuaq8fQALMAAAAAAAAAABgryjFZu0pqHRQTWVkI5w1Ikp4DmOkYtKV91ePAUlgOdb3JhqzXifQ6aQzaPkWp/nWj1umVFy3U/OJLFOUw2JpypzGvuRoBjizK0LfNumTZxuQ5UkNc7GtdCSj+qChmcimX8vXZ7spT60iiXH5kczaVMs8V06Zl2gn3MvuTsAAeOwqejuAEEvvM9h4/foW/ISLqUuN6nrZ2/EtjPZNcuotNXdyeFPq+dU0E+MYNO58/XRXvEPaVr2OyOn5o1wKqyr3X+cbNTpIl/ddHFmOklk4tE9SrLWxQ8ylrUrxFd3NnKyISZXteDq+u+5kOg8Jb6Xe3CBur+MKaioNfD9cokMGviScuzR+FjKE9cKX1kRGfwJFKdXHqSQrvql+FZwsQTW37Yty04pCDteBYREeh801ZNipJJ/ukFllG2PnW5zp9rX/CQiKdx9oycX7w3tKw7XaeqlISTqTdqfrCokSTS/dUWHcnc3aCi1NuQsOyZ5L8vHXA4ZK+Lw93VaqF/e3hPAE2CP8iFL7Rn7kG/CLmLX3f8A6X6090tdr/U1f0Rl8c5LXviVuG25izX9tTFtKNu+IOnLdwkoVdIx0zJqInP7PraDjOO03SjVdNmqkRwdM+0Y/WRM/qinbMuW5sG28yZ5FxokhGLuCHuC7YubLIbj1XSRR+8TOggtoMb1ilPtE9ghOg+mY9i4W5lmmrnSO+8dkX/AOgKV4jjSKfv3KU3cE27xvih1tu2imzO3Lt628P9qDbUWpV33w+BLxK/kT8qOJ0mp3U4uFmaqdGZriVviWJhWA8+0X0L3i6J1laR/SfuH2brrw1L/Y+4f6xEZYYq2bYirTiiQ8Okrtbh11FV1TKuF1Tc1F1VT8TKqKG8RjDMCd9uRuiHoaCl8uzi1XUAADQ6IAAAAAAAAAAAAAAAAAAAAABhLqs62L4jfI90QzWRbkU3ktfjQV/KJqF6kjfEUai5zwy3xO6j3kXNd6h5Zc6DVJ0oXvaB00jKaa+jdT0l06vGQ+3q17msbC9oW9LgsuwyOLbddyeyLvuXfSJFOdAvd1ljGT10qXV5jT1FGlr5++lHa8hIP3b12v8AOunTkzhU/wB5Q5qm0+yX1PVEU7mxxYX530Q9h4K2VtKrrfM0b8LGqmJb6+ljpAAHHPv9uikosbJ1543cPHlpSKSRnpPOtXqe+1XVKXgRQ6ZalrqoUunpqXo8XzZNEqedpvMT9qZupOtI9U6ejejI1MhyH9r8Z36CrQFptbLG3Df9DydT4I2LWTrUSRcSrdbKqJ9CTSuUsnzjVNvK5EuA6iengszkFI5Tl7mlUi/4SjmBydkm2FaKx2RrlMcxyGMZ9JrSPQX1aFd1VTL/ADRGAGPOz21X+/Qn/wAnbF3W68u33tn9S+7Z7Xl1MPN3ha7CXS69SsYoZo49xaJqVOmqb4txEWYh2qMTqIE3FZRBwdPX3U7HWf8AxhDVR/0g04AWGbQ/MiKeYqv8NaKR+OCVzU7a/QvfIXaruOcIvF2GwVt5p4DPV9pV6pp/JlLrRSL8Xnv3BRaqiiyiiqiihzqKbiqqyhlVVDm9ZRQ9aqKm+IxtY+AEE9U+bh0Tsh6LYXhDZuxE3jG4n/mdmvyAAAqHqwAAAAAAAAADKdzSRiPYrV6m5/ZmuE09ippHrOGxnEG6WjVCo+BFPpVbp/sbrIC2RrH2OJVWjy64NRvobEQYPUze2vUzgiv9ErUbODv4saI7uiKflvaFOtHWS06/C5be1wAANU1KvTIp69M/NWzp9beO2qUvJslDtXUivq8nsVyG4GT6eBnKlDeIqfR6hliHFPyMfWfnELou90tOzCWvZdPdJyNNX9jJfNoful1+0c49K8O6tOckbLlGuw7j1Dnbm9R20UMbacFN63H6z87uDs5+4cyvq5Y5ViZkn7oe08O7Fo56ZtTLZzlzz0Rex0bb5nIoXBb8o7hJ1l/EpRlp7wh8PV0qp19ZI3Qcbi4Py03yrbB3DxqmyuCHUK1mWBPAmrp6VkvaQVL1J/zfEmcag8/cPVbtzTmP7qZZAthJVd6yT2XbAimgkkyrzUb11dOr1kzeof4DnGlFVf8AalXLopU8WeGY6mFaukTjTNUTqhv0AwlnXjAX/bMbeFsve9R0ojvIG2zEP8RVEzcymKbpqU3hMM2OjbofJk9QACscoz1wXBMNMOWG/WYzEoh3qblkPHBw9TGIZRP+2VzFOk3/AJVX6gZZEr3ZmHyYdDHyRpTOVwSlrsX1WmOIhY0fMumypiOLgekNwXZJKF+abJVLtLGL1nPuJdGg4tlq1aRzRFmzapIN0EyIpJIp6CJkLyKUtCjx25AQdqQbK27bYJMoyOblatW5PAmQoyI2e/GuBmiGrGfm1AAAhJAAAANQe1/IuLnyfbFrw86syTteNcPZOqBOpczwxKJIUObkXgVsc1eX1iYpitrKMa94t+ZlEHZSaCleyK7xuoX2VCrHN/OL1/6gneRl/KGVL5mO9KrEezRyFKdTWRPuyaLMxafvN9QwvP3CnW1UjZMDeVuVv6n2HwrsWJuzGyu5nZ37exHErtUbNtdw2xLxzjWUhit2akiQ5tPiTM3Iaun9YUn3B2qStwSih28HD9yS/s+T6CafaTblNuGN+s2hnufuDn7hWWeLmYxP5Ho/JTvbgfMuH0TP5r/6MXDwDGH33Caqrp66/jT10prcL6faN7PV0lL0E9UgynP3Bz9wc/cK0kj5HYn5l6CCKBuCNBz9wc/cHP3Bz9w0zNxz9wc/cHP3Bz9wZgc/cHP3Bz9wc/cGYHP3Bz9wc/cHP3BmBz9wc/cHP3Bz9wZgc/cHP3Bz9wc/cGYHP3Bz9wc/cHP3BmBz9w8si+Ti2p3iiSy5+giSCHWquqobQmkmX2lDG0lHq5+4SvBlnfK+4/wkSiWuHgVFmsGU6fz72mpNw9+6n1pJ/wAof2BfoabfPu7RNTibf2q3Z9PgTndkhbuL7cfWfYMJb8ptEetm+t0kh1pJqqGMcySdfZTMbSUSwAHce7E7EfMWtVESwAAGpIAAAQw7Q+OzdQyOOHjRStSqoXfdNFC1+jcnHqpP8KapDC0xVGAj6K5Cj01EvxK8VuknqbrBm4/d+eFrhOt5VVTyC5LYAACuAAAAAAAAAAAAAAAK1JX5H53c972k4/IcSiRqbpJ/CsfubiXHV1GVaqkMXp8DJQWTWnGnARLJ9kFyBZ7uDTfKR0mgoSQiJEnjYSCBtbdYv3TeIvrk3CeE49ONLvrkLHFqX7Vr3atyQTCZ2KfV94bpraf6QsSIsjEf8l/kQxrhdhJJSnAV3Kdn7DMo6XkU7DYRcg5U31X8GorFO1D/AJTfZnSU1/FqFigI2SPj5FsSSRMk5kuVO5w3eERrUx3nK6IvXo0srhSSnWXT+u0O/wBP4wOk8z2gbX1fKDGsLd7Qqn8YtWS7o70f3G+MRPl/dQt4BajrZPispRfs+GTpb2KoY50xyo6Qi7klHVoSq6mwkwudsrFKqK+ykZbgmv8AyJjifpqJqJ7ifWQ/hMMi+ZMZRoePkGqTpuv0KpLJFORT7xTCvF+z3jZupuWe1lLKOXwltiSXjG/7zNI3dTfvJidlVF8V0KD9ku+BfqTIBBaYcvRPzafaXyTo9Xiyt0/+tFD1nwfDyKe3cl+X5Lk9YvykXjyKfeKw2KDZ1TE34iH7Mm9DPzNxwFttO+XJPMItv+VeuStyfzjmoIT/AFRGHXCh28HeXylOgpoMW22Tqb6y+r+IpK9XwiQw+BsLQb4kpH4vtfygmnoK/XjUnDvT+tVKZT+kJ4QhG6e2kltkJ4SkEXnYuyqWmbJ/OpU1Mm3jKbCdn4RvJ6RfwupTusU3T+JSi6tHX81ucdxceZGviv8A3zLsSiIo/it+1VVSbntFcSJ9Cypf1Kbf98WoOOf0CN9a5eVEQtxbNij9fc8UFBw9rw7W37bi2sXGR6ey1ZNUypJIEp6pSlHuABTVcWal9qYUsgAAGpkCvLPSUxJm5GKiKaLTys7cnqz+hjcSTdRyool8Dps3XMp+dba/rDifO3jdo3XePXSSDdBMx1FDn0ETLTxGMYQbF7aUzFkKPywZi6j7Itcrilr76Wg847XS2lJOlK9RW1EDHSR/K0VUU8G3x7OyWS767dOpztoYN3xa9DYYAAesOAAAAAAAAAAAAUp2ltMKwsK/nBi9ztK9Wbp2atOlNB63dRZlDe5PyiU/8mJGKzy7lD8Mlo3ViTEtukuZvJsnMG/uV07M2hWSihTJqbSpKVWdqpVr6EC6KHpQhlkzchg7ctHtEW1b7WPcZzgZ581T0bspaXQuUvh3DIuiG1erqHntrQtqHI5qpdMjo0VYynu1xdACA2Tkh9M3AtYd8QPkG60G53qSaaveGUk0oYpTOGivAuvgYxNwpikOTc9g5DnnvoHn3xvjdhedqOVsjcTTkAARkoAAAAAAAVllNRq0yLiV4mrolV7leRyWjxqMlIl4o4TN+b1IIK/fSTFmisYNP5cZumLo29cZYbD5ORx/UUkHO24fmL7W2mVilq9vvBPbFm09AsT/AAt7IQx9XHIAArkwAAAAAAAAAAAEKybkdjjuIQUTYLS87LuO5QcM1/jEk7N6tPZTL4lFfUIMlf8AfcHju3VrknN5Qm4Rq1atU91w+dqG4It0ky+JRQ3hEExxY1xrzLrLGVNo95yjfYbskFN1vb8ebn3Bub1jfllfrT/AmQXqWDFxP0/c51bWJC2zdVMjjKxJK1yPbkvCUSl7zuVQi85IkS0JdJfNtGxTfNNktXmy/rDm61DiagAvnnVXe5qAAAIgAAAAAAAAAAAAAAAAAIEPPgZNNveeVUm5dBV7hYula8PGqaIZJcf5qKYuenpqKawfXavzJjdRPrUfxropqeGpDME0/wDWROLlp6aj0UP4bfZCwhyAAJgAAAAAAAAAAAAAAAAAAAAAABU3aXKm4xWWJcopqtJu6LVg3yR6airMn0+wauUq+46Kyhf2i2RWXaIi3j7D9wPYyPq9fwNW1ysmpOk67iMdJP0ky1+0yjQlP2gCyhVGWbWmoeVbZpx5FqOrpgkKoSEejTgafiNWpVlw48Krp81W5q8qK0qTjQiygsmHl46fiGM5EOU3LKRQSdNVSeFRI5aGKan6aV4jIgDD2vdEHeluRt2WzJJv4qXakeMnSVeJFUTl1FNT9NB570tOKvu0ZqyZ5NQ8bOsXEe721KkPtLEMQ2k3qm4G5VEAxvT5A5Pu3FBku7xcrU14WyWlCkJsLmoWRbplpz808Nvm5cvKSdBb4ArPDV5TM3HSFmXsoX5a2e4LHzlSJbRHtKlpVCQSLTlRJynSinCngPupc6p1FmCpcvQU1ByDHNlkR6zyetRE6EnHI8KmmYQxqHcNuFOZl0uFV2/HnroYnoWOLEt+eh7ng4+5IGQSkI2UaovWblGuoi6Chdaaha/ZUtaVAGWAAAHwommcmg9OkU/2cmlbYg7nxVVSu1j653MLH0rXmSOVSReskq/Cm3eJpU/Vc+qlRcYpwsizsztNKR7pXujfJFtomZ0PTgReSi1VN6hfzhmrtGvD6SNa1p4DgC4wAAAAAAAAAAaEu+yRliVxriCHbwJYiVc+VbayI0O8QOZC3pSRpIPaa0ldKh9SNEuCZjce81r9FeE9u/Fmf4iWzRJ4ujVmra5bwtqWYkj5NqzeycSgwZt5Nu0VMehWi9e7qJlOpo+3V6K025AAaDSXZlyzJ4nzhbTHGj1qrftx2jKw8XLXUWXdKNWbiPq77y8cLnqZSlG65jFOpWnClCJVPSlBZ/aIwvku+chXxPWjblXsdOYHuOzGpu+oJUXmnK5DNW+k6lOHEuvzpqUIXjzPQbVAANQZHEmX4udseSxnYszbF3NIq3YycuhG5Gvkd0yaGR7y1fx+upnRk0zOk0jpp6+fzxacBGc0YR7RuS5S8I2ctacuFx8r46WtmUQvXuUG2g0HzVYrXyYVQhVXZU0lNRnCZqVP1lW5EIN5AAAAAAAAABxw5cBxWumg+hr0/wA63/kGReMcExcG3gmThZke7p8irhs7XTPoP3JmidMzlKlfS4qsQlfV3BG97Y0xOBsIb0DWztCS1q5Wua18Kw8grKuIudRuC41I9ycnkdu0SWqhrcJ/MOTO9nbLStFeCah6fNjyvca3Jd9aVypl27LlQNo1RbJyWFjfFx6kmO2oqU3srrrEErty2Lcs+KTg7TgWERHoeFqybFSS/mkHPnr2YbMNMfYi34K126e3H5VyC1J/y33j/wBeRQfH4J3TjzcplrIzpL2fLZWn+kbJJqf0hPwHKxIb7+TupH7Ox7Z1gNV29pwyTU71TfeujqGcO3yunhuOHCtTrLm+JQxxIAAZK65gAAAAAAAGPn4OKuiDkLbnGqTmMlGizJ6gfrIukqXQoU36SmGQFKzt3SWZzrwdpunUXYhPMPZxqrocTv0GRZGL1JNvVM48Z/qfywX+PSxdpKWWqk3cSZkas/I9+5WshljuAfSEUyt461v3RdvgcSSrNQzZQscYtfrdnUo69Tc0l6/mbGg4CHteKa2/b8W1j49kntt26CWgiZR3xsdGw8c1i4tgkyZMkyIN26CRSJIJFLwKUpS+qO45yJk3FOgiYozP3i8CWTsfSaKiZRx8ea9VOwBS2Es6P7/eXSW82sbEtGSZLggnCShkyL28uq4Ig4VMcxur8XOY3qaKpjswnniOyy5cyRbvs0rJ6+dsIaGbPSmlfxdZYm4rTd6t1FOq5SlT6SeucSOpJY0VXdDdtfA9Wo1ea/6FygMI6vG0WflTvl0Q6HkLQSU1vUidx1l1l7x1ea4lNq6gRvC01oRG50Lnh1oZyoimhIkepnanOqYqafBXjwNuKGIWgr7uQtb1n5jNgIJe2TYmPxnfN4WTNw8y8tKHkHlU0nJXKSbpugdQqa+2px8ReomoZa2LxjpiNgm8hKRaE7LxKMt5OI5KRXaMVPcVTSNXc26GNp1DbcvwYyPfsx4L+pJQGEir3su4EJFxB3ZDSCMSocj9Vq9SVI0MUvExVdBvNdPtDzPciY9YxzmWfX3brZizVIm5crSKBEkTqF1plOoaukuoptQxu39iTfM7oSQBWd5ZU8gXljmLi5CHXt+8HMiV6/MprIRuhHquE1ElSnonTqT9bX0jO3Be8cvYh7wsi7LTXQOoim1k5GSL5MU1uE0upVKv06tNPjG6wPS3qRpVRLdL6EvAYg922k3uIlnqXRFknV0N5OMO9S72dL8oVLjuaRxHXbaUxMPbbi7oh3srF/x1g1fJKuGmr8omU3Ev7w03TyTeM1uZgBi4q5rZnFzs4O44uRVImRcyTVykqfaMYxCm6TeHUU4yg1MskbJyAAGHuq6oey7ce3RcDrYZRyes2jrOp9BU0y+sapukpfbAOcrVupQfbFudusjbVlNHRqO0HPlt5QqteJUNhdumQ5ftUqspUvH6G9RrWM1eN1St6XNI3RMfxuRcb5kt3WRAnoTRL+rTKQvT4/H9YMKOVWybx3D0yPv/AIH2TJsnZiLJk6RcSp2voAABUPagAAAAAAAAAAAAAAAAAAAAAAAAAAAABcHZXknLPKxW/etDV7Eu2u3t+NcxklE68fcmguNyBoThhWjbLVoyh/6zkiafvLpna/8A7wN9h3YPwGfQ/O3jOHcbcm/isv1QAADJ5gpLtJN0EHVjyibJEz00s5jDL+uRoozWWU/d3GiArjn7hKMxXGncmTPI7NXWytRoZqv7Ckg521DF+8kiVD/nKgi/P3DkbUzla3sh7rwlG+Oje7o5yqg5+4OfuDn7g5+4c3M9X0JPiXK77DNxKOHm8vZkwprmmpOvyar/AGekUv8ANWL+/wCMh9ewF5yjHK90wuL7bnlV4fu5LkuV5EvjJfwf/WbXvCJ6GJ3pTzvT40myvtjVjn7hl8QXtHYBuaRuFuwbEtic0UuJKnR3QpDGqV6l9X5vdOZYvrk6/GnoP3dnVrJOB/MmSL3PlXi3wo6O9bRpwrm5O3sbSV7PGLCpFLFR87CVLXjQ0Hc8nF08PD0NXCdBJLJx1aePGTtta7BymeRX70/ePHq7x4+WoXRuLuFzmVVNpL6xgyVeZseY0urINGPlD5MwT6Z7rubXeu7N1Ftvc4V08dPi0iu4/tIxMxjO18hMbaWo6mroi7TkYp24qk4inzp4RqqVSu3XVtbmov5Uv2ax0EbUTNy001PmqrHG7oXSAwDq/LHZzi9tvLygkJhq0M9cMDySRHBG5S8TLGTNXUVOntD1kua3FPJe3ccWfy2mZaL/ABlP8eSKXXUyXV50u31dIg3b06FjetMoAjrTJOPZC33t1x9+W46hI5QyLyRRlkDtEDk+cKoqWukvAQi7M5Qdu5AsVn8qLZJZdzwc5MPJ1Z6TZJ3IzKiRk3O5RLbr3o/H/wBw3jp3yrZEI96wtkBEF8hQ6kxbbaIk4KQjLhaPJAj8k2gX8XQKnXebp/1yn5wmoxfAMzBXVbN0EdK2vcUZLkYqERdGZvU3GwqYpVClU0VrpNtqEN90abp7TbetdkaHVKU0nNOCm099npV4Yv51d+sqp/SVH3z9wyd8Qidr5IvW2001SEazzl8kY/1hXn45qL8NDOTpfyYxnP3Dh1t0ndfqtz9AeG52SbKhwdGon0HP3Bz9wc/cHP3Crmdkc/cHP3Bz9wc/cGYHP3Bz9wc/cHP3BmBz9wc/cHP3Bz9wZgc/cHP3Bz9wc/cGYHP3Bz9wc/cHP3BmBz9wc/cHP3Bz9wZgc/cHP3Bz9wc/cGYHP3Bz9wc/cPhONmLlmIyz7fW7u9l19kzzaKfuKBC61XGmvslLpL+dUT1dIkggdUPRjepUra2OhgWok0T+0QQ1vyuQ7i+RFv8AekESaPLcoj0EjW5ue2VT+yVC/Nl9T532Ne1MVFR0HFNYOHapNWTJAjVqgTwJpJl4FKUeK0rRg7Ht9rbdttdho19vrVXVNzUUUUN1GUUN1GMM2PSMY2nbu2f+z5ZW1su0J1nl9kToiAAAZIAAAAAAItdUxOPJFrj+w9pS6JdPcKqfrSiWnoUfuC+zT6sv1p+j2zk3jbjK887YGYnGd7PJiv6ZEuNDdq2mb0c0RMfwKd0Ys49TT/Ks1Ci3BgbIs+Jx/acXZ0HuqNYtvsFVWU1qrm9KiyhvWUObqMb2hnhHM/eOXCeWRVcquXrmAABAZAAAAAAAAADxzMxFW/FPZycfpMY+OQO6dOllNCSCJC8TKGN7ijfUXses6iZEzqKKbZC+Iwrk+a4OZWXj8XwMpfjtFTbVcRGkkagbVwNuP1akQ5aeoqZjqk9gYSNtV9nXu13ZIaOmlmbm/DWgvqS72X6t1KJ/W8fEVqboJ9aQ6vgt1BFFmim3ZpJIIoJ7aSaaegiZafYJcDI+bNSHik0yQq2Ss/NeSGnku+LogbRgnJNt/HWxvu3rtE3iR8orFS2i18Jttvr9k5BZzFixi2LaLj2qTVo1TIg3QJ0FTSKXgUpR6QGHv3hIyPCAABAbAAAAcVCnIVDkPM1+wGWozEOOsYxtzyL23nFxrOH9xmi0m6CboiBi9LVbUbUsQZOEyxcDjK0LiS57JaxcpIWe4up0q1lu9pNTJPUm3dy+YT3fntW70fcFnyr8GP56ke/bylmAACvhU3ugARe8LhvKDXQpbdifKFJZo7NqJJEb7b0hS1bIqa6fNq9epX6rh4D6+iTp69HnPH6w33fUw11zkAARmwAAAAAAZbqNMyu14E2cMiOLOd1qawLOURPcKfpJNypilURjze0gimZNdYvrGUbl+hcg2ISTKQmgtOkU/wBlQzdbA9sqGcbs0ai6lyc6VOWequeskU36HdVy/dpQXFSo93SxNgiRrTys8rpXqrj6AeN06bsmyjx2qRFBEhjqKHPpKQpfTWtRQTTO+XLvL8p8a4vt13aSh/xBW4LgcR72Vb+q7TTSar0SSUL1J7nUcvM1ExK+RrOYhNh9XuDjX7BRyee8lN+PlDs8zC3teTLjjli/u1WUQ4j1K53vUxK7HZ/unXWnAu9LxBCfvVK7NX/MNd/H3BdHP3Bz9woRTN2dFUDnj+z9DJreqSQvYqRf3jJNFRxXJfaSfp0L+D7G0FU5eG6e530po/k6MG2r7tDU4+1T0DTzMXdAXNcFyQNpwj247omWMRFR6Zl3T164KiggmX0mUObgUtP0jXq4LsnO0K9rHRCcrBYtLycOj6mru69X1adPnEI/2jdB3H0ea+f+vwXKXJMIXRl24lr1lWqm8yarp93h41UvPi2YFMemrn86sZZWntidClPW34I/qR4zpYsWMWwQi4tqk1aNUyIN26CRSJJkLyKUpSjuABzSMheV7VlbggEJyz9kl22u48rQKp9JNxwn6WpjG+rcp60FP1mvxpiX2PdsXflpxF4Qe73KYaEdEKp0HT1eJNQvtEN0mHaIPixdC274vzG+7tlTdo3VGIbejbaSGrd6vW/H0HxjfrExBUs3keXQ62zZ8Dt0vUtARK9cqWHYC7WOuSe0Ssh/EYlqkZ3IO/1LZEp1j+j2R0ZWv78HtqqPI9FJ7cEo4RibejVFNB5KVXNobo+1p1dShvUJuH9QV7Z+CMs9n6buG9kIqMy3I3Qcj6bk0aFj58hypFoZFuVc9UFkNSfSlVZHTuV4ceBeGlNs98zVktp0OrNVsicjCXnyFkiT1/JfBcymT1XFwSzKPSU+6VE7pYv7yZB8KI9pKTTPqlMcW2c/hIRk/mtn+U3Wer+aJLZF/wBt5Cj3L63V3RVI9wZnIsXjczd6xdF8SK6CnAyRv/wKJHSpeIgkcsT8OBEJo2pJxXUrNpYmbFE/4Uz5531vJ9rNW6Wr6elUypv6Q9VMX3bIH/3QZyvJ2329BmrJNhHpKfyiLffL+6sLEAQ793p9ENty3+1MJadpW/YsA1ti12PdY9lr0lOoZU6h1Da1FFFFK1UVUOY2oxjG1GMM2PmlPtFW9oXI1441te3nFjJQx5i5LsiLZSUl2yqrdDvy+1vGTSUTMbTx9oaxsdUP9VNnYY237FqAKHj8yZBTjsmWtcr/AB/F3RjrycdWdeqrtLfWSdplUKZXWaqiJil16ktw/wBX19YlZ+0Ritvmc+C3lzRjW4yRrd7pWkWxCHcLq1IRknQx9wznSWiu1p8CqYmdRSdMzXzDCzQFHYOzPduUrHxRdU1IWRHu70jZB/KR1FVUnbjZ5F8nJHOfWVMxvO6jdAta3r3sy7l5Brad4ws04iVtl8lHyKTg7VX8mqUhq7RvvDWSmfH8gyVsmZmwABXJTjhSvMYq57lg7PgXt0XJIpMoyOT311z+p/8AdGr4SlGWFNtEz5byNI3BKKa7SseTPGQ0d4yO5hDk5fq+1sKeYRL6h01T+xotQQ79/ompVq6jcMxfQ+7Ot+fvi40MuZEi1Y52RM5LZt9f/gJooXqUV/t9Uvzn5Inmi+uc9kgA6Z5WSR0j8bwAABGAAAAFWsb0ueL7R0pjy4JPfgp21207bqZ2xSbCzZcyL9LcLShjfPNVeowtIUZ2qsbZJu+Ktu7MMtUlL1t528YtDrKlSJ3KQaqNXJtRzF8GpBfT/a4kgw4sL+pKdONM+tDWfIZLyRcjmsJdFwyVbSQawjhwdCIbKlbpKfiyRlDFPt7+6p6rj2BPrgzria229vOpi9m2xdbFaThDtUlXHlFBLZ11Q2aH3T/jKOknjPw6RXN94wvyHUsOybLgZmYxzCW6eGXjIO5PITgj0mzRs4cOSKprGbUTSPqKmbXrU8BxgMUYSyFbDzs5FuC20tGO7buBhNqd5QORo7XI2I34dXE25tn8NPvcBZ3cPMDYKyr4tXIlvoXRZcylKRi6hyFVJqJtnTNwUTUTPwqkahvEU3WM8KuwbZVz2fIZNUuKP7q3nb/fzUV+MlV3GarZrQqnQauniokt0m4HFoirLzcBEAABoAAAAIijdTfEeVXd4zyLotrXVEto988RbmVJGvWaqx0lFSpErUqaqblQpla9Be7Jejc4iZq9pfGiq9WdtpXNca3DVqibdeqt9Orhx7yZMrf/AEg6h8LroN0DuHCqREiJ6zGP0ETIUX461zW4EQkxkusTJ9p5IRefJ5w7QfRqmxIR0iyVaPWh6+HcSVpQ2mvCuk5eJD8Ok1eAmgozs6xrqde3Pmt+1VaoXp3NlBpnpoOpCsar1bLmpx+vUduly/TtKpauYvMdVl8PESHIAAkAAAAAAAAAAAAAAAAAAAB8CIZCyVaeL4BK5LwdOkmyrkrNumyYuHrhdYxTH20kEEzKqV0pqG4FLXpTqb6Bn4iYjZ+JZTsK/SeR8igR01con1JLJHLQ5D0r7NaV4/tAFNQ0jcfZxjELUuK2HUrjmK1pRE7DJVXWhmWo1Um7xmUu5RNFPgmVdHXSpaU1ET9IuSFmYu4olrOwUo2kY2QQI4bO2qpVUVkjU4lUIcvI1K0+n/3CFZYui5I17Z1pWe+7lKXlO1i+/VbFcUZNkmTp4qvtmrp9DaiVK19ZYgyWL8es8W2mS02cxJTBaPHb5V0/okQ5lnK53CukiJE0kk6KKG0kTJQpaV4cPTUAV9et1MbxzBb9qWTCXE8n8f3C3WmJNsyOmwZIOWRqrtFXJ+BFDGbroq7ReNebevp0i+BUtiqFtjOGSLUeV87d6rK9o81fCuiVg0jHCZfeiZggY392pCD2/kjK1v22wzreE63nLBmXTlxIsW0cVJW24c6te5vUjl4KOE00ykM53KaqEUqqThs1TUA2SFQY1TTxnkGbw8otUkVKEWui1CHPx0IKK8JBmSnDwouFU1S/YR6mT6sWmzeN3zdN4zWTWQWIU6ahD6yHKb0VpURXIGOojILRlVw/kYiWiF6vYeZjFSpPI5xpqTUnroZMxalNpMkoUyZ6V4GJXlwAmwDXm7bnVtqT+StzdsJKJmKpVrRjHxUWaToX6VO7nSXry1E57ekR1W5VuCabDtN9oqQVXrUqSbLGjFb+dUtuaSF+I1S0AG1Ait849s/JUKa373gkpNlvpuUimUOkq3cJ182siqStFEVS146VUzFPTjXhWgqjH9xdoV5f0VHuIuUf2UdNwpKyl0QzSKeoV01qlRtRs4rVU25wKYijUhdPVvcaUIfYEAU0bFWXrSOc2Oc9SD1oQnAkTesanMI0r9hXKRkHfP7VFVR1qZnvzH5f+/Vip2xYEr5y5bWVPMxhCcONDrJFTI8Q+LzB0iflqi6QAGJt64IG6oZncdrzLGXi36VF2z1k4KsguQ3rFOTiU1P0DLCnLmxNO2jLvsgYGUbRU07P3iUt10qYkJPn9bUQv8TdVr/XSRer64i1OGj32r2gLOmZJtat3ovrDuxdTYLBXGn3VVdX2WitfMPqenqbKKU5AC1AAAAAAAAAAAAAAAAAAAAAAVV2mJmQhMJ3H5HfKM5CY7pbzV0lXgo3VkXSLIqhPjJVzqL76DDQcHFW3DMrft9gkyjItuRqyaoJaEkEiF4JlKX3FHd2pmhH9kW0yU+bPfVtLG/kpFFan9JKg9A5W0F0aRvAAA5hGeKVnIO3yNVJyZYR5HrtGPandOSpb7hU2hJFPX4lFDegoPpyDj5KOh5CZYNpCXUOSOaruSkVdnTLuKFSTN1K8Ey6jaRTvasrphMbKeoTKNpnOb/8okH3mAhj9ojs/baWvYlbgWrt/Vl8jL01G/eMQSxxXS/v+hKXYPHNzcHbEU5uC5JhhERjJPW6ePXJW7dAvtKKH4FKKQsDPVwTsPes3fUzaNqu7eaLOjQMm2dNHsGUplCFM/UOetF0zafnUS6PZ1imMzZwui/MI5nx7djFA68ZajaZZSaEDIwpXTdd0dPTVrIed5bPzpa6D8/sqN46RyuzBvEArPDWUJTL9Ju9I9Jg1tAj9aMhkNs3lJRVuqZNws56+CHExfNt9vXo6zePQSzBXkYsa4CIAAACue0KRdxiSbi27pZAkuuwiHCpFdB+7u3qLZxpMX82qcd7RugzQIzZpJIN0EyESSJ0ETIXwloMJmm4GtwLxeJ7fV71NupOKlpEqfWSNj2z1NyZVx7O7sbSZfGc6mvwJnEiFeq5UZ8z3nhaK0Tn21UCAZwXugmLpuPs5q/WnJpMkMzM1bnVO1M6UKh3g2n1Uiq7lTfmxPwFRj925H9j1EzN41WaXSxryyxPcuJchY7nGdwzl4Q5EDWS6aniGhCRsadPcSU/FG6fmqLN0C6lfBuCNRVlyFodlmOvBzBuoqfxzPy13JpKtzt1ToISb06qRqHpToWYqLFpT40zU+0bViM3xYFv5EZNYe6O9LxjV2m6VZIuTJJPtvwpuCl+dT1dWn1xebtB2WP5nKdstsaLuu2Sdr2KBYWRcpULEzBcFrv5tpJXDK3ZckQm23nSB3iG3Hqd3px3e6IlIhtF+nr9QeG/8fXLcWO8tyMPZU00hLzuC2loyB7koR2uVB20o9e92J1IbmnqL4/xbWb7RtePsY88697f3ckTZbUbhV2qfqa15jsOWQuu9kLJsxylGy2GpyPqWNjDbLt+QxaNUPNl4GXoVRbbJXr5/SO7EEJkLGFJmIlrYd3JPXBbSMpDTblqZIh1UGpSUhntS0qVmVJT5v1D7in1uvXscAecdhwWH2a3ebxq2NQrFhL/AJK75G4JCBvE1JbF8ixfFf22hGIElSLo6GKCSCRD6U9xbb3DK6yV6Tn6+Eij4S5rIw5h+3IazZOGYvY5se6nkPbab2WjXlWZeruyySldxVdQ9FVDJmqT2evWTZsAdXuxcpq3ZbWt5l9zUHH+LbiLMYvi7osiYdxkRfl3P1/LEaU2wgqg5UZrr7JNhLioYhi6ejd8A9+QrBuVONzjD2/aUp3KQu20ZCMaM41Xac8DRtXarcpC9XAyR9wxPYG14B552LFb+73M/ZMe7w3+fysUM1i5qBzuq4saDn3bOeme+XMSXhdLJoQrEyPfGL81KdRtpFLu+pX6eggg1mMMmzubseXjdNs3RGvmkrcDWcapwCDeHiklGbiqRUnJE950VWpUTd4Mocpz+wbQQbZAM+e/h6WNPsvNExLre3Qp3sr2WW08WJqSNs+SZ2RlZdd/3lhVu7W/hBxRAymopTG8yVHh8IuIAFKaTeOV/c6UMLYY0jb2A1p7YiNzKJwTzznyXbUWO4MTVtIPfQVVyb0FLtmPtmN0fO+tsjZYYS67utmyoo0xdky1i2W5oKZdT5w5vQkmXxKmr7JRiP8AKvXInimWlmZMiXVqotlzQ/PL2Pj6y/cMAkuQ521Lkux7MWXa6cDEuky7bPRtGUVLr3HFUy8kt3UTzf5vq6znISNDjTsbHKrGrc/SuwK+faVBHUzxrG5en8wAAIDtgAAAAAAAAAAAAAAAAAAAAAAAAAAAACk7wW1XkMt2uzTa7zc7853BvyG0go4Kav7yGkb2jVbsi2wm8uWbvBwn0xbUsegbWb51c2tXUT0ck0keBv7ZUFzT+dsawbg8e3mlpuQQUOgZrCpGenTVL9WqoTzKBv1hiDuwsc2JGr2ufm3xXXsr9sSvjzRFwp62LDETybfCOP7OdXBs97en0tY1n4O9vVOSSf3dXiN6hOsVu/7Qt1P6k+T9htI9IyfUrMvtbhA39zoakzf84Ffyb+5rlkyzl5T3lN8iTQ2SRT2GTShvT3dDibTx9sxjn+PQI31MdPxOVF9EzKFJsaurnta1itauqqljwxTFdm123jrvTtdQ7p66P9e4VMY6yn7VDD3c/cHP3Bz9w8++R0j1e7VT6lTQNpIkhjTJqWHP3Bz9wc/cHP3CPMkHP3DHTccjNxa1uOPDO6InoU0H1uzFbl5/eVGR5+4eR7VwkaPkmKNF3MTKR8wgkWhSb6rR2k5InqN7dUdInpMO/Zi7lDbLHSbPlZFzYVtbubrZwtyVu3CF/wBmW0xq6lJq1JSMj2tDlT3F1WZ00k+J60KXiY3rVFN5PwDfprjsG6MdMWp0nU5ai19xh1yJ9EY7brJyKZjHoUyiSaR0FK+NQm3WnzYvbH+R7QybAEuOzJhJ63+bXS8Dhot6yK6RupJSnsmEnHqI6mWns1D85yU6PXi1NULV7P1+M78Qjr0VvSUi0L0eXa3kmTmA8lKbjpRZMqxVm/lPVVNSqChSmP0VrpOQnAlMvjbA91RDi5Im/rdJKW3aUDI2fYjRF8Uir6IeKmVV1G1+YPslZNOrQf8AF1D/AFg2YHChCKE21Osh/EUbur5X9jXyrTTeIsHLWRsZwUvbclMJQ9r3meQiYwikOSdUZIM1GSiS6hklI7vKLrfKXdL4E+o+71iUWF2fZJpkjH12zVrzjyPZVuyWkaXSpDuHEdIP6RyaVSpsSlQ853d0fzZT+lTUbrGysNDw9vRiMPb8W1jY9t8w1ZNypJJ6jcelMnSPYDtpPS6Maia/qRspm/Eaq2jg7IMHdce4JaKbSIj18lkblI6b1Ig3lZButGlKmU/SVQiR/uetoFz9n2xzY2wfY1nPYFvESkbb8e2lmyVE+PlArVOi9TGTrWhzbmvq4iwwEc1Y+oZgcTNp2sdiNVO1haxIe/bevxJVMqVwNDW+7KdTqO7Q3HDbSX9SZ9q/VpCpufuGzPa4aIqY1i5RRPri7iZLpH/JnV3G3/7zpGs3P3DibTbyP7pY+weAKl0lFJE74Vy9lHP3Bz9wc/cHP3DmZnuxz9wc/cMtaNsP70nm1uRR2yLp0RQxDONRC8UyVPX0Ur9CY+l7UkmlsIXc9Xbt2jxU6DNFZQ2844eNQlC08NPpMYSpTvczHbL+hVkr6WGby8juPLL3vb9lMPz9wc/cHP3Bz9w0spZxJ3HP3Bz9wc/cHP3BZRiTuOfuDn7h6/Jf8DeVu/MPn+7d03/P+jVq0ex6uoeTn7hhWuTUxFNHP+H0yHP3Bz9wc/cHP3DGZsOfuDn7g5+4OfuDMDn7g5+4OfuDn7gzA5+4ZPH8k2t7LNuT7zhsPUnVunPw6UKuzIKJqV+8s1RS/vkYzn7hi7iaPnkI9Ti9rygRPfYGP4E3afW3U/YoUhhboZFinT6fU5W3aVKvZ0jG62unuhuQAx8HMIXBBx04z/i8i0RepfcULrKMgPQnyrm4lADodu2rNPceOkkCe0dXQQR6UyZjaAIc85f9rx5UfnDOpZBIhP06zhu39jDpWR8zkQlACBpZywusXea5Utd4mbzZTNpZu41n9mmitdQ9X4WLLcIHUi3UpL6PElExL2QV/wAWgkcw33Unr9CHzsH5k+pmbquRjaEA9uCQTVXI1T823Q+ddqmNoSRT9pRRQyaRfjEqw5j55Y9u98uVVJzds/pe3A98fFxXwt0zfkENW0mX97xHOK4xY7UzfeZ7oUhpSLtSw5NZqg3k2xm6slNpaiGUMib6htq6dX1vX0HRGwvHnw+kaT/dt3aa9TiVdV5t3DomgryoInB5SsK477uPF8PNkWua0iNlpdh3VUh2pXCe4kbcOWiavEpvqzH9Ilo0gVmI/GfaJvTtISKxkIhrkJzZFxr6+juC8FHHbqG/VvGyBf75G9FTpUYr9Ey9zmzyqy1u+ZtlBZQsO575uTG0BcCbm47STbnmGZElfxXvBdaXnKl2zcS+yboEhlZVjBxL2clFaoso5A7pdXbMfQkQvExtJefhGoXZ5bL44yrO37kJZKIdXbjJK+7iWcqa+6ODSb9wrQ3wt0XCCf3Eh227mHJM++vWyLrXuJ9b9wYxlbthHdwRUdHudBNtHzSTNWpioKFckMUrgpFScP5k8mz7u4FyS3+5Eyp4eI2ytm4Ya8bbibut53V3EzjFGSYrVSMSqzddOihFNJ6UMXiU3rDI1UInoTUV6z+EacUyXd1v9njElr4tuS407tZYui7kXj4aJjnZCMk2CNE3D1R8dNNJtuFOXSmbdPxU0+AfdxrXllnMvZmv6LyBJ2wtd1lS8sVBkyZOCsDnasHCtEt9FTVu7xCm1caE2+nR1jVdnLi1smf6BKq3TsbigNWiZgyyot+AxS5FC5FJkbyMaWIxQ1/J3/fHvm3t7PNj+LfN/O/zx1/h2vxXLtpSNsTc7O49u28HFrd5exke3iyGIV3xKyUIfv6qiajXTuqp7J9pUa/Z77aoTeZb6m1IrfNbJKdZWpaDz+JT10sEHpPUXboFUeGSN8KndNJi+uUWQK3zyWRZ2IneEWwVfOLNk2FxmQRT1qrtG6pavCp0p4lKtd/SX1hVi/FQkm5SyAHnjX7GVYNpSLdJOmj1Ai7dwiprIokcvEpim949AjXU3at0AAA0MgAAAAAABqH2gpq0oDta26+vPM77GbM2OnqaUszcNG511fKbevd9TlFZPqLrP4dfmv8ADkGF2xde0FDXjZ8y/wAhs2WDpl0zdoqJndTZ0JNp6DJFTT3FDJ6ekpC6xtYA6ba1jWNZh6W1Kvlru163NEuzdd9rtMwyUorM2oys24cYv7juJhDRrxpGsl27tqRWjlVyqfvLlFNZYqyu2kf2ieAVPdFezHc+JcvZQx8tZMJNyduKx9tWrEUSTdNIpNynVVw6TL/XK2nV+aS2yePWP1E9PpHIlTaTEXEjV6dexH5R1sN/0NVr7Pj1x2i7vZ9pBJU8YSMivwckX7wdup5tbvnctr/hDf8AZ87o2tIm/YkXXedlXGzxyoossvFVOoodTWc5jOFNVTGE4vnGLq95RKQJk69reb937q5YQz5BJu6J1eLdQUUKbq8SZiGEltS2IGybbjLRtaNTYxMM1IzaNiV4lIkQvAtOoQTzskgw9ciSOFzJMRlQABzi0AAYCcyFYNtO/J9yXxAxbrx7D2SQbn0/oOag3wOk5DCrh1M+Ag8hnbCEQj3yVzHZDJDc29x1Ps0i6/0mUGNr2ksBmIU7XMlpPaG8NGUsk71/d2q11CXcS62Ui37PzIddwqSWEbtXy/bbc6ttS6pCX3GJ0MehCFpQhJZunT0Ko/WlL86hz4VMgSldh2T1pJtEJCPdJOWrlMqyKyJ6HIclacaGLWnKtK04cxr5/VCY1d17vFp3RNkU9aMtKUdt9PxLEbmR/pCtsMZLzTjleRgLdwXKv7EcS7mtvwzpUse9g2RuFS8VVz7ZkDqGPpbaSHbkpTx+Ano9mVEmHdzJa2iqcOuZGjsTFTPUubtHShrjUt/BaHE6d6qLOp/7E7faaKuk6/3Qoog1+65Ur6gyqaaaae2n0EJ4SiIWhb11O7mm8n5DUa/Ki4U0WpWTJUyrSGj0NVUmSSpykqr1KnVUV0k1nV8GghBLxpWT7x/DohzXgAAVCMAAAAAAAAAAA6Xz5jFsV5SQdJNWjVM667hZTQRNIpeJjGMb7BV9r4ams+Xy1zs9um57GhWUfVha5YyibWSkm5zGqq4c7yRtLZWu2ZNuYvXtJqn9Ogd9YxTtB5VNjpBPVj6xXKDm71uBtErKl0rNor2TJp9C7j+SS9c42sHVoqbhxP6lhpXVkYNsKypz5WlbSE1cug6NJ2cfKyD0hDeIqRlK6WxDfSRApCV+wWQADpIiJoCi8osG9q5vsu82aFUi3i3dWfLHJ9eqkko/YGP+rKjIELX+2ft0CV0pwGF7TpO549i7wqomme1bpg5PWfwJtzPk2zk1f71cuBmx5jbTMMqO7od3Zcn3St7KAABwjpgUH2yrdeXHju126Vu3DNsmd9QD+UQgWrld6nHpOa1cKplbef40TryOn10rwrThWlKi/AFink3b0evQjkZvG4TQ69MY3TXEecYvEOOb3aWTclvs3LCMnmzpxLSM+Zf8ZWRSX1vdPdytS+e9dPpF7TME6gO2OzvaQsaTexFyWS3g20qyiju0mskg/VWN3k5C12OKaxNKpunzYvsfNTfYLL9oPf0/v+0IWUhpRhnHt3xcJ2Zk7isO5kW0FZt3tZpLyY4SWYmXK220VeVNpRTSfb1adYtHssR10Wy7lLJYwc2awYOKYNoOUuS3CxExVYhliGZqU0p96TSTKjwcbZPnPX8Y2GpWvIc150CSvdIxWYdf63DabA5FvocgADnFoCn8GonYQ93wbja7xHX3ch1dHsOpFZ6n/oXZBcAqyyyIR+WMoRbf+uX8bLK/rVY5Fv8A6rIg6FEq8SfM5G1m/dJ7k7AAF088AAAAAAAAAAAAAAAAAAAAAAAAAAEJyLEOL6lLXxInSpGV1vz+XDU//E7Yu85T/lvMNjfA5E2Efi1qLdoKy2ZE1TKI27PPFPYImVSPT9P3lRYpm45UJGF8IIpNEiIIJlIkmXSUpaaSkLQegAHoCQAAAAAAAAAAAAAAAAAAAAAAqh8mndfaQYRa5vMY9tpOdKlUnjeSqrpoitx+1NBg+J+hyIna91SuEDTuJUsdXPO1ZyaruzWsNFHO3dRrrisVuZ2ahWrXuyxlm9KLKEpRJNvXnU4ytxT8Zi7PEvfN3FkEYO67Zh4ZCQQjXDhBo6YPJJUxXCiJT7VDlkiaaqaS+brTj9FJVC57w1ccs0g4XJ1uu3z9TbaId+IQzo/spavnTfCXjUAeKy7LvN/dpsmZUdsqS5WR46IhIxUyrKGbqHKdXzx6FM5cqVTToorpIXSnQpSUprqe0QAAVVmqLlmJYDK1tMHDyUsN8d24ZNkqqrvolcu2/bplpSpjG29C6ZC+NVskX6R3dnFuuXAlhtH7NRA3yeZ0OgsmYh6UMlTkYhy0MX9FaCzwAFORWNchYwVcR+Hp6DNa6qm61tqdbq7UUavHUmyco1qZJDh4UDJnoSteBKkLTQOyRxxlbIJu65JyQlEQNacF4Wz0l2SjrlwMVeROpv7f9zlbm+Oot8ABHLQsOzsfxdYSybXjINnx1mSYtiJUUN7RtPiN8RuNRIwFBSOTlrd7Wlw27cdztoyzojFbK5HB3jzYaNljSjtJRdQxq0TLSiaVKVNXhypzAF+gK1he0LgS5u8mt3NthzHcjI0c9xuNmv3feVTRS3NCldNDrKpplrXlUyhS041rwGRPmnD5Yl5PKZYs4kZHOu4vHtZ9p3dq4/IqKa9JFPhNXiAJyAgsvdbwl92ZEwtw2fWKuBu+crt3j41JJ6kkmnVNSPTLXSsUtVaVVNXjwKonw9IyVsZDsG9FjNrPvaBnVStEZAycbIoO691W1bS/mjV82ppPpN6DcK8KgCUDD3JbFuXfELwF2QEfNRjqmhdlINiOEFC/EQ9Klr/gGYAAULSPk+zzdMNWPlnzzFs09RiVWD9Y7o9svV60I0WQXUNVSjFRSvdzJGrWiJ1Eqk0Ja6UvoR+87Rhb5tGXs64m+/GzTRZk6T+mpFC1pXhy9NOPL9FBAcFXtJSUa6xdfUomtf1iVTj5yhq0oo+QpxK0kyl5ebcplopXhyIruE9SoAz2Q8mIWS9jbfhbceXJdM9rrFwjI9CHVTS07rhZU/m26CesmpU301TKWhznISsdPkfPlv073eWAGD9h6THsy7CyrpGmrnUyDxqy1Up+bMc1fZHzhE1b2mryzYvSqlLillIWDOb1YWOVUQSqT6aFVcUduaVpXqIsny5UFyACG2DlWxclouzWhMVVdRymzIx7psq0fsVfybhssUqqRvcctBMhVOa8XvbujK3tYiKcfku3EDrW3LkrQhznLXXRiubjSqjNevSokbp50PyOQhqZjEOWrbzHaDa5oE52rqhaIykS6rQjyKel5KtXKfpTUTNxLWlf/tACfAAAAAAAAAAApHP5/Kt04wtNEye4aeczrgp/FVqzYrE1F99HLtl/hHuEZkVlrj7Ql4Sq6qe1Z0Uwtxglx6kzuSlevFf5QpmJf72EmHCr345fYjeAABUIyPX/AGJbmTLVe2fdjVVePe6D+YUMkqgqmYp01klCdSSiahdRTFEesvC0Pa9xkvSYu26LvuBBoePZSNwOUlTsW6hi1USSTRSTTLx0k1G06z+2LCAb7x3KCgoPs4MbvQvVPMHyjl1nqh4KGkZSXSO9Th010XKRku7UoVA3ektRTG1q/iyZzewMrO9lazrpj7laXRet4yzq67eRt2TkHT1A7hRok4MsnVPShRJI2ox/Cnp+AXQA238nQlIlDYzg7byFO5Eg379q4uRuiSTjiKF8nruEuRXu3o1FX2/NGMU3WTxCWgAizUiApXPed31ltXVp43i383dfme/umUavINLbbqmKTvr3ZLX0atRUvGcnX4BmkJ+/sxonTxur8mrUOodA11ukynduyENwMaObGpUuk3quluj1yorE0HFk2VY9s2BBkt+12Gw33DrrqqKGVcO1z/OLuFT9SqhvWMYRumZBz5r2OnS0D5lxv0KcxXB2fF2qg8s+eSuFKYU786nu8ldqyzg3icKKl8Rv9TwFEyH1eOCoCXknV0WZKOrKuVfrVfxCZdp8f+3GZvMuvvG877JyCHMp67bcuVpYGTIdq0k3qZ1ouVjtXk2V2+ahU9fnEF6F6jJG9TwnP16Krvv7vYv11PeUNbE1EicmHonYl4AAgOyAAAAAAAAAAAAAAAAeGcnIq24p1OTj9JlHskzrunSymgiZC+sYR6DtPKmV00Zh5KO8e2ov1t2qbYvygfJe0oZXWmxLUvq6Tq/qTdA3Yz4lyQpVNcyn5s17IS8B817N2IU2SibeAfoSB/8Ahzyk6PKkN+U74c9Vv6WkRKGmpy1JwmOsmK/wyZRYkPJ7ZUm9wN0+epPTyK5on883/fL0DfA1/KtypBtFJH4HJa+mZLwGKuO47ftOHXuC5JRrHR7X51wuroJz8JfiNX1SjVDLXaQuS9TKQFn95goA1S0OvSpk5J8X1inrT+LJfD877Wz4BHZrW4nrZD0FDQVW05tzSsVzvTp6qpaWYe0zD2Wd1a9hptp65UEzkVVU1eT41UvquVCeI3V80n1/cGrNwXBcF2Th7kuyZdS8n17ThfoIgQxdG03TL0oF+7+9rGKQQQboEbt0kUEk/CkRPQRP6fCUdooz1u84Isk/VT7J4b8BQbNclTW2kl1/hT2AAA5p9ERLJZAAAAAAAAAAAAAAAAAAAAAAAAAAAAAADiv6pU/gIUpNOtQxjcClLq4F1VMbSUciXY8hu+SJ5hwn+Lx3Qh8bgxeo38mmb/SKfkxPHh53aIcDb1etHT7uPnfknp3UzFt2GRjHnRuGQWk1HhNDxim6VJGn6lK8O7VPWivzunUpr6PYJ0CVJkTTTTTTS2yE6ClIOzn7g5+4VZ6uWd3Gt/2PC0Wy6aib92xL9V6qOfuDn7g5+4OfuEFnF3Eg5+4OfuDn7g5+4YzMjn7g5+4OfuDn7gzA5+4OfuDn7g5+4MxY6Gjd1GTZLotuZfQM6gnoLIx6m0qoT8mqU3FNdP8ANLFOQXjjXtP3AadirYyhExqyUs+Qj2c7G1MhtuF1NCCa7Y9TeI5iJ7qaniU+aIXmKV5+4cIa1Ji3k26WtVe4ociRSJa+oz9H1SjpUVXLibE/NFXr09jxfibw9QSUstZbC9qXumV19T9BQABfPjwAAAAAHCihEybinSQniMAKd7WyK58JPlGurWhMQR+X5Pyqzop/QMcavc/cJ5nLM34XnqNr2nsnsaPdldKvz9Z5x2gbWlVL2WyahSKUV+tOmnp811rQPn7hS2grbNZ1S9/6H1jwFRVFPTSSzJZrlyHP3Bz9wc/cHP3Dl5nvSw+z4ZJDL8AZYnFMqbvXT+9VBlb6Y/hGpbV22qkmgxdnQgjRqh/NRLgvQRPl9Wb06v0Cq2L5/FuCPYt45aOS6uCzc5kzE4l4G5l+EdjaUkWrRwybSK6Td1p30UTmImtoNxJroX08B0oaxiQeXkTK6r+1jzNfsKpn2j9o070RyNRqX0tnf98i9btj7UteKjrgkbdjnC8TdJY17WkDRki5QqmfcoVKpj73Dh0qV58v08cfKWlauNXDdjKW+nOUnZmrlBFFPeVpFJFoYm363Gurqpx69NfcKtLcz+WdIN7wuCcfRe7Q66XfDKKcKcujcrw1UobkPVd98PbguNKaiirxaMegkzjU0V66mbZMuglKH9OqouSV8Fle1O1v5nCh8N7RZKkL5FVLKqqi2T+FE+d1yQtJvZEPIXwg7kG8QswVhHb+MbM4arY6iqZ6dKrLUWqhqcTdPHq0fQO+3o6wZq97XYPbeoq5OpIkda4Gkc2co0aqHoWqdTmprIbh1F94o5ednXcinLO5mRXfp6aEdKrmMsnw9HWavEd7i77scO28i5uiYVctamIksZ8cyiRTl4V4VNXp4lEbdpw2tg6ovuTv8L17rJvvhVEstrXRcskz19NLkvn3UfPYwc3H5Aho54e4yNClZNCp6ECszdNK+n6NQrzn7h2d8edy8m97cdz3d/Y1m0bmnhr0ejVwHXz9w59TPvlS3Y9TsnZ7tnRujc66Kt09EsiWHP3Bz9wc/cHP3CrmdMc/cHP3Bz9wc/cGYHP3Bz9wc/cHP3BmZHP3DsjYG7r0liWbj9q0XuF41cPEDPVjJNUEktFFFlTlpWvSZZAukvUbdp6tTnJ18/cLS7LDSrzL0u8TbK/wXbWhVXq0E726Ltl9n+slBf2cxr5ePOyXPMeLtoSUOznLEtlWyfUlliYs7REVaMJachM4+hfJbNFl31Bs9kzqJJFKQvmjVbl1VKX8p0fGJa0wA3ekP8uMl3jcO4prM3QfeR26fwp9wKktp/WLHFsgO46pd6J7HxDFIqWc5V+ZAWOA8Is103n4KrYdvUyaO/yEak9d1KU3HqXWodTxfEJLFWfZ0Ho8h2jDR231l7qySS0G/dKMyAh375OZVMYU6gQXMV03DbdusouzEv8AdHdEmjBRK6ietJiqqVQ6jpQvrFSRSXV0+vt6ROfQMBe1j25kSAPbl0NVTtzKEXSVauFG7hqsT5tZBVKtFElC+qYphmByYkxqYkRcPCfdkWhD4/tWPs+30jpso5PRqU61VzmNqUWUN6yiihjmMb1jjN0r9orNnaWb7X0J2/lCLuiPQ1aW9zxGh6cn0F761OQvL4mpzjutrMJaTrax8n22tZdzu1TJsE13HeI+W0l417g70lKr+qMVJX80N5I3Pu5q3I43pHw2LIEGl8JYtn7euS0pu0Gz2Hu+T8szTVZVUxHr3zNdw3V/a6Hh/Jicjjh9IjjkfHyLYkVjZCOP8e2fKXMpeEhCpryakKtb6hjqqHSUj1VSqKIGb8do3UX2dQiVs9mjCVmOVHVt2TVquvDObcOr5SdKnrFLmKc7XidWvm+KZNsv1XqaBaICTzEqaKpHum9kKzlezfhacj7ejZSxUlm1rw5bfji99cE/g2iZSdyVMVTU5Q0l8K2v2h7pLBeLpWAtG2Xtrq9ysMiJLd2JJ0k4jSJJbJSpuCKlV07ZdJtRuv1hPgGfMSr1X6jdN7IU1YmMJmQzncmfL8t1hFSho4trW+1bON85I1Jc6lXThQvTuLGP4S+BJNMZtj2c8MRVxpXXHWWZvJN5U8w2NR862mrw2qp1EEd3ZR3Nw+5tlJr9YWTSnAcjD6uVetumQ3DfcAACuTFSoQd2YRXcqWfCObnsNyuZ15Ba6fKEEdQ3FTuRTcCrttXV3fVrS+q1k0Ikk9tZhxleD7yPD3kxLMdJzRD3UykiavaZuKEXL/NEyGIuaz7RvOOPD3ha8XOsj+JCQZJOEv5py1E+8bJz690IsDmcv0MvTjx5jkVj+AqLh1O8Y7va8rKPuayt4+WM7Zfo7k9ou3KX9WUn84elOEz/AB5jJt8lWTKIJ/N9+tN0k4/lFUn+2b91Egzu2LyO+o3juxYoCtVn3aOYVooW3cczXw+W38brL/zVyPAXPzW25RrB5ks2UsBw9V2Wsi9VK7hHBjG4FKV+l0pGN9BXBURjcu1bZTO+b8WRbIAAgJAAAAAAAAAAAAPmtKVqMBel/WbjyOTlLxnm0ckupsNSH1HcO1fTtN0icVF1PgTKc4iVMsXhOEU+Q+GJ9cm35h3cDpCHaKG95Tbrsn7zcTsglk5EIX1UUXMtjKZuuuStDF09KQbruswumjGRau1r0PXaqbZuaha+LzixB47VxRj2y4dGHh7XYaCfOunSRXDt2r6yzhU/FRVSpuoxjDFHse8b3mYmcypKRfdIJ2nJx1vwqavdE3pSmomu4cK+cdberUn5tEhD9eg59AsMdKFm5bh69TgV1UkzuDRDCoWXZzd13xvaUMg4/KkZJEP/ADtIy6CCDdPbbpJEJ7JOgfYCQ5l1AAAAAAAAAAAAAAAAAAAIhlG5Ji3rV27X2T3FNu20LCFX6yd9dqlRTVMX1ipat03wJiXiC3cqilmPDnlZSqMUS4n5iHp80eQ8mOk2yans8d1epfjomJ4G45UaSlzYsxrB4ksmPseAWVckba13TxzXW4fO1DVOu6VN6yiihqmNX7aiaAA9CbgAAARbJNmtch48uSwn5iEQuOJeRhzHpq0b6Rk9XD3auP7BWeJLpdXxi+17tkEtt7KRLZd6n+Td6eCxf2KaxeNC8uf0jTbF2TnNmIXcjOWBcRLGTvW5DQ1yx8ao9ZbBpZxVQqhUNaiSdFjHqVXTtaPY0DkbWpnVESKxLqil7Z8zY32dlc2FAYa1L0tG+43yxZd0Rc2y3NHeI9yVwTUXkYptHrDMjyqtVup6BrsQAAEZsAHWuug3T3HCiSBPaOroBBdBynuN1UjkP4TE6yCTCpjEh2AACMyAAAAFRYlS8rzuQ8gVU1EnrteMm/5tvGaY7h/jmjo38oLdFS4dXUj0Lrsd5/vhbV0yu6X+1HjpR6zV+7suSF1e2moOlRWzOTtb8JPcsIAAWzzoAAAAAAAAAAAAAAAAAAAAAAAAAAYzBKFLovm9Mn8dcegqS0oY1T8SKFZnUO9WT/S6VUQN72VBhMoz8xB2qdna+18o55wjCwetLWTvrk22moYvGmoqXz6nV4E1BdVjWhFY+s+GsqD3qsoVkiySOubWqpRMtC7hzeseteo1fprxHSoIdXkjCSAADrEgAAAAAAAAAAAAAAAAAAAAAAGFuu0LaviEc2zeECxmYp4TQ4ZPUCqpKU95TDNAAKIbyF19neUQaXPJP57FTmhEW8s8WM4f2qryKVN2rXiddiblwcG4nRr87WpPOFvcYyciIu4Yd9b0yySeR8m3VZvGy1OJF0VC1IdM3uqU1aftFL2/lA2E45bHOaJKUOeEJot+foxXc/KBh9QlxTKcxpBMtKJKJeNWtKKlpWilaEAld3ZDuut8/g0xjbjGUm2zBGUln8o5Mgwim6plCIUNVMhlFl1TIqaUi8OBU6mMcnEmvGyd+ZaxuYklku142atrVWryZtai9V44v5RdgrrUOjT01Mioc5eFejTzpksHwU43hJW97yjFo+5L4kzzT9msahjsEdJEWjM2mtS60mySBVNPTu7taekWgAMXCTUTckUzn4GSayMbIoEctXTZWiqSyJ6aiqEMXkYtaV9P0jKCpMTRyNp5CyNYUZTaiUpBncLBsTSVJpR+kbfSTKXwlq4bLr/ec1FtgANXb7UnbM7Ut6ZWcYzui5YRjhxo2SbxcQo68pPE5Z4fuKVC0qU69SnTrp9NC11V6RtEAA/N66LeVyP2ecgs18Q5AdZQvx1b8hPILY9lI9kRmhNsP4MZGWbkKZJumZQ3tn8+sblx0bBssMW6l22pSaNi1iS2FcVMWSLryIWkb30sk6KolQ2ja36N6pU0+Lar7PIbPAANEez1YOR4Wd7MXl6y7jZIWq0yTHvauoldIsa3O+TJHpq6i02inQTJtavGWnTx5VFtdgLFyGL+y1ZTGQsZa2bkesTKziT1iZq/O4qupw7xQ1KKci1pQtDcyl4cBsoAAAAAAK9yRhHGWVXsfL3pbJnUnGEUQaP2r1ywdpon5KI77ZRNQyR/WSMbQbjzoLCAAY2JiY2CjmkNDMW7JhHoEbNWyJKJpopELShCELTkUtC04Up9nuGSAAAEGufCWIb1lPL914ytmUldG35QcRiR3ejhw09407nD94TkABUyvZgweU/eGFkni3NKaaOYiWex6/8AjmypFP8AOMFLRGe8QPKS9lzDzKtpEpxXt2WUSTnWpKcObJ/0Ec/btOes35YXsAAh2O8m2plGFVmbSfLKUbODs3zNykZu8j3RPnG7lA/BRFUv0lNSlafo4VrMRSuVIlrZF/2nlq2UqspeWno61p0qVeCUtHuT1RT3y+sogoYhk1fGWm4TwnrQXUAAAAA12zhAy2OL8Jnq32Ll7AvGiEXezNqTWqg3SMareVTJ61UN05Vqfka0P9SJGxfMZRihIR7pJ00dJkWbroq6yKEN1UMUxRmLwzzYFpSylpouXVx3QTTStvwKPfXydTFpUu8WlaJti158DuDJE94pCxofL1lL3D5IxNCsrYl5dSThoP5W6nEMVVJPdb7fd9kpTOSqK6U1jkJ3nQXoTIORXti5roim+4e/lRVLdAQGuQr+brHbyHZ6vvo+vavoRwkf9H4/RT+cmPomSbm/rjBeQkCesY6UWfb/AHSPqmHN+afU08rL2UngCCL5ptVmudnKQN7snBPEU9my5yfuqpNzpm/dMOlDLb64Dnb4/wAX3jNnIpo71IRpoRkmb2jKP9pQxfiRTWDChny7/wAqlggK9riW8L/0KZouhKsZ0n+SltuFW7LV6dLl30rvP9Ekf1kR61+zvixuTvFnwitlSHVtP7Ycmj1UzG9YyZPMr9RtWlZM5Bpvoo+v0LTdmyvbi0JuIjl92pH4kvWQTVVIdrbskuUxOg+orVSoj3y8vjGbo8PmCGVew+5oZ3lCsTKt1C6eP4+2SpUzNT4i625/zPgGKuG6YPtBIkxtjh82uG2pFQnyonmShVYxOPKbioyTcE82uuvp2jFL4CbhzeoQ8zbWxdO5WbBLvd3Yt+x4pC37Kt6DZpJIN46MZtUkkfAmQiRSUKUZ0AHEk1PWNSyWAqrtEMmqluWvMKNdbiIvGHWam9dMy7jupjF/k3KgtQQ3MNnvr7xtN23DqpEljoEeRKq3gTkG6hXDNQ36HCSY3gdhkQ2ctkQwQDAWXdTW97Ri7pZpKoEkG5FDIL9B0FfQoipq4dSamsphnxvJw8J6qJ7ZGNcwAADUmAAAAAAAAI1dN92/aa7WPed6eysj0MIiPbGdvXf6tInq+0qboJ6xx5JKfuO6LhdY9xem2PMNkyHlJZ0lvMoIp/DuFLWm+vX1W+r4zaCeOyMdYntXHFXb+P3pS4JTT5XuCR0nkH2nw7ilKU0p09VIughPVIJuFmbvocer2ju+CLNeqkOtLFNzXhNsr4zA1bNGkeoR1DWkRQrhJo4LzK6eql6V3NPVKXzSR/yx9ByXRWvCo5AVZJHSHGzc7G/NVAwt3Wdbt+wDq27ni03ke50H09RDpnKbimomoXgZJQhuopi9ZDDNAMNXCYVtz8v80r3Unkmetu7LolJs9tya0cw76kUndG+nil4C0KZRRsqQyivr7gg42H7b1nngMqNbsS3U2l0MCH9XR31t5pX/AAomZaf1ag14FSvxukxeiWP07/hpJTS7EjWJExIqo7vfuAABRPooAAAAAAAAAAAAAAAAAAAAAAAAAAAAAAAAB3NEF3K5G7dLfVOpoSL1aFDm5F1aerT7XsEFwQ8UhDxyEW38CHiN061Dm5qKm08OqpuowguOmCbiWXcuG5/xJEqydT6ds5ldZNVPiIVNT/nAsjn7gqXbtqRfNT5zXT+frny9GXa35ar/AH2HP3Bz9wc/cHP3CqhCt7ZGweObQfuMYNrQrCOla3u3kHajqjWtU2iqdC903D8OBeO2avD7T0EXtGy3d2YeMyTOkzQY3Ouu/dLG6WbdNkXcPX/7n3iMymVZhzdMbPRRFY1nEEbIs49J4aqREkC0rprppTVx4eyMslmyRjSLJQUTVim6nlJtdI7jcIomontqNTk0U40HoG1dHbA++SW9z5tNsfbcbt4xM3uR+qcK55Ldc8lRMssjGJ45jVLRc3n8qXJmJlV0GtUYo6uuiZa8N/SbghrrXlx4+n9g7YTFBp6yH93R0o63GLRV+okeMVI30p8jlo546TKcKatPAd0Tk63rZNIObasldo5fEXTpU8uZRAhT0ryOhpoVTRx5Dta5iZpwNIpxaG48pAK28V2SQMVNNA5aloeiGipdzlTj7Qhj8hfjVNPUvzSeIkRUiRb4kVL4NO1v53+Rj5fHcJCxVvuXt5/j1wJNXSbIkeocxEVTUpVSpi1+jjy9rgMrIYVTjnFvrL3G5bR068rHVXdxBmyyCtC+bpsmN1J19riMOjktVvctq3ElCpmPbEehG0SVU4lc0JU9NdK8KafnB7JS7CXtGsbHtK0zx7hWWM/TOrKGXUWXMnUta1UPQtfo8XuD/krrlfSyZmZF2/GrFe5UTNXLwWTW30yXr6mEkLEdQ9uy03LPdhaPlqw6Lbb196WLxqpz404FIXj9H0CM8/cLNzledLgmI+CSctliwzUvfVWdPNuH5y031afoqXT+0Vlz9woVjYWTYIdE6no9hTVU9IlRW8z87dk6f1z7jn7hn8JydpuO0VbEBcEwwavGTRzJxzV0qUh3btRJZFPaLWvneCfe+Ps+b+AYDn7hOcExVo3Re89ju/IVtIs7himzqMOdMxDoOmCqu4ZNcukyS+l6QyZkzEOTbUMJtl4N/wAfZTj+OXypsld11VL+xuWAp17N5bw5o8qxb/JlpbhCFex6RflBGl/thHoTfFp+VT0K/mT+MSu1s0YlvVgWQt/IUCsX1kDvit3CHwqt1dKiRvhMUdZ8LuZuaeh8VSZvxZE3AdaC6DhPcbqJLk9oiusdgjspviQ4/QNSM+5he5ClJTHEAv3e0otZaPllyKdcw7TNoVb8vC2SU80oX60+4U3mieevO6c62Db7xaEg3at3XKmn029baZXz3+UKSu2gX4ljEINPZKNvi0nBE8mY/lLVcSjtZRqd1tOGi51FTVKXvKBzo7tdXhMYhz+wMvZJHC57Ez/W3dDteG2UVVtFkdYvDrnoq9EU++fuDn7g5+4OfuHm1vfM+9MRGpZmg5+4OfuDn7g5+4YzNhz9wc/cHP3Bz9wZgc/cHP3Bz9wc/cGYHP3Bz9wc/cHP3BmBz9wc/cHP3Bz9wZgc/cHP3DyyL5CLaHePN3QTR0kS1nUMY3AqaZS9RzVN0lKXxnF3Y27NBZiNTuDLnfyKudB2tvsnyrQjEv8AbCrc9FFV+rqLq2ieDr0bx79Fs99XxaJ3PL+I/F1F4eam94nro1P5lN8/cHP3DZaV7MWJJBP8XYTMW4J80uym3nmz+jVtHVOib+UTONebxsS5sYXIS07kf+V27tA7qLmSNtrvaSemihVUy9JV09RNWnoPudPrkJPVbJdA1XsW9vqcbYf+IFHtidKZ7VY52l1yVTH8/cOtdZBugdw4VSIkRPWYx+giZS+sYdnP3CV4hxv+Fe/yRcm1121b2zJzWvwO1dX4sy+ItTJbqnwJ6DfPijSQb9+BdNVPV7b2szZNEs7tdETup7scYEyDk6EbXS4lGlnQj3rZJvI0ziQdoG+bW2zKplbcfEUqm8bR4iE8A2WxZim2sRwriIt9V2+cPV+9P5F6oU7p8tp0alNBSJl4FLpoUpSEE1HzXhWnAw7vBHwMSyf31PhtftGr2o7HUvVfTonyPoAARlIAAAAAAAAxN0Wvbt6Qbq27shm0pGPU9Dhq5S1kU/8AvqfQMsA35QqYiqF4TM2MENvH6za/oJDTtQ07JGbyrRL2Un5tZXPD1SuS6/aWHpQzrDs0SfLexb3tRx4HBX0A4dt0NPrGeMirtSl+Iygs2lOA5Eu+ZJzp80IsGHlUxtu3Nbd4w6FwWnPMZeNdfNOmTkqqR/3iDI8BVNwNGOLcoR1+R6XdoS+3aMFcRCdCSckb+IPzF9GpQ34oobxnOoz9gWuEjLZs0UMd0XoAABXJQAAAAAAAAAAAAAAA88lHRswxXiphi2esnSZ0V27pMqqS5Dekpim8Q9ADdFVuhhWo7UqpjYl/Ys83it02nrX9W15lyZI7Ensx73SfSn9jdYpyeydEg9SmfbOi/wAXviGui0XxOtRrJwi6pEy+13lsVVqb91QWVSlaDkSJM1+UiX9U1I8GHlUqG4u1jgi1Yg9wT95vWkYTTUzryBInJ1mKRPwN6+kxhkz5emZQiHyLxNd0p3rwupBNKHbofre9HIv/ADUDjs7QJ9/Gqlv7Wv5Sy0VBGL+adv0U3Bv3UDLmEvFyCGKRmKy69VOZWVktO7C2xAFoPNl1k3LgyU0spE6f8StJik7cENp8JnsgkoVX91qiOtxbGZLcX8oWflVW5SdGqGu5i1IkoX1ipu2KCayHH2jJuPuCwwFrg7J9Dl+dnxYrqQ1PMq8emdO8MVXvEOCKaPxWN8qpKfEmZjVU2n9YUg8T3JmQrr1R+M8cv4/Xo/h67Uu6NENXrJs9felzU9kxUSfnhPwEe6j7E32lNhIVZ2K4q25U92Tko6ui7XSehxPSfWqmQ3iQbJ/NtUPzSf72s/WJqACQp3xagAACEAAAAAAAAAAAAAAAAAAAAAACN5GstDIFnSNrqOlWThfQuwfk61WL1IxVGztPV6ySxSKlEkAZauFbgkGGsgL5Kx/H3JJsKMZtI6sfNsSatDSSbHqi5SLU3DUSihTbZq+MlUzfSPNn3KSGGMM3jlFXuR1bdiHDxqm9cUQTXdULXYRqetPSdTQWlKemteH00EMwOo5bZny7FtP96jp2/In/AOVVW7hNx/6M2jhGu13fOVGMdLwdiNrSRiYW3PLcorc0KaSaSSyrru7ZhQplE00i6inOqqbXopVLo58/RRvxNRxYMja8h2x4hvFTxLhxbliEltlZajFJeCcN0j+IzZXW4SXJT4qEMNkBqD2V8UntjLd5pvcfsLCkLNcIMnLezLnefJucO6alVorSJV822MQihK/TXXWvp8R9uxKDBXxdTGx7KuC95Hh3S3ox5KOOPLzSCRlDf5ijAYHtV9ZOFrHteVU1yEfBMyPz8OGt3VIplzcPeoY9f2ivL1uZDtGuFcV43T8q2cuuRK7rpKb+D+7JK0qtGMz8K0drradpSpOKSRKq8T7tKEGwQAqe/uzdiy/pY90KQrm37or6Ljtx2aMk6148etVHhvU5eFahy8/R9Ij58Z9oG11CJ27kS3Lyjk+JCIXLHGYSGmno1PWfFI1f0NSi9q1+yo4FeSlim50QlZPJHyrYockvnJlUreYwCs6VL4lYK52Lhv8AsM67qp/ox0pRHaHvt6pHkhovGMLSvBWRdOUJWYUJz5N0EtTVCv51RRb9SL/pX7QrTgKrdmU0bsViZa2ZepU0X2ZMNM/xm5LObXpJ146pO7P4ZdU48dW3VzqKgWvsIlIT4R4Jbsx2OycnncQqq40nK8POQCRSR6/Dhwo5j/4sv4acT6SrU4dKpPSLn9IegXd1HhwYcitvH4sVzXWmSJ6xZZG2c5wbW3lnKhGzG5GRzGgpJUxuBUyqn6ma5v7HW9+0ssLFE2l4iNno1zDzMe2kGLxMyK7V0kVVJZOvKpTkNTganuqKIlMXX5hQtX2JUX922YhQyq9ovHu7IMC+mvkxytXqJ/aqxv1Sqfgrwq3Y/wAcH0OpS7Qtwy/UsEBgLKvy2cgRSkva7/eKgoZq6QXSM3dtF6eJFw3VpRRBSnsmKM+OBJG+JcDzsNckmgFV3iRSAzpaE43S0N7rjH9vv/zirb8cZm/ky+Uf8YLUFZZlIdOfxZMfVR96ef8AuOYmQalp/jlkBNRfi/Uq7QZvIFJqAAOmeTAAAAAAAAAAAAAAAAAAAAAAAAABCPWhHfLTPtHThEx4/HUTvpHpQuhSVkNxPVT6dSTVI/8Az0bAjWjHmVMX4huTIMblK9oOzn81chZdotOPkmRJVv5OYokUbnVMWiujZ2jFpxNxT9At61s24hveTUg7RydbEtKJ0prYNpJI7onH0akdW5T/AADv0zUZEiFgnIAAsgAAAAAAAAAAAAAAAAAAAAAAAAAAAAAAAAAq2B343tG3i0Vqn3eWtKBeNaevVVJ3IpuP2UKZr/hHdKZ4sZCYWty1zSt5TDVcyDtnbLEz8rRUviTcOC8G6B6ewooQ3uHZk3DNt5TVZvZqXuOMcNGjmPMvCSSjFVdk4MmZdqc5OrbUqinx08D04dJqekTC2LZt+zYFha9qwzaJh4xAjZmyaplTSQSLyKUpaeigAito5rse7Z2tnFdvYW6Ns63kGbZKx79RMvIyiSa1Kb6dK/Wo1OT3iwhEr7x5a2SoBS3Lri6Om+4VduqU1U3LFwX5tw3VpWh0VyG6iqFrQ1KiD2xfF0Y1mmWOszSPfEXyhW1u3mdOhUZavqNnumlE2r70cOHBJxXmloNWqBALlAAAAAAAAAAAAAAAAAAAAAAAUdkJD8NGSkcM7zilq2wRCXvQySpku/LH5sYqpi1pqIalKuHBPYo3LXpXqMip2VcGNi6rNsRrYzsheCb6zT1gnBa+8zPbor/KUNTn6AB2ZnOnIXbie1S9asnehHhy0+hBiweO9w3w0USQL95Qotwa9znZ8y8vcMLdUF2lZA8pbbdy0jF5+12T+pEnO3Rbdo27tumrtE6+NK04ff1+9y37Z8M9SUj5DEV1x5PnUHLeRhnJ/uKkM5TL+iqf7wAvPlT9IprPF8XC2WiMSY9f1a3ZdtVKqP0zUOeDiScnMhUpvWpqKkjT0VVUpXwpn4Ya88+5SsFtGIXNgiraQn5MkPHvSXOgpCkdK8kiuXO3RwgVStNJa0an4m0l8R6D02XZ0lDyMpd93zCU1eFw7NZF8intJIpJatpk2TNWtSIJalNPV1nVVObxihtCrbSsz1XQtUcG+f6Jqe6x7EtnHkAha9pxfcmaHWY3Ex1V1a/OLLKm6lVTm6jKm6ziQgA8dJIsvG89I1uEAACI2AAAziUAAAYAAAGcSiyAAAYAABV+UMrPoZ9XH+O2raXvRyhrMVdT8UhkDciunun1fyaXjV+5rOSSNjpHYWmM9EIhazVrF39kyDi9ryehcvekkiJ6CIKu2DVy5T/auqdc390iXjAWXaKFlwhItN86kHSyh3UjJOtPeHz1Y3FZwpp9ZQ38zwF6BnxNLzHpaKJ0MCNdqAABqXAAwF23bG2g0QUeNXb17Ir91jo5inuu3zgxeO0kn90uo3qEJ1m6Qi8b5avQhHF6XGlY0epoP5LgtLuT06vCq9VpVEvH1tlP7qw23fxPyQ59TXRU/DqvZD4ua/LVs9RBvMSn466/isa1TM4eu/1TZIp1lf3SjrjrZy1kPzbhqrjy31FNCqq6iTiddpfm0ya27Pj7RjLH+BE4syyMZWHjtNf5J26k0cO/44/OqZw9d6fWcOVTVVV/eMJUG+YzlT5qcmatlny0T0MDZVl21j632tr2hFpR8e21H0E1HOoc3NRRRQ3UqoY3UYxuowzwAIb7wqIlgAAIzIAAAEJy1iu38vWctaU4qs1Nud6YP0PnWLsvhULx5G8WkxTeMnSPzkyHja8MV3Ipa96R+w6J1t3SKZu6vki/XtzG9X2i+NLwG9Q5/wBURE8lY0tLK1tOLZu+P30FOtuujXQ4aLeqsip6pqf/AHpukScMrcDvkp6Lwx4oq/DFTvIc2LzN6L/uflmAneXsNXjhu4vI9yJd6ZOlD+S5hBPQ3fFpz06eNdpehfEl++XWTXogg5k0DoHYXn6h2Jt6j29TJU0i37p1RewAAEB3QAAAAAAAAAAAAAAAAAAAAAAAAAAAAyhq++HIsXHTVZpGve8Od8qzsh0C7fzJTIJeb/nazCX8/cIhjl8m4jXrfa0d1XJp1/WEMgn1fd1ay/yYl/P3DFbz/JD5bS4uLFridf6jn7g5+4OfuDn7hUzLQ5+4OfuDn7g5+4MzA5+4OfuDn7g5+4MwOfuDn7g5+4OfuDMDn7g5+4OfuDn7gzGg5+4dsHLLW/e1lTzMilXDS6IhslUvsu3JGKtPi4ou16DHrv0267WPTau3z16poZMGTYzhw7P+bSJxMbxdXsesL+wn2dJ9Cdjr/wAqJpNHEcp3qJt9FQquwr6rh2sXpMoX1Uk+gh+vWfo0dLZ8D8aSrkifr6HivFm26KGjkpFXE9yWsnQ2RGDmLHsu4HXfLgtKGlHH5V7GpKn/AJxy1GcAdPebs+PWQriS7OOBpR0SQUxJbDJ6TwvIxkWPd/8AOG2hT+kPj+p1xI4Q7nMQMpNNf7CnbjkZVpp9nu7pwonp+HSLKAb76TuabmPsY2DtyAtiOJD2vAsIiPT8DWPbFbpE/kyUpQLkt2FuyDe23c0W2lIqQQMi6auU9aS5DeqYoyQDTeLzm/Lmh+fT63JKy7gm7DmHSrpxbz87JJ0vq1u2hilUbLavWNVFUmo35XdHPP3C++0/iqbkHzLKdnxasg4ZNO4TzBqlrcLsqGMdJZKhepUyBjKeaL1nIp09aZCH19aO2sg0TeM1Ulkj+ExPAObX0+B29Zov7n2fwhttldRpA933jUtZdVQ7+fuDn7g5+4OfuHMzPXjn7g5+4OfuDn7gzA5+4OfuDn7g5+4MwOfuDn7g5+4OfuDMDn7g5+4OfuH3FW/K3pcEdY8G6VQezamwZ0TTraNC83Djq/Jp+H87tkE8EDqiVImlPa20Ytl0j6qT4UuWV2c8ap3ZP/hQuBrriYJwdC30jp/PvS6iOHv8n1oJ/H3g/wCRONnx4rfg4q14OOtu32KTKNi25GTVAngTSTLwKUe0ezjjbGxGM0Q/Ke1tqSbWqn1M3xL9OwEAzhj1fIlhuo+HSSPOxanlSDMppJ+NplN5sxjeEqpTHQMb2FBPwEmuRQglfDI2Ri2VFuhoEpORqcH8pHCqqDLY70bWkbWmXTx07fi1fCNxeztYTywMaN6Tbbu05cC55mWSrXrSXWKUiaFfiSRTRQ/kxXeGcMWfeF6T+cXDVZW35C4TSdpRZ1fxLpKUqknt8Kat5wVddPV0ec3fGp0bKDjLTtpXK1md1/Q+mbV8RT7chia9MKNTNO69wAAIzigAAAAAAAAAAAAAAAAABgr4tFjflqS9nyCyqCUo0OhvofOoH+rWT+NM3UX4hi8TXi+viwIucnEtiYR3oyZSIloInJNFTNnhS6vV3klNPwiWOnbWOaryDx0mg3bJmXVVOroImQvMxqmFcYCo6eWQ9uhwwWZN7onpWdYILp6Fe5LulKtzKF9XcR21dP5wWP8AtexD/wBxELMAAFcmAAI9el92njyEPP3hMpMWm5spF2zKrLqm8KKCRKVUXUr6qSZdYkjjWTgYaucjc1JCIFdmZbVteZPaUe1lLougie+eDgmxXDpMpvCZwYxiItS1+gyyhBgTK5MynTccd/sC1FP61Jp8uvifnFC1qViX4S61fjROJZatpWzZcUSDtOGaxbLcOuZJBP5xU3NRRQ3iVUqbqMY3WcX46PrL9Dk1W0ms4I/qYVbIuTG6B5BTCL9duT+tmtwMjyH+LOYiH/pAy9jZZsbIa7qPgJRVCYZU1v4SQbmZSbT6POtleChS/YfwH9U4zQjF8Y2svIaKCd0Q2+4Zazsn6Chm71iY3rN3KRqLIG+6YSOpon9LexVi2lIznzJ9WnGnCoUpw5UFMJrZzxjrUbrfhTtxDr2F9plcaBOr5tTpavvdq7uf4zib2HlOyMhd6Z23N8ZNl/H4l6iZpIMf1zZXgoX72nQf1RTmpHR8Wqeh2Ia2KblUmIAAqFoDjjxCvMV7l7JqeP45jCwZEpC9boUPHWzEbvUu409aynstkC+dVN7HxaBJGx0j8LTSSRsbcTiH5Bhvw35CbWuzn5SLgcdPCSL2RjFCkOvNmS803TMbWXzCKpzKdPjct/WTOMy/xAm4Yrpt8jX4hIHT80/+UCvmz+qbaLwRNw9nbGex7ZbHHdnR1ps3Sro7VM53rw/zr52qbccOlPziq5jqmHdfF2xth2dMXhKJKnbxDQ7oySHWqucpelFMvrGUN0lL7Y7rOCzGnkp5nTyq48WKLmkr0xrb1yTiSRJV0wISRKTwJvU/NuNP8oU4lYiOIbZmLPxtAwdwKpHmCN+9Smx8131cxlnBU/h3FT6RLhh/MuErgAAaAAAAAAAMpqDXTHmT+0zkPH1crW7GY7kGSjySRb24Zs8Zu1ytXizY3B9vqJ6z7KhqeY/wekTKz88wF2NYi93F0WlBWlKWsedVayz7u8w0WK4KmsZWhzbZWyRjbShvyoq3AOQrux3hdPH7PC+QZS84+RmjpMF4FdgyUOvLOlkjGeuaJobWlUhjGKYdOPez3IQF+27j+7odWQhl8RzUTcEii2NVipIPpZu4colV06dVTKrmKXx6BedGxbouXYlNpHc5Bs5JjDvJlghISiax2DU7kpFXZES8VNlPxG29XVpGOh7/ALDuRCUeW/e8DKN4VQ5JFVlJIKkYmoXibdMQ1drp9oa1YBRyXch7kvOchk5a5cTW88xxBFdK6G8rKtjGq7d7nPpW2Y4ur1POCMY6tzI8je0xckhbd90rN4ilI6RpIWuhFNCS5V2+2wbJIIErpT3F9ncMrrJXpOfrGm4ZnnoDYLJ2bmNsubGLZcxbso3n7zZ27Mq0cFcd0aLsXTjV5pSm0ppRTMXV6on0HfFl3RDL3Jbd5Q0vFNtZFX7KSScNybfzmpQhql5esNUpvEVWXZ37OMGhhx/Imi7ht6cuiGaxPBep04pyd4u5TNSnE28auqivDWfp9fhXNyrHISk3lbMGH8VumTKQtKOhWcNLxHdFZmQSXVq4e9wV0GNtN1tJSKaN06enwDKwR6AtDMmcmNsdn+7syYrnrduU8E0Mdqqm4K9ZKK0VKQyalUFKej7wn0rfdj2+pIt5y8oGPViGhHsiV1JJJHaN1DcE1ldZvNJ1MXpMYaUTdiZAkMc9pJpF25kOWQua37eVhzTNtpsncs7/ABgi5kmzVulTXQpUCGIZPd5J6/UEpyHY+QIXB+b8NvLPnrouaXRWnGV0MolRc9zpLrl0pqmTpXQ8Q07Xd/ySae0TR4C07LYb9f6A21XvG0W8qS33F0QyEmouRqVkd8kRxuqFMcqW3q1aqpl1DLikLIsQqnaqyjfk5Z51Ckh7cQgpZyxrwpTQ573RuqYvDh0o7mjnyT4/QLvFaRjY1IgAAIwBhbxuqKse1ZS8Jzd7lFoHdKlQT1qqafCmmX1lFDdJS+ucZoRJeHLkPMltWOskmeIthMl4TKZqfOKpq6ItAxfZ7wVdz99kmJIGbx6NJSdYNsqRx1j5eTvhdslck+5XuS5193zSLpUpaVRooavzbdBNFuU1fUb0ryGvFl3TlvtLWxcstY/aKxRejeTdyMY+xxMQiSsYgzKusiVEztsr3vziRKGo4MVUh+NDEJp9N7dpeFeX/iSfw5b92wENc2Qmbq3IusrVWqSh1EDKuEilRNRSp+6lWNx50pw1GIclKkrWFr49j72vW3rfzx2No637khy7sZetqOEFYshm5eNClcomQeNim4VKVBVOpPV41oPRolksblwYax1ZuCcVkatrVh7LJseV7gSaySrtui62i94UM7c+cVKQqfDWpwrpTp9giLWJuXtLO6zF2d/gMTJqbkbCEUOg9uolfC4f+FRFnXlUjTkZXjxW6K7Ncz2g6t52WxdjGT1Ghr0vOjWWT9JV27OOfSJUDV9GlRdkgUxfWJuF+kXKMg8cfGMIhghFxbFuzaNUypIIIJ0TSIUvoKUpeRae4e8AAAAAAAGnvaBtFOMzVKZAzdhyZyjilxDMUYzyan5QJazhAy1XaysdroZTd1pm7wmU5yUS4cB9XZlbDDZ9eTy2bFTuaJhuz+e4W0qhcTpIkpBUVeFpG0Lprtau78e9c1fOejoAG4ADWa3+0RKNb8sfA+OcKOpGj2w4K7Cr1nipN4qKXXO2UKoooSplTIkTJo9Jlq1rTo4VOHZAynnLKC2QT5Wt6NQZQt5zsS2eNZkqx2p2zvbLHFSI1S1ppF40K6qbWrwpUxKVAGzIAAAqvIuEIi8JQt62vMOLRvVIpSlno9Mpzu0iehu9SN0u0PhNwMT6s6da1qITDZHmIS42uPMxwKVt3K9UMSOdIqGViJ3T/Ya5vCr/AGqp5775esbEVpwoI9d9m23fcA5ta74ZtLRbwtCLtnSVDkPwrSpa/aU1DcDFNTmWtOXCvAUKmiiqubXuWYKp8OmhGhWnaH/FMSyt0bmj5JuGFzavgj3SLtX92qaJy1HrWsbN2KVk2dqkNk+0y8E0GshIptLgYF9krhbgg+J71jJK+0dYeW4WuXso21M2K1wpKWklNsF49xJ3VIRirdBJchiKKFQYOnJ1zUKb5o1UqH4/OEHCj2ZPDMmV89TrSVsMkape2RMgGGtHslWrCQbKHunIuRrpIyIQiPerodsiEoXwlqVkdHdLT7Fqq/pGCyHjxXA5WWQrFn55e2U37RjcUFLSziSSIg5VI3762VdKKKoHSMoQyhNzaMlRXoofrHTfQPw6nncBNgABQ9CIAAAAAAAAAAAAAAAACN3zkO18fM2ys67VO8kFO7R0YyTM4kJJwbwot25POKm/1PWGUTeAkg+EF0HCe43VSOT2idYjlpYMmsh1Pc3aGRo6buubOxU3FTxTFLlpo908ny5qfOFU1ty86EJy1mxUzaNm4z7RMNB4/t+Lgm102bJSEnHxrMjVA60e9YkbrVTSpQplKlfrF1V+hOgvOonNjxKpJgJ2MRc9nWrejHyXdluRcu0/JPWxVSfeLrGXOommTcU8AgTjNVmrSK0HZCb++5tBTbVjrVbeUDoH9lw4L+Ltf5ZQgqsbI7kMn3H3zN9nWp3FyTTubxUno3HT1U7iQtfUbhqMqetVHTH2tXnW/wAaXzOzQ1wrhjJ2YI1eLzE6Y2nacgTbeW1DOKunr5A1eBkXb3hRNNNQvSokiU3GnoWFgm7OOHlPnLZdnS46u6mmn9W/H9Tvbf8ARHag3mH703LOAURd1quMFnir5x7Oy9IEktHxk1bL6WXeNF0HTpFqVVpVyc5mq6RlSGoRMxUleChTF1noel7iyAAAAAAAAAAAAAAAAAAAAAAAAAAAAAAAAAAMPcltwF4Qjy27oh2spFSCdUXTN4lRVJchvSUxajMAAKn/AKm/HiR6KR8zkVjprxIk3yVcSbdGnwoFe7VKfDp0+4evB8vNPoCdiJqZPM1t25JGEbySpiHVdoIn6d3RShdwla1SNypzT+2tRLr3uNKzLMnrwXbKOU4KNcyR0SU61CoJmU004fbp4CksHZ17Odm4ct1B72hsYb3d+8yzwtxs26S8s5MZw7U0nV1Eqo4UXNpN1c/cANjBSNw5duG9r+kcQYPK2Vew5ipXRdTxDvEbAKVpx7qmShqUdPqlrSu1Q2hLkZX6Ez+e4sqPMxtlbDwFNqrKyROD+8UGqncIVmalKGUbrGLtunhudEip1rQvHWatKE4HsrHmPbUxfabCyLLjKMotgnwLTjU51D1rxUVVUr1KKHNxMY5vFUAQUuA7mXpV5IdpLLCkkbiartB7HIEJWvstis+78venUdclcWWcNETkL6e/hBswh/xyWZRmxNxRK1+ecN0KbTxEvpOZFNE5C86JKcKi6gAFbse0X2f5Fsm8Z5yx+qksQqhDFuRlXiWvOn1g71e0FgVIhlFM3WCQhfFU1yMuFP8ASCXngoQ5zKKRDExz+I1W5a8f0jnyBCf/AImYf82L/wDaAFbp9qrs7PT93gcvW7cbnh/F7cceWlqfybKipv8AMPLTtHN35j/JzCeXZdOlTUor8k1Y2h+H2FkDN1P6IuMABUn4aL6qYlE+zZkXarTq3lIkh6fso8MX+kPO5yzkm42Z4mx8IXXFzrmtUUnV1JtW8ex404d4WMi4UMqUtfqkeJz/AAF85S4wAEJxZjphjO2fIjV45fvHjteTlpN1Tg4kX659SrhThXlxryKX0FIVMtORBNgAAAAABh7mtmBvGBe2zc8a3koqSRM3dNXCesipK04VpWgoSXQuzs8k0XC6lLrxqX5mZU1OJW3S+y809TptT096+dJ9br5rDZEvpEFyLlyzcZtW1LiXdOpGTUOhGw0Y3M7kJFQvMxUW5Oo2mleo3IhPWNQVamGKdlpSaCZ0LrsMSxfM5RkhKRbpJ0zdplWQcIKFOkoQ3MpimL4h6fQK9wzacjZttSaTuARt9OYmnkszt9Bzvkhm65tfdymL5vxa1TET80Q6mgvT1iwvSPGTsZG9WMW/qemifvGo5yWOQABXJAAAAAAAAAAAAMFdt9WfYTAkpel0RcI1UU20zvnJUtw3sp0N4jfCUQfImS7g+UCmOMZka+W0EyLS0w6S3WkMkp82Xb4033Ry9RUvUJ1m9Qi0VtzGVuQcqpdDzvU9cq6eheelle8PVPF0lNwoVAvV80iUhPgFpsDed/0JoKWWo5dO6mTnMu3de5Dw+I4F1FsT9Ct1TrEzchC/T3NkrpWXU9kyhSJev57wBatow9pslm8Wkqdw9XO6fvXSut2+dm8SzhT1jV/+9L0DOAM4+HCzJDtU1Cyn4tV7gAAaHQA6110G6B3DhVIiRE9ZjKdBEylGIua7bfs9iSQuB/sEXU2G6SaZlXDtU3oSSSJxUVUr7JSjzR2MLuyodN5k9qpA2pua0rXRVKdxJF/+uapekqf9qp/ypz/MjdkeeN2SHOqq5kCYUzXsd2BYd3ec4+zpOJ6Gkgh5OtBup9XD6i1M90m8JnRi6v1SbcXcPkpCETImkloITwlH0IppN448/wASrjdmqgAAQmQAAAAAAAAAAAAAAMJd9pW7fcA6te7IdKRjXpPOt1/h5lMUxeopqG6imL1FH58567Ps/heaLWq55S3ZBQ3k2T2ik4m8fd3FC+FTTrN0l0HIn6ngH6QjXftfZKx8zxxKY7kHzWQuOQUaHSjkKlVVYmKumsm4cfkil2tRdXj8BdY3a3fcD9D0PhfbNbsWvjfRXW6oitTqhoeAAOOuSn68idjYjlAAAwbgAAAZQlsTalsfK1OO/ggr4sV3jWX+MVT10Jo46/AX7B2XVZ9w2TJlhrpje4PjNk3Xd+8JmUIkcvEmuha12zfCbqGwvZ4l8fw2JkXl+E4JlvohI5wdOiiLZ7ViaiC6xa6eKZOZv08PsEOZY/VZvsm3dmGMez0hZyjc67CjgyPf1natSFXMqTr2uHA3AvopQn2cB1FoU3bXs6pf2sfNY/G08W0J4KhqIyJbJZOJ6qqI211tkq5+6aFJgNjbVxXjW7bxxhL1txzGwl8tZkz6Fq8UPtHZoqcFE1a118KmoU1NXuGIaxuFZe3IDIqlgKwsUldfyelmNZVw4Iu3UbVPReqnI9Dk4U8JtPKv7NU2bIvVP7z/AJl93j6ja7C2F65JeyNyVVc3Drrdqpll6lEgNiT4CYWqsS2ZS0yzU/cF1qs4RFw/Va08jtqbqy+svLgalS8zF8Nen6BHcv2XjVHHUPe9itmKDkswvDv04t87dtDnoju8aGdEofUX09PRz+n6I30MkbFe/p0M0njugrKqOmia6z1sjrJb9721TTVFKYAAFE90AAAAAAAGRgJpSAlPKKaetKhCkcpET1mXQpx5F08zHT46qfyhC+MW+mum4TI4bqpHSOnrKYnWRQphR4mePbiogr8nHa3mltZ483+dRv8A/pE/g3CaNCIkezzEX8Tf1T/Y8Btyi+z6nzTPw5Fz9Hd/n+/uWDz9wc/cHP3Bz9woZlMc/cHP3Bz9wc/cGYHP3Bz9wc/cHP3BmBz9wc/cHP3DyvnzWLaryDxXQ3Q6zG6jn/dKXqMb4ShGxZFwMEsrIWK962RM1VT1c/cM1jrG175jUIez9qOt/wCtuV6lrbnJq6is0+NO9G+L5ontn8AsnEnZmdXGihdGaGGhop59paZ9JyafVNIm+tN/a5fNE9be9TZxFFu1RI3bppkRITQUifQQhaDswUTYOOXNe3RD5Pt/xnLV4qah4Wfm6qQnGeGbGxQitW22Kq8m6T0PZh8puyDvq46VFeBdJfZST0JE9UgnYALb5N4eCzcuJc1AAA0AAAAAAAAfNS8+PHgKlyL2arAvqRWn41d3bE86U1un8TtEK7N/bCRy1TV8Pi+d+MW4A3a/BkpvFK+J6PjcqKmipkaVXzhLLGOSKybyLQuuFS1HUfwTdTvSBfaUYG1KaP1Kip/gEJaumr9qhIR7pJy3cpkWSXRV1kUKbmU1DFH6FegaSZitVrY+ZLhgIttRGNlUG9xtUiJFIkgZwZUjhNPT+ebnXN/dIq1NMySJZWJZyfqfQfCvieqkqUoqpcSO0VdUUi/P3Bz9wc/cHP3Di5n1Ec/cHP3Bz9wc/cGYHP3Bz9wc/cPKvIopvW0O3RdvpJ7r7nHMUjOHbvh4ttInVppq6jeAnrCSKN8rsDEupWq6yGhiWWpejWp3yPVz9wu7ssWOv3R7lyYSWIrPJ9ygUj/VxJTcd7++VC7v6pNv8YwtidmGVuTRKZkV7rHn8NrsnOvfJ/brgni97dPo9o6xBsqmmm3Im3bpaCE6ClJ4EyD0+z9n+Vu9/Mv6Hwnxz4zj2y1KKivgRc17n2AAOmfMQK9zv36QsQlrx7pZr8q5aNt9w4IoZI6bR26TTcmTqXqKbuxl9PxiwhB8obai9lM1PAveMb/o9xQv9JIat5iSDmT3LIYMGsawQj49sk2aNUyooIIp6CJkKXhQpSj0AA4ztT2TdAAANTYAAAAAAAAAAAAAAAOK04jkQHOUpKxWK5tSCkPJ0hId2iEHvrtO+Ok22+X4k9/UUbsbjcje5rI7C3ERqYlVc7TS9k24lu2BGPNi6JY/zUyZI3VFNvaT3P4wr4fqfXPs3Hx2xi7VtiDsu3I607bYJMoyLQI1atyfVlKMoJZJPgbohpGzq7UAACuSgVCdBi47SUp8oEt961tZgvbhlusiDcy7gkhteypq7rufB3cW8Knzj5PYPsfXA3UqhcDe7WUfGbfjWRc+beo6fWT7qVZU39z6vUFuif8AeYe5T2g3FCvoWAAAOkeTAAAACKXxi+y8gbDi5Ib+E2OvuEuyUM0kGJjes3cpVosl+6YSsAGmhXiMhmLHB9t4l+Em3fUVQ2mk60L+cLxI3eFp8Oyf4Dj0t+0riFRNRNSelEJBHoViV4B+ST1+yVpsbxvh0l6/VE6ARuhik50+h0odpSRtw6+5X61/ZXvOp2+P7H+S7I//AA5dqfVo6epKOSNvG/llG/3Dj3WdjKNtuYXuyYmX9y3U9b91cTknp3dr07LdMlCJoIavVTL97WJkOl8+axbFeQkHSSDRqmddwqfoImQpeJjGEjGNZypYhmqZJ8nKeG47qtmz47yxdlxxcJHkUIh3qRclbpazcil1H4dVfVFSyt+WrmjKEDjO35Tfh4HRdUsY/QR8dBX8SbplPwMqWi/nzGKXR+LJ/lBK8UwHy3kfw6XYw3Hcon/uUaOdX8Ew5vm1Cpn+acuS+dUN49G2l9WJ3eOPrGyC0Tj74tGHnUUK60SyLIquwb2k6m+aN8RRH5lsD8OvqWYdmukbivY9ACBG7PsNHqHUsfIl+2oY6egpGU+Z63If2qN35XCX80o+VLd7QNuEIpF3baV6ok/rWXZKw7s/98t91H/0cgb6KTr9TR+zZmaJf2J+Ag8VliKTkULfvyGlLKm3Smw1azWnu7s3stniRjt1zfDq3fgE4EhSfG+PnAAAEQAAAAeKcivLkM9h+/v47vqB0O9MldpwhqLw3E1PVNQe0ABhbLsu3MeWyys+04/uUZHJn2i7hjnUMY2tRRRQ3UqooY2oxjeM4zQAAAAAAAAAAAAAAAAA8M5OQ9rQ724LglEo6Mj253Tp0upoIgkXmYxh3dnW0pVGLmsqXRFqx85kF2lIVZOE6kWYRSRNEe1UpWlDFOVPiuoQ3MizpcoiFh205zrdpL2uRBVLH9sP/wDc8wP4Z+QQNw8oql9ZskpSvdy18Z6b3ooiLGzLki67KJAW3jy2WVwXndr47KIZv3h2jJMiKRll3LlUhDmKmRMvDpLWpjqJk+niOzRU27bjdqpKw1j7UsfjOOz/AEvq3rEyt8rY8jGOl7ix48ZtFUJB/pbsqVSXPSr5zsp6NvSchUlOJvo4Wx2Spaev1Obv6S7QFzX8i0rS3U46UtU1unil0FKmX7y300Ku7oau0ZUpaFptVJTnrFU33nGOue15EtzY8vHH10wt3NiXPfMBGISkHBTjFUrdBdZRY5TOW1UdmpvN9CSvVoMNrMQY6d4zs/yBL3S5uWZeSLuWlJVdsRvV09cq1VVMVJOmlIvE2kpaegtKekXzc9mSLCa5DhUI80i6ipKNeIycPJtqUOqwepVrRNahT00mppMcpim5HIooX6eIh7TIWbrLqRhkrE6lztyV2/lBZChFSKF/KLRzlQjhD7iJnf3hcYACpj9p3E7FTbut3cVpFpTVVxc1sSMU04f3U5QI3/0gsSDuOAumOTmLYnmEtHrU826YOSOEj/dOStSjKjXzNtjQOKoi4O0hjliS3bgthqebnSR1CpN7gjW1dx2k7QpwTVV2SrbatfOkPRPq4dIA2DAAAFUX5YucZ2bdLWLntlbMM8T2jMnFppP3LaunhUzdxvp0Kb0m84mrwr7hWrfsRQURGztu2pejiOiZfECmKWqLhjvqtyGVdKGkDn3S7puLuvmtJPR46ceFNoQAFN2PgM9kZRj8lFuuj2jHHcVYXc+5bdVO5uFVqO9zcNw17una014cOOuo9eI8NzWJrqvh0wvQr+2LvnXlzJRC8ZocMZB4ruOa0dlV4KJ1NXpJVOlS+1UWyAAAAAAA8EnJRsNHrykq+bsmbYhlV3DhSiaSZaekxjG5Fp76isf6qTCDjX5LvBzMt0/E9hYV/JtKU9rvLVBRLT8WrgALdAV9ZOdMQ5Fe+SbOyJCyEqnzUjO8lSfp8Kca62ynBYv7S/8AvFggAI1kezmOQ8f3JYMibQ1uSIdxSxqU8JF0jJ1N+zVxElGAvm7oiwbNnb4nlqJRtvRziTeHr9CKKZjm/wAxagCkMSXcpfmMrauxxtJu5GMRO9STV17bspeDhP8AYoU5RKF3zFuptuHSSB/ZOoUgiuJuyLixnj2CPfVjpPLkkG5JOf3JF1VJSTXLuOfN0UonwooapS9PhpQT+L7M/Zzh2vc47A2P0UtdFK8LbZ9ZvarXb6q++o5nkOK9yPAY1NRNRPcTV1kP4TEH2PU47LvZ6Oc6zHENuQrhc+tR1BMqRTg5vtMs021P6QjMhgG/7aW3sU5ec0aU4ULC3g2NMNyF1eFJ3uJuydPTqVUccq+EaP2e74FGAzgCLrRfaSi9zvmKrOly+qaJvFUh1PvJOWKZS/4w44Rb9oyYPtx2ILdhi9WpWfu3Qf8Ak02bdxq/eUIIPJS9hgJSIM/y7btJZzbdoRE7fE2zU2HLC2WXe+6rdNdpdwYxGrU3PwrLEHijbHyVf+W5HGOUbrjGtuxUGwnHkfatV267zvDp0im3cuTV3NivdFDebKic9aePTrINjbdtq3bPhGtu2nBx8NFME6ItmMe2I3bokp6pEycCl/YJ4KD/AFRgKSQadoiYMmaLxLbsQ36tRrhuzQ4T9nSkybuUzf44g9KlidpLTvpvsa6/R3Y9H/DT+u//AOYvvV7g1e4W/JRdjfCUGhjPtGyh6Jyd7Y/t5v61WEK6knGn7CqKroJlr8Rkz/dEyxzgqyccyK1ypldz92PkSoP7kmVSuJBcpfQmUxSlTQT6vmkU00+fhFmDjVQStiZHyoZORWuS8T/hCkYS5I+65S25q3u8otXzJNBXcbudveRVSWIcpiVqggb6Dak6egWUAmBSTfspY/kFU3OS526MjKE012rmfFMy6faYNSIMz/vomFtw0HD27GoRFuxLKLYNqaUGrNAqSKZfsKQnAtP2UGSALAAAACp8x0LIXniu2ZRQicRI3TV0vr9Dh0zZOHbRD9O8hRf+9hbAqntIsHSmHrhuOJR3Jezky3ZFE46aqO441HRUuP2K7VUjfCrUWYxeoSLJCQaqUUQdJlWTN9pTFpWlQB6gAAAAAAAAAAAAAAAAAAAAAAAAAAAAAAAAAAABW3aRhnVxdnfKUAx4d5k7Lm2SWr0a1GKxC/5zCZQ6kbJx0dNM2yZSrtElEDbfMiRy0qWlP8NBW+eZVa4GDXBkCvxnMgprMF9ChdbCF4UK/fVL8KZqpJ/nVkveLYbopNUCN0U6ETSLQhS/YWnKgA7wAAAAAAAAFM9qm75y18PvYu0n7lndN5PmdoQThrWpV0HkgqVvRdMxeZDJJmUX1ertcfoAFzANWcQZ3VxlhBy3yy7n5uSxzeJ7AuGUMoVwvo74RFpJuzKKUNtmbOGqqinExuda8K8xY97dpfHOPbmuK1bgTmO8WvFR0k7Uatt8iir9wo3ZMUilNuKu1jpVqVKhedK0rqAFvgNQmmfZp52s11peCyBbULAYdl7ge21MJ0S3FkpNtpcJpEWO2VU29whT0Urw46a6BYC3a8sVT5IN4azL5m5S+LQbXtDREZHJKulGC1C1oVTzxU0lKaqatSm3T26gC/QEIxRlK2Mx2mS7rWK+TbkduY500kGpm7tk8bKVTXQXSN4FCKFrStBNwAAAAHzSvIa+QW9IZ9ytKy6aZ3cW4iIWMVrTUdON8noudJfZ4unDrV/JjYMooWfWTtXtIu0XlKJtb6tpstHmN67+OVWK5T4+1Vu7amKX6dpQc/aKOWmdgLVF+MhNAAB4o9MAFeZtyq/xJbsRKRVrpz8hPXFHW4wZnfdyS708U20jKK7amkmr09IwkZm65oe9LfsXMOL1bSd3UoZrDycfLllYtd5QplO6mV0JKJLVTT1F1I6T+2LEdM+RmNCHftR2Et4AAQ4FJrnHoD0jDx0pcTy45uLkLX7lFMu7eTZPvyavlLWU1VfNF5pbZunq8YjmWcm/guZWw78ieUvlJdcRbOnvNUtjvy9Et75s+rRx1afWG7YnufgQ03iWxE8AYS3JW45RWX+UFr+RCMpJZqwP35Nx39pTTtuuj5rc/JGGbGOVczKLiQ15xChxshCccK7724Xbmaeq+M6jhyuZTxfmymIkX2CJ6RNhXiD51iC6l8d3o17rBSL9Z1a89/Wi5F1TKdwVU8KS6ZldKer50m16+sWGLUvNi6dD0VBIySFGs6a+4AAEJ0AIzdc/Mt3UfZ9ltWz2653e7gk61d3aJJ6d1644c9hLUT751EyfWCRLrptyHcOFUiJET1mMfoImQo8vZ+YqXI1lM0SCSqZ7x2SQxD+NCES1d2/x5jHc/cVTJ9WN2cqvd0OZtCq3DcDdVMzj3DEBZj35UTD5a6LwOiZBxcEgkXdIWviRbJl821Q6fmk/3tZhYoAIHSuk4nHCz1UAACMAVpkDJE5amWcV2HHto88ffD+VbSKq6RjqpkaRyzlPaMU1KF84l1ainFlil8tQM5IZ8wTOR8O+dR8RKzx5B2i2MdJoVSHXTTMqoWmlLiobSXV6ws02Bz+Psv7EU/IWJTI+PDqTqCd+W6dW2UzLzhSSqGuKIUvExnPV5nhT8oOyIv6xLhm3Vt2/e0FIzDJMi7piykklXCCRvCZRMhuJS1GpVI6ftnDea7Pt627iJj5nje4DtX90wBo+VaPVE3B+5FVMWhnyO2bV3g3+NW9TMWHbtLsT7P0fjzEMxaruw1GcnMzDqIK0bpx5oxRNZqk59DzvKixPmzH9swuvoY7XxFbzDssjaGKvex5yfkbXg7ygpGbi/wCPxzWSSVdtPo86kU2ov7wjV554xTZVnz98v72hnrK3ow0u4QZSTU7hRIuqiZUy1OWmpVRLaT6utXoGteP47LlwdoLGN73hZt4xUi0mbka3C2Tttq0godJVo6q3TQdpIlXdJqqUQN3gyxyHPSngPoIJPirCz2vYuva007DpG3pd0fdqKxHzGrd27cKuXqbOqusurjt7Oj6NO3w5B5SGJUxuvp+oSZ0nKhdsJnvDk3ZsXfSeS7UaRMnoQTXXm2pCJuDFKbuxj69O+XcJqKJ4gsm5KRw3VTUSUT3CmJ1kOUw1FdSd1y9sY4tdvje+7ctsttLR0m6jrJScTRJohWqfdapvG6qSCChSranRi7R9v54XL2UYW4ra7OGPrduyLfxsxGQyLN01eJGIqgcnLSYphFVUrI2Y2L10JIJXOdhXsW0OpddBsgdw4V0JIp6zmP6hSjtGGvKHWn7Rm4BortqycY5ZJm/JmUSMSn+sKLOctIl1saIZa7W98ZIcuGdjy7u3bUWr+J9xU2nr1CpelZVcvnEtfioRExDk9Y5/ASjvzfgJuHPpT6CajG4mN+0w+EF03iCLxNqq1I6TIuVA/QdMihdZSjsFGqnfI9W6Ii6H6r8IeGdm7LoYpoY0V7kRVcua5oAABUPagAAAAAABlK3NOVto1nd7/ggz4siZvpp/GKEqTc18NfgrTp4jPoZoyazkmkw3uhXvbViWKKqogifeaU9CS2onnv39QhgCXfSJ8Ryp9j7PnzlhauK65tTVdV+dkJgrlvIyt3M74UuNU80xSM1aOKII7aKJ06p1KRPRtFpwUP4aDw29NrvWTWw5q5fJtsrylJByp3Qq+0uVPb3OmmuvElfDxEdAZSeRF5jWTYVA+PdxxtbkiIqNTK17W9rqqe5aGRc1y0zf0RcNoS8izb2qyQjYZwtpM4qQhdFVVePLir6K/oEevDK9/wB9xyELdM2m7ZoOe8pIUaIokIfTo40okQukRABJJUySXu7UiovDuzaFkSMibiYlkVURVT5/qAABVO4AAAAAAAAcec+rVVQOTQcqpOg6Zym4lMX9BhyA3Y/duxNK1XTR1kSwSpwuLQta82s2VNjIbKEmVPho46Ely/lEv/eXxk+7oOeSc/cKK82p5tRJI5Nwh9J09ZNReZTdX2D3N5d8i27r398ctSaNRpV4Y38+qvEZkbFJx6elsjxMmwto0r8ENns6Kq2Uufn7hhFLwtpNBy4QmUnvdlNC5WWp0chtPHTWiWswqNwkR6msnIbj0ix93S/UM90G/N79T7X7o7VDqKKbiius/tHGNzB6r+hvBsLacn4qtZ7cX9Cyy5Bt103K6Y95XIYmvSYmwb7vBfbqMc+ykxaVLwtWZcaqelBRkehP0+fEDAbJukXk+qlpvhiVXcdQvyRE/e5NSZdZKqFKa0rhLQ1eGupWnAv6eDitf84kmPct2zb+UIG5LsgXUjb8eoc+01T3VUHBi+bemS5GV2voST1/Oa/GmQVMAminZC/E1iFTaXghm0ad1O6ofn7W+dkP1pg5yHuSHZXBb8o1kYx+gRZq6aqFOkukbwmKYo94/NzAOfrgwnN932lpG1ZRfflIz101TeJ02/OflC+BX7/j/Qy17ot+9IJrc9szDWTjXqe4i5QV1kP/APcmp9JfVF/hlbjZofnbb+wazw7VLTVKZdF6KhlwABGcUr/tAX9OYrwxd+RLbTYLycFGndNSP9R2+ov5TQYhtP7wr+U7SUgt2fl8oQcOxbXXDzsXbk/CPaGVLGyR5NqzdtzaDEN0lW1Jm9am2YSPtbwk3cnZqyJb9vQ7+SkXsGqg1Zsmx3Dhc3skTJxMYVd2r8QXehJVvTGNvP5JlesjCsrxiI9Ix1arNJFq4ZypUy0NqMnsbCv5pShvU406tIyF7Ea/W/7WKUzpG3wF4srouF7bt+OC3ZYflCEfv2ccug5Mq0jdtIp0k5PrpUqtNWpUpTE6B943yIyvxJd2ndlmyPefxqOQt+XK922hSpkUMoqWvnfxjf6ilITRt+sNcJbHWQHtt5HcJWJMyMYnnlG55KDO2Mke4IJJFlud3KroKuTcLRX2Fe7aRgr4h5bLWVsvR+IbLlLYlpzDjRs0I8jvJTl4uZ+58SZ9J0jKJlqh5zSfzfsCbycbr5/PtoR75zTYGez3FKZZxpYeP7ktedj7qlpdhOKNXpHarQzSOVcJlLVJXgkbcT6tRRZje9LPXuVey292wylwIJ76sQR6kd6RKvrVR47mn90azoMWN150wLclkYEue1o+1FZtjLPHtuVjyRxVIddNJsY1C0MZPc6Sq08zq8J+J6CPYhxPcja4bYtPJkzlJC4LYuhxP0OjabE8Q7Wo6WN3mksky3NtwmpXUU7jd87Un2cNH0sVtbWT56qZSZ6et1N0gABxzoAap9rhMrTJ9kKpp01SVvy5VTfC1XZbf/WlBtYNU+1qum7ypZzaleuNt6UVPT7aOnTTh/1Wv+EbLbdvv2U7Ph+/2nBbuhU/P3Bz9wc/cHP3DzmZ98Qc/cPKu+QI7Qi00nTqQdfxdmybKu3anVw1FSRodTTT1jaegern7hsn2bLDY2vjyOuxw1/3QXe0Rl5FwfSc6ZFS60mhTF+rQKbT/jD/AFg6WzqJtXd79E7HiPGnip3huJrIERXu0v09SqLO7PuSbwUI8uT/AHFQ5/EU+04lVyfCnzRQ+8pu/EiQbC48xXY+L2K7ez4ZJBw60d9frqGcPXxy+Eyrg+pQ3w+oT1RKwHp4IGQNwxJY+CbW2/X7ZkxVcir6dEAAAlOIAAAAFe3c6+UmXrDseP6zwi613S3i8w0K3cNmxfZ1KOV9Rf7mUFhCAYijSJ5Py7MSCaXlVeajmqSvtxqcW1O3L92i6z39/cEb3btqu9C/RMxzp9SWXJkq3LUu6GtCc3UFpyNlJVN6epCNEEGHd9/dOY1NP8aJprpHfYN6Nci202u+LhZSOj3qh6svKbYqKq7ehuCbgqfGtSpql6i6tB9HqClO0xheTzXk/H0Km6nouOQt+6arSkcSh26Doxow7QrnUUxDFMolq2jV87tff4RzJjm78uRVpWvk3Ek4waJpyTOZcRlsFl1UJtAyJEKM+8JKJJM1qVOum8UT0fNlMchtdRGykjkY1UXNdfQ7T5XscqW9jYFrkPfy/JYq8lUJ5NttjcXfe88z94dOkNnb0/R3XVq1fWCYjTfDWDneQLggK5+sSZkqNsQQMS6pMpr7R5FJ8/qqVShuSrlLzJvTU5dzV6/P2Ytx9eN1vcLPMn2bcUovBYvcOnScumukTy6g8YVaFd6+Hn6aTmLudfr+oNpKKK+TtNfobMnenQ27HI0Dh7KyQvG5EUY2Fdkce9MM3H5eiULT8nx/ynqVEibVrQie65UpuLlTVUMrulr5o5/otqN7PFoKZbtuHkcfuz2tLWA7Wn0l987J9NJrsiIKPNXJV5RNV1pMp53+YNX7PY34zLKp7uhtEA/Pu67Ryze+G7ft69LEvWl0xGM2a1tSLW2+9yK84VNxuouXi6Z6x5ktKH5JY+4ppPrE5ubCbm8IjtB3xcNmTr26vJ7KQtFwdJ0RwWSQthttuGKdKfP96Lt6k+JtSej6vhR9nMatnSDzLndDcsBqJkvF85ea2ZrkmLNnZCZa4zhHVrOCtl6m8uJNZM9TMqFp/G01O7fN9ZePx8+27bHu7H844eYvx/IOiXDjZU8+kdk4cN30rR+wTos5LxpvvCtVnptOrdV29Ax5CO2HHn/ajzLvym2wDR23cY3MnZNw2XF23flLUc5QtRxEoOIk0WsWGVqy78YjdumlRqgWvedXApNFKed69dR6crY6nvl2cln42n4OTse4bfRtM1uWuUzReBTUZb6qkmYhzF0l70lVqioQ+hNPUQ5NYz5BmK2Mz5l+HFY3ZEcyNaCGQLFnrKUdd08rsFmqTonjaKmL5pYvxJqaDClsYNCs+01eVIO3XUoium9UmZ2UhF2khEuDKonQZJu1TaXzZQtTmSKmXzRE/H1i5sk3onj+yJi7O696cMkNDJl4Dvnqhtps3Lq9ZVcxEiis+B0cqMb6KhneI9i4iO4XzRb+UbZbKOJRg1upqmVtNwxHJd1o9LyUKUvIxk6m+bN65BZAp+28E49a46g7FvKzrcuQ0awIi6VkIlur3pwYvFVfSen1ihjmH0hg+Hiz/wC4+973tpp6zKOuBVVv/Jpud0qX8noFp9FGrlwrY50e1UbzIW8IreOU8dY/UTb3hecXFu1/mGSjkve1/p823LxUV/dKIkph2KkP/CS978myJ/VL3S6bpfvJtTpFV/eGas7G2PbATP8AIuzYaIOvr7wq1bFIqvqNxMZRT5xXq9owjZRNTnW/sJNrX5U+phF8sX3dJVEsX4qlCJGJ5uZu2pohpz/tavF6bh7JkUvvjstLGr6PnPlxkC6Fbqu3bOim6Ol3dlGpKelNkz41Khx9YxjHVP7YngC21jWciWOdLVyTZOUAAAUwAAAAAAAAAAAK5yw3+WklA4bbq+auhc7qe/5EaaauS/y6hkG33HKv5MWMK/xcj8o8kX/kRTzjdBwjaMSbc1k2GOo7lQvsmq8XXSN/cSYPfhYruxcoot9KiFsfNgADhXvmes5QAAAMbcdu2/dcI9tu6IdrKRUinsumjpIqqShPeUwp+JnZXClzNcd34/dubSlFCIWlcrpQx9hWv/BT9U31n9jqm+d8BvO+O8h4Z+Ag7ohntv3JFtZSMkEzIOmjpIqqS5DeqYphbgn3OuaFOqpWzt9TyjyyUjGw7FeUmH7VkyapnXcLulCpJJlL4jGMbwiEtMd5UsdTyfj+9ouYt/8AreOudJU7tiT1UkXqRtSqdPzyZz/nh6ozD7qbmULozBMNbleslN6OiUGxkoeNNQ3EqhW5zH316f2Qp+6REXt9Fz3OM3Zs2LCv1MSvnNim0XuRnj68nVnsk991dHckm7JNL6VipLKkdLoU8W6micmjrLrILJIom4IRRNXWQ/WUxPBoGVdNkXjZdk8RTXbrpnTVSU6yKFNyMUwq7AqylMUQkW5dKrK293m3FVTqGOdRWNdKMlOJjdRjam4zDN5hq5WsYrKTytsOdyfgADc5oAAAAAAAAAAAARu8Mk2BjxNo4vy8oaCI71d38oOSpbhU+ahi6vVp6xvUGeYvmMoxQkIt+1etHSetu4QUKdJQpvWKYozhUHcAAMAj3Z4u1nYkbB9nC66px0zbTArC21j9CU9FNi6EVUq/l00Sp94S8VDdfgPThOcsYGxjmtOLrf0Eq5ewSqi0RJMnq7J9HKH07hm7hA5VE6m2y8eBufClKjXntE5BsdgnE2eo6ovdCE1DyLVVsmZX5P8AB6jpfuVSUqVmn1adSmjXuaBub6R36Z7nsxOLBqWp2PcnW3bTjFll50Ulcb3BM99uGLuuOK8lFEFnhXL3akUtsyqi/nCm3yn+cr1DbUAFkAAAABWnaThn1x9nXKcBFo7z2UsybZNUqeuqoxWIUv8AOMLLAAYe17ih7wtuLuu33SbqMmWiL9muSuoqiSpaHKan6aGGYFRvezjidgk5fQnyis8hKrOTfJ27JKHaIGNxOop3ZBcjX08TV1J1L9PAUrCdsxhju+Pwczzq5sqwkmrVG3bxtm2VXdXThPVvslu7koi8XSKWhqqsSmpprXUkTRXiBuMAidi5HtDI8ctK2dMEepNlzNnSRkToOGi5eRkV0FSlVQU4+kqhaVp+2glgAAAAAMFdV1QFj27IXXdUolHxMWgdy8dLVroTIX015f8AR7xnRRzaiOfclGfmW7zjvH8kYrUtS+am7iQNWh1OPrIMTdJfoM73K8qtSVqB8W3YUtmh43yNm+D0RJVU3VsWVII6kY4tOabuQSrxKs+rXgahTcSN/QXr1nF4pppkJoJTpH2AAil842sPJkfSJv2z4idbp11JlfNSqmRN7SZq01JG+ItaVEHLjnKGOVO8Ynvte4IclK8bYvJ0q6LSn0UbSlaHdJVr+fo5L9mj0i4wAFXQOfLNeTydlXoR3Yt1KfNRFx6W5nfppxaL6qoPC/qVDGp6xSV5CN5Fl4/N1ys8MWlIIycVHyDSUvWQanKq3aN26hXCMdU1OJaruVCp6icelCilTcNadDW3c9oWne8SpA3pbERPxi3zjKTYpu26n3k1KVLX9tB9W3bFt2fEIW/advxsJEtC6G7CPaptm6NPsKmnShS/sAGYAAAAAAABC8l5QtHFMCWeux6rTfU2GDFqkZw9kXBvCg2bl84urX6CFpxE0FFdniEWvePS7Q16GLJXJeCJnMRU9KKJQcMobU2Ztq08OpPbMselKGVPXq4lISlAM1iC2r2cTdx5dyNGJw89eCLBijCpqbvkuKaVcHbN1Tl6VF9x66UUMXp85QnPb1VtsAAAAAAAH5pY1z5BMf8AuZ7vHZsf5LWdHxrOx9JBGzJFWL1KN3VNzvtEtnaLqpqU1aCcK8fQL/uvtPJdnLDOP5iXhLeew6dnxz1yZ7djaNfrUI1pqRYNFSGM8V6eRaGJTn4gBtcA0tvzOFtY97Yi95Jt3Es/uXDsG1teEa6CPZp65mXtW7dKhvDx9Jjm6Ey8TG9A+LzzH+CrthLXDecEka7ZvD0NHxlqxb7vSsjLqzL7bZNljpp6qauRlTJkKQtKnNwoAN1QGu2cO0xP4MgIqYu6zLKbqOIzv0k1fZDax6tF6UrutWBV0C1fKU4U4VMVEpuNPRXkPkvarf3Lli1sa4wxW8uZK6rNh78SljyxGTdtEvHSiSiipTENXUmmUhylLqqqZSpeihNdQNiwFL9ku4rZuvBEFNWXZvyUiDvphshF+UlZDZ2ZN0iobvCnAxtxRM6nCvh3NPPhxF0ADGXDFpT0BKQangkGizU36DkqT/3iG9n6crceCcdz9U1ETPbWi11ElE9B0zmap1MmYv0GpXiWtPcLFFKWM7Ww1dJsVXNWqduTMm5c2bKnpwSqdwqo4Uila/VrpmOps8fnUuBadadaVAusAAAAAAAAAAAAAAAAAAAAAAAAAAAAAERyRJ3vDWRMymPbdRnrhbIGOxjjqFJRdSnoL1nIWvLnpqoTV6NRePES4ABrhYF3XVfj8luznaSWhbv6llLdSs5vCOykLyNttJDvCyqVPyqZjk+MTpLDt4rHUrMdo/Jz9M1OSW3CNCF+7VtHpqfzjVExu2x7NyBF0h72tuNnWRFKKlSftSqlTOX0KE1U6TU9ovCoqe8Yi5uz3AusgWfesxJ2dBaXU1blwPDyBW8aU1KOVmb1WlXSR0k61V0qqKpVolppRGnE9ALDsjFNn2C+kZyFbO3k5MaCyMzJvVXr90QlTaEzKq1qYqZNVdKReBC8eRaekTkAAAAAAAAAAFJZrwGjnXIliFvuNg5bHlrEkpF7DPaGVM+lFUioNDGSqXRVNNNR0bmbjrqny+ml2gANUZfs6YzxAlloz5e1bPwXfFoItJZiQ/dasJJPeSVcJk26J0odBRLhXc1VVTpwJXjxESxJ2csjZB7M8ddN5TKTHK89cMLfrd9JsldtNeM7unGouUOO4UtWzYlVCekhnCnDnTgNyJaHiJ1r5Pmoxq/b0UItsOUiqkqomahyG0m486VLQ1Ps4DJgDV11g3PN7ZPlsn5AeWIzPJ4vl7GRjIdy7WI3dOXKCxFTLrJFqqnWiZtXmyVLy6VONajI4d7PN649v/GFzzMhCOGtl4abY7fkarKmUUkk12RzKpaky0qhwbKUoY1Sn41p0U58NkQAFR4BxZceKIy+WtxOo9wpc9/T90s6M1DmoRo+c1WSIpqIXztKcjcONOPrVFuAAAAAAAIXkbG9vZMgTQs4Vwgokum8Yv2itUnTF2nWtU3CClPCcvOn2GLWpTUqWtaVmg8666LRE7hwoVNJMuoxjV0lLSgwtrZgoO2Zm+IK+X2J8kKspKQQjCS8XPMU9oskz3NlTfQ+oXTNt6tJtB9zUXR4CTwVzjeT/CRdFy5vUruMJtQkNbHsVhGhlNtwX+6XCq6+r10u7fkxYw8VtDdsnVseh6ekxbtMRr/2zJeLgbMx7cE2+TZxsXk213r10sfSkg3TfUOoopX2Cl/wDw3vfkB2hbyxvaeJFVbhjYS6Wl2zNxM0lKxjFBnuHTSK55JqqqraEttMx+nc1DY2lOFByNY6lsbES2aXtn3DoMTlzyU0PgI25p3IiiV/ZVs+0MjJ3w4M2rIW4/rcR2pJDWi3aOe9kRVYrN6Ip+bR2tCnV101jHXBakLGYJztmlv3ml5Wdk65XtvyVHipTxhk5aldtHhWmlNTUpuF9fc6h+gI45i19pLeyt7Gnkv4jTnJ11YssrJ3aRnMwwbKet9KJsgqcQ8TKdJ87MR/VBLgblTznrm8HDX9Ag0FA4Wg8cWd+DK5rOmJ6UzJZ0ndBLaVTM0YrKvq0Qbopk8KCZUzlT9vzhh+gADEe0ERLYV6dexjyvFqUZ2Xf9+s5f8A9WJL/wBnsBeVKcKDkBSqZd8/GW44923CeKVi4qbjnMPNxbWQj3yZ0HTV0kVVJdI3iKombpMUUncVnzeFUDzFv9/m7Cb9bqOPqcPYJL1lG1eai7anrJeNInzOsvmRat6X9aWO40kpdk0kyIupstW5EzKuHav5Ju3JxUXU+FMohCsLknMBTFufv1h2UsQxKxDZxpm5NI39kuU6/iSX5pE27+eJ4BtFi+Pl9f5Bs6xOxRcxiH1/2HHsWUhKXlAsWkigR01cOpJJIi6Ji8SqJmNXqKO+GvWzrgORODu6GkTn8JWb5JX/AFKib2rhjEljn7xaeM7di3B0ypmcIRqXeFNPh1K6dw37xh65/FWL7sRO3ujHFsS6R/EV7EoOPf65Khii9Tp/ak/ZCn78aKX5OQuF49yqn8pd51OKoaiHQhEDF7yXUXwmXMqRCn6xQ/qCyZjM+JLUf/Jb5UNXMmyT0eRIJsrJvUCk5ae6MyKLF/mivF8D3pYV9T8hgn5OwEPekYzjn7p6o4O6gjoGcVMsyS5lV3CueSWohCK9fX4BcVi2La2OLYZWfZ0Wmxj2SegpSeNQ/rKqG+tUMbqMY3jEs26RqZ3/AL6nMnqJKiVX2sRI+T8iypyJ2fge41Ej+F7OyTKKb/4vcVdfzkRyR12lXhF3CkDjSI8Xd2XlJ+9Op7O4rsIaf3UzizQFbft+FiGm7d3Uh2N8g0vyOkE3kX5IuCCfmjJuI7zumYuilKcvnNJdaaiZiKpn09ZFBMRUmVIuUsW5mueLTauXRI5p5Pu2JapazyUUU3GjgqfrLtfOKl9sm4T2BaEVKxs5GtZiHfIvWT5uR01dIKa0l0jl4lMUxftGXs+Jmi/oYjfbhdqh6wABXJjG3Nb0NeNtyto3E0q7iJtitHPkaKmJVZBdOqaieolaGLxKb1R3xMSxg4llBxaWwyjkCNUEtwx9tIheBS6jc/CPWAkxLaxrhQAACM2AAAADgcgMt1B+VeRoBe27/uSEUp5prNSSDUn5Nom6WI3L/iCkEbEzzg/Wkc3X/IbhDtj3A5QbFLXwUQpRurw/l01v28RDBSrPxnH628GTOm2FTPf+VE+gAAFU9UAAAAAAAAAAAAAAAAAAAAAAAAAAAAAAAAAAAAAAAAAAAAAAAAE6xLmW8sPz/li25DeauVP4Ri3Spu6Pie0bxbSlPVVL+9rJ0CCgJ4ZnQOxNOLtvYlHt6lWmq2X7L1Re6Kfp7iXM1nZjgPLFrulUHbXokYt1UpHbJWvqqFLx6a+qoXoP6onVa8B+T1pXbcdiXG1uy05RWPlWXzTgnWRQnrIqp8abqFfWS/1D6Dk/RzCGY4fM1nkn2aaTKVZaGsvG7uvui+nj015akz+JM/8A2tZB02PZK3G35ofmTxX4SqvCs+F/FG7ld/JSxgABGeUMTdNrQd6wbq27kaqrx7rTulTcqNz9JtZTUUSMRQvAxfVMMRY2LbExqk7LZ8L3RaRqSr145cLvXbvR83uuVzmVV06unUYS0BJvH4cN8uxpu23xAAARm4AAAAaM5PupC/MtXRdjOn4k1URt9gbcNoXQZmU3FOH90rOvvk2zja7N93O7DxFd92R7pJtIR0Q57gqt4KOzF0N/9IYg0HaX1jCEZowra97abIxxCtyoHlUNaJU+iha6jjM7ZFgVI2quLI9Z4NZTJtDf1L0bgS6XW11UlnP3Bz9w8MXKRc21I/iJRtINTeFdsoVUh/2lHu5+4effDJHzofZ454Zm4o3oqeh1qJ7iaiftjcLEC6bzFFlPE0tBF7djTlKfx6DNUxqDz9w2r7Ozhy5wBjRRzTUt8k4jcNX1zdzT41/aPR7FT7p/ufF/8Vmor6d3oqFggADsnxwAAAAAAAAhVkJncZuyHKN1PxVCFt+LOn6ne0jSDhQ37UXbUTJ27QZoLvHiqSDdBM51VT9BEyF8RjCGYCbLSFqymRHrVVBxf0stcBUlug6bIxU27DjQ3h/E2zUxi+3uCOZbRL65HT2azHNj7FnAADjHpQAAFwAABm6gAADFwAAAuAAAM3UEHuZxYOKazuVJRqsV/Nd0ZLmIoq4dvjkMYjRk3TMavVVRY+lMunrVEWtu2LxvuZj8gZgapRysep3qBtdBXdbxJzFNTecqF6XTzSbxeBL1fbHqu4nysztbVvqK/iVmxC1yKIbvzj12ZRozMYvuTSkRPx2Im4Wo9dV/Y87X1Lse6ZkiAAGIu25YuzLVl7vm3WywhWK0g6UP0aEkimPX/VEmqnJMbbWUrCvK7bmsa3LhTeTlnnRRmmZElSd1MqU1U+oxaFP4fVHsvO9rZx7bi92XdJ1j4pou3RVXokqrtmXXTQSppSLU3NRQhRp9g6ZuqxMiYzuu7Mb3Vb7jIRJWIuiWk0mlGj6SkHCkmy26pOFFehTvKSe4mSuhSnvH1lC5sk5X7MK+aJa+0m0JN3BFpktIkY3qk0QSuJuimWq5qb/eSmT85qNo+cLo9cXPKceS5Epu4A1lvTKeYGcznRxbE0q5SxhLW/IsoxNi3PvxXcG7qRa0ro1GMomZc1PX1euQeiVzhKzExeNwQ97yjK1O9w9pWklERLV27lptVLvThRtvU0mNsrES84baJtqHN4BotM4GyQDTwudM7NYiQtV9IHjbiism25ahHc5HMVXZmUmmgfg5SZKVa66b2rzBi+mngrroJtbKud7jyPkLDv4b1EPkUhFybKd8gMjvnXlAiyhW7guju+0mZuf5tMhzkU8Yz5Re4NjQGqsPni+cq41x8vactcbe/J22q3BIxNrRkYrxSops7yykmcqKCJlEj6S7m6fj0/NjrsDL+Ys0zePIGPvJtafypxke6ZRwziEF1E3abpJvqbb3GheO99ZrJo/njHk3egNrgFW9ni+rqvqzppK9HTV7MWvdEvbLh+g27uR93F0ZEq236pjF8QtIVpGbt+AiAAMLeN4wdjwZ7guBVYiRFCIJJIJ7rh24U5JopJl6lVFDdJSlAIl9DF5Uvg9h2W9mI9JJ1NutEdBsD/19JL9DZHp4m5qeL2CdYkGM7KTx5YkJZ3eu+qxyH407P43btTrcOK/rFjKKCL2LYExMXAhlTKDVIlwETOnDRBFSqpW+3U8RdRelVyoX55X9wvR47OFGpnb+Ez5npKCl3LcTtVAAAoHUAAAAAAAAAAAAqPA1dViSDingdXhdrpI35RJW4JBRM37SmFt0FP8AZvU7xg+0HinWd8w76Y35QyqplDG/e1Dp0S8Dk9ji7X5WFkgAC0cEAAAAADxTk5D23DOrguCUax0ZHJnXdOnSpUkkCF9YxjAD2gILB3XlG/0++40w4spFHpxbSl2SPkJu69HUkkVBw74c/Eq3JxHqXp2kWZipOMGwT1U+vrjL1Kq3J1cS6jOGqClf2JiwlHLrYkwGSwuzTm815OuZxtr+RW8RabX0H2OCFX7jn9qnfWuqn07SYyU12dWEdIObgw3cPyEeu1FF3UcmyK7hHa5+ZlVmWom0oY3iO2URMfj11OJBhHH89j+2JFa7Vo89yXPMOJyY7hrO3TXUKmkmimoelDK0SboIJblSl17erQTjopZg7TI/u0a4kNe14rtHRZzN1ccWdOkL806j7nVb7n6xFdr5r91RUdyOMc5XpTu9y3PBWHGKcNxK3DnlZJQtfZdukk0UK+7u6vD1T0F/ANfLR9gV1D4NxdCWHL41aWqkeEuFus3m6OFDLuJXdJtqKOlz8VF1DFrzOc1TDEdn25J95bkhj2+Hyru6sev6wEm6W8cgiUhTs3/p+vbmTMbl87u09UW4KbvPVYOfrPvuh9ETfLU1ly/0Fo9T3HUWsb/05D7zpMWAXIAAAAAAACt8lZfhcfyDO1Y+Od3Hes2mc8NbcbUtXTotK8DLKVN0tmxDVpuOFOmnopqNwJXFX/ky4n06fFuGWjWUu+umsrIueuNtlA3oXd1LUu4tWnGqbUldZ68Km20+Jxm8a4kgscN3b5FdxNXPMnIvOXFKUod/KLF4cNw9ORUyca0TRT4JJUrwISnPiBD2WDZ7JLlO5O0jOpT5ONFkLLjlDEtxjXhw4KlrwNJG+NzTR7KJBI84WRPXJj2iuP00kbptR23nbbT47SR3jSvErY1aeFNZPcbm+jQrUWePA/fMYpi4lJJyk2aM0jLLKnrpKmmWnExq/o4cQBTrezIHMje2+0Hi245CzLok41svWRRblVK+aGLx7nJNDcCr0Jx4cK1IqkanApyc6DKqWP2jpPplM/27HkpT0wFi93PX9PfHrr/oHZ2YUXhMDWdIPmqrZxNtDzh2509B0O/KqO6J1LXw6d7Tw9wtgAVf+C3KH/6yV3f5Fg/9hHmUsPtAR9SHg+0DGOjFpwqW4LKSdkN/zRw1N/nFsjWvtD5auS08r2hjtxlBtiq1bjjXjk14uGLdffk01USJRyajop2yJjJmUV4qF6tvgXnxAEud4dyleiZ2WU86LOYlXjRzGWlDeQEHSfPzaixl3LstOdeaThOotG37fg7Qg2Vt23FtoyKjECNmbNqnoSQSLyKUpafRQQ+BvOLtJ7Z+NbxyJ8obqulq/dRDzydRLyqg121Fla93LsE0Jro+xr48S0rzEQie2b2ZpuG+VMXldipDlOyIpIqMnSTdNR0U5kEzqnSoUh6lSU1EN1E4dVCAC9AFZ2Tn/Ed/NbheWzd+98liVcTDd0zctHDNLgY1FDIOEyK7daJn0moTSbh01qIZfnaPtOdwXlq5MSXYqS57JtCVlipuopVq6YrptHB2y5mzxIhjJ1UQrpNVOpDaK+mnEAX+AqvGGYrbuVrbVmyFwmkL1cWpHT8oggxVOVAq6VPOrKJp7KBlDa6lSNUhjUpWpS8BagAAAAAAAAAAAAx8i/j4aPdSso5SaM2iJl111j0IkimQvGpjVryKWlKVrx+gV72ZkV0ez9j4qpVU6Ht9mqkmqQxTppHToZMhim4VppJUtOfPkML2o2zOUtW1IC4VVkrWnb0h4y5DET1kUZKK120FfZSWdUaN1K+ytUXSmmmQmglOkAfYAAAAAACjLT7NZ7X7I6/ZZLedHe/akjbHlzydt8naaxKr933a+HerWhdznw9NBDbj7GsxM0mm8Dl48Q0uywmdhXBQ8Am7cKoNWyyBFGip1fxMp949VUqFPQ/0VIfrG0oADWy6uxlat73Ie4LsuLvBPwdx1jt+6sdh2xdM3SjlKUbOdytUlSqGJUpaU6Kp0rrrTjQdM92PkMi3E4uzL19pXDLOLCZ2WZ+xhKR7pu9bPlXacs2U3lKoL0UUJXSXlqT48eFdFNmQAGsr7srZFfT8pdK+eSEmrqtVva10PiWqkdV0VuVYia7DdXP3E1SuVNwvnSHN1cCegSXEHZsNim77duv5Z+U/k9i6FxtRDydsb/cFVFO+1Num069zhtc9PDx1F6gAK0wDiY+DsXx+NTTlJise8lHlHlG3d9dHb9w707es3DRVxp8VePDj9IssAAAR+7LUgb1gHlt3PFpyEe+JUiyB6Vp7y1KYvMpqG6imp1FrwrThUSAABSyS+WsLIESdIymTbNRrycJ6T3HGpfRuE6SyKdKU8RdLjh6i5hYdnXzaWQ4Qs/ZtwNZZmZQ6BlG6leKSxa8FElC+lNQtekxTUoYv00oJMKoyhh+3pyr3IduuUrRvhg3Mu1udkntq1MmSu2k9KXh3xtx8SSla04cdNSG4HoBa4CLY1ul1fGO7WvR7FnjHNwwzGUXZH8bU66BVTJG+7U2n9glIAAAAAAAAAAAAAAAAAAAAAAAAAAAKq7UrdRz2ZctIIkUVMeyJ3gmSnUt+ILeb/b4ftFqjwS8UxnIt5DyiNF2j9A7ZdOvrJnLpMX9tK1AHpTUTWTIomfWU/UUxfRUdwrXs9vpB3hq1Uph2s9kItn5GdOlqF1uFmahmh1q8PbMhU37RPpF83jGDmTeKUKg0ROuob7CFLxN/0ACr7sz60irudWBZVkzd4T0VQp5YrA7du0jaHLrTKuuuoQu4oXqKmnrNy6tFOYxZe0pNR258quzzkmOTTNwo4Zpx8mkcvtFK2dHWrT+TEQ7OcasliSIuSQ65i8dd3S6vTrUdyBu8m1afyZVSJfcTFmADvs/tDYfveVRt+KvJNlNr6apQ0y1XipA+r0aWzwiapv3SizBTNx2xbd4RR4O7IFhLx6/iavWxXCSn7pxEIabvXAD/AEkpMXdjNTmdv517MW5X7UtXFR2x/NfPI+rrJ0EA2VARexsh2PkmIpPWFdkXOsONCmVj3JVaEN6dJ6UrxTN6ek3CvuEoAAAAAAFc5GzTaWPXjW3VKKzd0yRKnjrdi6kO/dEp9ZUpjUKkjT1lVKlJThXn9Agakh2iLmc9/kL+gbMb/VRcLEeUFU/1r110q/ut0gBsEOPQKDZXv2krccVbv4ayL6YcOh0g9XgntPvImTcoq8ueoqiX3BlY3tKW4wkWsLk6152wXTk+2k7lUklYpZUxqFLQr9uY6SeoxqaaL7JzeyALm9P/ALxx9oCm88Ts84lbSxVak47hnt3OXLqRkGaml02iWZC1cVRN6hlFlmjfX6nedVOqlBHJI2Nqvd0NmMWRyNTqSTIGaLJx+5Rg3SjybuR2nVRnbsMl3qSdF9Grb1UKkn6fOrGIlT6T0FYz9rZBzQlRPLr9OGtQ9eqzIZwY5HZfVLIveRly+03TKRL2jrEEms/H9n4/ars7TgUmR3Sm89dH1Ku3yv5Vw4VNVZc3xKGOJGPN1W1nScMWSfqdqDZ7Y+J2Z1IIN2bcjdukkikinoSSJ0ETKX1SjtABwlzzU6aZAAADIAAAAAAZTUFYpZZuW630g3xPjn5Qx8cusxPNycsWMjV3aRjJqptzFTXWV0KF01Ns6PZOcdijDtDz6Pd3UzZNmkW+cVjEl5h2mX80ouVBHV8SiJ/uD77PihCYli40vjhXcjBq/rWL9w1U/wA6IscWZJGxuVjWpllcrRsV7UVyrmQyz8T2bZkipcDdq7l7jWT23E9LOe9yC5PZ3T/NJ/mk9CXwCZVpxHICB73P5iwxiR8oAAGhkAAAAAAAOKV4irz4flbLdLymE7o+T2tQy6tuvEu8QS5zG4m0pfOMzV9psYhNfWZE4tHhwASRyOjNXxtkKxaZ3t+HfEt/LbBXH8wp0ENKK/wU7N/a0jyRV4+ybQr8AslBZBygRw3VSUSOnrKZPrIctQXRReoGbvEUl0lOg6Z09RDiqJvCKdtEXuPBD35FTxFO9eTkP94ZI35Fyy+bLuf2QiUivx+oJPu5P4SPijy1LcARvHd4NMgWRC3mzaqNCS7QjpVqdTWdqr9YiY3tJqaymEkEcjN3wkqLcAACMyAAAAGtvaI7WEdZFX9i42XSkbnQ/FXr/wAbSHP7P51zT8l4CfW+oQ8p7W1/3DYeJHClqvFWkpPOkYlF4gppWaJHIoousnXn5yiKC+38Q/OxBBBugVu3S2EieEpP/vhl7207MWqrp/U954E8H/5mqFkqFtEy1+6r2PtRTcUOop1nOoc5jH8ahjc6mMb1jVN4jDkAHLe/ecbj9N09NFTRNghSzGoiIiAAAaFkAAAAAAAAAAAAAAAAAAAAAAAAAAAAAAAAAAA+kyKKKbaaWs/skGUz0K7ntYl3LZD5Ad8cyezB1U4OOdyirZciKyEa2M9cImN9qSVDqet7IlzfCWXnqCzxnjaYWRKmQ6Ztxq33vdtrrpqF4fEUWY6SWTovzOLU+Ktj0jsL5kv2TP8AYhQD6XIo3XO3U8aCh0DF8B0zpm0GKYpvCahi6TFHyIJE3fA87UE8dREk0KorXJdFQAADQsAAAABbXZTvCXtjO1ssGSlSt7jOtFSCdFPn0dhVVPgX1jJrp6vgL3j8oKlF8djWyHF0Zjb3OogQzK0kFZA61PER0umo1bpU/SRR0b4NtP2xfofxfktz59/iS+BmwZPMWuqojff0P0AAAE5+YAAAAACOZFvBrjuw56+HjVR0SEYLPe7kU0HXOUvSmWtfaN0iDNrMzJLIFeXNnWShnqlNarW1omMI0SOb6spnzVyobh7WogtwUrpG4tCpU1sdPzFt0rxFcXdnO24OYWs+z2Dq9bwT6DwkLpP3Tw9TxwbzLMvV9YbX7JDjFLYln5kpml55rvu4IyteJo+irGMIt1fWqx7Vusb7pVCF+AS61bOtWx4dC27PgWERGI+FqybFSJ97p9YWGUbY83Lf2OfNta/4SfUhSGLpy/HzW4M6SjWbM1U32dsx2okIxOU3SZQp+p4pT2luj2USCyUEEGaBG7NJJBInhKRPQRMfYC0ch00jnY3KRG6sQYyvRfvlyWRDOnvqvyNtp6n91wlwWL+6YQSR7J1hqN+6wF2XjBI8eJaNZJJ6av8AKPknBv5xhdIDDkR/Nn75lmm2lV0v4Mjm+ylCMeyFbKjr/dRkC7JuP6dUcdVBokvp/KqNkiLc/W0qEIf2BfDRogzQIzZpooN0EyESSIloImUvhKUo+wGeFnAxET2yNamuqK52Koerl7qtwAABSAAMZdVzQ9l2xKXZcDrukZENFnrpX4Uy8Q5gYe4L2kEbqaY/si2HNyXQ7aeUDNSOit27Frq4FcO3BuO0Wpi6S6SnOf1SebOPW2tXtKOyd4cwONY4/oKhSffu+n4lO5pf6olHZ8sN9bFquLuupptXhfCxJqdoanW3MYtKIMuPst0dCXD0VPRQ3r1Fr1pxoOzDRxsbxJdSVGIaayFMoZOyZKYJuyPtdC3IRu2e3g8hnrhwRcqvWlEedTT0mVKUhlf7XU0fWDYFNJNMuhPoITwlFYW49Nie9pOw7+jzM3V4XFIy8JPmUMdrOKuV1FitDKV+ZeJI6EioG5HSS8zx6yEtEeb2nj3uG1k6HotnMY2Ph+YAAHNOiAAAAAAAAAAAAAAAAABNQVLjI/ygu3Id+KJJaJGePBMjev3SML3UxdX92d+N/KCwhWtLZyhix1Ip2XAsLytR0/cyhY4j0rKVYquXCjhwmlVXzDou4qcxdxRLR4esSKysh2/fHemcf3qOlYvR5RhpRt3eQY7nh3EjerXT0mL0H9U47qK2RnDmeTqYZWOV7k1UlAwt4WdbmQLZkbPuxj32HlE9h413TJb5dXHSYxK0NpGaAEKZgrssm1r2i2sPc0ZV60ZP2cm1LRQyWw6bKFUQUKZI1DcqlEQlezdhOYfSEhIWGmfyo476uh3lcjXve5ud4TblPspL1U6jKlLrOLMASbx8fKoIBdVpOrTaXjdmLLIYSl4Xio276WQkjJNF1SJFbJqratelNJAvUVMvX98YOxezRjq2cHW/g6Zi0ZeLhU0Vzr0UUbqqSBTbhnSaiRiqIKbhjmKYptZBbYDO8f3JSvWnZ+xCzJ+L2bo/hphcBjd9dazyTHT3ZwobX1Gpp6tXj9bWJLF2RbMPdk1e0fGbE1ciDNGTc7ip98rXXRCm2aukvDeP4SjOgI8b+5EVmh2bMJoR1vRbeydlvajQ8fF6HzohyNFDazN1lN3UuhU3VtLayDN2th3G1jysXL2va6Uc6hYVa32JiOXByIR53BXBkSpmPUvziZBMQEmN3dSUwNpWPbNkIyje14vuSUvLPJl6XcVV3HrlTccK9da6eJvVL0DPCKXblSy7Lfkh5SUVdTbpPW3hoxsZ7ILk1FpqK2RLVTT1eLwE9YYcjbOF/k82k1xlDrJ/Or7UnOqEMX1Uy8WjU33jOPuCJ/53Lb3N4oJZuVDN3/kW38dxyDiU709kJFTusXER6e69knH5Ful63xG8BPGbQQY6xcdXA8uNPKmVFkl7j29ERDIKa2VtoGL1FT/KuTF+ccfuF6PHnbMxLZVkPF5yPau5G4Hqew7nJd0Z7ILk1cdveU8Cer6pPQl8AmgoT1XwxfU7lHs/c8T81AAAonUAAAAAAAAAAAAAAAClMHrKW2e6MLyCv43YcmcjAqius6kI71LMFPulLrQ++2F1ijO0vAXdCRJM04zmlYudttodrKebKdJ9FG6jFVKdJT5hTz+opdejvBPrBfon8W67/uc/aEG/jxdi2wEUtjC+d1ohJxKdo6ClFnJCqlXQskhEqErzLo0u+r0+IZj+p6vaVLVO6u0BdCjc9PON4KOZxlFC+zuGTVWLT3kUKf4h3PISeh5vAZMBwh2UsCESKm7x+nIq+u6lJF09dL19o6yyhlD195jVHYv2VsFKkMm2slWP1k0mNGy75ketPvILkqJPs31GAxFzXNbllwbq5LsmWsRGMk9a7p0oVIif84YewseyeY5+OydkWGVZ2lFK95tm15BLSdyr9XJv0jeuX+t25vmvnTed0EQmtr9mnCdozLW4I2xEX0swU3GkjNvXUu7bn9pNZ6qqoQ3OvUU3EWpx+gWoKNsPFqpvgPsAAXDIAAAAAAABDcqWGlkqx39pmkVYxyudB0wkECUMqxetliLtnBafTVNZJM1Pt4fQJkAAp1rkHPdtpEZ3ngRe51i9HlCyZtjtL8PrDN5NdqZDj7FFFtPt1Htpl+/3JkyR/ZlyQep6cKKuXsC3STr8eqS3OH3UzC1QAFVfLPtCO/8AevBNutuPh8r3tVv/AIe7MnA8Lq0O0LfJO6XVf0DY0WtWveULQbqu5JQnDhtlkHVClSp8RWuv6SmILjAARaxrDtXG9vo2vZsMSOYJKHV0k1GOssbmossqbidVQ9eZlD1qY1efGolICmMnL3dfuSorDtsXS/tqLbR1LiumRjK7cgo3MtVFozQV+o3VE3Bzql69LfSXhuVrQC1Jmdh7bjFpi4JhjFsGxdSzt84KgimX7TKGrQpf2ikL2vtHtDQLvGOHSP5OEuUlY+cvFJqZKKaxilODmjRyelKPFlUa1STq31lLVWhzHpo4VmcR2dcQRcm1m3dpqXDKMT1O1kbnkXU66bn4cNSSz9VY6X7taCzAB0t26LNFNm3JRNJIhSJkLTwlLyoPSAAAKF7TGWHGLbbcSFzYLWvuynCJE5VwV4zqihU5jF/GWzqtKbBScDKK86ELxqalCkqYX0I3ddjWTfjZoxve0Ya4WrJwR42Qlo9J2RBcnhVIVUtdJ6cfFTnT9oA1Vwt2ccqWLf8AhuakINklA24pfT1w0ZyRXDW3GksZqePjUTHrRRcidEzl1Jk004fZwrXyWf2ccmw/ZMwFi1xYqbecs6+7fnbjYUeNKlQbISh3DtUxyqbavSbVwIY5jcfRWvEbsgANWcu4xz09zXkHIeHkm8W+lMSN7dgphZwhROs0nIultvbMapqGoiqSpVTp1JSv0ivEuz5l6Xrmicb42uGKUvnDry1Y5pcN6Em5B1L173wKoso4UIhRTvCekialG5Odeita0G9IADWDsxYfyV2fpctnqxLuYtO6YtnMv5V08bqSENOJNUUXLVypU9FHSClEibJk9e1t1J83orTZ8BhbvuaHsu2JW8LgdEbRsIyWkHipq/NopFqc1f8AAUAeO8Mh2Hj5q3eX5eMNb6LtTZbGk3yTfeU4eEmutNRvdTj6R02fkzHOQqu6WJfkFcJ2VdDpOOkUnB25vsUKStTF9PrcBEcN48cEb0ypkSPScZBudAjqQVUrVTySgfmnGNtXzaCRa0KbTw3T7ihuNT8pNe+JbByKq2eXNB6pJjQ1GMqzVVZyLHVThWqDtAxFkq/dNQATQBUpLJzdbh00LTzIzl2afOiF3wHe19Hslcs1WvDh9qiapq+itfWH0tZWeLgUO3uDMEPAxx+HTatt7T34vxl6u4T4V5+hvQ1PbAEpvXJdgY8K2Lel1soxZ9xIzanU1OnZqctKDcnFVU3uTLWojR+0PZaTTyg4tnI6DOtNfeD49nKaS8PSZPuu4X9paDNWPiayLAcuZSAhqmmpAhCPpl+4UeybuhfRRV0tU6pi/YXVoLx6aUE6AFZvHmKu0dYFw2nE3Uxm42RQWjH9Y90XvEeqYvLiXxILpm4GLrLqIalOXIYjs7ZZTyBZ/wAn7mnYx3e9qOFYK402zgvn3bU+0Z0mWnPaW5Kl+im5p+gSe88MYpyDLITd5Y/hZeSbp7BXq7Yu/VE3iRMpTqMnX8matSV+wee5cF4ouWIYwq9ixbFOKTqnEuYxArJ3E8dXAzJdHSdsamo1aVTrT0gCxAFKReQ8hYwTPCZdtiduGMZUN3O8ICLO/q6QLw4d9YNCGXQc/btJHRPzPxR47JMobtJY13dvydkE6erT3omObiM04e13ijLa0/Fq4AC1wFVLdqLs6sCfw5mi04JXq8xOyScU46fT5l1VNT+iOTdobHCzju9tmuO567esylv22/kG5C0+1dFKqPH4dWr3AC1AFT07TGFmm78qrtUs2iB9Jq3hGuoAlTfRpUfpJEN7tNa8R5nWf4y7EFo/AjD8IcmoTgg+ZVqWDQManSorJ8KomJT1iIbyvwAD6lr1v7Id0ylkYlVbw0bBuO5Td3vG9HG26LpqdpHoGrQqypKG4KKqeaSPwLoWNrIn62vZ5sNXi5up5dN0SChqGVfTNxvFTmP6OJUk1CII+nwopkL7hJMV2PTHNgQdlmkKyDqOa076/MTSd89UrVRy5NSnrKrGUVN7ziYACpVsNXDbiajrFGXLngVqGMomxnXB7gjFDm9FFCOz1dFJx9VBykMrj2/5iclJKx77hEIO74UhXDhu2dGWaP2pzGom8aKGoUxk61LUpimLQyR+mvGmg57FFSZVSRj8p4euJosVCUXuJ/Amrt6juo9eKeOF2+r1S7jJqv8A3tQAW2AAAAAKryBkO5flM3xjiVpGvbtXRI9fun5TqsIBhXVQrpymnUplTqVLUqTcpyGV4KV1kISp6AWoKm7QZ3Eza8Ti9m5UQXyPMo22qdKhuJGNUlHMh1FrSpa1ZNnRCm+g6iY7VrX7QyKdFGGYLPVX41oZKQstUyR/cXafkMSn6TH58/R0j7ZWlk+4rvtucv8AWtdshajhw9QrD1XUO+WVbKN+ZVil2KFKsf0GV1/AALFatW7Fum0aIpooIkKRNMhNJSFp6KUoPYAAAAAAAAAAAAAAAAAAAAAAAAAAAAA8b58jHsXMgvXgi1TOsbT9JSl41HsHlfNUJFouxcl1pOEzJKF+0taVpUAV52c275HBllPJJAiD+XiUZp8kQ2ohHb7i6WKWv00ooscZS9Mq2Zj96yhZuQXdTcr1R0LGtlHsk6IU1KGUI3RpVTbLqpqVrShCceo1BBrcxvnqKtCIxsXJUJEQkEyJFJTUdH1XmXrVIpU0jee/FWq1Uy9VaJLFqavTooJ7YWL7Rx0m7PAx6p5CQU3JCVfuTupB8ela8DLuVK1UP8JeOkvq0pQAUDhVSQPeF4p2zacxamPmTjuTCEmXLc6rSSTMarnuaaBlKIM+pPSkZToP4Co+AXAKYxzlKw7YtHyXKTO/dD2elTv4Fiko9lU5Jw/WcOETM0ta2pMy/s6CE+AWpblyRV2wbW4IdVU7R6nrJrTMkdPTyMVRM3UU1DdJigDJgAACI3HiHE92SPli6MaWvKSZNel66iW53HV4vOmLuDxHwZidwntqWa1OT2Tqq/8A3YnYACCEwXjFumfyXAuotU6ejvEZLvWTj91VBUihf5w4Ph6PXQ7nIX/kpyy0ae7nvqTJy+wyhF6KG/eMJ4AAjdnY5sPH5HSdl2lFxB3qmt0q1bFIq7N7SqnzipvvGEkAAAHmlYqNnI11Bzke1ex71A7V01dJFOkukYvAxTFN4i1HpAAQGEsnKNqRDa0bXzlMtYOP0osCuolm9kGjcvIjbvK1K7pCFppKZRM6vtHOI+0jLqtLPNtv71yVM3clcMLJQsavLNmDc7R3QyLszdOjNugU26igubqLq/FvGLeEUyTZz69bcIzh5RKLm4t22l4Z+dPdIg9QNxT3C+smp1pKfAoqIKqHfxKzuhLA/A9Hdia8eA5EBsLK7G7HqlpXJH/Jq9Y9PW9g3SnjJTxOGinLvTb86X97QfoE9p6B4WWN1O7C5LKeoikbI3E05AAEZuAAAAAAAAAAEBWnZ9X77Yso+OahjL3ndxvY6ST79On9EpKCyxUD1G5sJTk3ccXFOp7Hsu7Wl5Fmz65CCdqm1uXCSf8AXTZQxjqqJF86Q+5pIfc0C1Y6RYzMc1lIt0k7ZPUCOWrhFTWRZI5eJTFNT1alFiZl3400Uhid8PY9QAArpqTGnE/m3LUQrk6+W2UknB7OyGS1ISxloxjtSrevctKKahSEdb5+8KFKfc0fCNna5KscktdUH5VN3+ymLeTnU6tVfxRuuVVRJTVo0q8SorfN6xqnO9n+9pOXy9H07O0W8uO7rlfydq5CdSUegaGRVbN026yaqZzv0jIqJqKlIRP6RPbgxrma3L1yE5tu3EbvSyZZkXBqTC0kky7jIM27pEyjhM/UYqveNXmynHcmjp3omaJl6ehzmvkblZS0XHaJw4ypa5HF7pEWvGNZy0El3JfdfNHPzSqaejj8Ri+MhOowrntR9qK2LBxZfqdg3+k2vW3muy1XJGmcN0HupPzO8dIzXf6vmjG1/APnDOIb9tS/8UTlx233VpbGFULTkFe8oK90lyqsqmQ4EPWpulFbqL0fGIJeWH88t+zffvZqt3F7WfUkHMo9jLlPNNUkHyLiRO8KVRNU26V5Td09VNr88NI6ambKio69lTVUsFdLhX+htF+EuySS91QXlitH9lMW8lOp91V/FW65FlElNWjSrxKit83rEfX7ROHGPyYK5vZIq14xrOWgku5ON1+0c/NKJp7er4jF8ZCdRhXd9WDluNydlCVsuyWtxRmUrXYxJHh5dNoSJdtUniXn0z+cMmcrjVTb1/8AbHxhrEN+2nf2KJy47b7s1tnCqFpyKveUFe6S5VWVTIcCHrU3JFbrL0fGInU9PhVznfr6GzZJMVrGyAAA5ZfAAAArHCC6kOS68cSHQ9tS4nh0vzke+VM8Zqfd0rnQ++2UFnCqsttHdkTcfnSDaqr+REPJ10NUE9Z30FU2syn6xqp58vwd4J9YLNaO2kk0Qfx7pN00dJlWQVRU1kUIbmUxTUE8yYvvCJv5ex6AABASgAAAa89uBNA+LIjcS1nJPeb+A3cHg0NG6Xb6k0qWlZ9vJvTpO1JlaW2yfXIINjt1KV+HU/QGlor1vwex+g/8Imf/AMZK/u/+QAAFE+ugAAAAAAAAAAAAAAAAAAAAAAAAAAAAAAcfnFOghOsxj+DSLhs7sy3/AHRD+WHiTWEIunrat5FUxHCn6xMpK7Ra/F1+0iQTw0r5+U87tnxJQbDsyqfmvRM1sU+AlF8Y1vTHbsje7IbuyJ1NCD1BTdZLmqbgUqbjhTq9kqhSHP6pBFvm/NqA+B8HMhZ2btui2pHvKSRF790+R3R0a+mJJrDxbVV09euCNWqBPGuqbwlL/wBr2CdY2zx32X7Rt9qnIX+k1uWWP1mbr9ce0+EqRvn+H5VT1/Ds+AQXsk2d5QuOUvh4l5qET8nMtxI38bVLrVN1fk0djSb+2VBtUOlTRpA1O653PjHjLb8+1K99NE+0TVsid1TVToQaIM0CM2bVJBJDoKkRPQRMnwlHeACa6nj/AHNFs9xKkHl65I9RVMiK65ZBqmTx7C6RTmUN+lx3r/FiADY/tgWqvVe3r4bpqbRtcS/0adFfEs2UU1eqX8aL99ymNcBz61n3uLuh9z/w/wBo+c2UlP1jXCvt0AAAoHvQAAAOP1m7o9kies/7pfWN8I/S7s+Ys/BJjNhBvU0yTT/+E5oxVNf44oUtNrV6xUkypoFN7CY/PbGTuOZZGtFSUT1t/lLCePqIn/CLeuo36PEP1TrTjWlfsHSpMosfdf2Pzv8A4tbQmk2hHROyY1uJPVVOQABIfJwAACArXtKpkrga+XinQSLiVpQxvyfdPxjV0/qhMhHc7KRaeEMh+XNvyee1pVN1r8GkzVShqDJW/wB+TgI5OU/jvdEd/X493T1DrU34XzOBtbmT2MgAAJzjAAAAAAAAAAAAAAABAbnYpZDyzY+I1d07BBQ94zyRK9B2jFVPuiKn33iqBvjI2UE+GH7ObAtyzl6ZrUrUyNwPCQMLU3HlFRplU6K01flXSj1XV6xKp1FuiZvJfYkYXwAAO6SFLdrAiauG3bYqNFHbudt9sxrRPWdN2eZZkQUL9mhQxTavV4cRIRhe0Q5qqbG1uFp/v5fLROvHw07ozeSPV7vxAZoea26/ia30OzstvCrgAAPPnXAAAAAAAAAAAAAAAAAAAKxzVbrhuwa5cthhruaytTrSj87JRnpesPo1bifUnq+tTSFnCHZguVC0cZXFMKNVXSvcDNWTUnjdvV/Mtm5ePrKrKkT/AGieCR0ciYe5DURtkjVriEse0DatyRqEhju17xvEj5MqzU0XbbpJufXzL+MuqJNfvec6PWHpdZYnLb/GL8xBeUJH7es0i1TSmEkP1qbE6ixfvbej4xYVkW+ta9lQNruFt9WIjGceZT8oZJIpNX9EZv0UFyStbj4UyOc3ZLMGq3K6gMvYruxA7i28jW5IkQU0K7Ekkc6BvZULq1FN94Z5jcdvyi/d4+eYOlfZRclOf+iYe2UsSx5115QnLMgZF3+XdRqSp/8ACegw8lhfDswh3eYxTZz1Lx6V4Rqfr9PrEG6Vsa9FIPsl3czYCi6OvkPlxeDwhad0XVDx0ashdUTHy6Z2ka91JnZlb9/cERSX07+4kmYnRtnN6gnJbsyu/LWkXgiTZqm8FZ24I5ukT9YZmo6N/NKcT8Fr3+upRfRSsdgal/UnYCB1iO0NMVLuy2PrVT4+cKi1eTZ6+4pzmZl/e2/3B1p4DaTCneMmZGu68tevUwXelj4w+r1TNmZU6Kl+FYyoj30UfX6E0ezZn9Le52yOYrfUlV7bsdg/vWdaqaF2UEmVVJofp6XLk5iN0PF4VFNfskOPkli5Qvam5kG8krXjD+KDtVU26oXq6XEmctFP+bJtzk/LCyoaHh7fjUIe34tpGsGqe2g0ZNypIoF9kqZOko9YqvrXfClv3OnBs2NnNmR+0bFs6xGK8fZ9tsYsjtTfdGRT867V/KKqm84qp8ShtYkAAKkkm85zotbh0AAAjNgAAAAAAAAAAAAAAAAAADg6abgh01EtZD9Bin8GkcgCKqZoYVL5EK7OUmpZMlOdnmSUNUlp1JIWsc9fnLecGNRFEv017qoVRt7iUb19cX39A1wy2uSznlt5tT83WxH2uWMT6yCc6Un+58KRdDz+8hsYmcihaHJ4R7bZ9Rv4EcuqZKebrIdzJZDtAAF8qAAAABqdf+fsjWZ25LaxwaV1Y0kYSKi5FrVqlxQm5FSSq0cb23u9XcCIadzR5zjw1DbEanZc7P8AkG/7lzpPxsSkk7l7etatjujuE6bktEqvHZacjcUi95OgXibTyrX6OYA+4jPWRZ/t0nxi1lqExs3iZSISb91Sr3qdYpsXTlYqunc4JpyKaFS6tOpJTp48xdEFnbF9xX86xfG3NWtyt6OKlZOWLlsVzRA+hfu6yqZUnW3XkfZMfT9P2imcf4Fvu0LnwNckhbqbiTiq3TIXw6QcJaGkhMJUcrm6j0MqUzstEy7ZT8KcK8icxCse4Z7R7jPWMchZPteXeSNrTtwnua41r17zHO0HDF4kzNHRe7ttW3nES6dsitK1pqoemtUAbCQnakwHckXPT0TkiPVjbXQovMvDJrpIseJqk2zqHIUtFePLa47nNPo6ycakl+1YxuLNs9CWnlBaGsyExBN3TIKOrdVo4in7d43IR8o2cIEdGomiocxUvArSnorXhUYq3+zllFDsjWtYNIBi1vS0L6NefkR0+So3lCo3A4ept1l0tSfBZuZPhXnprUlDcOFaU6cl40z9mC9L6vpzhg1tpTeCrlsWNZup5iu8UlnK6R0EFdtSqRKH4G0moocnp1mJxpQAXO67TeHrBZQ0HfGTCvJtW22E+Y6MK635JovQ5SvU2yKZzUKcyKpjFLx2vW4U4Vralr3Pb962/H3Zacu2lYeVQK5ZvWx9aS6RuZTlr9goPFmIb5tvP8Lfk3bZUophhiEs87zvCBzpyaDxVRdvQtD1U8Jk66uZK8PFWolPZHsG78ZYEgrJvqMrHzDCQmjqNTOE16poLSzpZvwMkYxa+ZVS9Fa6fRyrStABdYAAAAAAAKfxRom8xZjvHeqoVKXirVbnr9KLFgm4MUvwlcyLov36KC4Br3GXbGdni8brislpqRVq3bcK9wQ91KJfwcgo5TTqu0erU/iqlFiqmTVWoVI5KploehyaABsIA8jJ+0kmiT5i7Sct1ya01UVKHIoX7S1p6f2D1gAAAAAD4UUTITWevSKTrMXH2hHLyOteVdwWNElztV5tkqZJ/cZiGqRVNkoXgZBnQ1Klq6L1q/U1ITgscCSSedrMaTL23IFpOXbKxZtl+3tyJVekaLU9KSzilKN0lPT5oylD+4ZSyMnWtfq0lGxjh22lYVQiclFSTJVo9ZVU1VTqdJWlDaD6a1TVLxIelOmteAz9sWvbtmQjO2LUhmkRFME9lsyaJFSRTLT6ClL6BW+cIg9tJs88QLdbyvYpDryRGyVTqyUH6XjWtC9StSp8V0i/lUi+jWbiBcADxsXzSSZoSDBwmu2dEKsiqSuoqhDU4lNT9PpHsAAU5kpNTJORLfw63pU8PH1Ruq7DU8FW6SvFgyN713SW770mSpfrBNcjX/F45tR5dEiis7qlpRaMGtNTmQdqV0INUC+soqpWhS0p9Nf20xuJ7NmLYhXU5eCia923S88rTiiJ9SKS5iFIRqlWv1KCZSJFr62ip69R6gCwAAAAAAAAAAAAAAAAAAAAAAfA+wAAAAAAFVzO5cHaLtyL/rS1LZfTKpfoq6eLpt2xqfoTRfU/lBagqm1Dt69pDIyZtXf/AJL2tx1auHdN+W2+H0fOd69H0gC1gAUu8nr8zLMSEBYMka1rKjXy8ZIXKkYh5CUWSPocIR5eNaIFIoVRMzpSmvVSuyT0LADL35lk0VMVx3j9mlct+rJkOWMTU4IRqSnhdyClPmEKcuXzqvOiRDc+GZxnj4lhQzmj6SPLXBNuzSk9LqJ0TVfvDFLTVUpfCmQhU0kyeokmmTnw5++xrCtXHEGS3LQg0Y9nVQ66laazqrrG4a1l1j1Mosqb1lVDVMbhzqJSAAAAAAAAAAAAAAAAAAAAAAAAAAAAAAAAAAAAAAAAACA5Xm2WN8f3pltlAN3UxbttP5DURAu+4I2QUWKjq8WnUX0egVLDzNq4bsq0bHkJl1LyZ2CLVkkybGeyEyqUpd1wm3QLUxuJjalFdOgm51aBsgugi7RO3cJlUSULpMU1NRTFqKSuu3cfdmuzpS4MU2DFMbonO7W/CN0yG0LulDGo0b/SZJqmdRRUyafApCUVNSlOdQB82VfDW9PK7fyNKREhAv8AydIsJHa7wgqZJNwnq2TqJ80F0FfFr851aDiSCPWFZrexbbThknzmQdGUWeyMi5+dfPVzbjhwpp9ZRQ37ngL0CQgAAAAArt/nWy4/Osb2fXib4lyysFWfaL7aXclEqKLE2de5ub3mTm07fgFiDTTOSThvm7IeVo3V33EcTZVxlrSptVWhF5Xv6fT7TNZ1/goANivw3WX+HEmAk05I9y0gjT53BCE7qmlRSpNup9zVuc9WnT4OAsEaeYwjl3mc8bZrcbXeMnr3nIaiauuPUbsaRRf+ZsEDffUGMhstzpMG4oj32S5Sl2OsxowsmlWWV8oKIFuVwQ7Vx5zc2+77ZdJujRtlAG18zfacHcHyfUte43Sp02Z27hqxKduvvuNlQpVNXTsfOratHmvDr6x8EyRBnym5xCm1feV21vI3GZfaL3TuqrpZApdXHVuakT+qNYL+viUlrX7QF/T2Xp21rpx07l4+3IVlOdybNUUmZTslDNqebdGd6t2hlCm+c0k0HIOx3kJrZGSJnI12O5ddKP7PMI9eLslNT05zPHnUQx/rNRvEYAbigNZOznc18M85Xdji4J7vUOhbMdOtWXyuVuU7Rwu6dENqdrJJmSNUpSfi/WQvm9J+sbNgCts/RX+4B1fke1V8u2HrueIVQ0941ti7ircpjequgU6CnwKCzmrlu7bovma24iumRRMxfXKb0DwyTFrKMXUW8R1t3SB0FS/lCGLwMK7wvdhIiPjsL3o67leFtNPJ6Sa/mvLLJAuhJ+2/KlMnoMoUvzR+g3qDhbZg3jUlYmmp1NnTYHKxepbAAA8udwAAAAAAAAAMbc1xwloW7J3XcT5JhFxDVZ68dLeBFIheJjDdExLZDCrbMieWrzlrbi2luWakmved1qHjoFE6esiBtPnXqv5hsXzpva82TxKEEjse0o2w7OgbHh1VFGUDGNotuY/jORFMpCmN/NEMxJbkxJvXuZL4YKtLiuhAiLJgv/wND0MY7dp+tNq3Vvj6PAmQWcJJnYfumfP3Io0xcQAAEBMAAAAAfJjESJuKdJC+IwrA+dmk4uu3xPY87kIiCmwrIxijVvFJq6uFS98cqppq8PW2d0bsY5/KaukawtEBWvy+zEwJ3iUwOq5b+snDXIzcO/8AFue7p/6QZey8r2dfEk6ttm6dxdxMk995AyzYzSQQSNyKptH8Sf51PWT4xI6F3/o13jSZgACAkAAAA+TppnJtqdZD+IoqbH1fwU3qfCrnbLbskmtKWSYiekiKBf4zFfyBjbqX9rqaPqBbVac6Cg8iR11Z/nDw+N7iSt5ljyT782uLu5XHe7iQKYhWqer+tktRyujF6j7m1+WFuD7xFY/Qhlys7qX6OK02xVsXlbJh4hBlJ9n+563Lw2XSCD1j5MTVLy3Cuzr08zXxfN7un6rV0DpQxNc+QnB5XPM02kGBubezotU3kVMtf7LMfgpIm/WFIl+ZGm43fOqJ+o3v5UMw+ztjkjryfb8g/ut6RTYM3tiNXldtWnqqKoFqih/KKEHgrkrLUov/ALm+zzKIN/VXuCfYMtf3U0DulP5xSCyGjRrHtCM49qk1boJ6EkkE9BCF9xSj0DGKJvS/zM4HdVNGO1/EZZk5SLvC9rJYRcI1aEZNXEZLmkEmixjGqp3hQyCWxu6k+HTo8149ZyEGtvzfm1B+uDpo1fs14981SdtHKZ0F0F09ZFCG5GLUpvEWo02zl2M38UorcmGGXfY36+3tfnWpf7UMf51On5IxugnzWvoREE8aVHEzJe3Q+r/4f+OYtgt+z6xPu1W6O7Kvc1ZAdztg6j5U9vvGqrWTJrOZgukZJ2mUvrGbnpRQv7xR1ukF49A7x4kqgkn1nVW6CJl+8YUNw5jsNlPu8O29nTxb2OZqt/8Ash8gJljrEGQssraLFgDPmhi6vKixtqNL4eGpxwqU38iVU/wD2ZYwZkDDzpvS6oxt3J6fQ0fsHBnDc56F41SqYxEzFU8fTp8HhP49EnlZcGO39Tkf542I+sSibMiuVbJbS/uQEAAVT1yLiAAAwAAAAAAAAAAAAAAMmFVGpdQOCJ7nm0/GCx027U8g4V2WhPEufoST+8Y3SLcwhguQyI/JN3UwctrSanqY25QxfLPCnDZLx592/KH8KvhJrKc4twUr5tck6qeU2/4ootjU7no5HS9GovX+hJ+zZhM0ws1yZeDX+DUVCLwjNT+uzFNxK9U+GhvmS/yv5HRtMOshCJkImmloKTwEHYOp/AzRD4FV1c+0ah9RULdzs/8AZDodtGsg1XZyDVJ03XTORVJdLWRQhvEUxTCnZnsoYyevKO4p7MwCNFNzujFVA6HGheGgtF0FdpP4U9BCeqLpAZxkEckkLrsVUXTJbGEtK0rfsO32tt2uw7qya6tJd0xzqHMbioqoobqMapuoxjDNgAwR5sW4AAGpIYC9bSjb8tWRtOY3SN5Fvo3SeNBUptaayfxJqFIYo0DuG35i05x9bE+kkhKRamw5IlqKQ/srJ6urbP4k/wCZ40zj9GxXGYcLQmVI4rhN15LnWSehlIkT19Hp2VU+W6n+9rJ6pyDDmNqG4HfJTu+HtvS+Hqzftu5i5OT+Zo8AkN62HdWPpWkXdkQqzOoocjVTc3W7rSXjxQV9bp9U2hX4NIjw5L4HQOwuPv2y9sUu1oN9TPRf3T3QAACA6pxQiahDpqbuhdM6ZtChkj6TF4G0mL1FH6J9mjOLbLloFjpt0Sl3QSCKcsnUmjvSZuSb1OnPpV0n6fVPuE+M/wCdon2Cb7Xxxle3rk3dDTf8nyPseT3JikV1fCn0Lm/uYX6KW33XfT3Plv8Aid4ZbtSh+0YfxI0uvq0/ToB45WUjISOXmJyUbRzJqnuLunSpUkky+0ZQ/SUQVjkm679OonhbHTueZ0OUnyimVTRULXqrqMiqYh3Dr0V6kEDpfnh0IqSWb8NLn5rfOyHnUsYeCZnIe241ecuCUaxce1T1ru3rkqSSZS+tVQ/IYaOwlkG4akdZLzNK01lLQ8VaTYsUyLy6qGVPuuzV9XUVZLlTwU48q1zD2dcYWBetgZTSg3UsxayZIKXrOyryX2Kui1TZveLtRU24V1sJavTTvGuvgHUZsV2HE9foc6TaTfhQ+5Sbf5/fR0PBwLpDHTJ+jKP5mQSMj5dO2MVZuizSP1GbGUKQxnBi6DkT0F17msWuABZsbcDdDjTzOmdicAAAK4AAAAAAAAAAAAAAEUypcfyPxldl0Juu6qxcK8dIKn/KlSNt/wBIW3iS00LExhaNlN2pmxIGDYx1Ej11GJtIEJwNX6a9PMUtdUZW9ctY7xy7MkaHOd9dko2+l0WMO3o3Sryr5ujp41VNT6ap0oNmR2aBlo8fclZoAABfNymO0Et5Lm8WXE4R1MmV4dzdK/kO+Rzxsgp+1yqgl/KjPjJZZsb8JWNrhslJ33J5JtDlYu+HU0eErrbL04fSmsVNSn3RVMXcHaBk2LdqXs8OGMyVLS7XmLjj2sUZbnqMko1UdL7fGnHm3KbhWn08hwtq0UtQ9HRJfKx1dn1TI2qx+RYgCIIYezRdKf8Au2zInbaR6dTCy4xMh6F9kzx8VcxvvJoo1GQp2VMPKJnVkml0SEmc5T+VnV2yh5Ahyl4F21yuKGR5eqnUhfcKcew5fiVELEm1GJypcz4CsbiZXh2f5hjJSV2P7nxlILlZvHMvpVkLcXOfgkuZcpS1XZmUNQpjKdaPGhte1r0WcOdVUj6V2FxbgnbUNxNAAIvfeQoPH7JkrKIvnr2UedxjIyPS3Xb9cxTG20U+VPCXUYxjEIQnUY4gY3ecLCZV3ZKAFY1zZSHfMm+RMY3bZTSRdto9tIyVGDtl3hc2hJJRRi4X2OKhtvUpoJr9cWbWnEJInR8wZI2Q5AAEepsB5JaYh7fYGlJyUaRzQnjcOnJUkifvHFcz+UZi6Jx7j/CaDGQmo5TYl5t0mZWKgzeyporTvLn+10zfeOQem38GWXHSnyouzdvW6DeKZuDS4Ohx9Vsl8yzL8KJSCZIUbnJ9OpFjx8p9r9ozADZx3L8NFlLuy14UbNZ9q4XrX9UQ9VBiWC7rM9+QtwNmD9Cw7RU8os1XrZRueZlqlMRNVNNUpVO7NimOYpjF86qpqL8xrFrIIoN09tukmmQnhIToIOyvGo2WRkfImY3bn8ynIAArkpxSnAVXeMxdWQ75XxPY8y5hI6ETRWu2ba9DhMqpdaUezU9VdRPzqiv1SSienrUE5vq7GNiWVO3xJfxWAjHMmuU6mncKkkY+njX7ow2I7ReWfYjJnNrb87KKHlp50To35JybccG+7QxtKZfUImmUWGcDd78kIXrjdhM7atp27Y8A0te1IZrGxrL5pBD4jcTGr7Rqm6qmN4zDMAAivcka3CAABobAAAAAAABxSvEciuGubYmVvR3aFv2Tds0hHyfkSRm2LFI8axe006k1DHVoobTudRk0zlJ6wscSOjc3mNY3tfygAESgMjw1x5EuvGzNo+JJ2c1jnL9VZMvd1Cviq1S2jFNU3LZPq1FBIld8grrEtAAGllNjilOA5EFPlqHUyWfFcPbk9LyDJNFaXesm6fcoYqpVDpd5UOcnUpteFMpxOhu9jo+Y1a/HkAABGbAAAAAAAB53zJpKMl4uQaoumbtMyDhBRLWRRIxeBi1KI5gG6loEy3Z9up8qpPWg0oeHXX1HPLW+U+22cajfOKpF20HFac9yhT+hYglYrnMlmz02zi74x9tkvqyFzScJrUKQj4mngvHKmN6EXKfmjfYfaP8AVjrbLrNxJZ2ilGupt827dUNjgEQxrkODyjZERfduqqUZSqOqqS1NKrZYpqkWbql48SqJKFMkan0GpX0iXj12qHnQAAMgAAAAAAAAAAAAAAAAAAAAAADzuG6DtA7dwkRVJUtSGKemopy1+ivuHoELufMuIrIT13plS0YCnHT/AApNtW3P989ABCMXw0RZmcMi2bZkQ1iLZJB25L0YMmxUWreUcrSaTkxEyUoUtTItGJjUp971+Iusa1Wnl+KTy9fN3QVq3Vc9u3A1iWsLNQEKu+ZSK7VNaq5U1yF2ykp3kmlU56JH4KFKetU60E5Unu0BedCJW/ZERj5kvXrf3G+JISSZfsKwaGqhqrT1jO+mvqHAFnScpHQrJaUlHzZm0bk1qruFaJJJl+0xq8qCr658Ruyvd8JWZJ36c/hlkq9ygicfQasgqXSuT3tCuK+4emMwBaKsghO5EfymQZlBQqybm51CuEEFS8alMgyIUrRA9ONeB00aH+KotIAVCriC67+SN+Gy9ayUWtWuq1oBIzKLOXlwTcqmMZ07506tSiSR+PUiLWZs2sY0SZs26aDZAhUk00iaSkKXlSlC09FKD1gAA6lEyKEqmoWhinpwrSv0jtAAUrhycZ43kl+z1cDqjZ1B1VVtLepUhZGA1cW6SBq/OKNCmK2UL4uCaZ68lOIk195dhbKeMrZbsnU9d8uSpo2343rcrF48N5U3hbNi18S6uklPRTibgSuevKxLPyDFFhL1txjNM01iOUk3aOuqCxOZVUzeJNSnHkctaGpx9I67RxzZFhJuiWda8fFHkFN54qin510enClDKqG61a0p9JjVAERtnG1zT1wR+RMvSjORnYyqhoiFj9XkqCOctSGUIYxaKOnOg1Sd4U09PHaTR1qa7YAAAAAAAAAAAAAAAAAAAAAAAAAAAAAAAABVmR7fvGHvCIyxj6LpMyLBotFTEFuEb1lY05qKF2VT1omVygp1J7ldBiqOCcSVU3CWmAApC6suXFc0a9s7HNjXvH3lKN+7NHMvbTpuyiTqV26ulnZi91PRHmrtJqGOfhSheOsWjZ9qRNj2vE2jBEOSPh2iLNvRSuo+hMtC0MavrGr6a1+mtajPAAAAAAAAAAAAAAAAAAAAAAAAAAAAAAAAAAAAAAAAAxk9MNbfg5CeeckI5os9U+4mWpzf9AAp258lX1fFwSFr4leMomIiHSsdLXS7TK4V72kbQs3YNjebMdM2sqjhXiQh6aaJLc9OPrbeVoxEr2288XG5k0E6dM6yYO2Ts355JFukYvH8yoiPnCUU+h8SWozlEkSSa8S2eyOx4FHq5d5yYv6V1TmEhuO6rZs+NPMXZccXCR5PE6kXqTdJP+UVrQoA6obtEIxn8FZes2ZtCSL/AF01bLysQ76fEg8QTrpp8LlNE/wCNllVMw5USvoke/QtGz0TtrdM9bnQO/k1+hy+KiqUqmgiHmETcte659XRWszjZKNmGKEpDv2r1i6T327hqoVVJQhvWKYvSYekAAAAAAAAAY9S3LcUXlHCkCwUVm0yISJjti636RSmIUqvLzpdJtPUMgAAxalq2yovEPFLcizq29r8kq9xS1xupLbN3c3DzWpPp6fUHiUxzj1SUdTilh24eTeuGz1w9PGod4XcIGKduoopp1GMmYuopvUEhAAUtljs7vsrz8i4lLugmsPKMFolx/uSbqzaDRVLacItpM59SRVOv6s4sxpY9nM1E1G9rxe75JJBd4O2KdVSPT+bamUMXUZOmrwjOgAMFbNg2JZhCEs+yYKCIgh3UvkuNSabaWrXtl2qU6dXUM6AAAMFd1j2rfkV5HuyGSkW5FN9Ix9RFUFS+FZJUnBRJSnqmTNrGdAY11GhV+xmLGnnIdVXI1tE8TJ6oVvOtCfmnBuCLz7q2yf88cTSx8h2tkSOXd229V3WSmw/YOkjN3savp47LhA/BRIwzggl+Yy8uSqF+WW/Sgb4jm+w1lCJ60naRefcnqZfn21f55PGXrHKrdkxTccWS/oX6avezgfmhYwCF40yD8vIx03lIvyLcsIv3KehjqaztHOnjQxVPrUFC9Savrk+PWQkzp6B5SSN0LsD9UO9HI2RuJpyAAIzc4pThTgKhueimXcpoY/Q67SsRw2lLkMRTofSukqzKOr8KRTEcqf3v8YnOSb0Qx5YsxeKjRV6rHt/xVmTxu3ZzFTbty/EqsZNIeTEtkL4/saNg5R132YX3JCZe/2XJOTGWcqfd3DH0+yTpFhibtu8X2QheuNcKExAAFcmQAOKV4iC5Fvyat6SiLKseHbS92XCm5XZN3TnaaNGiG3Rw9cmL1baZl0C6S9Zzqfvk3jZvHYTWR+7Js6dNWTRZ48dIoN0E9xVVRTQRMlPpMaorM+c2lzujReHLYf3y4IodM0mgp3WCQMXUXzkictSq9Rf62K4P8A4TwTG3IqhKZmuN3f75FQi5GD1Lu8K3PT8lHE82b4TOd5X4xZqKKLVAjduimikToKQnQQhRL91Ev5v2I+KROxWZ8Py19KUc5wuitytPVtqOTM0gqfCslqqo8/ljbX5kgstBFBk3IzZpJIN0SaEkk0tBEy0+ihR3Bw4iN8jnaEjY2sAiWQsZWzkhkgnMIrNZOOU3ouZZK7UhGr+qq3V9X4i+A/gMQ5RLQBj3x8TQ9mMqVjkTIWPP4Hy5Z0pNtENJELqtWNUepOy+jU5YI63TVT2tsqqXrayeAeo+b3Umuo3sfDeQbl0KaO9KRJYdv8AF1SR25jFp7RSnFoAN96z8n9DTdO7lYny9dUMfcvDBl7xzIies7+P7lKkT+8i1XO6/monGSjs9YXkHXk/8JUEykNvX5Ok3pY96mX2jNl9Cxf5ong8z+OYSbfu8owaukfya6ZTk/pBji7W9lM4HJ1K2yflSHUtZzbeN7xjHt53CTyZAoR7kjhVNwr0d72yGr5tDVuqGN0ebE1sm0IPHtpRFl22lUkZCtCNUNams59PrKG9YxvEYw98dAQcOc6kPCsGRz+MzVsVLX/NHtrzGXvZhws9zVkeeJxyAAK5MAAAAAAAGNnbatu6G3c7ot2Ll25PCk+bJuCc/cctRgY7DuJIhYjiLxfaTJVHrIdCEapHT+7pIJfwHI3xu7myKrUsigYG+LNt/INrSNoXO0346TT21NHQdM3pTUTN6ihDdRTeqcZ4Aua5ouJD8u8sYlurDl1KWxcZ++EUTOuwk00ykJJNym4b23TwqU1EKsX1D/AoQQsfpV2isWoZXxnIxbZimvNReqShDev3tMpvNavVKqXWgb9YPzU3E1CEUT3do6ZDpGOnoPpNzL0mFWqj/wC6zrr7n6M/w08VSbYploalbyxpkq9WnIAAoH1QAAAAAAAAAAAC1Oz1i9lke53bicKr5GhUSLrFQWMkdddQxtpLWkeihS02zmUL/c/qayCq0011a7Tdqq5VU0JpoI9aq6pjcE009XDqUMbTT4xvfhrHv4M7EZQbjaUk11DvZRUngUdn8RS/CmUpEi/AkOlRR6y/JPc+Xf4hbcWnjbs6B3E7N1u3b5/yMnb+Nse2wv3y37Igo92brM6RYpkcHN6NVVdO4Y33hJgAXnOc7mPjqIiKeGRmIeHUZJzEo1YnkHBGTIrpyVLfXMU1Sop6vEbSU/SPhObg3Eyvb7eYYHlWqBHS7AjkveE0j6qJqGT8RS10imO1c+uCPa4teWnEoy0wTILLuTJw47ukqqZk9oWh1PUL9Jv0VHmxJcUTb2GJW+3Muxj70ev9F3O5pIxzknN0qJ25k0vOVKn803ST8RdvT4xaZSYokenXI5z63dzrF2S9zYEBrI57T96Rth35IfJ1rI3FZLqBqkQ8K+iEpFrIvCIdLZ7wWQN88UteJifNm+jQJte2Rci2ZEREfIS9pku17Ry6Vjo+Bk5c50CqF0lSQa139JSmIVRwYujX6nqDHkJdB9qRYceely5QGvtuZ2yJkp5aETYcPbsY4uuyTXWZWWo4XIxVI4SRMnpSMnvFru/aX2/gHlYdoHJKmNYjNMlbtvNLc8qow8rEpqLqvdVZCkeq4SX40T5L6zUSMn1E9cg28hN6GU2nAvFna19OhsYAoXJefpmxbwqhFrRM1DsZdhEyTJnCyKqzQ7lRJPzsiXi0QUpvau7qeP2/ODqls0ZdNE5Num34S0/JGMJd8g4SeUX7xJN2rYrhRNMxDaUTbahPO9ev2CDXyMvN3MJtSJXK3NS/wHhg5ZCch46cbpKkSkWiLpIp/HpULxHuFY6CLvDG3BAQ90Q7m37gi0nse9T0Kt10tZP/AMKeqPz/ALut9S17jkbfUdb/AHJ+5apK+uokm4UImY3xVTKTV8Y/RIaH5w83lS5U0/AR2fT+9zN/SMIKrOBV7Kh7f/D6d8e2UjbyuatyDgADjn3pXtal3Acbabj8XUapLkP0GSOnrIpq9UxQU820XeKebbodaqvqJk+Iwm+MMK5Ry8+at8cW66XQXUJpnTpmJFtSflqufm1dv8kmY6v+uLtJSTTSNRiKeY8SeI9mbMoZFqZW5ovDfNTfLs34StW6sX46yhk95LX3cTyBjZNqtcTgzhBioq1Icp0WnzKalCm+dqWqvxjZbhxqMRalvx9oWxD2lEU0MIVg3jmxTV50SRTKQlP5pRl+I+kxxpG2yH4dmfvJFcnc+hHbztOBvq1pS0rkbVcxsu1UZOi04lNoOXhqLX1TU46im9WtONBIgEhGa/IYZ7QkM2Iyjc3WdKItU6ESPM2Mud6vQv5ZwhJJp1Mb6TFb0+79FcdcTnMmNGi07ftqxFwW42preSFrd6O9YpFLzVMwUpUyqZfSbZUOatPQlXnw2SAV300b9UBSUNMxVyQ7K4IN+0kIyRbkdMnSCmtJdJQvEqhTF9WpR7RX+EEo9G1pakKThBmuy4KQ9OBqEIy8puNNU+P1fzm38G3p6BYA4cjMD1b2NCk+1LfGS7ft2FszC0ojHX1c7tz3BdRsm4IRuzaqOnBqpqFMXSfbQQ1af64Etjs2WCfFlvZbmJlKOh7haM3TXzZjqqLLl4lRTSIWqiqnwlLrEQuvDMtlLOT257vczsJbttwSEZbruDnl41w7cOFDKP1DKNVCqaPNtS6De77KCvITCOVbAJb/AJDtlSdjMVX1KyduxrmWT3ZiCftVqcSqqqdLpuo7OWm9o17fjFnBErEYCaY+7QkfcmUcsVcXaq6s61Y23Ds0vJpiKtF3RHW+Uye1RxuGMkj5o1P/AOM/j87YokrTmL1b3RoioBUqEudyydN3DEx9Okq7ZQlFUtW6TxJik5Wxe0a9urKuQrftM1vK3dW0aoMms217+6YMzOiyDUq+rbQeVTUoUp9WjzvQr7EYm+z5lmRsrPcfEWHJtDX1b8C1gGcneHlh0uugZzvlWcOVz7ZvOk+s2vZPUN1CvXt1BszaWcMV35OOrXte7knsm1Q773c7ZVLfb9Pnm5lSUKun1E86nrIPuzs041vy4FrXtueVPKotzuitXUa6ZHXblMWhlkt8hN9PqJ1J6yCGZesHIE3lmwLwx60bIVt63rpZd/dae7sHrtBrRhuJaqKKp7iR/DT/APjBMW4oyohlmwMhXfaNwtF4iCmI+4n8zeFJU7t4uVtpWQQ3apIIVMkpp2U0vo1pE26CPdRYcd+gNowABWIiIwK5lO1naDf6E8dXMen70nBf/cjuVYTGbM2ZAsydvK64G28fpxkeyZQEsvFLPXbpsV2d6o4bmKqoQpTpoJkoahOKTjVQ9a8vHFOEGXattOQeOE27f8H1zIEVWU0kOfyjCn4U1fDTV+0ePIF2dmiavVe8YftH1tK5ytyxMvIWjLtVjukEjGORs7KZJdKpk6qKaTaaKkpU9KHpT0d2kcm6aTsMLF9qC6cYW9IWrdabW45CCveVtBC57klSQcYug2SbuEDvHtElEyrmTdUQLwT4LKt1PBXjwzl59ri5rOd5Hkj4dNIW3ipWPNcci2uJOqijdzHtnpjNEapeeUT7xp0mUSIYtKG18a1IWVR2E8e3ZjGKgsWZOnIyz3dHi7h3bkgzdluAjo1auTO3DlFeq9VTa6mVKYp+desdi3ZQxiaxMg43aO5tnCZFYsY98i3XS1sW7WObx6JW1TpG012GifGqmvqpWv08BbMnUh2ipKMk72tvJFhsrSlrRt9tdKfebgTVZOo9wquinuOdqlEFNxsoUxNJ6ca00mOIjCds5SSsuTnFsVSJLhiL1iLJdQxHqqRVF5IzejdZBZ43bqGL+MkrwURS/maT1snIPZ4sbJVw3BcVxPJijm47ejrfWK3clSo3IxfLPWzhKujUVcrhfVxqapfNp9HKvHDMuynZqBHh5C8rwlX0jdcFeT5+/eIGXdSMV3erfVoQKWiZ+7J7hSlL8OjlwAis32hJKUZkj7ssWWt25rVydbNrSsfFXL5ih5FVrVBXvJEaVdIVRekMdAyZNVaVJWtORxkle15GMYOMfzVnKRslSfnoi4mKj2taQjWHScLPn5lNqm6nRFJEydNJNfekudBLZns4WZP3BPXC+mZ0ri4btgLydERXSoQj2JK1I2TJxTrWiZqM09znrrxrpMTlwiGOMEoz+Z8o5mvuxVYlveDWttMYd64IsdZkVMqLx6qVKpk0jO6ItS0LQ2raapVNWla6CAeHE3aux12g7j/BU8irYeo3ZbziUQZsLjazv4kUqJF2kmkkXS2X/GOG1qVIelFOvlwr2sYWWwFdUFj93OupmxLjcLR9uOpBXW7hnpElFk45ZX65AyKSmyqbiqTa2jVU3CCzMa4jUxoerVpky9p2LQaFYx8TOPUHDdgkXTp21CoFcK1pSlC6llFa8KiuM43TH5oUWwhjl93p8xk2zmcuNt1JWwdsqVYuyrwoU0hqJQpUim81xqdXhTgRSlXMidEqy/UsUzntkRGk6mJqGtuLdTlwSjWOjGSZ13Tt0oVJJBIvpMYxhWuMGUpkG6nub7kYO2TddHyZaEc9TORVpE9JlHaiR+G0u6ULq9oiSbf4xko7B1uKyTacvydn7+kmSm+yXuNykdFBUpuJVE2SCaTQqlPoV2dfxixuPPgPHucyJtmZqvU9EjXSLxEayZZ3y/x7cNlpu+6rTEYs1buvFsODF8yt/JqaDBja8Pl5Zcdcjhr3J8oQyEiw9di9RNtuW5v1axTlElFS3Gu9xDkFe+G8Y/d2ZdyZflAWObKuFY2STKUiT/YSpVQyaqfmljepttz+2cGXkbg+gf8AduxIWs4XQbIqOHCqSKSKesxj9BEyl+moptlJXN2i25nEW6f2vjBavmHiChm8rc6PtJm5GZsTeqb51X8yXxpt1OdoNctpxEXKRONdz+HZOQbKNHFwJU/rBskqWihWx/rnBi9ZOhLx6yXQQibYhG7dLSkToKUngIUb2SBP4v2HPpp+5jrcty37Th2tv2vDNYuMZJ6G7VqkVJJMvwlKMkACvdV1JgAANAAAABWfaNaISeIZiDX2tqbeRUMoU/gOV2/btjF/aVXSLMFcdoJFxXE05LNWyrla3l2NzFQTr1qeTHiL+pS/F+LchYTR0g9aJPGaqS7ddMiyShPAchudDCf/ALSe/wDQhb+Kvsh2gACAmAAAAAAAAAAANXcgSqOCZ93kjEWRouSZXReDdlO2Iuqm773JuHSbVzVgoSu8g5p84ol1k82p0CJ5AzNOGzjFTtkTz5lGssmx1gSLWRvBQnfjKqJpOU28Nt1T2qbtVSuDKFVrXgYvmvHsG1wnb7TNq+Zm7WCbKnhjxpm7WETI4XcGV11cKueNam6emmkpPnFNRz9GiTu8b49kJk9zSNi285lllG6isgtFIHcHO2NrQMZUxdXmjloZP2eA6qVcUeqXy1KO6d0yzNV5c193DZPaMyN+GC9o6QxrcU6a2mrKXMk0b9zj0XRSqJ1+fTqZTTtKayeyX0iK39fFzEgO0rf8RLu4mdXx/YcgV5HOToKoKqN3dTVTOQ2oviG7dLPtErKajaWtDlZXIostMtqMk9qROqnRNUzkvDStrTLpNq9UeZbG+O3bSRYvLEtxdvNNGzKRSUiW5iPm6HJuisXT51NPV5spvAMsrokTl7fy/oHQP7lEXHkl1a2Ue0NH3JfjiLbMrJhZG30HMmdKiBqt39FVmiZjcC1qoVHVtevtiM4zkL4yJe+Erdksl3azjXOFo27JZNjJmKrKPUlWlOLhQ3E3WZxqUOXrP4DH06xtRMWXZ9wSjKcuC0oaUkI5M5GTx6ySWVblN4ttQ9K1LxBhZ1nxTplIRFpwzJxFxvkZiq2ZJpHaR5dNe6pGLTpQ82TzRegaebjw5Nz/ANrDcvxc2RqMhW2cUZS7UeUJievY7eFdxKewzn1/OHfRiHqqH2i7ai+lNVTiVul7BSCedlK6r0XyFlHGt0TxJFnbPkWQYoFutW4jsavknFVUTP10UlTfMENpN4Nzp6RsBW0rVovLuPkxF7tw6PKx+5JapHgntl7xy87wT6er1R0W3YlkWZU57Ps6Cg6qN0Wp6xkcm04oJa6pJ+apTpJun0l/OBJVxyxK1W8VkT6BsLmOR1zOgADmF4AAAAAAAAAAAgVsOlcS5iIxRrwtbKTs/R6jG4k0KqVqWnoKm7QQU48frm3tLjYOlONBrxmkxiQtrEalrV6pftqUb1J4il8tM9/j7u773H3DYinoHstlSulgTF0yPObQjbHLw9TkAAdMpAAETvnI1j42jSS173QxiG66my3oup510r+TQSLxUWU+BMtTV+wASwYK672s+xItSava6IuBjk6dTuTept0qfvHNSgr2ly5oyU3/ANxNu/g/hl+dJi5m+7JqE41rxQjCm81x5dTlQhy/S3qMvaGELHtSXLdT9N3c92cOJ7juBSj2Qp6eNEjaaJtSV/JNiJJ/AAMeXPDSc4Gx1jW/LwJu0J3lrFFj2nD8oVeSUbpqp/EjuD2Ev7LhUt1zgV7w/JoXGwOr+yhjFL/SFmAAKpd5YyNH16uzFkN70a9UfJ2+clOXh89JJm/wFHpJmvaPwlsR5Ij6cNXGsH3unD+9VFf8As0ABWX4cYw/HueO8kudPi/3JPEuH+OKTV+7xHVXL18O1yIQvZ0yC4Kpwp3p44h2TdP724+3v5qRhaQACqaO+0rcBVKoRWP7KKY3mlHbh5Pq6PsOil3MhTfdWOFcR33LOKOLu7QN4uUqk0mYQzZlFNK++hiIndcf74FrAAKt/qacNuG9G89a7m5k+HAxbnlnk3uff78qrq/aJdbOPbDstMqdn2RBQRCk2yljI1BrQhPZ82WnISQAAAAAAAAAAAAAAAAAAAAAAAAAAAAAAAAAAAAAAAAAAAAAAAAAAAAAAAAAAAAAAAAAAAAAAAAAAAAAAAAAAAAAAAAAAAAAAAAABgb3ttC8rNnrQcOKpJTsY5jDqU51IVdIyda0/nDPAANboxr2hZNmysdHHaNuSSKJW7+6nr1m6iSaS8DrMm6K3elzavCVZNv8R/bsWx8FWLZb9O5XbZS5LoITquKc0un9OXPaNpom2J6fNIFIT0chZgACipzDN32TPyNy4T8jVjJPU5fWjIKHatO+6tVXTJwQh+6nV+sS26pHPwP0Hqc5/Eled5tTGRuDBl+RpyH0EMkkzfpH99KtXCnT94pBsEAA16PktNPWmpj/ACLqJ4i/I6RP6PiKkYpv5w7kbryG+XNSHwHe67ctONHTpzGMiHN9lE1ndFv5yYv8ABRNFM1KqbbfDbYnRr1PbjQIT9Hmk1Or3jopH9phy4rtYzx2i0OpyO5vp7vlL9tUiRNS/u7nAX6AApCtudoWlOKdv47J8Xl98f8AzdyHapZ+fqU/F1MfKffUek/7FRatxXHB2lDubhuSUbRkayJuOHTlTQkmX7a1FYuO0cg4KRxa2G8k3CxOfh3tGNasC0J+U25Bw3W0+/bAHR+D3P3/ABux9/kR7/tQp51kS+KE3IfO1pTxlFNtLyFhm4JJJc32puUZOqJy/ndVCe8WNkK+LyyxBusf2pY9xWoym0Ds5m4JdVBudozP0rps00VVFFXNS1qUpughOOvWfRUlZYxYtYtihHx7VJBo1TIg3SJ0ETIUvApSgCD4hksvSkVIPMsR8W0Od3/BhGsb3Jwo00+Jw3728TKbV7K33hPgAAAAAAAAAAAAAVTmKKUs98xzxbaWiTtvQ1nCk/4SgjK/jCKntGQ+fR+Po+sOLhFX9on/AMSd3p7ugh4w5DG+Axi0N/RFoDzW3I2o5r+52tlv4VaAHFfQIflW9JCxLQPI2/C+V7gkVyRkHHeHvb1XkmUxq8NKZetVT4ElBw443SPRjep03ybtuJxgp5sjkPLcXbfzkPYCic7JF9RSWUKajBH+ST3FzfH3I4s4VF2ZVIemONuj50vd3ezOr0LINu7yCc2oUtXHeEvV9lPT0bW3tayaBbokqkWN2DsaQKj24gAAILKTAVparTynnW/LkcLazw8ZFW+0L+TJpUdKm+8czlP/ABaYnNwXHB2nCvbjuiZbRcUwT3nLx0qVJJEnxGMINhVGckU7ryJORzqL+Ws8eQjmDpLacIR6TdFq2MombqKZUrff0m6ibukTxorWud6WIXricjSywABXJgAAAAAAAAAACKZLyhYmHrUXvbJFwJw0MgukiZ0ZFVXgqqbSSmlIpzf0RKkzpqplUTU1lP1lMQav9p6SJeWVrSxQpj+474hYmIkZ+fiYOjU6tO8ILR7KqtHK6Se3556bxa9SaYjdvZlysbA+GYmDlzQ14Vv1DG1z1kmSbkyR27Z6kruplrXzn4ugv0m9NadegdH7Pxwo/qpT8zxq3sbiHORJPcU6CE8Rg4c+I0b7Sk/kiQwvn7Ely5Gcyi9gNYeWLLFiWaCsrHvin/E3JSp7fm1EdW6iVI/JP4xcOSp3IVuKQmK7TybfVzX0iwcTDusTCQPe12lXGhJZ2Z1RBoghq80UqehVXb+A4z9nLZLKmf8ATU281rkpch73tZO+kMaKSdflG5iVpxNptK/xIipEVFNzTt/OKELp1axIBpJZ16ZIzNe1p3xb8o2g74uTAEo6ZuWzciqSMh5UaaTbatD001ULXpNx4cRZ1i9ot5kufhrmZzKUBZ1t2Ca5r2oq3LwQfrmMmRupUxdSXdu6PTKaTfk/2JNnuaiW+Zqypanz0NjQGs2A8w5KuDMJrJutzcT637gtA92Qju4IqOj3OhN0il5pJmpUxUFCuSGKVwUipOH8zZkVJ4HU7sLyxFJvG4gAAICQAAAAAAAPmvKvEfnF2ncVqYvypIJs2uiEuRRaai9CeghNw34y36S/Vrq6i/A5T/Jj9HfRWtPtEBzViWIzNZC1sSCvdXqCnfIt/t6zsndCmoVTT6xalMcqhfXIoJERsjFY7qdzw9tuXYG0Y6yPRMlTunU/McBlrutG4LDuN7ad0MO5ScepocJeMmg3zaqZuW6mpp6Tf9tM5CYkch8bo3YXH6z2btKn2vTMqaV92qlwAANDogAAAAABlNTSV2BiuQvrstYyQnJk+R5hJJRpCLmRjEj9et6YvnHH8mVXaL8fePyZBtcKw7NyrJfD0WoxOQyXf5WvR4NXlF1r/wA4s8d9OBMPY/Lm0quWtrJKiXmcv/pAAANSqRi8rEib1c266lnbpA1rzKE807qchNxdNNZIpVNRTdPBY4i12YAs67p2WuBSUmItxL9wdKkj3CSRCSDNTW2kU9SdfxlPw6/AcniIcWgAnZO+NOFSu+lik5kuVG87NtnyKF0eU7ouZ84u+kKaUdOnqR1VDxrnfQMnqS0pca9KhSl0eyQgklzYoh7jvFtfic7Owkwiw8lulYhyVLvrLVr7urqIfpoobUUxdBye2JwAeYm7kfkYMOGxXdkYRtGwJeAlbfeSvG3rbVthokuoU6VWZ3BF6VN5vVulMkX1vpHTXA1n1xV+B7ypMeRfKPlHf1pd63fKflDTq0adO90+Hw/zxZQB5ibmv6jykWHDbpb5FVSfZ3tCTXmk6T1xtIqdlkp9eJavSEZEkiLkXq4oXbqbrUTIapdW16+jWMwXDtsp25f9r0kJOrXIrh86lTVUSqqgd02I1U2PN9PQny16+oT0A8xN3MMpKePiseGGikIOGZQbNVU7eObotUjH8ehMuimoe4AEROBoLl5YhMgXIuuqmRJB+/OoqdXoTKV0t1GqbwlG7Fz3xFWss1i+6upSek9fkuEjE+8SD85fFtp+yX1lTdBPWOPVhXsZQTC4nmW82wMVMXbPPqy1YQvFxFQyvVROpSGrtrOSpmIQzipaU4kpoLy11uQ7MdWtVi5JlmKXxc3wvVpVRtR70RUtfv1U1Gw/2Yst5qIjJ23btI+AV66TstUzdocnP5inCqzn90u0f8sNubD/AO574st9Mji+52Yup5yOZJBU0UzIcv0plQPv8PhUcKF9w2r4cvRQfX0DuUmyaWl5UuvdTzG3fH+29vPXfTK1q/C3JCt7Z7OmCrRckkbfxHajaQT4cH5opJV5y9GpdQtVTej6TCyKFIWnClKUH1wpTnUcf4B0kajdDxz5XyZvVVPoAAZNQAAAAqbtLTk1A4ikVrelXEW9k5SFgqP21dCzJOQlGrJZwmb1VE03Khym+itKfZxFsiBZvsRzkvE112RHLUQkpKMVpGra9Ow/JTcbKcfgXKmb9gwugIZbkBD2nb8da9vsEmUZFtCMmqBPAmkmXgUoyArmG7QOJ3FqwNwXBfluQLibbkP3CQkkm7hNwXkq32zm1biahTlMUSi1b7se+27pxZd3Q08RkpsOvJz5JxsG9OlTRXp/eHnZI33u4rmeAAEQAAAAAAAAAAAMLc1l2ffDVBnelpQ063arkdN0pRkk7ImqX0KForSukwyjRi1jmhGce1Sat0E9CSSCegiZfhKUdwBiUEYxyb5CZ6c23H0ojCX9DOJc7cmkiScwzVSTVVKX23CDkmr+4fo9J9hjega3TrzuOasM7ZuDiQuKUjzU+1uaDkVzf6RugNkDDvUjscSXJ26H0AALRk+dPvHH/wCHEK14cKClu0Ncsm/pCYTtSQVaS1871ZB2iehVY6DS099cF9Ypz7ibZM1PAdzQ/wBWI5JEjar3dDLGLI7ChG5m67o7QDx/E23Jurexm1cHZLybJztSFzHIfQqVssStatWVK9O6Xzq3qaCdZ5tAW7b9pw7W27Xh2sXGMk9hqzZpFSSTJ8JSjuiIeKgIllb8GwRZR8c3I1aNkE9BEEky8EylL7ij10pwHja2tdVO4tOiHpaWmbC31OQABQLQHhm5lpb8FIXBIfxeNaLPVdHsJl1mGBu7IsDaEoygFmMxLTD1AzlvGQ0cq9d1bkqUp1jJpUrpToYyZdRvtHbb9zWdk+3HSkO676yW3o5+1XSM3cIH8Crdw3VpRRJT7SmKLCQORqPci27kKyNXgRcyhbdo0ujG1s5zz72iZmyVrxQRloxq0ussFFRqThPebNUymqRNyYqPi3t3V7GgW1knNUHjGOJOSlr3RLwCLDym/nIlsk4ZMWmk1d5Q26SpukurzJTmFVyGB87R2IJHs7xMpYtxWgtCvICImJlRy3lYpkqgZJIpkkk1EnKiRTaSn1JDHZY7Kl93+pKReuybhjJKzW1uMFbkTXVPbL1JuqmZ0wQKQyepXcTNu6iHJtJ+PwDp2gkddzsv5FX71jeFCzcq9o6NxO08uSWML4nIJQrUyMxDpR6rRczg3BJJKirtNVVSpjE4FKnx50H3bWR4hS8cnKR8ffkpJ28pCov4RbaVSQVXZprJpsEin6elbz2o3j+EQuexd2hlL8tOYZxWNp23rGiWyEFHyc6+aUTle7lTcP1CpMVKGOXrSR6ukldfjP0dV0dnrKNwvMnTbacgmji+J22ZlNhR867q7Sj2bdN3Hu1CplUKgsZE5dSZT9HqeoI91T2tdNP5obY5OxMH3amx1D48uTIdwxVxRBLOkmMTcES6bJeUI5V0q3IlUxSKmTMXS7IrqTUP0fH0DzznaWZoQF6eR8c3m3ui2IXy61hZSNTbqvmRjaCu0tS9CnQKb5wu4RUnsaxXanZLvQmOsl2nEMcfW8tfE5bkwyjoYizWMjqMVWh10tJUfp7qc2qheBzn9TmLVvDDs1deZnF8+UmKMM7xzKWYrTibvSa7p0goVQqenTt0omf1gwUjFy/vQximUxGNe0i6uLEVl3jdeP7kQuS6mLfuUOzaobsy4MzI5VcMi94PQrbq6TOFEviGTme0/juDtmGuh9F3FwmLrrZpmCMdresZfSsfZVSKbj9T9Xr+dTN4a6xW7rst3pcuM8ZwN5Q+PJybxMieJYRshvu4iZjO5ot9S+pCijZepkCK9Kauj49YxmWsevrBtLCsJalnWJZk25y5Hvas4Buc8Vv1j3peroQUV4lSIUxtJBJuKaR+XdTXHK36F+Y9y7b+R5abtRxbk9b1wQiaK7+EuBsmk47ovqoktTaOoiqmptn8Kn3hiMGyiVusnWE5x1VGaspdZqwbr9CruE1m7g4T1fOlo30JKG/KpKjnH2N73JkudzLkx3BEnJOGZ26yjYRVVVq0ZIKrLdSyxCGVVUUWP9WTSJlemObHyG0QZXpa7GU7kpvMlVE9Dhor+UbrE4KIG+JMwoyLExVYmi207k7MXN1JGArHF5X9tXpeOL3E9KyjSGQjZmJPJuTu3CDJ4VZMqFVz+cV0rs3XDcMc4s4VXx7txYjkxgAAaGwAAAAAAAAAAAAAAAAAAAAAAAAAAAAAAAAAAAAEKy1a0tddmLs7bSbHm4t8wnYgq6mhJR6xeIvG6ZjeqVRRDSb4RPMWZctvLMIq9g03cdJx6tGszCyCe09inXpMiunz9+kxeJD0p0mqOgQG/LDlFpdtkrG7tOKvuGT20FT1MRrMNy/1g/oXxIV9U3jSP1l9ch+zsuv3P3T9FOdW0m+4m6obDDxP37GKZrSEg6SatWxDKrLKnoRNMtOdamNX0UFSwPagxnMWWW6XDx01l6SB4Je1dvdmCTRC13I0rcvUorTkbiXoqTzuva66cMMZXTlN21ubO5USsEVyuI+x2iu4wacOZTSCn9fL0rw6f4uSvhIetKLV9YhwD5Qv/IWYuFML92hrTU9N7yTYytXnVz8mMzad0nLk6WNs+ipU3JRK7Iw/ZtkvjXClR/NXM6T0OrhmnPe5JYvKundNyST9HmkSkSp7Ang+wAAAAAAAAAAcADkcVMFK8R8VUTobTUxeP2cQMKqJqdgDjjQcgZAAAAAAAAAAAAAOAByA41U48ONOI5AAAAAAAAAAAAHzSnEcVrX6OAVrz0jE3DcUPa8U4m55+gyYtSVOu4WU0ETLT6a1+gDLGOkcjGJdV0TuZanMOXKghVhZbx/k0rlSybkbSXc+S9C0MQ6da+jiU1KV/wAw9t/3/AY4tV5d9yrnTjmdSFUqiTcNxOahKcqfEag03rcOO6WJlo6hsqQOYqPXK1s7+xKq04hQdCLhFVMqhTl0mpQ1OY7N5KtONFC/4RvchVqpko419wcePIYG77ztyw7fcXTdUlRlFtNG6vUlT0LrNQheRaVrzMalOX2jD2HmLHGSarFsy6m0gq3pqUSpWpVCU+3QalK8P2CPesxYbpfsTspKiSJZ2RqrEWyustkX1UnQDr3k+HGhy1pT014hRZOvHgcteHp5iS5BZTsAde+lw46y/wA4N9Ll5wnP0dQDCvY+vopyHHVx932D53CGrXgenT6acRXLjOdjNrjPbCyknR2SYRhK17gro7yqTWXq08NHD1vRT0+jmNHOa3mW1yaGmlnvu2qtkuuWiFkUpX6KegOPP3j430q+hQvP3jFz9zQNrRriZnJRuyYtSbiyyqlClIX7a1G90I2xveqNaiqq9EMtwpSno4BSghEple2Iy6LctU6i67i6CrHYrN0TKocEya61McvKnGno+33ekTOi6NTV86T6PWGjXtfp0NpKaWJEWRqpfP8AkdvL6A40rXj9IiF9ZIt+wvJNZortTyzIJRrbuyBleCynHTq0+invEsKahi6y+tTjT3gj0VVb2MPiexiPcioi6etjuAcU5jkbkYAAAAAAAAAAAAAAAAAAAAAAAAAAAAAAAAAABjZmch7cjVpi4phjFsGpda7p6uVFFMv2mOatClp+kAZIBUTjtQ4b7qm8g52YuVJetNlW3LckpdJbV6KlVaoKJ6fi1afeMQ8y3mS566LGxwwthqocxCyN4Oda/D6FSsGhjaifrHCJ/gAF6AKAJF5jUX8oPM+TJHG3wMzZQEWlH6vtomqgo4/9IHo15y4bf4X4vZ9O58l0u8afvb+3/owBe4CgEIDLLdY7z+qLu1cx/S3dRMJ3cn6KEZEU/wBIO5vcfaKt5RRTyxZF4syVLVNu6ZLw7vRp411OU1HCZjf3uQAZftJlTb23bU28b0XjYi8Idd8nVPWXQqrVsmpWn5tdyirx9Xb1fQPeIBlC/b9yZjy58X/gCuBq6uCKdxhJRzNxdIpA6qRiFWqqk6q76K11cCt9XL6B7X2WLHg5VO25SeWXfNVEWr9dCNXcNGKqhS7ZXjhIlUWZlN0mneMTXupgCZAAqBzamQLiyNdN/wBhzkmtLWW7YxxbaPJmJGysadkmsqjtmrtpOdxWpk3H2p0IboqALfHSm7aqLrt03SR1UNG6kRTrT1eHUIzb2TrRuFhIPyyHk1eF5zLGWS7k7itPP8ZTV4bRfi8B/VOK0jbWjrWxLbfaSj0013pbikp2elkUi7sjbUi+cfOqesg2bqsnBfYSZdAAvcBFLkyPC29IoQDRjMzsuu08oFi4NiZ647pq4b5qE8Kerw6vH6oyNo3bD3xBoXBB967udQ5DJPWSjRwgqmbgomq3WoRRJShvEUxQBmgAAAAAAGMue3Iq8LclLTnEt+Pl2i0e6L4PNKl0G/1hC7Qvm4LVlY7GeXNryk6/FYO4k+hpO7ZfmjavmH2kuoyXr+NL1yEscYi6rVt++LfdWvdDDvse98Reoh0zFNxTUTUL1JKJm6imL1kOKlVStqm4XfJSaGZ0LsTSRCqp90S8M5wVvs0t9lYDRadkVPUTkHaRmzRD9Z3dV8Y3sE2vyg+UIftCw8V8m4+/LSlCE1otZuWiXHfU0vqzOEkVaIulKesYpkSH9gSiwLEjcfwfkdm6dSLt0ud7IyL3rdyT1Xmo4VMX1q+yXoIToL0Jjm7P2W6CXFL00L9TWtkiwt6kVulBk4zzYqdvIVQniM37yddpk8cFRAyZW61fieLNVE9X9jONPrix5+4IS04R9clySjaOjI9Ayzp0upoImQopkkzfFn5eyHIM8Pz9ySc2pHIQL9Fy3bx6kUgzLXbVcKq+Y23ir7UXb1+cT0kOJDE4uuK55xrembJ5rLvWSm/HW/H6iQkSqU3m1dJ+bxen9kLeD6lFEKnZ8lVVY9GpkIaptPB3VTyxUVdWZNVyXg/uO17XX6Ia3496vGPV0vT3p6q3MRwkZT1W5VCaCeLWfwZT8CdvszncWndF5W89P9eyuR04J97u7w67cxvvJiwh4pmYjbfhntwTDpJrHxzdZ66XP4EEky61DG/QUdVtJFG3CiJY5z53yPxIpT2PrLfL5huWHy5PLX5J26hGztuP3ukiTFu57wjp7klwQK5TUZHN3jb1n3OkXyK2whFyq0JIZGuRqq1m78d+V1Wq/wA6xZadDJqb4k2xSbn55RwLJHkNoOa6dcGiZIeipGuZGmLVQAAKJaAAAAAAAAAAAMFHWbbUPdc1fEfF6Jq4U2yEi83DHMuk3KaiRdJq8ClLun8IjyuEcWuZg06rbJu+muVG76mI9cEJSXI17uV1ROh9PzPTp8H7wnwCZJXpoqmm7aQ+QxHj2Yf3bISlspPVb6Yto24KLKqnI+btynIknVOteBeBVj+EYVz2csQOUYJN5a7l0e326zJg4Wln6jjuqptajddeq+45Qqb6pYxyCygG2/k7r9TXdN7IV4yxPZOOEELnxvj9Nebtu3nMHCMiSSqRKszqlcdyLunqmXUsmTqN4PujD4Iwsjj6zbgb3ZFw6k7f0s/uC527NLWy33Z+psnr8SSafmvj8fri2wGfMvwqy5jcN+hW9h9nzDuMp1C5rIs80bKNo1WHSdd+dLnIwOqmr3fzypvN0MkTbL9V6ugWPw4jkcV5iKSR8nE9bkjI2s5TkAARmwAAAAAAAAAABXuYsJ2hmeETj59NRpItNdY6Wa6e9sjG+zVxoZOvrJG6DjQTLeFr4w3Jd3uxgkePXUIRlMtdXcnZjeEvVx2FPzSn7p1h+nlaU+keOTio2ajnMPMR7V6xepmRXaukiqpLFN4imKbxCThkbhdn+6HoPD3iav8ADku8pXcPVq6KfkoA22y32Hdsx5vC73bT6f8Ac7IK9CZacf4o4NzJ+qU6PZOiNX7mtG57LlTwd2W4/h3pPE3ep6D6NXDUUxeKapfiTMcg589K6PiZmh+g/Dfj7Z3iBGxKu7lX4V6+xiQABVPegAAZGpYuKM03Bixddu3apSMO6U312C6mjbV0lpuJKc9JtJeounQf4Os59oLBztj3IjhCLj5BWOmF9emLk0ypOFNJeJtsxTVTX4aurbMcaNBQiZybbhLUkooQmkmo59erze3o6tzV83p69fh6x0qeqdkx6X6ep8r8U+CKVrJNoU0iRrmqovL/ALf3kfpQAjWN2tzM8e22zvZTfuBCJaEkzKKazqOypF3NRi+I2r1hJRdfzHx9rsTUcAABqSAB8HOm3Idw4V0JE6zGP4EyiKxeQ426Ouw4G47xb/2bBRKjhkp8JXnJA37qgnZA+TkS5Wnq4qf8VyJ7ktAYVEmZXlVCs+zreaJPq1HsrCJEP7+BX51C19xij1oWT2kpk+2zxxacEl1efmroOqqn7PmGrdQpv8cQTt2fUv6FB+26Jnx/Q6rjua3LTjvLF0TLWLabhECquldG4c3hSL7Rq+yMItkePaIov5S1L7jo1bwyL2z5Nu1T+JVQ6BdgvxKaCC38YdnyLtGdJkC+5RO8L2STqglJKMu7tI5I3DUmwbVOps0r6x6nOqf0VPp0kpcunnx9P7R1IdjtRv3q5+hwKnxNLj+4RLepqF+FDGZ4f5R/hGtfyVt6+/8Aldv3fTp48dzXpHzCnyBmFbydhtqkzhT0JV1e0m2MdgQpv/xejy78r8X8XJ7Z/ANnV8e2E9mPlE6smCWlaH19/UjkDONVPp3NOrj+0SOpeBRLDsmKN+J2ZXqfEc9QzA1Eb6oVzijCNk4ibrqwaLp/NyVdcpPyaveJF8b08FFvVTp6qRNKRPVJTiLHr6OIcaU5cRyOqiImh59VVy3UAADJgAAAAAAAAAAAAAADCx1q21EST2airbi2UhJmod66bM001nRvtUOWmo/6a1FKdoOIthrfON7khGyTe+H895NSeNehwtFFQWVeor6fnEKET9bjQqu1WnA3p2FGveSqlb9pi3TSiZVE3tlv0oap/Ckqk9bnelp7JlCKMuf5oV5vw19gSQAAefK4AAAAAAAAAAAHwuug2QO4cKpIJIJ61VT9BEyl9Yw+xX9/QieQ76sfEEr1QM8u8k7hbf2dHsUi/ipvzSjldrue2Tp9cSQR7x6MJTosrGavaDnmWbpC5p2BhYQ5yY/UiVCt3CiShNteUPvJnobfLxSSoYv8X6ue/wArRNjPMTBGpIXtJTrtX6D3BbkS6LT9JWaDT/pFnJJJtkyIIJUKkSmkpS04FIWg9A9AxjY24Wm5SErkzJ+HduQzi2g5i0K6SObttpi4aeSj/lH7BVVeqTb7XCa56Er4yEJ1i4I2UjZuPRk4eQbPmbpPcRctlaKpKFr9JTF40NT9A9SqSaiZ01E9ZT+Iv2irlOzD2fDvln6WIrcZLrqVWUOwbd03FDG41MaiOmlTcefHnUSAst07asWx3TxykggjTUdVZTQQpftMavKn7Rr/AGhMML/y1f8AkmLepSEWjVhaMW8QrrbnIzKos5Mkb1vxp2skYxfpbfAJ0n2ZsAEcEdusR2zILJnoomaQYle1Ien0l3temv6BXFsNYXDOTpfDKTdONhLkXWuazkCJ7TfSfrkWSXApUymSca3G17DmnsDm7UxeWXB8y5Q4d8ly0AAB4w9IBxXkI1emRrNsAjX5UTGw7kFNDBggkZw9fHp6rdskU6qpvulEfTtnMmZUlGkg1f4tsxzTSqY6pT3LJI19VPQYyccSpfX1HcfAgYX6WilqtEy7laarih5jO4HcNrnyFk++2KiThmnIsbTbOiVKYq5Y9Cqi+kxfoI6fO0q/GmoOjO1pks5Z12ibSY1Tl4NpquZq2LQvlyFS5q0UL6y7dPcVRN4+VUvQpThN7IksO2ZZdowNiz1sR9ryBCR9spspFLYfcSVOQrY+vz5qlKc3RUxjczca86g5yniiXdUtJe7I14nLwD6cqcqmtkpFN1CIOlquS+a0kMuQpvOcaca1+io9a2Bu63WqWsed3zt7vfU8bddF4gR43WSXRXTKdM5PAoSvrDtFN2FN3riq04SwbpxzdM9GwzFFjE3XbqRJdlKsEi6G7gxUa1XSVqjo3NSfCvqHUGfYZ+xO6kW8LI3IrbskufQkxuONdQjhQ32FTfJJVN+6PJT0M8LlsinoYqqOTqhYoAAoFoAAAAAAAAAAAqrIqjjH+SYHL+6r5CeoEtS4y+ogkq44snv8k4VOkb4HOv6sWqMbcUDFXZBSNrzjXvUbLtFmTxA/roql0KF/mmEVwjPP5vFkI4nnNVpOLTcQcouolo3Hseuoycq/vLNziw5Fkjxp0yIfw3e5PBxw4iBKZmth+5VjbBiZy/XqFTJmTtll3huQ5TcNoz09U2iSnGnhUWJ6Bl20f2gZup1G9oWfbbU1C1SrJyyr13T7dxFBIqRf3XBxPBs6edLtT6kb62JnUk4CPfIztAJ13PlHj9f7U/Jj1LX+9vn/ANUYh7c2UbNruZAxK6WYU1VVlLSemmEkCU56lGxkknf+JRWGz9k1MfS/sat2hC/qTgBjbcue37wh0LgteYayke6+adNVdZK8ORv8AyQoqit1LbXX0AAA0MgAAAAAAAAAAAAAAAAAAAAAAAEBd5UTmnrq3MSwK1+TbVTYddxclSjGKun+vHteKaX6tPdV/NCeCB87sLEuQySNj4nrYnDt01j2qjx46SQboJ61FV1NBCEL6xjGFftbyvbKte4YPi0jRa6fE17yyRvJSZDcaamSXJSRPT4dDev5b1BJYfAa1wu0J7N00ldrpBWizaERS2oJiYp+JDFbGrXvKtPyy+r7SES9AuWvGlOkehpNjtjXHL9DkVG0Vfwx/Uq7EmAbNxSotOEIe4LxkdSkrdsukkpLPjH0ai1VKWlUkaVLwI3T4JEpSnCnHjWtqgOK8h3TmHFacx8nOUpamrXlQclrxqKc7U99y1gYXmpaBWojJONligtTlVGqp6Eqp+ymqtPfwGrnYWq7sVquobSQumXRqXJNDZoxncF5L4+hLtaPJ9tr3Wierlo8ZaH4aDGLy1FobjT6aU5jPXFe9o2jsmuq6IqHKufQjV87TQoob7C1OanGvupzFW2tY2GcZHsCAcnZUuiLQXRhTEUOZwqqslXvKugleop+B61Memktfs5CnbTdY4vW28iZ4zVRlJKuZB1ERzaQKU1WLZFPzTdBM3gXNxrXp6q16uXEwh3it5rXOG/a08LEx4cS3XXJEREXP1NzE1k1003CKtDENShqGLXjQ1BhE78s5afNaja6YlWZKUx6x5HidXNKU9PFLjqp/gGoCF23nZuGMW4dlLoNajq6u8qvpd4tRueOjCKVUonuHrTQqZM1KF48OFaafePvHjHGlx9ou0IfGttqNYO14t5JkljpGKpMq181vVUP1LJlPXkb29wPMaZdv1IHeIlVWNjYiKqtRUXuttDcA14WvWkkf5SRmmGNpka97T4M66ePBXq83Xh9Bv0+gd8bclvS8UW4IibZPI0xKnI7buCqo1LT011lrUteH28foGl2DLRWy9kO9IeaTNS2GN1PJqXJyoSTcmVrRs3Px8SadSqqVp9NaloJTfcRZtMlqYSZmbWzji3Gp7qulIitUUnqpzF0IVrx6U+NSmqUvCnKlOFOjibOqsxWMxbfmlg8zu0RqqrUuuar/Q2ig7utu6ow8va9wR0syKYxKuWDlNdKpqemmota04+7iNVrFsCZz7I1zb8oVW0qhedFYxarhTQ2hW56FqikSnTqU4G414cOfOtOrjjMKO7VkWXaAuBjAliIRaPTUSjkkaNKkZ0bOalPoLw0bher9oyOK8V2XYXZxLnBpbqSt6N4B8/byG+ofQpWimg5U9VUy6S6eOkvopyEWPfWXpmv0KEtdJtVYnvYmFEc5c1TlWyLobXXLdMFZtvOrmuN9RtGsEqquV9Bj0ISnprwLSta/soPQxmI6QiW841dJnYuUCOU1q9JapGLqobn6KcK0qNGLuyPZdsdk9li+1n687MSbJu9mFm1auU2Bl1yKq1cKU4lJXVWqZS14V91PpsjI8nS47ptvAsrMFhbSt+3Up26lKq7VF26WghG9TcuBNVC6ufOh6cOZRLv/wBk+ql5viJjnKjURbI3/wDS9FX0NlYK7bXulmq/tm4Y2WbpGqmdVi6TXIQ9PSUxiVrTjT7OIq7s55MurJTa8525XiSrBpcjljE0ImUmhunQvAvGni4avFX0inMB3TbTC6823/Aw6UJFxsY1cRzIjWjcndCILHott0pT5yiZVP5QQLHeK71y3g12qu5fxlq29GPXLFojWhTTUrxUUqupU1OpOnSnSlfTwrz8VBpv1dZW565FN+3Z5nwyRsuvHwouS2WyX/c/Qg6ySSdVDq0oSnOta+jgMJb172ddpl07YuqIljNK6FysXia9UjfForXTX3VGps/kNxk3FmFsdeW1U0L0VKyn3hVvOKEZ0TIuhU3tKGr/AJhm2UdZ8H2mWbjEcUzaxln226+U9YlIpG5qVKeqKB6lpQplqG0m4V414U516Bvv8uH0Ogu31dI3A27eG+ed1S+np1L7vHNGMrBnWVs3XdrJhJSVS0QbKajHrqrwLU2mldsvHhTUbhT38hMHb5lHIKPHrlJFFIvEyih9JSl+2ta/+8ap4ljsbXHhWdyxnV1HOflzJKvJRdyuamgiK9SINSaa7nAu1TSmXn6aD3ZZumGyXld1Yl0TFI7Hljx6M1cFFVKo0fLqlodBFT0GqSlDlro+mvLkbRwzveHEts9P9zf7ZkbDv324rYU65/m/c2Rhbqty5o6kxbk9HSkebVSjpm4Islxp6estalEWt/OuJ7qu5Wxrau5vJTKaR1DINklDp1KTxaVdO0bh7jDWzBdqNcoW5mqIt6hrSrcL1Ju2ZUb0R7k30GMlqRLw00OU1dVPp41E6wvkqTx88UwXetmMI2Ug4cz5B7CqUUavUESUpVQ5adSKldPHgfxDDZ1dboikUO33y7tXIjWuvnrdUXRO3zLLs2AWe5NuXIUflZxPRblOkYWAQcFVZxq6dE93wnrSivTXjTSWtNyurjxpUSu8r9tXHkEtcl4TjaNj0Okyy1fW+wtKcTGr8NKVrXmKS7J0tbVo4FZ3jdU9HRlbmln7105eL0bkM4MudLhUyhvFpRpy48+A4eLtckdqp7E3IvSkNjmMSeM2h1OCaj5cpD95MX6dBD1pSv0VrxGWu4UVNVJ27S3dGx8dke9ckVckvndfkXlaN5W5fNutbotaYTkIt3TUi4KWpaV4caVpwNShi+j6eY4hr5s245F3DQF2REk/Y/xps0eJqqofR1kLWtS/ZzpQa4ZeuWy4jE7GwsJSSUfFXRd1LdeSLdRQ6CB1ja3FU1TV4G48dPTXR4y8aVpWg8srZVjW/nfGVmYdj2raVtojhxOuGVC602dCFp+NHLzMopxNTq58VK1+kY3rkyyXS/z7GJNtSRvSOyKqWxWXVV/L7G0zOdhZJ09YR8wydOI5TZdpIrlOZupWnHSoUtek3urwqMjRQlabmouj7ePpGhFuRV65Zy1kjHtvO3MVHPrlcuLokkDcDmYoKHSQblr7SnBTn9nH2B9YpLcuV7Nj+zrEzMs0i4Vd8vcz1PoMm1KqejZmWpvyleqtPopQaea9PYpx+KHK7DulW+JG+qoun06m+xTlNTiStDcfpoPuv/uFE9jW4Hk1geERkHCi68aq4YGMpXqKVNU22X90lSF/YL2ryrqFhj8bUcnU9LQ1SVtOydEtiS9uxxx5UrxFSdp5paT7D8uzvV89Yxqp0KGcNEDLKIqbpNBtBaVqamrhx93EW5Xn9A8EszUkI1yzSXoioskdMqlS6tBq05V/YErccat9LHW2fP5SqjmW/CqLl6fX9lPz8YZGyKhju+oyyHDWXj2CDIh7oi40zJxVsXjTQfpoetSlNX011E4qdfrjvK+knvZ7yTRK7G0vDlcw3dGqbly47krVyXdpUy6RDdfElf8ACNzsTY0jsXWahZ7aVPJJIqKq1WWoWleJzVNUpaF5FLStfQJcgwi0kO4tmrVNP01TTTKUv830DjM2bI9vE/pa3a57yp8YUrJVbT06WR7XYsruw4c14dVt0smehoi4u7IbPHuQzPH0o3v9Bw3rKpd4PWrSKPQukzWheRS8NPE1KceFK/TSgwDeWuRza7VrEZHXPFPLti2bcsZIulFY8x0XG7TcWTIbn0m4DdaSzBYcZkRrjE1XDifeJ0OcrdmZRNEleNabp6ciUr7xNGzCJao1TbNGiSVDa+BCloXj9vL6RltBiddsl7ZKaS+KfLM46TDjVHp2tlpdt7ZZZ9She0VaTKx+ybM2ywdPnbdjVlWijpxVRY2p+kc2o9fTzNXmKgujHt42FZkpmO8joJuHESzhmTS1VVWehE6hDbqi9S8aeilK8udOBdXMbcX/AJFtHH6EYe6FzUSmZFGNbUIluU3z8al1cPRTprzEnUI0fImRVIkqmoXhUhuFaGpX3CxLRslkVWrbJET07KcnZ/iGp2bA1j48THPVyquWJOG7fTTP3Pz1tq87pLhXLMc3uZ2u1i3cOqwVbPFz0Sos6rrokqpwPproL9P2jtuKfyPjqSv+07MuafeNjxEa/cLOHhl3KBT0SqssU9fDyV6jez9wfoHVgyQJtkSRImbhQ1NFOFeHo/wCNXJkOz7Yu2AtCYOYsnc5liMqEQqcp9qlKm1G9BeRqekV3bOwMRHSWtlf6/1OxF4vZNO90dGjkcquw66IzPTphVfmamXldWNYXD7SPx1dd0S7J/cCSLl65lHLdNurVDjpVro41R6qV0Jl4a+FeWjhSFY9k7sv1xYNkSt7TZWas3LxtXDN2qkrVAqLY+3Uxur1zeLmP0IJGwx0O4EZNDIcdW1oLUvp4+jh9vMelNBkVQtaJIUOXjWlaUpxpxG7tnue9H40RLIlk/8AZWh8XRUtO6FlPdyq5cTlRVzarU+Hpf8AQ14wyV3EZ+yVaqUk+Wj4iPiWzJJdcytEylbFpx6vWr6a1Gv01kKRZJSFkup+WSnUsl95MkdVbWRhXiThr9GjX6uobm3NmOyLOueSt2VSeJvWEMrOOVSNDVS7qnyN109JvcOm1ss44vO4mcDD8TP5aIJPJVO10UM1qfQWta19bj9AzLAj03TX2W6/qR0u1ZIXrVSUyq1Ws9M2prey5LqprRasZeEizyzkCFn591PWzMyraJZldmMgSp+NDnKlzoZSha8C+8lPtFUJoTl1Y/uV0zvFaRRZQ7WQfxicg8WW71RwkVRdaipKEpShDK6qFP8ARQ/D6afoffd7W1jS1Xd3XCcyUY0MnRY6Kes3E56ELyp7zUGUi04Zy3rIR7dCiT0pVDVKSlNVK040qb9gP2a1/Dj6Lf59SxS+LZKRi1CU+SubZcvhtdunXXLqpp5DSsWyksIs7HumVdxqxJYrgyq6htalEi6iHpy46DcSlp9ArmzI+blU8YuF75uilbveSUe+2pRUulBExKbZPZ46jcfpH6IN2cU2TKi2bN0ioU4JlIQtKE4/ZThyGOuidhbStx9cki2MZnEoHcHKgjuH00pxrpKX6fcNXbN+Jz9P9v6GkXi5U4I4Lq66XVUVVur/AOHu5PoaPQF4XU5w7ZySlwSSndckIR5Fd82uqGmptoxvWLxMN/UfmU+Xq04iurXzFYN1T8TacZRcr6WiCzrZJZmZP8XMalKauNOR+PpoLI58eP0fYLdHHu28LsXT6HD2/XPrHo2SLdrdzrf/AGX29DsAcekci8edAAAAAAAAAAAAAAAAAAAAAAAAAAAAAAAAAPM8dN49oq7dKaEkEzLKG+wpeZqjWWyYlPMzeLzZkxr5UcS6ZJO3YZ8mU7S32SpeLeiaXMveqpm1KODdevoL0dA2jFRm7MeL0jrpwit2QTRzq3WELdkkyaE1enZSSXoVt/IUTAHcuug3T3HCqRCe0foHlazkPILnbs5lguqRTQYqDkpz6/3R72HZpwO0VTeOsXQUw9RT0Efzzakq8oWtOBvxh3uK86enq5j3zGBMIT7EkfMYfsp43SIVFIq0C1rRMhfDQnm+nh9HD0ACv8lXk+teCIzttqk9uidX8mW5HH/ruQUL06vzafzqxvUSTVGStXsk4Vt6LbFf2vWUuE5Cnk7lWcrpSsk60+cXVckUorzNTVQtDaS1r00Ews7CmN7CmVbgtyBWrJqJmQI6fybqQVboG4akUDOVFNhKuknmk9BOXoFgACmXPZ1qxbpp2Vl7INv7B9ZUlpJKYSUJ+SUrJJLqmL+hQp/jBXBd6v1iKSmfLoRSTPubERExbeinuMZduub+aYguYQvKFlvMh2LMWWxuV1BLS6Owd61JrOQlTFqonUtalrUpy0qmbgYptBzaTFrwrQCj3X9SahMLM7i7QD+5ZSMrodMyX86NVM5qcNKzOPVImY1dPSVROvw0HXB2vF3y6jkomz6WtjO3nZJaGgjMjsl5mU17lJJ4ibgoUpVOCqaSnBWqtN1alDbdKS5fFGZ7ThE07MuyyJEkYTghCHttSMRWSKXpQTcJulO6/e2zl+Aeq1bxibotFreCaSsc0Omc7tJ7pIdgZIxiOE1edSlMkoU5TdQAzogli3ZFE7Ry8bZ0olN0nYgzW6G7JTdJDOGPW2WVMWtaJHUK5OkYpus9dr8mcIKAurPyickZ8/t7GFeSfdVDoSdzl+g2vkZqw+751x9pEvn72tu2YCzoVtblrw7KIi2SdEmrNkgVJJEtPoKUvKgAwN6YhxfkV2yf39j+BuN3HVL3dWRYpODkKU2uheJi+HUWhtNenVT0CVqtGjlodm4bpnbqE2jpmJ0GLzpw4fYPWAAh1kYysHGLJeMsS0WEK3cHIZajNHQdSlC6CUMbjqNoLwKXjXpLShS+jgKyhWKEXlrKce346HsuwltNfAmdWOaom0/pM21ffF/Clb7sfJcbkV3f2PouInWk1GN2UlFv5AzBdBVtVxVNZuqVJQqm5v6DEPo08NWuvgAGXARdRv2il9CkRiWzkOHM5Za9VW5//Ro9en+cfVo3opcEjKWxcEArb1zwWjynELqFVORJXVtOElCdKqCu2fbV/NqENoOQ5ABJgEBIS4s0XQ+tC137qIsqBX7rcc81VMk7fOy/ORjA9OpKheW84L4PmkvO61EMnceHbkxw+rdGEUVpCP0cJWznskYxHn9sMnC5jbDr4TG2VfW0G6wBKwEes6/Lbvhu68jLKovY9TZkYt6kZu9jVfybhufmkb2fb8ZegSEAAAAAAAAAVTmJBe+L0sbC+1uRM24cztwF/KRkbs12fuqul2JTfBui1hXVg67nyxfN8bX8Hxaba0Y035Q7bccPVKfy7kiBvjZCntCbcQK4sUse8lRpaAAA8NrmeoAAAAAAAAAAAAVpoHHoEKzXKyUPiO73kGqkSVPEOWscZbwd7VLtt+P8oYgkij3j0Z3NZZN23EYewmt69oB66vZtc8paeNk67EBSMKmR7cfDkZ+oqomcyTPj/Fyp6DK089U9CHIQSiSxFky2f4SxrkpzMUISmqDvDS4QX08fm3iJKOEDV4+M++X82LZt6FY23Bx1uxadCM4toiyQJ7CSRaEL/mLQZP0eio9oyhgYzBZDzPmpceJFKEWuzKsacjaT7Od3Oldvjuw0tDOG+r2SmXdoKfvGTIUdicpmuUQ3IvBDmOVP4SXBcjBvw+9VmZ3/AERe/UHUIfsum7Ev2hP3KVTge0So3I4cQWOkFqadTQk2+VLX2vxjuhP/AFI8C0jnOBQO4uPC7WXIRTgX5I3Ik9V2/wAoZN8my/mlMf8AfF81pSg4B2y6bsa+en7mvK2cLAiaKfLNaUs7YT1qmueJdRjdMv8AdKydG5v3VBMoefgbjYkkLbmWEo0P4V2TkrhL+cTiLT4Ur6eAr6fwDhy5X/lqRxzBkldBkyyjJrRk/IU3qlcoaFi0/QYVX7Di+BVQtM2m74kPgBDJ3GWSMat/LOLp+Uu2MbEJRxatwPt9wdItOdWUgr53f4ctLs6hD19dHmemSs2/rXvlo5Wt2Q3V49fu0gxWTMg8jl9PHZcoH4KJKfeKOPU7OlpebNO6HRhq2TJw69iQgADnloAAAAAAAAAAA+aU9A1q7ddt0kcawlzpnqlWEmikXV9tu4SUSKj++67kNlxh7utSDvi3pC07kYd6jZNDZXT6ifvFqXqKahuqhiiSP+P2LVHVuoqmOpbqxUX6Kfk+AvbMPZIvfGjR7ctvuk7kt1trXVcES2pBoj7SrcvSqWnrKp/4nT1iiRzZ4Hw+3c/V3hzxRQ+JIMdM7iTVq6oAH0mmooogmmkqoddTYSSIkZVVc/5NNMnEypvhL1i78bdlu6rkohKX46VtuN8fc0NJ5Bfw+I3Um19f2z/qTjeCldNxaJ3U0254v2dsNML3Yn/lTNSpbXtG5r0mCW/acMrIPzk1nL4EkCe04V4VogX+mf1SHG2eIOz3b+OzkuCcVSl7j2+lfa0N2OovUVumb1vaVN1n+AnQLFtm0bcsyKJBWvDNY5iRTXtIeuc3iUUN4jGr6xjdYzI6LI2U/J9ep8V274krdvP++daO90amnz7gBh7qkn0Pa0xMRaW+7ZMHLpul+UVTSNUpRKMfdmnHVw2hB3FeU/dt2yElHNnS7pzc71BsuZQtFNRGjVVNqUuo3EtKJ8hfoqJ1ZfO1jxm09rN2ZZrkVbmPGEue5D283ZIMItWTmJd2WPiYtFQpFXzo/MqZTG6SloUqhlDeoRNQ4s572VcPKkoaCiZW2nSdPNvIWZdN1Cn9oxdyqS9f1yZ/0Dsxz2doGwruVviQvK6bwmCIGaxzmfUamLGIn5qFbptkUUymP6DKaanqXp1cONK9OPY2F6Y1uhxpPE+8iXC2zuhH7X7Nhp52hOZyk07hUTqRVC22WokG0PSnHicpuCj41PaX819JUUzcxfKSRGxE0UEaEIWmkpS04ULQd30e4C/YOwyNsbcLEseVmnkqHY5Vup9AACUiAAIRTL2PfwqGwlW4CfLUkP8AKDyX3ZXVSP3Nveopo2/Fy06tXP0cOYAm4CDJ5hx2tlpbBqdxUUvVGH+UCsZ3Zboj90qe7VXRteI1KadWrn6OHMTkAAARuWve2oO6IKy5OU2Ze5+91im9EjH7x3YhTr9VKaS6SmpXqrT9voAEkAAAAAAAAAAAAVpPZrtWOuB1Z8FGTt2zceYnf2Fvse89x1eEq6xjEQRNWldW2opQ9S86FrStB0nzmxZpVUmMcZJj6EofV/uRePTUqXxdLMq2r3aeOr1eIAtEBX1r5zxhd0mhAx1wrMZh1r7vFzUa6iHy2nxaGz1JJU3D3FFggD5pTmKyzfjeWvyEipi1HDdtdtov/K0Io4+ZWUqkdFZqtw57ayKqha8K9Jts/OpKUFgyEkxiGishJv27NqjTWouuoVNMhfiMblQVlJ9qDCTJdSPh70Sup+jUqZ2dqtlZpVM9fQVTuZVKJfymmg0dhtxAjFh3k0vy2ELgbsHMeruLNXrB1/GGL1BUybhurp9ZNQpyiRCEY5bzTqSvS85K33VvoXfPeU2cO6UKZVokVq3b7p6JGOmVRcyO+Yhfyn0n1ibjz87GxvXAaAAAREQAAAAAGFu67bfseHPOXA62G5FCIJFImZVVdU3JNFJInEyqihvCUoJnoD7u67oex7fXuCcVVI3Q0EKkgnrVXVUNoTRST+tUUN0lL65xzZuDEbtVPe+c4FhIyzxA7dhBL0K4bQbRQxTmTobh51yptp1VV92gvRSuvjF+MrkuO5GuWMtxpGD1jXVbNtHOVXyFuFqQ7hdQhqpqvlEzaK1J0JE4kJU1TnOe9a140HZpabd8btSdEKpr2ZMHoN6N7fsNta5iUrtL2y5XhVUePPiQ7M6dS8/sHjhpu88VXrFWVfNwL3JbNzrnbQE+5RKR62elLU5WD0xC0TV1plPsuNJam29B+J6kOpcgguY7NfX7jabt2JUTQmNsj2GXPShqN5Jucq7RTq5dLhJOv7BfMk6ARmwLvZ3/AGTA3vHoqoN56ObSJElKaTpbpKG2zU9ota6a++gkwACJ3/jq08nQB7avKM74z3COEjJqnSXauCeBdBUhinRVLXmU5TUrTn9teMsAY1yUGubiEzrik/dlGCuVbYJ8y8bKINbiaF9lZI223edP1qZklfzRxHbw7Tlp29FOmcZA3Qvd2xrZ2/IwD+PcKdRSmXU3UOlslualHBdZCE9s/QNrKU+EU3imPNfF83Tm2bWqvUkg/tC2m23yjo9i9M2dGp8bl22OqY30pJtqeoOc/ZcEj8drF1ldIxuHU8nZ1gMfmZvb3i75iL8vWS4I3FcLNUp6kOX0skk9VatGyVeRW/p40qY+tWpz1vCtOIr+9sL2LfMoncrpg6irkbF0Nrgh3JmUkiTl0b6fNRPl80pQ5PhGIStPtCQmyjFZgtqcbIkoU3yhtM9Xq/PhqMuzdII0r6OPBvz4+qOgjUYlkKSrizNV+wirJwqOKHWY27JY87YyDfGT8ihu6siJlN31jwNTpfKplSX1eulRQheSB9eFisgXQ5x7bmUTPGZbh/qW7xnd9KOakQ76V1HLUU7tRKiHDcpxqTb0V58q0rUbWoWRlZlBxEChjnDR4631kV4mLSI6btmKiXzSjf8AFzlQMn6tSp8uPKtB57EpZDqZJiXIGDbbtKcJbziNYx6LVB7FP4JQxO9NGTjZT1IUNtUVanTSrwomaqVS86bAhlcmZFtfJtkIXLcTuPsaWJCxEW2gGUWqgo9ctieYk0j072hqUNxSM0ptEJw18Po2VmoKGuOKXhbhh2UpHuiaF2b1uVdJUvsmIelSmp+kYRti7Gba6kr6bY8tpK5UECtkpksUgV8RClOFE6ONG5QtKerq4UEuCwNbWERXB2R2eM0nbk1l3amstalHTk6vkt4gTW4i6HPUym0ZGm+3L6m24J4CIkFlDnOGOXuS8fvYSCdpMbij1UZe3Xp+OhrKtjbjcxuHPbqam2pSniSUUL9Ippr2krUlbcaoQbbveRXqnk1KxF3JEpVCV9Cjdwn4kkkjfOONOja6+seb2ns9zpUdEmp2KGqajcL10LkAV+9Z9obHhCSVwx8PkiKORMzxK2WJo+SYn569puuudN4lTh+UIrzp0HGcszIdl5EauXFpzyT0zFTZftT6knbFb8i5bn4LIKfCoUcmoopabmT5l+Kril5VJIADhQ6bdM6jhTQRPxGP4BVwquhZvYeGgekQGuYIeZeqQ+MoeUv+SQU2FKQtCnZNTauHn35jUbJ8OFdRKKHW+AZBlg66sg071neeauI89aV+R0EqqSK4VpzK8cGoVV9+jSilX1kj+kdKl2XPP6J3UpTV0cemamMLkqTvR0tD4QgU7vdoqHQdTCzju8ExOU2hQqjspT76lPySJT/FoHrszsn25HsDsMkXbMXo2XdvJFeGcmo3he9PFTrOq90T5rJqLLLG2najilNwXfHxrCIYIxcWxbs2jZMqSCCBKJJJlL6ClKXw091KD3cvpHo6WgjpE4czjTVUk2p4o9gximSUfFsUmrRsnQiKCKZSJplp9BaF9A94AL5VAAAAqG8sHJuJZzfWMZqlp3Y5rVV4dNLcjJg3DhTv7YvChzfn06kWp6NdS9AjtvZIOafLYGQoetqXho1lYrqbrSRKX0qMHNaUK6L9pfnSesQgv6tOXGgjN62LaGRoFS2rzgm0wwOoRYqS5fm1iG4pqpmp1JqENTpOWtDFr9I51Xs+OqTsvct01W+Bbap2I+Ar+TY5MwwqdSTpKX9Y5NZ6P0Ut2dhkudeC6RKcX6Zfyqf4x7RFuZxLoC44C7IZpcFrzLWUjHSetu6aqlVSU/eKPLVNDLSuz+p3Yatk3KZIcceA4Ociae4p0EJ4jCFPs14hj5FSHUyZbh5ND51g1fJuHCf3kUuKggZE+TlbcmfK1nMTcBAT55wy3J3mQyNDxzfjo7xIK90S1frFtBRM46Vi5hqR5DyjV83P4VWqpVSf4Sg6me3maqGGSsfyqesAD5sa4HdjbEhxz9w46hDpTMuLIaSPBvL9hlJYievyWyc97e6P7mR1rf0R0NsiXRPnR+RGF78lEl66++SDJKEbpl/OFfnScfzUTiyyink5WKRPqoo+ZUJx0j6EWRtbtEz5fOObEs0u5w9Dq4Fdqhv7zTKYxfv6PjHuJ2fXMpuVvjMF9TKa/iZs3qcO3TL7JDMCIuP5yxxeZsaeTnshVftOJOXM+rnvG0rMYnlLwuiLhGhPr5F6k3J/OPWgjSOVq3HXuuMLFua71zn0lcoxykfG0p7ZnrqiaRifqd4/wCzLVwziqzH1Zi28fwzSTNSmqRM2oq9U4e05U4qm/eNUTf0egX4NixM51VSlJtN68iWKSjcKXZepDL5wuNJyyXrStbVgFFG8aSnsuXHS4e/t2kj+siLch4SHt6KbQtvxLSNj2adEWzNm3KkigSnqkISlClp7qchkqm5Dn00HXihZA20aWOe+R0i3etzkAATGgAAAHXz1U+z7BhrptSBvOEc21c8ajIRzwm2ugsXiRSnp4VGapT/CHDhUbXInxtkarHpdF1RSA4/wljDFxllrItJCOWcloRRaqiiypi/ZuKVMbh7uPAeCvZ0wxW71b6UsCPPLrq7xznocyVVfTubNa7evj62njx+kWbXj9NApQtK+jmI1YnZCv9n0uFGLGlkW6ZaGv2Tshwtq3osxzpjpi9s1I6bmBn6RdXyLQ+ktDEcFqU1UlNzjpMWnCtOHo4Dy4URcZFy/cObEYlwytskUjb1uHcJGS722obcUWIStKebqelNNeFONOI2IqUhvGQpv0jmheBdJOn9A03fFr6lNdlrJUJJI+7UW6JbO/qvoQbG+JrZxh5c+TpnHGfk1ZNzvnKbQdT1CcKU4Ep6tOfD7ajqujBuLLzuttetz2eykpdoUpE1lqmrSpaceGsnHQfh9GqlRYFS89VPSONPPjXlxG6Nbhw2L3kqfdpFgRWpnb1K9l8IY5ln1yylIYzSTuuNNEybxsoYqqjc5NHKnGpCm4Up1aePLnxHklGlML4lbQ9sWpJ3UxhEEWR2RDlO6Ua6tKqmnTwVNQtam00pSpvR9Is7jSn0cvpHyalDcq+iv0V+kMKfDkaeRiS6xojXKipe3c1CuCex3ml5beGsLW2m2iiTKMpc1G0OdiizboG1GRUKZMpd05+FOHu+kX9c+DsW3vcbG67ts5lJSUcTbRWXqapdNPoOnq0Kc/apUT0iCKdeJEy0NX7KD6rSpufoqNWxfmzK1NstkeJZ7OV1ulkS3oQGQwnjOVnpi431rIHfzsbWKkVyKqFqu1rSlKp1pQ1KU5FLTUXgbl6aCWW/bkTa8M1t+CYpNI9iiVu3QTpwKQhacKUoMp+jmOK8/oGyMaXo6WCFyujYiKvZCB3NhLF13wFLZnLLjTRhXJnhUGyPdtK5q9SlDJaa0NXjXjWlerjz4jLWbj2zbAhKQFn26yi2VfEmilSlTm4V6jmrzPX3mrWvvEmryoOaca8/8NBjA3msZbRwMk3jWIjtL2Kut/s04Uti563jDWEyRlKKbpFDKKKESP9qaZj1TSr90tBkJ7BeKLou9K+p+zGb+bSKQhXKtTGpWhPDxJq0G4c/TQWBWnKpeAUpXhSn0+4N23shF9n0rW4EjS176dSsrg7OeHrnfTMjM2cRZxPmSNIKFeLpVXMn4OOk9NPD4eAy1m4bxlj9gvHWhaDKPSdJ1QcHKSp1V0604aTqmrU5qfprUTetP2hwoUZwN1shltDStfjbGmL27leq4LxUtaMTYKtot1YGEdd+YslFlTkTX666q1MbibmqevA1a05/o4dV7dn3EuRZxC5Lvs1B/INiUIVaqqqestPQU9CHpRSlK/QalRY/ClfSOaUpT0cgwt7IYfs+memFzEVMunbQiE7i+wrktAtiy1rMVYIiZU0mKaW0REpfDo0cKp8Ph4Vp/hHzYGKrBxjGmjbHtptGIrdShi0MZVSv2nUPWpzfvVqJjWvAcUp9P2hhbrYk8nBjSTAmJE1sRm1rAtOznEq7tmFIzVnXx5ORPRU599wfhqN1Grp9HhLwLT6KDIRVtW/AVdqQkIyYmfrVcOjN25UqrqV9Jz1LTqNX7a8xl6VrxqOPR/wDbG2FDdsETbWaiW0y7lfY0w3amLHk87tleT27ge1kF2zhxU6CB609CROFKEp6ONK8a8qcxYdaUp9I4qbhQDVrw6eQwjUYlkEMUdO3BGlkQ45cf0iBZse3VG4tuN7Zaap5dFioZts04qFrwrxqSn0mpTjWnvoJ79PpA1KVpw9PEaPZvGK3S5bppkgmZKqIqNVFsui26H5+4on7jWtK/ZCPv2jluWy3Lh2yLIvVl03+n+MedIWhK/OFNoU9PASLArq4bfzJjxnS6Jx8jd1r1dyCb56ZwSpqEWrStNX2bRaU93Ebpoxcc23dhkinvH1H0kpTWb3/aO4rVuU1D0QTLVPkStKDnx7PdHh4uX+p66p8Vx1CTIyGySJbplw27dFsvyNHbojWVt9o3KU2RzPrGiYBxJUK0fHTX1rIJlNpPwrpoSitNFfQTRSvqCtLbyN3FK6mMzdc1WGkIRF83atZVcytHxVkNBKKqF8damNu6aaOfOg/S6rZtVQxzoFqY1KUrWtOdR5koaJQSoilHtiEpTgUtE6cOA0fs1yuxMfbNV07lqm8aRMiRlRArlRGNRcVsmfJdV/c/P2sjDNcM2fMLXq7m3re9WDyaUXqscrDiirWiPVT6C0px4euOWmRJk3aCiZSBnJdjvXgWMctHsouuqZFRchTFqkYtEk0alMeiafiLx+Ab5QL6z7tgkpO2nkRNQzvmk5ZKpuGy3A1aV0mJxKbgYv0cuNPcMlSMYEUMv3RKihjUMY1CU41rTlQPstzbcdrW/Qx/nCC0uOC6uxIl1TJHW6YelsjWLtWyztC+LLjbxn5SFsB0i5M/eR6ipDGdFJUxCKVIU1eHImn+U9wqiBuq7CL4Vua/1Hi6abyWRZOF6GMs7RqVIqFa/TqNU2mg32ds2j9CqLxFNVM3pKYmqg4Wj2LqidFmiSlETa09SdK6a0+mgkl2e6R6vx62/S39CnQeJ4aKnZC6C9kVFztqjkyyyVcWfshoHgK+px3m6BrGz0l3GcbPk3bR3JrPVq7aK56VWOchU6qcUyV837/oHXi+TuaEkMR3mjds25dXBNuo52k6emUbmb0cET2qEN9m4b98foAjGMG1dxuzRIalampUpKF519Nf2jsK1akoTSgnwJ4OVOQjj2c5jUxP0W/7f0LdV4xgmkc6OnREc1G2vfRHJrb+JPoai9oJ7Lq5fueKQeOat1caPVatqHrt69S1NdSfb9HEUm5mbr4QMhYZ1zVSx6mlJKM+hwi0SdmK426m8PCqdS/pH6UmboGPuGRLU1eXGtB0oxrFqSiaDJBMhacC0ISlKUoN5tnulcrkda/+xDQeL2UMLYlgR2FETNclsi65eprZnh9bcl2PVHdouVHMQqhHGbKrHqZQ5e8pcanMbnr1cePH1uIqfHlwXg2JkWmHJq4JaEbW2RRFZwZRUxJGpScdrXSnnOG9yoX0koN71GraqdEapE2/Z08h1oNGjeh+7t009yuo2kvDVWo2loXPkSTFayWy+ZBReKI6SkdSLFju7FmuWatXNLa8Nr+qn5x2zPzbmz58zfMycW1eRjXvqR375wt3+qxOo5jJea1dZVNBjfzReGMLqXlOypfb1k3kmho9CSSScLSK7op9LelaKNzq8DJp8+RforSv2jZS5rRYztuy8E2IgzPLIqonXK2KbTU5eFTVLy1V4fb6R4scWI1x5ZMZZKEi5km8akZIqzuutQ5amrWlK+6nHSWn0FpSnPgIYaCSKXXK1rl7aPimlr6bKKz941yJloiZ6NT2zVTVjCUqtTOmOl5ZdQy8lYKaCSiuox11KHVPWur7qdajdfhxpz+geSkey3Ul+6pbiXHRXRTiXj9n2D2UrwF6lp/LNVt753PM7Z2mm1ZmzI3DZLWvfqq/zPoAAWjkgAAAAAAAAAAAAAAAAAAAAAAAAAAAAAAAAAAAAAAAAAAAAQTNM7ctsYlvC47PSVNMxkM8esiItt9WqySRj00J15KG6ekv014foE7AAaqqSMKhaqF0TPaqud7CLJkX8o+W2DcjvV4dJmrdP0+ymOyyMWSWSYphaprWfWviNtWjlVrK1V8r3Ucyu8p3hNbziDZRTiZXf/GHFVFKGKmWvXfrXGuOo+a+UbPH9ut5bXr7+jFIEc6va3KF1f5xKQB8D7AAAAAAAAAABRucW6NtX7jvIhi93RcSDi05NxVTQQjd6nuN9znShvxxs3STpX0Hc8PQc/G8hiZ2BhLohXdv3NEMpeKkUjIO2L1uRdu4SN6SqJn4lMX3V5AChcOOm0Zni5rfx3IrSFsvma8pc7ZM+thDzhlU9vZP6q7kh1jqoF+lKiptB1PPbIDEW/blu2lFIW/asEwhoxqXQgyj2pG6CJfhTJShS/soIrnuUuGAwXkactI6ic3H2nLu4w6NOsrtNmodGpffuUpUAVj2iJPGEtIlZ26s9eZejW5kYY9r1KeTY1NWtSlen+aSY1NSuorvgkavhpVXRUTON8o+Tmvlja773cnetjVtb2nq06vV1CtrNyZ2bbMio+07NyVYbJubZqm3Qm2utdVf5synX1KKm9Y3WqcWkAAAAAAAjd8X/b9htGqkwqq6eyK/dYuLZJbr2Scfkm6XrfEbwEJ1m0EBVw5qOY8WUL3Xse3CeR2qT25ZpfyXb8cf+u5BQpqplN+bTKU6qhvUSTUGXx1ZiFgWVEWe3eKvTxyH408W07rt2obccOFNPrKrGUVN+sEfseyLlcXMvlDJXdPlAuh3KLjGym63gmRtNVEU1PrV1TF88rp/JkL0J9dijyu1q3fuwN0Q7+z6bdNxO1UAADiHRAAAAAAAAAAAAguX0O/wUBHKLKJpOrztkitSeuQsyzUqn90+nSb4BOhD8j7eqzu8dTf5Ywu77jd6Lt/6bbFqh/6hnuhWq/wl9i+AAB7s8wAAAAAAAAAAABXGQcN23fjtC4EXT237rZlqmzuGK0pOyF5121aVKZNyh6PNLFOT3UNzFjgMKiOyUIqt0Ncnt8Xbi38TzpFNmkaT5u9IlI3kc5C+s7TNxUjjfrDHR/PeoLAQWReIEcN1k10l09ZVCdZDlN9gsc6ZVU6pqFoYpuVaV+kUxLYEcWqutLYJmW1rKqKHWXtx0kZWAdnMbicxUS9TNSvto9HHqMipUcKr2O2Tigy9DqU+0lZwyZ+pJQFemy42tVwSKzBbr+xH3DrePvOwqhuXzUmQuz9PSVbZVr7AnqC6DtAjhmqkukunrIqmprIoX4RwJqeWDhch1o52Scq3O0AAVyYAAAAAAAOKV404jQT+pffS+Zr4g05dvEWfCSBCNaIN9bziuUroqSVTnqkVNJFchS1MQ/saBv36BSM4n5Iz7PM93QlcNuxsmgT11F26rhu5MX9CZmItwLwqy18r5l3ZlXPR1COgerb5KqLbIx9j4rsjHbf/AHLwyRHZ09Cr9fzrtcnp0mWP1adXq+AnqkEvABg77nK5buzUAADUkOtQhFE9tTrIp4iiR9lq5DsbffYZlFeMjYO02j6qV63UEfV3BXhy8BSnbG9PEzapq8NdBgBHp1pczGXi7+x6uyQuiCodNAjzURrINFdO8zXMWlalTPoTMUxfAdNM/X4D9HZ1T5eXi0U4m26Dz0HDzN0Nt6ejmHp+ngK2xTma3snN1WCSK8NcsaUlZa3n1S96ZVNXhQ1OHJVA2mu2uStSHp9huJaWTx+wesRUdmh87exY1wu1PoAADAAAAAaG5f7xbHaxu7tFIcCpYwfWPGSKhVa/70PiSCEhrp9hKP2q/P8Asf6PSN8hAJfDGNZ1C+28xbZnaeS0Cs7nIo/cfjyJGtGxS0pRTzPBGnDzOivreLmANMbQuR1bebGfarcx68i8yHZ2QbmatiH1HXimBo3yW2J95q2RV+84Fl4byn2pLsuKwrkkLPvCQty6dtxPmko6CaRDJmq1MomvHqtXqrs1KKbXJbXrJX6uo2Npiiw/K1qzBLeTTdWOwcRMEZNVQpGjRdNJNVGhOOkxalQRp10N4KegYOz+zhiGwblQuuzbadxLprU5m6DeZfdwQ1lNQ20yqvVqlxoofwp09IA1uxNkDthX32V7bzKW8VbgmbqqxK6ZwkFHlfRUURVYjh80IsWiLl8rpRMZJTgkUnHQTVTrsC3M2TlxZH7PkNauR3k9bN8Q11rTDpxFINXEi4jytSE3k9spmyiSplyKET0U104VpWnKlqU7OmIksZQ+H2lvv2Np2/Wh41mym3zdVrWmvwuUlqOPrT/WfSPbH4QxjDSNoSkNabdg4sNo9j7d7soqkmwQdlTK5LROhqEU10RT4mUKavGnGnCta1qBqlifOPaKriPBWdr5ye3nGuQriibWlYBOAaopaHrhRsR5RdOhVCLUUKRQ1KcEq8aloSnpG9wrNj2fcTRdjWpjdjalUrcseRZy0Ey8oOjUau2q1Vm6msyu4ppUrq0qGMWv00rwFmAAACEZCynbGOGzassu5dysmpVCKhGCXeJCRVp6qCNOdfiObgQnGmoxaACTSMgwhGDmUk3ybJizTOu4XWUKRNJMpeJjGNXkUtKU/wDwoKgLL39nwtC2g+kLJx7U/wDv7Qm1MT6VfoZkNT8TanpX+Mm88enzREehcextja7cpPWtw5wSbIxLZYjmOsZsoVdkmcpuKa0irpp3xeniKlT8XSP+XMQi4uQARy0LOtiwoNC3bQhEYyPQMZSiKJa9ahq8VFDmN1HUNWuoxjVqY1eda1rxEjAABGb2sa2MiQC1s3lEpyMeqYimk1TEOisWvFNVJQvA6ShK9RVC1oYtedK09IoTJN5dpbDcWztliiynLfUX2KZCcxzh+6imtSV0d9jm3UsqWtKcXeoqPLUqQnGvHaEABqRamNcXZEbtcgXJcaWXXa/nm8zMuUpNugfVx/E25fxVrw/NpkP7QtRq0as0CN2bVJBInhSIloImMhemA7PueScXXArurPulxUh1Z2Comks706tJXaZymSdlpq9CxT8PVqWvMV/LzGQsWqbWVIFOQgk6dN22+1Odsn8Txn1qtPR4ibyXtnIOVU00vMi3NCZgPLGyMbMMUJSHftXrJ0nvoLtVCqpKEN6xTFHqHMz6kQAAAAAGPuCfirWg5G5Jx+k1jItos9dLn8CaSZeJjAma2CHgvO9IuyItJ8+buXjx4uVnGRjNPU6kXRvA3QJ6xq/zCE6zaCJjN4sxPNJSbfJmWG7FxeO2cjBm3U3mVvt1KVoZFsatKalzF4bq+mlT+EvAlOfnwfj+Rfqp5myJFKtbrmWu2xi3NP8AwcjT11FaFLWtdK56aDOD08R6aPAmQXXSnAdumpkhTE7UsHIAAugAAACqsCULFxF22Smc562peMuyoVXxJpOVfKKCdPhKg/RKX4aUFqiqMNqFk70y5cDVrtsHl4EaoL04fjZ2sWxbLq8aeyskoh/ewtcAAAABiLjno+17clLnmFtplDtFpB0f2EkiVUNX+aWoieAoWVgMOWkzuBFNCXWjSP5RInhTeufPuC0/QoqegxnaPKo+xita6aZViXTMQ1uOkzm6as30i3bOeNPR/F1Vun1vR9ItYAAAAAFQ9pdFGPxa9yUQ1G8jjhQt3s3lE9Z0KNOtySnCla0Kq17ygpp9RU4t4Y6dh4+4oWQt2VRosyk2qzN0n7aShKkMX9tDVAHuTUTOTWSvSOh29ZME95+8SbJe2soUhf8ADWopiEgO02eBjbDXnbPgm0a0IzXu5sqtIST5JMuiiiLBVBNFquYvCtTKKOCEP9UpSozUX2cMMM698mrFjbsmFCmovNXO2JKyC1TGpU1DLLlNUpa1410J6SeyWgAsqNlI2XQo8jJBq8Rr6FGyxVSf4Sjjyex775U7il3rb2d/bLubfHjp1ezx+gQWT7O+D5R6eXpjCCjpRTxSUS28mva/3y121f6Qx5sIyUWmVKzM15Kgil5EKtLpTRfumrKpOVDU/lNXvAFsCpc1Y/xK9ZGyHe8wSzZOFS4N7uYuisn7Uv5PdMWpViV4VpsKlUIfj4K14DuWtPtGpmI3jc0WUZr6KnkbCXcOq/yiMmgl/oR92/hKOTuBK+cg3FKXvcjY9FGLiWomRpFn50/EmiRSpIG6uG7XWrX0VVrQYVEdqLqmhWmPmXaHyExXTcTDC3reTcbbG4pCAM3l5Vrp6Vix6itSNVNXrrU6v7GTFgNuzNihc/eLwjpC93FTkWOa65JeVR3S+g5WixqtUq0/NokFtcK/YFaUoIGUsMXK1EJHTyv5lPM0YNI5okyj2qLZugTQmkinQhCF+wtKej9g9YALBGAAAAAAAHzSvMfQh8flbGMxMfJyHyJbD6WMptlYNpZuq41Upx4bZT6uP7BL/SMWVOYHICLnv20CX8TGJ5ivymVi6zJWO0rzZUV2t3Xp2/nOXDVq93ASgLACs7j7PeI7nlnc84tlaKlZGut7IQEq8hHbo9PpVWYKoqK/vGqLMAFRF1BUrbsvYWLWvle3pe5EjeltdNzSk83/AMTIOFk/6IseIgYe3mJIy34dlGNE+REGbciSRP0FLSlP8Aw9zZLxxZTxNjeF/wBuwTpcmtJGTlUGpzl+0pVTU4+j6Bm4uXi5yPRk4aTbSDNyXWk4bq0VSOX7SmLxpUYRmBNMhjVep61EiKkqmoWhinpwrSor6W7POC5p9WUf4htOsjUmjv6MUkg70/Zvp0op/SFjAFkUXUqw/ZxxQch0yRc8gQ/qNbolG5CfdoRxTT+6Po/Zowk5ptzFiozyP5CdeOJVL/Fu1FC/5hZ+n3hSnMa7tnYziUxsLbkBbbKkfbcGwimpfCgybEbp0/dJSlBlAASGAAxE7cUDa0YrOXLMsoiPbad948cFRQT1G0l1KHrQtOJq0pzr6a0EEe3zkqNjDS8pjuKZskLmVau3KtxJFSb26Upq+VjGqXT6KUrVCvOnHjx+zLWqoLSAY+Lk42bjkJSJfN3zN0mVZB03UKqksnXnQxTF5Gp76DIDAAAMU4noZnLNIN1LskpGQIdRszUcFIssVPhU5k0+Oo2nVTjw9AAyoAAAAPG7dtWDVV48cJot0CGOooc+kpC051rWtfRwHjgbigLqjEZy2JxjLxi+uiTxg4I4QPprpNpOStS14VpWnL7K+8AZfjX7A41+wYOPu+1ZaTkIiMuaKfP4jokGrV6moq0NX8qQtamS9FfFwGIVyzjokvbMMldjNy5vSrjyFVrqcJPu7l1raFU6VT6S8+Zqe7iM4V7AmgAAwAAAAAAIza982/ea8wnbrw7okDJKxT1WiJyJd6TpTcTIY1OCmiptJql401U4ACTAAAAACMlve3T3ipj2rxSk6SNLK0bmTMXW1MpVPcIfhpNwNwobTWunjQASYAAAAAAAAAAAAAAAAAAAAAAAAAAAAAAAAABj5OSjIhqo+lHzdm2TqWhll1CpkJqrwpxNXlzr9v2jIAAODeGv6BgT3haRTzJT3NDkPbZSrTJTPU6HjiVS3Cmc9XmaVT6uJ+HEnP0D1MpVnNQyUvAPmz1u8blcNHKJ91BYhy6iKUMXxFryrxL6aVBAaZ9mefnJJt2YFHks4N32FvTvRdegq+24RonqpT7Bu+Ua2WL2XLosI2NUYe9GOxjSsokz3GxjndoPzalyL8eVeHCmnTp4cKDZOlOXEWq2Rkj0Vi9//wDSr+wORyACqAAAAAAAAo/tbXvkDHeCLguzH5mjaVaqNCVdqq1Iduko4TTqoQu2eip+qhdNdPpqbjy01iTztJ5bjGV2XCfFdvPYXG63druWZza1VlVypkUcUjimb03dhFQhzb21rr0F5dYtnN+N3GW8cymO0nLdqhNUImuutQ2pMpTUOUyennrooUhqceXpFKveyRkWVJMoTGZ13LS7Doq3UyKySQQmzJVpQtVKJELs6kyppKbG1uEp1cT9Y6NMtOsKNlte/W+mX+4Pbf3aqvq2pTIEnbuO4iVtLHNYlw/kFppVBy+bPWqK34uhRAxdRaK+uenHh9o2fpXl7xrpcvZpuq5o7IcU5uOFbN8mEYJyZWzZQndqNW5ECd26unpSJ4tQvyJ8rlYI0m1Gqj3hxVM1TMRPj8NDVqYV6ndYW7v5/RP53BkQABWAAAAAAAAAAAAAAAAAAAAAAAAAAAAAAAAAAAAAAAAAAAAAAAAAAAAAAAAAAAAAAAAAAAAAAAfA+wAGGWtW2l4NzbK0DH1iXqZ0XDDu5aIKEPTgYtSUpw4V/QKKwQ6Ue4WsZ4o/Vfa7dYHK6OrunXL3culTc9biX1hZmerikLUwte03Cp6pJCDeEji0rp1vTpGTQL+1QxKCPW5BtLbgIu24/wDikW0RZN/upFKQv+qAMgACqJxivmi+JfH6j901sq1NlC4CtVdB5mQVSKt3CqheoqCaKqZltPzu6mTwa9cc87Kdivf0JI43SPwNO9fKM5fj5eDwWwaShEFDoPbte9cIxVIbgomnorRR8vT2U+gnrLE8Akdk4sh7QfLXJIP5C4brfE23s/Jqa3ByauOykWnm2qH5pMpCfvCXxsdHRDBtFw7BsyZNEyooIIJFSSQIXlQpSl8I9HHgPI1m1JarhTJOx3qaibCndTkAAcwvAAAAAAAAAAAAAAABCbp3rmyPY+OmCW5pkKXRLK8aeYZMDFOl6PWUeGalL8FHHsCbfNiOdndn8pUZ7NzxHnfC6JIc6iZaH8hNdRGXP2VTKLui/wB1DrbJg3k+Lo3M5+0JsEeHuXWAAPXnnwAAAAAAAAAAAAAAAAAA8zhs3doKN3CZVUlS1IdM9NRTUry4VpUVRK9nCzEHJ5TGr+Ux3JmUMsc9uKERZODmNrNVZgcpmqtTG8R9uilfboLd9AV5+kaOjbIln5mUerOUoRwpm6xTabss1pekWTxS9q+adl8XUrGLn+58ysqf4B7LTyhYd7rqM7buJJSQQTKo4i3SZmkg0LX8qzWKRdL95MXfx5cBFLzxlYOREW5b2tCLlzszbjRd02LVdob2kVfGkb4iGpUcubY8EnLkX4doSMydmYUcUpwFf3Xal04MKndlvTk9c9itqaJuKk3BpB7FIca/jrZyfiuuRPhxVSVMc+jqKfze2eeNXTWQaISDN0ku3dJlXSUTU1kUIbmUxajz9ZROpHcXXqdemqmzt4TtAAFEsgVP2iI1SOt2PypHpq97sN35QdaNXnIlTofp8C+Lgj5/77ZMWwPHKoRriNdt5iiSkeducjoq3zW0YvnNXw6RPA7C5FDltmVuRQihNxPrIp4TDsEKwmo6cYesZR4o7Ose3Y05jOvnVPMJ/OavW9oTUbubhcrex6yndvGI70AAA1JAAAAMBP2q0mnLKcavnMRcERuHi5uP0kdsTm8WnVxKZI31iRug/rEFk4pzo4lJRrjnK5WUTdy2sse6R4kYTxSc9Tapq1qRfT1KNjV1k9JaqEprFcNz3ffN6Hx7jmsWg7j0EXs3MyCJ3DSJSUN5pIqRKk33KulTSXcJoJ1n9Qh8XkC0b6hI1e18uY/f3PFm621wWXHOnetQhi1SU7ojuO2Lmhuopk90hPFvax3tn+ahbiVLtXp1PH7W8hVSLHfC9OvT2NyQFX9nuSyFKYujXGSWMmhLpLumxVJNuVs9etknChGzlwiX5pRREqZzF5V41rXSTjopaA7548AAAAAAAAAAAAAAAACnskzk1fdylwdY792xqsiVzd822PpPDxp+OluipTwPHPMpPpSS3FeVdmhwPh9ki68lSr61sFmY0ZRjvyfL3k/JusWqyZq0Wbs0S6avHJK00m6iIpGrzMoch0RKbCxPatgOHU4373L3LJplJJ3FLqFcSb4pTVqUqi1KUKVMtTcSpJlIkT1SUEktq2oCzoBha9qxDaLh41ArZmyap7SSCReRSlLT0UGXAAAAAAAAAAAAAAAAUtdPZ7YEkHV0YfmPkNNulN903Sbb8LJK/TV0w1FLqrz1KoGSVr6xz06RFWd9zMLcDaycrWmpbE49PpYOU1TO4eVMX+xnemnnP7XWKir7BD+MbJVpxGAu20reviCd2zdEO3kot6ShHDZcvEh9JuNK/DWhqUrStPpp+0VZqZk3uCvxFJjKNnQc38l+9P5SbT0bsXCxrqTdoFU+bMqk1IoZAtfaU0EHvpgTJzSnyei89LJ231EId1AkcXAgkb0kTkDLd36fQU6rNU/DxGUP1iz7EsG1sbW6jbFoxZGTUhzuFTcTHXdLm5qLrqm4nVVObjUyh+JjVFRmz/zr9CPAUuvli22bgjebgbyiNaesq8jZso3b/wDODt9spvhMYdUDbr/tA3CzdO4eSjsbW3JEdV8oNjNz3O9QNqRomkfgpRikt50xz/xg6aenzWuh9mK1rSoc61FllHHG7GhvhQ+gABcMgAHjevGcYzWfv3KTds3IZVVVU+kpCl51NWtfRSgA9gqK8slT91Skpi7CiiTm4mpdiUuBVLdjbcNWn1n0OHdONDFal91VakLWmrE0uS7e0LXu9gy0hbGOKnp3m6EKbT+4C/k4zVTig2r/AGZTrPx8xw5Li1LTtG37Hgm1r2rDNYuLZE0INWydCEJT/tVrz419P/SAPPYdlQuO7SjLOtxJYsfFIFQoZdTWsub0nWVN66hzGOc5vSY1a1+kScAAAAAAVdmmpXCuP49RFJWru+I3Rr8NNoqzjV+ngjXT8XAWiKtym1Qf5Lw6gtSpu53Q+kiFLT0GJCSKWo3w/jH87bFpAAAAAAAAAAAAAAAAAAAAAAAAAAAAAAA+aV4UFa9oeybnyPhi7LGs2Y8lzMwx2Gjjc0FNXUWpk6m9UqhSmSrX7D1FlV9FBHL2b3svbLxHH0jFs5/gQzRaWbnWa8SnpUxVCpGKbhUvEvGleQNdhcioYUoHEF04fg7wtywru7PrbF19tinRiDOoZDYcrFSqRXuUglxorxLr8RqHPSv01GCle2dPPIqcv+0ZPFxbcg3bmiMHLT1UZ6WaNzVKoskUptKJj6FNshkz1Nwp9tOPpsxjk/tF5LbJZck7aimuI7iQlixME2c7si6oQ3dHW+vw/Fa+cqXR49vqGUt/s6ZNxkm8tbH8Riictk79w8jV7oj16v2BFlaqmQNtFqVYpTGPp5kr6OIvrukXj1yy/cj4vhIlkDNtn2Z2ooTLr/eWj5PDpF4tsT+MPlXEiUzdukX8ofVwFjXnny/8YWbarW/2NoM79vV8s3Ztln9WURFJkJuKGduTnPubROGrb8Z66S/bX0X52ZI/JGYy3Td0bBurRPYJ7UMwqnWrhFzV1u0XQ4l0paC8aFMU1DUr9HCgwD/s3ZSnrNtdjcl5W9IXZjWSc1tiWkGZ3iEnHKE29mRQNSlaHMnoKY6ZjejjTq5jF4HYL9Nf5DizPfj/ALSU47yfHYwu6ex3cas7HO3kXI2VImXSIq2LQ6iDhIxz1SrVOuoptVaV4VoPb2XcyZmzpb8dkK57UtqGtN60WTSMgqvV66epq6KqJpm1ETbcCqF4GNU+qgzuPLEyUxmzvr0s7FUUgRiqkkrbLdfvXeDcKcdaqZKFT4VPTTTjXn6RkuzTjCdw1hW2sa3K8ZOpKGTckXXZKGOgfW6VVLpqYpTeFSlOZaegRvdHg4UzMNxFKZJubG1q9t1xIZOYouo9TGKCKFDQqsl57yipXkRJJQxekpx78LtbutCIy3kCx7cjbGtCamWj61oy7KHimTNIqRCPHiiRS6kE1TdZSdPo9QWuji2eR7TbnNFXjA0M4swluFQ3D95o4K939XDTp29PLxceP0D47RmJrgy7Z8VG2xKRrWQgp5jPpN5ZvVVhIVbGMburkperaNq58PspyGVmatmJ2S4wfEVXaXa2n5ZTJFuOZCyrklbUtB3dkZMWyddSNXKkU1NlUhz1Nqopp8KnWSvLgPh72ke0Bb+K4HtC3JY9lksF03jnEixbOXR5gjdyZNPvSdeGzyMrQ211V0evXmMs7wJme5rtu28bwnLP37kxu+spmyju8JoM11VKnSrqMSplE+o9TH5G50pQgzV8YAu64+x+17PcfJxBJ9KBiomrtdRWjSirZRCpzUNQlVNNdqunp486ceA2+4RyZJqn06meMyV1ZdyLOZTfYiwpDW6u9t9k3fz8zcCq/dWdHPNBBNJHgdRQ5KVP4ilpSnp+gZW77uyrZuNGc5cE7jOHniL6JSQlHTlvEN0q69NUtXnDKV6Okxi+t7hgbiw3lC2spPMtYbnrdI8uOPZsLkh58q/dXZmpNCDhJVHicqhS1qXhUtaVpwHTkjEmZL7Vx3fJ5Oyj3bZD185XinSbk8G97wWqRTceFVSqJJ8ym4V661+gR2jy7GOLMr9t2zLkNh/KF1JtrVlZ/GzqLLV7FVXWiZFB4qnQqiRTGKpqoWqlNOrx0pz+2aXRmjN9iWtZ1xXda9psnV5X5FQSEeiou4UZRTwtfnT8Slq7LUvCtS+aETuzsu5ivK2M0s7gua1V5rKJIDuqjei6DRqZiam4mam2c2midKFKbqqfh1aBbOc8T3Dk2JsFlCPmDc9q3jEXI7M4OYlFEGu5uET0lr111cuPCn6BK7cXTDbNc/on87meMj/by/8Aom39X8wx/wCvtxOczf8A0fL6/wDM+T/6moMrlXHcRljHk/jqeUUSZTrQ7UyqfI6R+VSKF99DFob9gpuUxR2orvsJTEN233YyUA8a0jJGfj2zqko7YcNBy7B/NJqKJ8SmNQ1ac6iFitwI1V0W/wCxs6+Iids5myRY2P8As7Y1xracPNSF8WZQqPlBVVIiKrZk2MVU6hPCnQpjmU6amNw6OfESi7e0deETeBcUoz+MIK6IOHZvLklLjkVUIzvq5NVG7NGpyqqU5a9RjU0k4ceNaiYTGDnxMq4gum11WTa3saRsnGKNVlD94OkuzTQQol01pXTt9Wo1OX2jEX7ga7fwrSeWsctbLk3FxsmzKZirsaKHQqdtTSk4QVTKYyZtutSmLUtaV4Urx4+iZXQuXNNUVfnf+hrxlO56zbeeWeyBO3Xba0PGLxc6SAuQrJ6o4IZwk9bkKZk4SNShkVNZDcTeop9vOtpSVw3jDZ+w/bmRYCxpO4J5C46UmI+OXIrHoINkzlK3MqoYxdzjwUp6OVOHAZq/cH3Jk3s7y2K5b5KW9PyhyOaKQLExI5Nwk4IslXSbq+qIUxvT6eH0UHxTFuX7oyhirJ9+ObPSe2U3m0ZZCJVdVSWq8QKklVvuk48tPE2r9gykkeHDknN+qZGFa79iBk7RnaEl4DJF5WjZFlnhca3FMR73vrl0ReRbsj6jFQKXjQqlEeZlTdJjeglKcR7Z3tJ5pgLHhs+yFj2snjOWXj1TMaPVzTiEe7OUibgxuHd6n84mbaL9FfGJXZ+BrvtzFeYrGdSUSo9yFNXHJRiiaitEkEpBHQkVbiTUUxa8zaaG93Eea/Oz5eNy9kqIwFHykOScj4yFYqOnCipWhzs1UTnrQxSVPwrs14dPHjWg1xQYrWS1/wBDPGWLn6RLEYNyDJmrw2LXlVKe83dVNP8AnGtnZlvlp2ebHvSy7r1eT4O2GGRYkpuk6zR0yJ3lEn0cniShS/raDZfN9kTmSMSXVYVuPWrWQnoxaPRXdHMVJPcpwNU1SUqbw8acqfSKsy32VnWRJXGzxrONmTW3WiMNc6FaG/haKIq3X7uXlXlvNqenhyPUawPjwYHrqv7GHY74mlcdkq25i0MrXzHXamZzN3dZsbdU2RWuoqjt04dKKJmL8O9t/sEPjMrWywjeyxle442AtKFZUvJ0u1impkmjRJNFQmhIlamNqrp48PWPX3jasuKrhT7RErlkjxh5GkbJTt2iFVDVcUdEdGVofTo07ek3Djq9Pq/SKos7sg3FHwODbcvNa2ZiPxx8oKTzQ+4qk9K/1bWyU6XXp1dWvR+0WEqI3PxP7f8A/Kp+5pheZbId65uuvssX/frhlCWxWQiXr2LYVoud61h+7nrqVVSU097OXgYujoJx9cdlg3bmOz+zjalxTVz4vjiVhokzR9MuXTRo1ZmZ0r+MGMau8vqoTwmJSvP9ubs/AV2QGNb4wTJXI1eWPKNXkfa7pRRVWQjWjlIxe7qlMWhVCpVN5s25xrSlKV4cuEPP2e8/PbZxqnMS+PnszitfajGZ03Z42Uad0I2Ko71E1FXT06i6C1px4iHFFy5WuScZlccdqKbvPH+WJExbXkJ3GjBZ4nIwqi6sRIkMzO4bqJ660U4cU6lULq5fQcYp52i86RPZsnu0TMWnZ7Br5Ni31vsTKuVVVKLLpprHc9dC0IcqtDJFKbiXlrrUZ+EwVlalc2PrwuC2XsjlOCbsWqjBNdBu0cJsVm1EzFNQ5tulVCV18TGNTjxLThwr7L4wBd1x9j5r2fI+TiCT6MDFRVXa6itGm62UQqc1DUJVTTXarp6ePOnHgH3OJPdPp1Mcf6FwXbPqwlgS91JpefjolxIFL8REDH4f5hp3l9jeFof9z2tY1pyjFsk7jYeRmVVN3vCyrx03XNVM5K05GXWruVN6lajdVxEt5CDUg5BOiiLhrVsuX2ymLpN/mGuLLDF25B7Kkr2c59RxCzNuKEhWMmu2N3Z4kzcJrMnCdPWTOmREpuHMpqKU4cqcdaZzGORXdFDr/oSCbyzmqIueCwxHRVnS+Q5dm4mXTwlHTeJjopM20VY5DGMqqoZTp0FNT7ePAeSnaAyFbK9/2FkWBgkL3tW0HF4xTiNqueOk2RCVpq21K0VTqVYugxdVeVeNK/b9y+Jc6yc/bmZ2cxZcZk6Hj3EG/bJpulYWTjVFNwqVTGpRdIxVKUNqpSvOvo4D4L2fsg3MfIN9ZDuKCdXtd1oObPi0I9JQkdFMlCnqUu4ctVVOKx9ZjVL6KcqVD7vrb/e44iLPu0jn+38VwXaGuSx7MJYLpCOcSLFs5dHmCN3Jk0+9J14bPIytDbXVXR69eYsTPKhYnIGFr3Y8O8kvCsFU1PrGkgzWoqX+cigb+TGMvjAN3XH2PmvZ6YSUQSfSgYqJq8XUUo03WyiFTm1UJVTTXarp6ePOnHgM5edsz15Zkx/DKRTktvWMVe43z46Rit3D8yRmzRBI/rGLurqmp6vBL7RnFHiulk1+g4v2LpAAFMmAAAAAAAAAAAAAAAAAAAAAAAAAAAAADUL/ALqLblqyvZIuO4Z2PZKyVvPop1FOl6dbU6km0RVMn+lFQ5Te6o2kcXLAtpJjDLzbFOQlSrHYNTOSlVdFR4VVMkTjxU0UNSptPopXmMDkDDuKcr1YHydje3Lr8mbvcvLMak7o2orp3NFFC106tsmrh6eFB2xeJ8ZQq1uLQ9iQTJSz0XLaAM2ZJpeS0nFKUXK300ptUU00oaheHEAfnZmxneynai7RcuvGpyWI7emLEl8mxaCh++yMWnGI+bTKWnWikXeXVJxLrKnp4/Zf+TL6u+/suXVaFr5/Uxja9i45Z3nb7iJSa1JMGWqtwfqqLoqlVj0NkhDJJ0pr3PF9A2jbWPZjaQnZhC1Icr66CpEm3JWSW7JkST206OTcOK1Cp9FKH48C14egRe4+zpga7oyEhbow3Z0qxtpKiEQ2dQyCqTJKnoRSKYvAqf5unT6OXKgA0JL2g+0pe+LctZ/Uy5N2s7x7DWdNxltsmTPyasu8iWbhzu7iR1ToK1UOcqW50bvHjUXRfeXswW/mCc7LqF1SHykve94WTs+Z0JFXa2q5Ko4k6Jl06a0aeT3qFNXVWjlOv2cNnT2RiG54KffVte1ZOGu5BI82vVqgs3lEUCbZN83hVKmmnQpdVa0Jw/SI1F4WlHuf3Gcr4u9lLKRkUtB2tGM4qrQkU2WVKouoqqZVQy659JCaqaC0Lx4E668ANbm+eMiOe0bZ1w2lfN4zFh3Zf0jZqqc0rEpRS5EiuNScezRJ338XUQTp3pQ3X9Pzg3yFcsuz/hGOvVbIjHEtoo3Q4e1kVJgsKh3zvVan1LlW06iqV1m1GpWlTcefETeLk4+ZYoyMPINnjNYutJdsoVVNQvwmLyr+wAe8B50F0XaJHDdQqiShdRTFrqKYtR6AAGveS3eV0e0hju17Ny3IM4ieq7mpuA8ksVUEYiPKkVWtFjJVXoZZy5aJcdzlQ6lS8OHLYQYB/adsysp5ckbbjXMkVivFd7WbFOrVkqcp1W+s1ONUjmTJUxPDXhT08ABS+ULmyohnOyrbxlk5N4ae1uHlt1hW67JhCFbrUUlXDjkvq7zVAiWlQhD16NB+s4oe68+domGgXbOy8izF6x7y4ZX5OzsdCRhJeYj4+JMo8XbkUSoyOxSkdtLVp3VUtzZOfoONqnXZi7Oz50yfSeDrEfOo5q3YM3DqAarKIN0E6JoJFMYla6E0ykKWnHlSlKch5zdlPs1UiF7fb4GsFGPcuUXLhuhb7VMiiqZTFJU2knpoVRQv3VFKevXiBUPaY7VF1Y+7NNv3bYMg1Xu68LY8uNZtrFOHcWxSTYd7UcGLtGqSi3Dab0W001KUOboRVoPSjcWY7xzE7YWJnKb+S5rITu07JS3YylWq8mYycW0RoskkrueZdqcHKniohQ9K0qcbCqY1sFWk0mezIfRcMalCyxe5p6XzBIqhE2ypeHAydCLLFoWtK9KlafTy+ZnF+PLiQm2s/Y0DIJXK2bspcrqNSVo/QQqaqCa9DF86VOqh9GqnRxrwAEB7K993pfliTh7+fu3M5b9zysGsR+3apSKCSCvmE3tGn4p3nZMmY1W9drzlOHPiLtEasuwrNxvAIWnYdrxkDDtjGURZx7YqCRTGr1G4Fp4q8eZq86iSgAAAAAAAAAAAAAAAAAAAAAAAAAAAAAAAAAAAAAAAAAAAAAAAAAAAAAAAAAAAAAAAAAAAAAAAAAAhmWLPe39jm4LQi36bKQkmJyMXKhdZEHRetBQ5fWLRQpK1p9NKCt7Hvxvdrddg/aqxF0RGhGbhHX8YYr/9pI31apeg5BfYgORMPWXk4rV/NtXbGbj+cfOxjjukmx6uOlNcnOqfHxJH1pH4dZDgDCPnzWLYryEg6SQaNUzrrqn8CZCl4mMIT2emDpPFkXcEg1VbSF3qObqepLp6FUFZBUzkqJv1SapEv5MQXIzfKzuUi+zrf/cEIe71HLVxe6KndyTMaVLiowSRLq2JFVMyhTeptJKqpewjfqCKbZAjdunoSIntlKT6spR5/bs/AkR1tmM1f8jsAAHmjtAAAAAAAAAAAAcceAekQR3n3B8es6bvMvWaRWPU23v8Nt/xU/53r81+8JGRvk5EuavkazmJ4A88ZJRsyxJIQ75s9aLdaS7VQqqSn3TFHoGFRU1Mot80IDm2r5ewHFux6qpFbmko22DKpqbZ0EZB6i1cKFr7SaCyhii+mLFpFskI+PbpINmyZUUESU0lIQtOBS0/R6Br12hDGWxk/iYyvC4ZN0zRtihU9ZvLpVyKsDafzbhJNU3sETUMNj/s/aPUbE/AX3ODtJbyIfQAA7RzgAAAAAAAAAAAAAAAAAAAAAAAAAPga7W3HqYivlTD7vbJbcrVeSss9fCgkXqcxfopSmzq1I/2v0+hA9RsVT/oEDy3jkuSrRXhW72sfLNFk5OFkScdTGSR4mQW5cNRePSoX10jKEryPUU6umbVxK1fkT0824fiPKAjGPrtXvG3+8TDDyXOxzg8ZOR25r7jIJclUtXrFr4kzeukomcSanoHiZI3RvwO6Hp45N43E05FfZ/cOm+C787m67q4XgXrVJcn1B1UjJ0U/Zq1CwRhL1tOPvuy52yZatSs7gjXMYvWnpokukZOv+sMwOwORzu5s7lUgaCCDdAjdunoSQT0FL8JR3iqLZzLB24wJZeVp5rF39CfwfJRZ9XeHypeRXDRIvFRdNcuhUu2U/zmjxixoqzM5X3Qi1v2/G2VEreiRudFVd8YvtJxyRicP5ZZI35odFtHPM7gT59Dru2tTU0SOevyTUyIi85k2xLfkvIby40l5jb1liY9NV7IKfdZoUOsb+aLHjeyjAPqEVyZfl2XgpwNqad98lR9K15VoVBlt1OTh6qyioti0LFsvH0SSCsa0oe3o5PwtYxkm1S/mkpSnEdOHY3+qv0OPP4o/wDHb9TWX5XvFDkTb41yKc5vSX5HSKX9I6FCj0t0cz3L+L2ng+VaUUoXbkbletYxoTj9JiEOq64097cbYcqDitaC0zZUDe6nNk8QVciWyT2Qr/DWL0sVWanArvyycw9cqSc5J1T0VfyC3zqlC89JKUoRJMnPQkmmXjyFhV9AcaDkdJMkscNVVy3UAADJgAAAAAAAAAAAAAACtsoZFfW0qwsmymqMpfFy604ePNXgk3SJw3n7mvpK2R1UqavpOeqaRetSgyWM8eMsb275GQeOZSReLnkJiXdFLRxKv1K+dcK8OHCteFKFJTpISiZC8CkoIl2e49tPQbrNj6iTuayIueQSfUpU+mFKspWMbp6jV0plbGIfgXpqqqqf1xcgAAAAAAAAAAAAAAAAAAAAAAAAAAAAAAAAMZPTsPbEQ8n7gkm8fGx6J3Lx45UomkgkSnExjGrypSlAB4rtuuBsq3ZC67mkEmUdGp1XWWPqNwJTh4SlpxMateVC041NXlTjx4CsmFl3fmh6hcmW2K8PaCdSLRljKaNa9aVpUriWMWtaKm+krQtdon1u4bkTm2YedzVdUdlC8mDqLs+EP3q1bceJbarpxz0y70leopqUr+LtzfNfOn87UhUJDfmWT2TlXGONSwNHtcivJRnR7V1tdx7mxUd1rt6K7uva0+IvD08/QALGSSTTTImmnoKTwl+wdorRfLJ0O0MzwV5CpweWc5uzynVz4dl8g17vs6Pp3qG17n0cNPPiLLAABFceZBtPLFlxWQbEkjSFvzaFV2LozdVHeS1VLq21aFMXmWviLQSoAAAABVOY3aluXJja+lOiPjrpJFyah66aJt5Fus1Sr+14qxL+0WsMBdtqRF82xJ2jPJqnj5dqdovtKVIfQoWtK1IenMpqceNDfRUQfE95TiMm+xHkVyZS7rbQIuR4boJPRtTbaUinT2uVCuCU+aWr6NCiVagWuAAAAAAADHJysU4Xo0Qft1l61PTaIoWpug2hSvDj9Bq8K/YMffSzpvZVwOGCihHKMW7UQMl4yKFSNpqX38Rp82lvkbhLsqZLg29C3DMuIxxcT5rXaezKa9uvXsgV2uXzi9FnKBF1dzVQ6qaZzUqclKgDeIBqer21bqJZljXAngaSdzeQYla5omFjnL2SOSGSSan3lTMWC6hVVFHaZUybe1zpurJVrwEYedpTKM6hlh5edjOom04C4LObxiTO4F4qcY+UzxB0kHBe60MQ2l6ZVwUxumtFGvWTzwA3XAatL9rW/wBWZK0jcGtHkZJ3/LY2iXZ7rKkotLM1XVCKKpd1NtNjptFTGPQxzkrTTRJSnA55O07TShcUt8oS1iGaEi7xPaN2tqSe6WDMnI1YOXRFaJfjKKS2g1eknmtRuWitKgX8A1xju1BcV4TDS2Ma4rbS8xLu51aJo/n6x7VeEiXSbRSQUV7soYu85VoVJIqZ+JOupyUFXYo7Ybu9O0VLQcRGyjpxerG32kTb8tK1bMopRqrMEmFdzSonrL3amkqZdbjaT9BCHOmBu+AAAADXztyOLgjezBfNw21etxWxJwEYvKN3UE97suodMpqFTMtSm4Qmo2qu2Yhq7dKcal1kr99opW4oXI2DpqIvS4WDeRv9CDfxTV7tMniCsc/WNVdMlKGVrqQT4UMapKcOOn6QBsAA1qyPZxZjtM2Jb9n3pfLKSose9LpSRvCW7glFNKURbtqsO8d1oV07MTp2+ojdz7xcjPI9tv72d49at53ys1S3lTqW7IkYaKlKbpfGRo1Ur5wvSVatedacONK8AMrblm2lZ7dZnaNsRMIg4U3lUo5kk3Iop7Rip0pStfeM4NT74vC98ZZuzdKQ93TsynEYeSvGOh5Fzusmr8i8oUtG6BaFTIWpWyNK8tZuHUeoprMly5BxhahLet/KOQZ8l3WPblxyDilxKne0fmuSJaqmZON0ndKO0Xq5NpJRJLzfTo51AH6KgNduydNXA/TyNDzDm62yEHdfc4+Cu2SNITMIhVi1U23Lkx1N2iplDrJ1osrSiSpfO158NiQAABr525HFwRvZgvm4bavW4rYk4CMXlG7qCe92XUOmU1CpmWpTcITUbVXbMQ1dulONS6yVA2DAagdqq8bybXjfSMJfE9bKONsTOL+h/J70zdJ7L0cOil7yWlaUcpEK0TLVBTUT8Z41Lq0CtYbI+RX2a3M8tKZEiKHzHGwB5N3PqrWy0j145koeGNH75uDlVRZQqavdSkKdwn56nDQAP0JAQ55ke22F7NMeum875WdJbyR07dkTsNFCmN1Pio1ap182bpMtSvKlOHGtONRzUjdFs9sbS3u645OLkcYTExS3Vnte4IuW76OTTqigWlC0PWhlus+o/nVKUPp6KAbGgPzlmsq5TsPG2O7yhspXHKyuabBLNT6rqSM7Shnq8jDJ1eMkVK1TaFSTlnSW0noJ5tP1icRk72ua9YbKTPB7eYypdltQeR3kW3QgbsXbzki0PaZZGrWr87pBRXuzpXd4quNWimjr4UIAP0HAUt2SLouK58EQDu8Jt3Jz7Nd/HSdXta97aLoPFk+5ua1KXUuhQpUFD+udOp/XF0gAAxMxGrScQ9jG0u8jFXiCqBXrOpKLtjGLw3E9ZTF108VNRTc/o4chpvj2571uHDeFMdSmQ7sKjemRrogpifPMuCyq7KPdTSyLXvtFCrJGU7kglqKah6EpUpQBu8A0AtO7MhZOkLsx5cGWLwjmGLrfuZxETUfKmaOZVdrOyDFs9dLJmLR1RBFijqKpxSOZSplaH4iKQGX8o3deSt9SkxkaIeOJ7G1DS5JtUlrwaMjExSz1q7jKL6Tb6jhdMte76d1wlxVTAH6VAIc8yPbbC9mmPXTed8rOkt5I6duyJ2GihTG6nxUatU6+bN0mWpXlSnDjWnGjLycvLX7Spp/KjXJLS0pmTgYazpGKuhVKAJIHpSm06YtXZDmqs5UolxWbnSNw6q6eYA2kAfnU3zjlux8YMcwRt5Ts3OZAxXd94SMdIOTuGsLJMXDSrZRBA+pNsmjR2oiZIpSEPtdXWPXlOavmyb+RwpG3vlS7rdQve0lKUjLoVRmn5X8NNHdtE35nSBtsyjBBeiRlyEJVTp4E0EAH6FAKN7I09cFxYXaPrkmpWReITU0y2pZQysjHJISK6aTJ6qbqVdIJlKkof1jUrzP463kAADXvtTtbuq5s+WaQeQZOyoVSRf3USybjrFPyJUb8G9TVI7bKqp0MZQ9SpmPXzfh9ApqbyjNyUzN5NsPJFzGhLImsdRVpxtZVwdtMRMvSPMso5SVNUztVdN+elFVqHVJVvSpa0NrqAN6QH52X5lLKkbY8rlNjke5kJW8EMqRDyLJIn7rDpxDWUNHqNkqG0tl0DRyHFVOlDHq4rqrXoqLh7IlwXQ7vm5bflHd+RkehbFvyaEHesyaVfqOF+870kg4MuvwZq7ZEyp0XPwOkpXQj6KgbZAIXad+wOU4SQcWqpc8cRKpmhl39uPohwmoYviSJIN09fDVSuqhTFpWnCv00GnFyTmYlOzTLWfY+TrsNdymaZe1YKYeSqqr06baTdbKKi3GhjJ6W+kxfDUvEvDT6AN+wGkOPe0FdGa+0/je8LYnJNlj6Rhjwp4oroybd1NKRPlRzup0NpVOgRVqlx09B6L+8bvAAACCZhjX0pjO6GzC5JqDW8nKrEfRC5UHSVUi1PXbUqWtS6tOk1S0oalK1qWpDcDUAnYClcLZBJE9lHGWQr6fTsosrZFvuZB03YvJh+5XXZt6GVMkgmquscyimoxqFNXnUxq8KVrTL5Ik7FuTFJr1uu8Lnta02iHlp08bO30A97uVM3m1NO07S8XHa6T1PROnw1AtMBrTBZPyVhXsjQ2RciW9JXDcyLli3rHSLyiD5RF/MEasyuVtJqd5I3ct9ypuPE6ZuPCvGo80R2sr18uEY3RhltGxkffbTHU6+a3TR33SWd7PdjNku6p1ctq97a6jnqicu5XoPoqANnwGidudoG6om4GV7wDC6J2HhcfX3LuLaf3Kq6WdnjrqbtlHG6ZPqUKiVfaJVPoLXZKbh1i2q9rZ9cd+HsHEmPG11LvXajeDknM3VgxkSN2Ld0+WMp3dQyZUu+ski6Sn3DqqeDbrxA2SAajr9uGaeR8pNWrhYz9jblkHva4Ku7iI1XaIt379k9bIkKgoVdRI0auYldRCK0r6U+VTbTxUm1m4tlLs612XyBHKeqmk2g5eJf+kAZEAHmcoEct1EDmU0qFqU1SHMQ3P7KlrxL+wAekBrZgK0qkzfkS4LXvG+X1m2uRGz2bWcvCTmEHcsStF5ByUrxZTRtakGxal9dNwMJbPa5yVeE1EQdsYCYLqXUa46W4o5vIqRXdIV73V73j8TqZDiapNvhRXVxpQ2inWANrgGiV69pZTJF0Y1n7GdXXBEudPG80oUs4qRuZnIXIsgu0O1JSiergiYiiurzpK0JUuila1sSb7b7KFikTPsbuzTbJSXa3HEtZOhzxDppIoxzZPcMmQqtHbp412zdHmlKq+glaADakBrHcnayu+xpB1Zt3YZbN73I+t1BtEsblouzdITL5Rm3WK7O2TqWpFklKHKZGlKcuqtK8aWdhTKsllSOuQlwWmnb05Z1xOLal2KMj31CjlJJFbUkvVJKqiZk3KRqVqmSvPhw5ACzgAAAAAAGtvbOtzFC1hnvHK5rkkVGSKsbbMBFTbtoeSmnNODQqDdsoSrh5rpUqfGhtBaqG4cONaWxhWJveBxFZUJkuWPKXYwg2SE27UV3TqPSolotUx6fOV18aa/W8X0jB5U7N+KczXHCXdfMfNqTFtprFiXUbcD6NO0qrw1mTq2WT4HrwpTV6eHLiMjFYQseJlbQnkSzrmQsVCRQh3EhPPHqul9povvKLKnM45FpQu7U+j1eHCgA0auvEzHL/b0zZH3B2a65Simb+0EV357zNDEt9BWJR3FNgqhe9aqUqbTTn5vh642FWzZlWF7UylhZAl2Fl2W9k0Y22G7603DlrcZVG2vzUwVeiSL2q1FC93UT8FKcNZq0FgXJ2VMQ3Rfk7kpZK64y4bm7r5Ydwd3y0V33uyVEUNwjVwmSuhMumnT9Na+mtePpcdmfFT2/m2R3za4nL9rJknUGLm4368WnKlJoK+KyOtVCi9C10lPp5fRT6QBon2ae0DIXT2SbhxlENYdGCxzhmbk5RhNMlKq3MuoR4X8WLqL+IoGSqksqU3E6qmjo5HrektnTLFgzmM2rx3EY7xW5teAUSmj2cvJxSzpfQmqyXcouE/JRSFqmVKpy1JXjWpj8OFKXUbslYDrbMHZ7exzoRdvwcpbjBJGWepm8lyKZiO2qihVdxVM9K1rTcMbSbgYtaG5iCZe7KJLwyRjhS2WDitlx6iLa84p5dEgSPko1kkXuCJ2RFdtdRJYpTFqbprwru6+PAAQDHva8zvkTKsdIQFiTD2x5K9FrWUikbEkDIso1NdRvWUUm+Pd9wqidDKIbekpOJdeunERfsR5AzNY1n9mmzJmatmRsjJTGbjm0YhFqpPY3uSDh0msZzVU28ZTbqUxdshS0ryG2DDs14yhMiu8mQaNxRr5/JqTLqPZXG/QinEipTgo9UYEVo3Msb1q1LwNXq4VNzHut3s74ltNlYLC37ZUZpYx75S16UfOD1Y0cpKIreM9d3UmqennNXpAGqeHcp5fe4x7MGN8M1suxi5Ht+4nciorCKum8cRidBQpmzffJUxjbx+RlOFdypq+gb7EKehKa60Mb7RW1rdnrEtkFsklr2yo0pjhm/j7Z/Hl1O4oPNHeS9Z61V1bZOamutPoFmgAKnujI95QHaGsXGqTCIPbN3Q0u8O5PVXvybpls1rQvPb260XJ6acePH3C2BWl14IsG9L/AInJk2tc9JyDTOiwOzuaSZIIFPw3KFQQXIn5zgTc6eB9surjwAFRZZ7TmQrAz0zxi2hYhpFSklEQUeV/EP1l5FWQTUL5QTcpGogVBs42ElETdR+CnnU61II7KdoTtNQ2N8kZBkFLAcNrGnnkO1Xi7UmnvlI7Fuarund0HChkiVdU7tvqGIRLaUOfjTSL7bYCsBG5Lbuh4tckotabVs1iWkncb52yRVbpGRSdmbKK1SO6omoem+YtT8a1Nx1dQ8st2bcaS1qM7JT+VETDsnck52Yi6ZFlVx39c671Nc6S9DLJqqKHrpPx08ejRyAEGzr2kbjx/BY6TtxmwQl7+Ks8q5PHPbiaMGjdl3lc1EozzrrxkLQ5DaNPFXjwpwETvPtS5mgJpRhZ8Db16JztkSFz2uhGQsml3pZFq3WbbTlY1E5Pf3zm7s0LupET6q15i3Lp7MuJrsRas3kfMskY1m0j4/yXPPGVY1u3QWblSbbKhaoFOg5USUKnwoqXbofjoJWngr2RsN97brIs7pQSjUNiHboXhKIoQtalKUxo9Mq9O6H0lpzT08uXoMYAZns9ZMmMp2KtMXFJRjiZYSbmMkUGcK7iu5OEtNat1Wzs51iqUKahq8+HOnAWwIbjbGVr4oglLftVJ/VJy6WkHjp++Veu3rtXhVRdddY1VFFDaaca1qJkAAAAAAAAAAAAAAAAAAAAAAAAAAAAAAAAAAAAAAAAAAAAAAAAAAAAAAAAAAAAAAAAAAAAAAAAAAAAAAIlkOwbcyhajy0bpbqnZu9J01UFNpw1XTNQ6LhBSnNJdJQpTkPTmU1KCrfJnaGsxFJrJQMFkJo3QoQ76Je+SpNc5f7TX/FuNft70Snwi/eFahp+0V56aKo/ES5NDO+DlU14NnCxY1bud8pzFjuOJaHLdMapHt9deVCleH/FVf5NY4nLJ8ykWqbyPdJOm6/WkqgoU5Dl+ExRZR001SGTUTochuRi19FaCsZTs3YgevFZSHtP5LyS6m+q9thyrDqrq/lFu6mTKvX9ZQ45U2w2L+Eti/HtN3xoewBX9xVvvB9CSl4za14WBw0OplRkUkrB/Yu72KFTXa+0qmkQ6PjPrJrOScsXzGUaISEe6RctHKetJdFQpyKEN6xTFHCqaKWmdhd9TpQVTJm8J3gMTc1127ZkE5uW7JhtFxjb5xddTQTUY3Apae0apukpS+IRuGs6/s2Ho9u0kpZViG5JQyahkJibS9p4oXgZihWlf4umbdNThrOj1oVkpqGWqdw6dzEtWyHmJWefg03Z49SZYEcJ9Z0juS6yfuiJP8142RkFIWFuD5Ty6Z9B4y3G5pV2mb08FCNqH2v0qaCCxG2BcIM4pKFaYgspNgjXWk1pANdohvtoXRw4iYxsVFwzUjCIYNmLdPwItkipEp+ihaUoOzHsNic71U50m03LyoUenYuUMtEK1vWOTsezVv47D94K4mJVH8i4VRNVBombwqFSMsY5eWtMXhHxsbEx6EZFx7dm0bk2kmyKZU00y+yUtOmlPdQeylDDnT7x1YYI6duFiWOdJM+Z2JxU9w9nLHki6cTlnt3NiXAtUynlW2VO5GUVqWpdxwgXzDvhSv16ZxHbKua4CTE3jzIFWxLotrZWVdIpbTeVj1dWw/RTNWuktdo5VC6uhVJX1NAvrhx+kVzkXC9lZRkGElcvlQqjNBaOWIzeqtyPWSpiGUauaFrSqqVTJErw48fTz0nPQ0FXRMqm9l7k1PUuhd6ELxExplO+T5pcU125EJrRlll9R1q6Hcr8VFPmETfkqKGL0ri+q86DytGjSMaosmbdNFugQqSaaRNJCFLyoWlKeilB6q04UFmCBsDEY3oQSPdI7E7qfQAAmNAAAAAAAAAAAAAAAAAAAAAAAAAAAAAAofLEZXGeQmeXGaankK4at4O60yaqkRVqbQwkfsLpMbu6pvYVSObpQEv48+Amdx29C3XAyNr3AxSexcu1VZPWy1OJF0VC1Icpv00rWgovHMrLW48Vw7frpY1zW8kbuLxzXrnYohtDd+mb0HU06CuC+or8KhNfntsUV/vmfM7Gzqqybt3yLCAAHmzsFZ5KZtbMvWy85pNUqnt9+WFmTVTLQ6kQ+NsGU4/mF1U1/cTvHtjZKlONBQuZ4ZO5MO3xbyqNVySNuyTXSTx+caqU6dPAW/ZU38o7Ogri16vKka2e8ft3Uin/AO0PWbGl3kKt7KcDaUeCTF3M6AAOyc4DgcgAAAAAAAAAAAAAAAACM3pkTHuOmKclkK+rethmqbQRxMySDJI5vsoZUxacRiso5Gb40ts0oZtWRmZFcsfBRKRqbsm/U40Rbkp9HHmY5ueghVD16SVGOxniVK0T0uu63CVx33IkpWVn3BOKmqtOJ0GlK/xZoWvgSLXhw4auJuJqgTeAuGBuqJbT9rzjGXjXZNxB6wclcILF9oqhK1Kb9lRVeSc5Rp3D3G2JXatz369OtFJN4lLfQhnOngZw/Xp5tsRHVQximNQ5q00FLU1eUUyfKuOz9eFx3BZcEeieRoJYkWyaNzd3UvBCuhtQxUiV4KO01yUMevqsPpF043sePxrYsFY0OWvd4Vgi011rxOuYhKUMoYxuZjnrTUatfTWoA91k2rG2JZ0DZEKTRH29GNoloWvpoigkVNP+iWgzoAAAAAAAAAAAAAAAAAAAAAAAAAAAAAAAAKky7HtrmvbG1ly6xvIz+acSbxuenFJ+oyanWbtz0r6pVtC+n6atqfRqFtivcw2PKXvayKtsv02dz26/SnbfdG+bTepFMXbU4fVLJKLN1Pp2nCgAsIardqq23N3doDs626yumctlw8mrj25aEUQI9b1LCrHrt1WTVT6qF0m1J16a19HKtLzxjkaNyTbVJpqxdRkg0cqMZiJefxqJfp/Ot1fo5caGKbwnIZM5eJTlqJsANK0bcmsM9sR7JurxvvKLxphKck27WYVZHermSlGZqNG3dm6BablS8C0rSvVX00EA7JSts3pnJzbCaNnu7QyLi55JXDbkHCvW8YV6m/aImbuTu11O+PEk3KySqu2ifnTWSnRw/RMAB+XmKXWGLI7K9hY5dWdZUfKzU0eFyPKXIwWMxgZJsm8qlWWQSUSMsop80kQ6hCG10Nq8HGZWS2novsztcxpyjt8/wJk2blmalGK7XcttNyom9bpt1jGVQQqwWUVTSMoepaJJE18h+iIrfNGK3GYrZJZLy8H8Lb75fRcLRmkXdl4+peCjKqta6kU1OPA5idVS8S8aUqAIZ2SIlxKWhcGbZhDRLZcnFrnrrTMQ6cVpKhFo11c+TJFA3P1lVBfYry8sn2ni9eMt9zFT7t05ZrOGsdb8C6kFSM2x0UzqbLZM5tJd9Evo58emgwzntE2eq227Ztm/Lgl1CH7rEoWdIs3Chy0pwKoZ4gii24+0uokX3gC3BXeV8dPr5i2c1bMjWGvK2HBpC3pI1eJCL6eCjdalONTNlyeaVJ9nAxeByENTCxDPtUGaoycpcmMU1XCe8pClgX+pqetOOzV/32tFuHh3aNiceHHQO1e4e0mnRWPpi2yVXilNDaQRutwZkT08FF0jsyKl+4nufR18+kCV41vdtkWyYu7kGtWSjoh0XrIypTnYvUFTIuWpjF5VMkskqkbh9KdRLhCsX2HTH1nt7dWklZJ6ddzIyUgonoM9ful1HDlbTzoUplVT6Sc9BeBfooJqAAAIhlK81bAx/PXgzZpvXcc0Odk1UV0Edu68CIIVN6u4sYhOPvAHF55Ux7jxdkyvS8Y2LeSXHuTNZalXbuhfFtIF4qK8Pp0lqKStyB7G1qyh5eCY1QVog7Rbtz+VlWrFJwXg4oybKVqi03KG0m2Cp/YLbxXjFlj+PUkpV15bu2WIRWfuFdL8YfuOWrhX6tEteSaReBSFpThT6a2EANbpdHslzdrWtZjlWQQYWQwJH2+rHOJhk9YNCJER2k3iFSONNU00ym4qV10p1caj4lWPZGmpCUlJDvai08WKJIlopMESdmjlUVmaiiRa0TMokZsj53Tr0J6TGqTjQbKAANfUJLssNTMjInMXyXdbu9mvBKR6Zpx3jfdU6erj3tforxJ5ynAvgEcyJJ4kf4ju3F2MLgiYgl/PJE8ytLMpF2kn5TVOaQdJk0V1L13VDppaiJaq09BaDaUABrS8Y9kySs+1bIeOHvcrKYEj4R0yVlI961QokVIxe8tdpbgoUvnC6tJ+HVQeRWH7ETFv3VVOGg2zmsK2SXO4exiTdWNVVPHmTXrVOiKpFHC9aKlMU56qdVT8RtCPI7aNX7dRo8bprN1iaFElCUMU5a/RUtQB9orJu0iLIKFUSULqKYtdRTlqPNMTEVAx7mXnJVtHMGie4u6dKlSSRJT1jHNWhS0/SKptGJVxFlRvji3yGTse6452/iGZaeag5BqdPeao04cCoLprbqaVKUKmZs44clKFpFZVnTL2U5+Qutsk7texJMkZb8St1t15BJJNRxIqp+Eyiaiuwlq+a7uqf6wASO8cs9mvKdmSlmXNdDactu4Ghmr1NAjzZeNz/k1kKUrUtfaTN+0c3PlDs9Xg7gXtxTxnitry5ZyJN3d6TYelQWRKr0kpqptuFi6TcS8/RypwzQADCxOTeztC3bPXtHzlEpy5EmiUo7q1fHOum2oaiCekxKlLQm6p0lpT5yta+mgkn9UPh7/jhX/Jzr/4Q8oADBGyP2clLyfX8rLlUmpSGQgHDhRm8OVZgkqsqRHbqno+ccLV9HGvHh6OQgLa0OxE2tWXstFsqWKnU2CDotHMzRUiLNxRwzRbr6t1qgisWhk0kTEIXhypT0C2wAEbx5fHZpxbGOoqy5dRmm+dnkHqq6ci7cu3FSlKZddy4KdVY3ChKalDV9FOfoFoWZkCy8gx6ktZN1Rk21TU2VDsnJVdhT8mpQvNM3wm4VETFeZLt5a3Sq5msNr3S8Lbb96N3Xo8sskutWOc+jdKonr29XzSvWUAbK1rwFQ5Xvvs+3HFTuHcm3TGSCMmzO1mIdB0qdwRufhSpVu7V3UePD01qWo82bbzk5S2rXteyJR1HuMgrbdZVt0KsY0qBl11kzcOlQxdCBDceg7mh/UGJtm2Lfs+HQt+14trHR6HhSQ9o3MypvaNU3UYxus459XXtpeG11NHvwHkvyb7J2TJeLnL5XTlHkRrI3NtSKVFETHTUMguVOhSuUKqJpm2lqGSrwp0jGot+x0lfrjJO8srOOZak8eqriYUZeUiplRK8KzOarUq9EykJulTob3iZc/cHP3Cj9tfwke/M9/VF4a/45U/5g6/+EI4plPs7L3y2yOpPG+UDOJcQqDvu76mhmsqisqnt6NHNRuibVp1cuHKla8e3n7g5+4Ptr+H9RvyERcX2KohG4GbSOY93ulmtGSDZZvILpVZqHqoo2QTVoYrRAyhzK7SNEyaq0Pw486edxBdjF3BxEHWQlEE4OScTTF01l55B/R6ulVFZc71JSjlU50zVSNVRQ/EvT6KUoJ/z9wc/cH21/CN+ejFl89nm30o/FeM7ihYpQ26oxiFFDoOHZzGqdVQlF+Ci6lTGqZQ3E5uNa1NzqLgpXjQUFc1sW/eEOvb90RbaRj1vEkv7ReZTU9YpqG6imL1kGUwfecxF21dFq35KOZBXH7iqZJdx1qvoozejhusqb1lSF3EFDeudvU/ri7SbQbVcNrKSRv3hYd55AsvH0enK3rdcZCNVFNlIz1yVLfU/Jp0rzUN8JeNRTDpz2SnliI43WV0W+2k1ploih5TRcM36rpR0dwg5JwXRV3llja01C1JRSpacC14D4xfbrm4EkM13zH7953Q3I6L3nr8hsleB0Y9vzrRIqZdve2/nVdw4sfqqKc+2WxvVjUvY7EGzd43E5bFTTUL2L52Eg7deR6NI+3GizBii3JKNPxVYxTrN1qo6KuUVTF1KJLayKmpxNStajsexfY2d36tkhzRY804dspBWh1pbuBnTNJNFsvVhq7puJJoJ0IbZ4l2+PGleYtbhX7Q4V+0QfbrvyEn2R/Gcf1Q+Hv+N9f8nuv/AIQgEhM9lqUv1HJEtMPpGZaOCPm/enMwuyQXTS2yLJszVq1TVKThTcKnQ/p5/SLA4V+0OFftD7dd+QfZH8ZXFvqdkK1JKflINo1RUudFy3kUlm75w3UQcHMo4QRRVoZNBJRRU5lEkSkIc/M1K1pQR5zbnYhaWklbbt85YxzCXRuDygaXm2jpB6k3M2TXNI7hXBSpt1DpF1LaCEr6BdHCv2hwr9oJt3u39R9k/wAf6GXxhbtgWrZMXD4tJHfJkhTrMjsHFF0V6KHMc6u7Spt0xzmOYx61rUxq8a15iUrLItEjrrqlTSIWpjGNXSUhafaKBjWCGIslwkpabXuVt3xJmjZ2LQ6W6cgqVQ7eQSTL0lUUUS2ltPj3Uzm+bHgzpIOsg5BUxa+rxtCCjm76abV4bUq8cGPtNFefUkkmluqJVLUp+8Jca9A6rK2OSDf9CpHRSSVCU7dVMlkW7+yrljZbXZfas02Y0XaaIabkyNFiH4UVRV7ipRJyWummoqmunL0UHjdSHY9eXjE34omwTmINBs2ZmRbvkmxCttVG2tsQtEFTobh9oyiZjJca6KkHjQQTbJkbt0kiJJ9BSk6CEIOwc37a/hPQ/wCVV/1DoetuxdKTFzzj9BNw7vBi+jJXVWU2joPi6HlUkvm2xlil84qiUhz8OJjceYy2NLh7KGJKvFrFl1GzmTIii8evFZSSdroo6qJJmXdbiu2nQx6ULq0k419H0+AA+2v4DP8AlZv+oWX/AFRuGP8AjlT/AJi6/wDhiCNZ/soNCt0EJExCM7qc3siWlZHlNLmWOs4py6qGM4Wrtc0+qvAtOFBjwD7a/hH+Vm/6h3W9LdkS1lIJS3TtY81tzElORmwnIfi7x+VYjpXw9VFCuFKaDcSl4000poLwt2zcr43yI6ds7JvaLlXkdwq8ZoOKd5a8fDuoG4KE4/EWgpwR26rZ8s0RmId15IuiL1rQ0yj86xW/7SZvrEjdByCSLbN3WeliKfwy6JivjfdexttTVQvE3pEFyJk3Fdnp+QMhXjEx6ko3OQses5/GXCBug9SpF84YvVwqYtOX2iHT2d3Ud2ZTZpSYtGsyvHIoJM1lfMIy6q5WZUDGpxrVMrs9C1r9lK+gaPU704dupSUfupSVkVN9/Iuutw7V/KKG/wBUpeghOgvQJtp7Xbs5iLa6rohnwv4Un8SSvRq4WM1WxvDaWdOzjY1rxFm2veLdpDQDBvGR7fu7xTYaop0TST1HJUxuBSUpxNWteXOtfSMFlG++yfmSJZQOQbscPWUe+SkmpWbuVYGTdJcdtWijWqZuJdXEtePKteNOdBp/z9wc/cOB/mx3+me6/wCFDP8AyF+ht0tefZQd2AXGMneD6SgCPG8hRGUkZh843kHabpI1XK5jODaVk0zaaqVpy08NPIF7u7IDozyq0ygekpdbS9nXOQ65pv3fYdV9nT3RDopwT83XiXxjUXn7g5+4P82O/wBMf8KGf+Qv0NoflT2ZLJZrzmI5C3m10so2UjIg8tWTMyISRfUeuyLF0n1EO6874ePLQWpCDBWRAdja2cQWdiWSusz4lnFOq1k2RpGKekeL6jOV0Vmu2qjRXdU6SqcNFaE58Br3wqHCof5tf/p/qP8AhQ3/AMhfobYISPYkq3dwKUpb0UyuC1iWE4RWdOYxuvEVOvUrMtTmTTKYxnTjrLWipjK+Ljw4bFxrFjHxzWPjUylaNUSIoFLzLRMpaULT/BwH5ifO+bU8A2E7FGQH0VcDzDDyQWWijxqszb6B6cSsSIKppuW6ZvoS4uUDJpep5zT08CJ9TZu32V8m6emFeh5rxN4El2DTeajkxtRbL3Q2xnLig7XiXM9c0ywiIxmnVRy9euSoN0Se0dQ9aFLT31r9IrqnamwIYu4lkdioSvhOm3XOU/3a0JwN+waJ9sPMM1kjLclAoyFa2/aT5aNjmpFemrpExkXLk1C/XbxVkvgIl06NxbXQ41rdvtp5VhYl7aqel8K/4Qz7eoGV9TNu0fmiIl1t3P1FsfNXZgx3byNq2Zd7VhFN1FlipVI7VNurqmWVUMooUyhjHUVOYxjGrzqMHbt59jm1XsFJQE23ZuLYrL+SlKVkD1beVXJXD/jr46t1ctDdXHR6C6aD81gFT/MzvyJ9T0n/AAKj/wDKX/8AP+5+hsdTsJxZINNg5ZpfJxrDs4ulXUkbu6MU9UdsC8zdVE3Cih+vjU/Hq1l4UGHsqW7OHlXKF3ZWuS1ZWUyu7RRmGTKPdGZJx7ZPYbJalE6KGU003VFeBeKlaaeFEy1GhQDH+Zn/AJEH/AqP/wApf/z/ALn6Jwz3sRQbSjVrMmXOeYjp1R0/fSz14o9j1CqM6qOXBjrGKiYtNKRzVJThWmnnXjMrZzZ2YrQdzz63rwQZq3PLGnJY1SOzb70yCKJleotdNNtuiXSXgXl6OdeP5dAH+ZnfkQf8Co//ACl//P8Aufs1Z99WfkGMrOWTc8ZOx+6dAy8e5IuQipeRkzVJWuk1PpLXhWnISOn01/6R+O2JMuT2F74aX9BvnJEm1SJybUiZlfKMeU/FRuYhfSfhr2a+of8AfIf9gW6ybpFNdA9DpKkocpqV46qVpxoPQ7Pr2V8WNqWtqh8h8YeEqnwjXeVnXEipdq90PWAAL55M107ZDeaj7ALeMbd2YmCcSm4pSKxuzKq8dvDE1oLLm2jnKgnVM9Dc6JV3KavRTjYHZ5uSdvHBlg3TdM9HTMzKW+xdyEhHGKdBy4MlSqhi1L08dXHVp4UoaleFKUpwHnyfiO7L9kWk1aOcr0sN0k0VYLkhu7LtHSBzcdRkHSShCr09Vcmk9KVrz4cKU6bEwBBYwaY7t2wLmuCEtvHrF8xShUXBe6S3eCl889pp86oVTWqWpdPWqpX0cgBr3fM5m+MzhL9kpjdFyUbZQuFK7YS603xu9Qdt9S0uyTWJwMiYiyFEG/DmUj2nXSqZBLT9sLICpfwnNcVxhsPLXf8AIptMrSypJQ69XncqSZm1EKplY96pVLhub3raPUF3TGIICZzJb+a3MhJEmbch30K0akOWjU6LoyZzmOXRqqalUuXA1Kc6fYKqkuxPaL6TcoIZLvWOs9S4VbwQtJqdn5OazhzVUo4TqZuZbaIsbfK1MaqO7wrpqXzYAhDjti5otdrk+WvTG9lvY3Hblhb55OBnnh2Ck+7ct0aNFF12ydCJoUc63CumtCebJzNUSWyO0xlmStnLk5dVu4yRrjaSbxKD5tdqqUO6cnTRVXUWerN6FSTSTcI+ilT6qKE00ro4wzJPY7u6w+zlJ4uxjf8Aft7wTp0yO6gHqUQZcrakqg8eOkNTdDvTutElPNOVqkVoooU3GvCg+MSdn3JWR7FunGN/kuK08fIuoqSsyrm3IGElmMo1XMuosVlGkM07tuFSrpWLUx+fo9IAjFx9tXNd/W7abfGrOzWs42yxD2hJv2Uy5PFSybpLfbFSMq03aIK01lVNp1k2uJKH3OjfCJUmVYlopOtm6EkZElXaTVUyqBF9PWVM5ykqYurjwNUpePL0ega/v+xZBSMXLryGXL3e3dK3RFXsW6HhWB3LSYj0qIoKpoFbkb1Ton0bRk6l08voF/wrJ3GRDOPfTLqWdtm6aK75dNMirpUpeBlTlSoVMtT14m4FKUtK15UpThQAZcAAABU90ZHvKA7Q1i41SYRB7Zu6Gl3h3J6q9+TdMtmtaF57e3Wi5PTTjx4+4WwK0uvBFg3pf8TkybWuek5BpnRYHZ3NJMkECn4blCoILkT85wJudPA+2XVx4ACp8i9rEtl58k7BmJyDti0LTJG0npaZhpFcq6jxNRaiab1D8UY6Uyk09547pumn2iq5b/uljVPF9+3RFs7PNdDeWWJZUIvLp63MQWLRkCvX2lXpNVEylNonCveNtr85112Xddl7D7+cgrgkYiSfOoJrHtNLmWdKpSPcS1ozWfJVU23iyOo1SqrlOela1515UGQkOzjhWUYXjGvMfRmxfdDpzdCJ6KqUMzTaV2q0+Y8ykT5vT1U1+KtagCHdofN2QbFsazryxLCtpthOr95lJgkI8m2kdGdyUcd62WRyqGKapU6FNq08K++gqW5f+6AGcXe/tjEqdq3i2ZWm8dJSDRyY5n843MxO4Kk1IeqxmaLZ6dc3DrP3dyUteKB612Bvbs345vxyotKOLtYJKMUYkzWHuuSjGnck6Vp3fu7dYie2cptJ6aeNeFPfUeqS7PmJX60e4Z2kWDeRUM8g453BulYxwzauNmim0q2MUxTfi6Ok/HUTnw4azcQMP2Zsyvc22ZNykoqycPbcuV9AKv41k4ZtZGqNCHTcIt3BjKolMmsn0mMenKvA5i14i6BE8fY9tjF9vFtm02zsrerhZ6us7dKu3Tt0qbWs4XXWqZRVU5q1qY5jVrXj9FKcpYAAAAAAAAAAAAAAAAAAAAAAAAAAAAAAAAAAAAAAAAAAAAAAAAAAAAAAAAAAAAAAAAAAAAAAAAAAAAAAAAAAAAAD4FVPOztj+kktMWgtNWW7cKHOv8m3tWrZc9TcTKKNTUO2OpxpWuuqev3i1+NKjjgI3sbJzIEVU0KxtvA1lQdxIXdKOJq6Jtlw7k+uCQO67kbhw1N2/CiDc1eNdRk0yGqLOrQc0pwHGr3DLGNYlmmbqfQAA3MAAAAAAAAAAAAAAAAAAAAAAAAAAAAAAAAAAAAAAAAAAAAAQfIuLLVyhHNWM8i5bvYtx3yJlmKu09inVC8KLIK046a8DGKYtaVKctalMUxa1oJwAwqXSyjQ1zUvS5MXP0oPNybZBmu4I1jLuZ9Ea9ObwFd0r/EV6+yY2yf1T6z6BYgnD9gyl2C8ZJMUnTVyQyK6CyZTpKErTgYpim8VP+kUfI4vvbENFX2Imzm5LUTqY6lnOnJe9tC8OfktytWhdP8Aaq5tHsKo8NNeBW7J+OD6HWpdoYeGX6kvetUZBkvHuPmXSZ0VPumLwH12ZJBeV7NmJ5R3WlV3tkQS6lae0dgjWv8AnqKivPKLHIcCnjHG0o4TvK7nnyfVanbmQe2+Qxdbx25QPpUQ2W2syerxK939sbLwEJG21Cx9uQrWjWPimiTFoiXwpopFoQhafoKWlBPseB0bXq9LXUi2jO2RyYTKgADsnOADAXTedp2JEHn70uONgo0hykM6kHJEEtZq9JdR60pqr9gxVoZcxZfzhVtZOSbYnXDc+0qhHy6DhVM9PSU5CGrUtafZWgAmgCuL4zLaVnP07ZanpcV2u6fiNtxSpVZBY3GlNRk+PmUqV8S6mkhafT9Axbe1M83Wj3y58ntbJ3+GmLteNQeqtKVpxqWrx8moVc9OPi7sQvLwAC2wFXp4guahC73aEyU4UpTqUN5IJU5vt0kYULT90tB2fghuL/y+ZL/xkX/sQAswBWqeHpipuDzOGR3SfsVeskqfzkWpDf5xjj9na3npCJzWScqSBSKVWNT5dSjTXx9U3dVUun4QB7rmzbCw8y9ti17buK+ZqL4Hk2FuN0FKxxOHHz6q6qSJVNPOiW5VU3qkqPiVztZDfHTHIUEu5mSS7ssZDxbVLS/kJMxjE7hRFXSZJcpin3KKadmiahldBUz1pMrUtG2bGhUbbtGDaRMc2rWpGzZPQTWavE1fR1VrWvM1a1qMKxxFjKHvhxkphZUU2uZzVSqkmRtTdMdQpCKH4/lDlTTKY1Oo1Kc61oAMFj3Gcq3nT5YyW6Rk75kEKNykSOc7GCaG59zYlN+zccVpQ65qca6CaEyWqAAAAAAAAAAAAAAAAAAAAAAAAAAAAAAAAAAAAAAAAAAApjJyDjFt20z1DJqnitkkfe7IngPHF8EmWn5Vrx6q18Teqn0pkFvpKJuUyLoK0Okemopi11FOWo4cN275udu4TTVSVJUiiZ6UMUxa09FRU2G3LixJqWwJMLqKFt5Mshay61eJnUAc+lNP7zVTi2+5Rub6wAXEAAAAAAArV1+MdouM85o7nZb/AKfym6/a8/3dj/SCyhV5S937Sh93a/HbHJs+2XYfG3OHu/GUxaAAAAAAAAAArPtE/wDiyP8A8vW9/wC2WYswVn2if/Fkf/l63v8A2yzAFmAAAAAAAAAAAAAACur3/wDG1jb78v8A9UEAxl/FLo/89bk/9puBP73/APG1jb78v/1QQDGX8Uuj/wA9bk/9puABMQAAAAAAAAAABhr0/wDA+e/5Mc/+qMMyMNen/gfPf8mOf/VGAGCuH5nCX/Irn/qCIkHP3CP3D8zhL/kVz/1BESDn7h5ja34/yK8vMOfuDn7g5+4OfuHLIcxz9wc/cHP3Bz9wDMc/cHP3Bz9wc/cAzHP3CP278zm3/kVt/wBQWEg5+4R+3fmc2/8AIrb/AKgsOjsv8VfYng5yTWT/AOBUB/yY2/8AVFGbGEsn/wACoD/kxt/6oozY5UvOvue1i5EAAAhNgAAAAAAAhmVP977X/wDPS2//AGm3GBuv/wAc98fojf8Aqgz2VP8Ae+1//PS2/wD2m3GBuv8A8c98fojf+qDuQf8Axy+5HQ//ACbPY5AAHLPaAAAAAAAAAAGW6mr+VSB5G/8AoGuf/PZt/wDnomKH5+4Xxkf/AOgY6/8APZt/+eiYofn7hv4m0i9jq/4X8lT/APYc/cHP3Bz9wc/cPJZn1Ic/cHP3Bz9wc/cGYHP3Bz9wc/cHP3BmBz9wtjsof+PyK/5Gkf8ApRFT8/cLY7KH/j8iv+RpH/pRHY2B/wBdGeQ8ff8Awc3y/dDVHJX/AI2sj/8An3c3/tZ2MCM9kr/xtZH/APPu5v8A2s7GBGdof9VJ7qfVfB3/AMDR/wD9bP2QAACielAAAAAAAAP2mtKv+5SE/uBv/wCrKPxZH7TWl/4KQv8AcDf/ANWUez8M/hO90PzP/jl/11N/9VM0AAPUHwc1N7dvaXd4itCuO7CvKIt+/wCfiX0qk/kHKaVIuNbJKHUWJRSvBVyqYlGzdKnMyqlTcqJ1Fy9nW8VL+wHju7nE8nMPJS2o5V6/KqRTfd7CdHNTGL06t6ihTUp6DUr9g92UsN4/y9bkxb95WxFuVJeJcRFJFRigq8apKlMSpklFSG0GLuVMX7Dc+AxVo4Mi7Cb47iLQu2diYTHkS4iSRLVRJNpM0USTJvPUyp0ooqUyVVaGJp61VK/TUAaeZW7SGToHtR5iwmxuufiIKcnLOiflTwMoxsiPeR6RHCyZvA3XcLLEKmY1aFofUr9WLu7TXaXnOysxjGMShZ8uwi4Yr1Rvcd2LknZZJDiVRNsgRBVRVTbS1GdLG0VNWvHnxFhSnZcxtPS2XZO4KysgTNDVg0uBmsqntIkZs6tkattJNSZqF6tRjG6+FacOHAQ27exVEXUZ2mtmrIrTy9ZzeybmWRWYGczbBvRSiRlVVWp6pqV3T7lU9G7SvP19YGNX7ZT5NhcMS3sltW8mt5wVtQEQo+OQkkzmiprMHqihS12uLeroyheuhDNVKavsxkX24pFB/lCZvO27XiIbG6Eqs5gqTLj5VEI0Vomkodkq3ImZNzqTMU6alSEoqnQx+fEZSJwFJXF2s7dybJWI/gbbxdbVYGLkJB+2VVuJ4XcRQcUQQUNQqaKK7rSZUpD1O45EpSleGcl+xrad73WpN5ZyJdt/MkY6XioyMmqsikYtpMuhz59s3TXV6eNEqnUrtctPVTXQCl2v/dJJU1q3bIFs+y7jnYKIiZ5k1tS51HraqTyWasDsXKyjdPadpVckNxJQ6Z+NOdKUrxubGl43097Tzm18lw6MXclcZtJZ21h7kdO4dAppl6RMpW6iaZTL7ZSUM4qXjyqUvR6fYv2VXM5j+UxjkHPOQLuhHdYsjQkhSOKqySj3iTpDrSalMsrUyJCqKqcanL9FK8KiyksUwiWZXObiSD6ky6ttC1jNaKF7r3VJ0s4KfTp1bmtY/PVw4cuH0gCdAAAAK0n8rvoDNtpYjWtRU7K7ImRkW8z3wlCkVZ7e432OGuvSsQ2vjSnPhwrwqLLFT3pgtzeOVLbyoTK92wq9rtHDVhHsEIwzYpXGjvGrvDRRSu5tIceJunb6dHEAeLImZ7tx3kS2LUcYwM/gbpkiwzCURm0u9rvzNVl6FIz0fMFojWh1TKk0ceOipacRVLTtwT0kR9CW/iWNnbkYSjxsqnEXgm7iTt2kcV+7MSQI20mXSoqigZvt0pRVSlN3hxOLClezVNTF8w2QHHaByAnLwkGnBIKEbQ5yUJoLRyuSizJTZXcGLqUVT0m5aeNCUKSkffdimLln0ld8rma+Vr5lVKpuLpSTjm7ijQzRRmo3K3Ta0bUodBXmrt7utNI2ulE6EAGVyn2tbRsKxcfXlDN4pwbJyBX0J8obgSg2SbXudHRlHLs5VCpcEzJloUpT6jqUpTlxMMRfPbesmxbgl4yQt109YwFnubjkZRm9SOzJIJGY08lJK8k1VOEi0MZWhtBKOEufM+3n7w7K8TcSMG1g7/uW3UrSiUoe2iMyM1Sw7TuqzNwmnRZA+73hBVOhqK69Jm6VSVJwrSsce/8Ac8Oy+u3jm0ZZJ4okbDPoYiseoQiqijkrctXxzGLWpnKdG3Sf0VqqpqKfjTgBbWFsmqZZskl3nTtgp1HSzanyeuROdZdFfVdJpp018+omniXh9IsUV7iPFieKoyXbqXRJ3HKXJMLTszKyCaCarp4okklq20CJpplomgiWhSl+gWEAAAAAAAAAAAAAAAAAAAAAAAAAAAAAAAAAAAAAAAAAAAAAAAAAAAAAAAAAAAAAAAAAAAAAAAAAAAAAAAAAAAAAAAAAAAAAAAAAAAAAAAAAAAAAAAAAAAAAAAAAAAAAAAAAAAAAAAAAAAAAAAAAAAAr7IuG7MyQ5ZS8kk5jLhiTbkZcEQ4q0kmBvhVL4iV411JKUOkf1iVGDLP5zsI1EJq1UskRJOZZKDUQj5UlKG4eeZuDkQV4U9J0Vi1N6qPOgt0ABWP4b2Zyebxjko5yfOpfJdcm3+8bgU/7lTDxr3tnC7a9zsfFCdqonrp8rXo9Srop+UTYMVVFFvuqLN6+8W0AArO1sNRUfcCF9X5NObzu9DUmhLSiRCpMSGN4WTYnmmvKtC6i03TU8ZziSXbjPHF/o93vywLbuRP8nLRKD0lOHuVJUSgABG7Px/YePY80XYVkQVtszdRm0RGpM0q/upFoUSQAAAAAAAAAAAAAAAAAAAAAAAAAAAAAAAAAAAAAAAAAAAAAAAAAAAAAAAAAAVTlpiVDIOIrkbebetrocxh1C0+cZOYt5VVA3wVUQaq/fbpi1hT12vWVxZ1hImTfNmUdjSKLeDxVwbQTvT8r2OZ11GrQumiacpU3vql9oAuEBjIaZh7gjUpWBlmkozWpWqblm4Kqkfhy6Tkrpr+wZMABHbuu23bHt9xcl2ypI6PaaaKKmKY1amOYpE0ylLxMdQxzEKUpeJjGrShaVrXgItfOQbojrpY49x3arWZuJ4xPJqqyEjRmxj2RVCp7ixiEUVMYxjebSTT6tuuo6dOY8Edi68bguaLu7L96NZtaBc0eRMJDsTMopovwNSi6xTqqKOlyFN0nMYhC+IqVDcwBhI+847IWdLSuSzIe7tqKgJthMVlbbkYhJBFwqxVS199bpVMruNOCZPToUUN4edb1AAAAAAAAAABWfaJ/8WR/+Xre/wDbLMWYK4z9FycniicPCxi8jIRlW0y0Zoad10qxcpuyok1espsaf2gCxwGHtm5IW8ICPui3HyT2Ll2qT1m6SrxKskoXiU1P00GYAAAAAAAAAAAAFdXv/wCNrG335f8A6oIBjL+KXR/563J/7TcCWT0pWe7Q1rW3FFTWpa0M/mZhX0917ztt2aPuMr+NKfR0tvfQQ6zHCcTe9/4/eJbD2OnlpluVQ5ab7KSN3lNwn8O+Z0h99soAJsAAAAAAAAAAAMNen/gfPf8AJjn/ANUYZkRHLc+hbeOZ55td6dumh4+OZE0kO+eufMtm6er1lF1SFKAPPcPzOEv+RXP/AFBESDn7hhsrMnGPmeJ38oompHwrgsBIvi9CSCrlrsoLG4+odwmmlz56nCYzPP3Dze1r75PYgl5hz9wc/cHP3Bz9w5BBmOfuDn7g5+4OfuAZjn7g5+4OfuDn7gGY5+4R+3vmc2f8jNv+oLCQc/cMLipm4yAyyxIRahE4+acGgI56amtJdVs12V1i8PUI4UUS+3U3UHW2Un3rvYng5yQWR/4FQH/JjX/1ZRmxDsRXEjcuNoF4mj3V21aFjpFkfxsXrbzLlupw9ZNZJQomI49Rk9fc9rCv3aAAAVzYAAAAAAAIZlP+I2x/5623/wC1G4wN18sz3x+iN/6qMtfq5Jq8sfY/ZeekJC4W00uVNQtToR8abvKjhSnsb5WqH33KYwmQjLwufJqOkEtCVyRLOTjFfocbGpu5Rp8SXmDf3yPQwRu+z197laklb9pMVe1juAAHGPcgAAAAAAAAB4ZmVjbfins5MP0msfHNzunS6/QRNJMvExjCRupXetmqqkQyOX/5hjqv/wC2rb/89ExRHP3DZ+8bAn3nYdPFOYt6xkyd1vJ3HVQqq5Q0S5JdZttk46laFKdPSXj1DVxBdBwgRw3VSOkdPWUyfWRQhvZDxS11oneh1P8ADCZipUsvniv8js5+4OfuDn7g5+4eSzPrI5+4OfuDn7g5+4MwOfuDn7g5+4OfuDMDn7hbHZQrwz5F/wDIsj/0oip+fuFx9j6GlJfODiabp08lwNvuE3qu2bj3p0qj3ZOlfR82g6Mb7OKVfXHa8PRuWuYva54z/ECWOPYkrHu1sie9zUXJNK0yzkf/AM/Ln/8AazsYIT7tAWe8sjNt9QsmmoRZ3PyE0XVThRRF85Vdomp8OlbTx+k6apfUEBGdpMVtVIq91PqPgieKo8P0jonXtG1PmiZgAAc89bcAAAAAAAuB+0tof+CsNSnoowb/APq6D8Yo+IlJ6QbQsK2orIv1ys2KdamPQ66ptCVOjjXmoYg/amJY+TYtnHVV3KNUCI6q+tpLSnH/ADD2fhlmGJzl7n5f/wAcKiOXaMETFzRq3T3PeA49I5HqD4eaudsDNGQcYXhjq37Tvb5HQ1wt511NztbMc3J3QrNNrVGlWzetFC0NVZSmrjwpw+ygvPFc7W5sdW5P1vRjd/lCORceXI9l3RvI6i0rvJpaz7VDenTqrw5iOZTtvPktJNn+HMpW/b6NWh2jyPnrcrIJazGrpeJKJrJKFVTp6CG1JG486U4c8RifB09ha3sY49se/wDhZllxr9jNMnceVReacLaaorFV4/i22tvG0l48aKUL9FABVueu0pkKxe0pbUHabxv+Dm0axaeSDKIENtmnHRmjAxj1LqS2TJkV6TF1FV9flSne07R72z+0flvHswtKXRJObmtyGsu1mihaq+eh0HDtQtK/NoJajrqqm6SUrz56aD2XZ2CMY5HTyjOZLTjp688gyL91G3IrHGK5gUTIEbsEUuCnV3YqKZuNdOs1a05U4DGL9hd68vaazK6yclTLLpxbUjFXOlEnJRi5jI9Nm6IdLf8AOtnlCrbiWovSpSnE+ilQBPsddqYmU5e7S2viO6X0Baiki1LKouo86rx4yPoUbdz7xRdFRRQtdndITXSnGugYq2u2NByMdk890Y7m7bnMXW8tdUhDLSTB6o6YFSWPxIq1XUTKpxQOUyShqVJWqf28opdvYnvi/wC9Lgu64MswMA8k4OahiS1o2seKlJGkgnoJWVOV0ZN2VvwppKUpDG4cdZB2WV2IpaEhcgtJa8LOjlb4x2pYCbS1LO8mso4hiuKd6qTvJ6uVK1cVMbjoqav00AHsmu25J23Y7XKM72aL8i7ScNyS1ZR/Jwzenko5dRV00ju9xRepdZu66d30e3QTi5u1nYVpqZDPNxkmg3sK12d4prH0E8uRjpNTbUaUNWn1yexwU09dafpFYZV7C1w5BeJpMshW33RxYTaxlVp+06SjmK2UlCGdRdTOE6NTLUU85x1m5cjejR4s2YVQybm7DOOYmFuRRKzGqKF7zVYRVvFPoNsZq8RYqLmLtrmVeMm1SpJqG26bta8OYA2+hJFxKw0fKPItzHLvWqS6zNf51sY5KGMmfh6xa9NffQZQAAAQGUyzb8PliAw+7jJjypcUc8kmD0jSncKkbGLupmV1clKaiV06fppzpx4CfCmr+xLkq5s1WflGAv62o2OtBq+aoxz23HDtdajyiNHFTLEfJF9CCejzfRz40Px5ASeUyzb8PliAw+7jJjypcUc8kmD0jSncKkbGLupmV1clKaiV06fppzpx4CtnXbLsCttIT7Gyr8eOl5Oaj6wyUUkSST8k04v1jpKrkoVNKlPBq3TVrShSVNyHvm8QZnnsm46yY4yVZ6a9mRLhk8b/ACWcn764eJoleqEMV8XbJXu5KpF01qTjXVVTkKzl+xvka6rBm7Juq+McTCk9c8rcFXq9kvSqxp5Hd753avlL870lN0VpTSruAC0Ls7V1l2dPWuwdWdeLuFvEiK8RcrRm2PGLoHamdqLdS9HFE0myZ1VK7PSUla8xhIrtq49m2jVOOsW/FbkkV2/cLV8ntSSjpquzM8ReEoZxRDYMgRQ2oyxTUrTQYtD8C1kcl2aLfkn1sxq8uv8AJa17BlLFZxtU/wAZom8IzRq6o44/OUbtKpfN/W1r7hSMx2AZm6jJ3bdl8Whct4smreCZmmLTM4hzxTZgqzT3WZnNTd71rHc0VopwKfgWhOHMAblxrysiwayRmrht3lEiuwunoVTqalK6Tl+g1PRw+0e8RyxLX+Q9kW7ZdJN3KUt+KZxffXVdS7rZSKnuqfEbTqN76iRgAAAAAAAAAAAAAAAAAAAAAAAAAAAAAAAAAAAAAAAAAAAAAAAAAAAAAAAAAAAAAAAAAAAAAAAAAAAAAAAAAAAAAAAAAAAAAAAAAAAAAAAAAAAAAAAAAAAAAAAAAAAAAAAAAAAAAAAAAAAAAAAAAAAAAAAAAAAAAAAAAAAAAAAAAAAAAAAAAAAAAAAAAAAAAAAAAAAAAAAAAAAAAAAAAAAAAAAAACIXPivGV6yzO4rvx/bk7JRqdSM3klGIOlUC15+bMoWunn9NBLwAFLS0VI4Xvp3e9n2bKSdpXMgX5QxEG2KoqxkEuSUii2LwMrup8Elip8TeaQNor11EstLNmK76lPk/bd6sVJrbMrWGdUOzkyFL4qmZrlI4LSnvJQT0RW+8f2zkWFpDXMwMoVFQrlm6RPVJywcE5kXbrFrQ6Kha05HJWhqfaAIra1KynaDyDMEc7iEXA2/BUS/IuKGfOlv21TeNf8FBagg2NsdxeNYd6xZycrLO5WQVlJKVlViHdyDtWhCbitUikJStCJokLQpC0KQhafRUTkAAAAAAAAAAAAAAABUKuH7mtaTkJLCd/pWqlJODO3EFKxNZSFK4ObWoskgRZBVA6lan1UTXolU1am0auNa5HuPaT/4yY1/yG/8A9rFmgAKy7j2k/wDjJjX/ACG//wBrDuPaT/4yY1/yG/8A9rFmgAKy7j2k/wDjJjX/ACG//wBrDuPaT/4yY1/yG/8A9rFmgAKy7j2k/wDjJjX/ACG//wBrHnc292jpb8VXyfZcG0MXSqrGWouu941+lJRd5VFKtPjRVoLVAAQrHeNraxxHum8ER2s8lHR5CUkXqtV3si7MUparLq18R9JSFp6ClLShS0oWlKUx+TMRxmRVo+aTlH8BcUKZTyZORihSuW5D8NxE5TlqmugppLqRUpUla0oanA5CHpYoACj0sb9oBnuJmyLYckTVxSWUtd40V0eqVQpXxymNT2y6PuDu/B7n7/jdj7/Ij3/ahdQAClfwe5+/43Y+/wAiPf8Aag/B7n7/AI3Y+/yI9/2oXUAApX8Hufv+N2Pv8iPf9qD8Hufv+N2Pv8iPf9qF1AAKQUx/2gTpnTb3tj9A5/Cqe33qxE/ft98Jq/nDI2rgo7a6I++8k3YteFwQ9TGi6FZFZRsWcxakUUbNKGPXcMUxi1VUUUPQnSWpaem3gAGJuO3IO7oN7bdyRjaSipJEzZ4zcp60l0jcjFMWvp4imi4GyVa5UmGP8stFoZHkmxuyIVknSCenhRMr1Nykobh7SxVj/GL7HHGn2iGSJknOlwUZ+DHPX/HKxP8AIrz/AGgPwY56/wCOVif5Fef7QL0AQ+Rp/wAiEe7aUX+DHPX/ABysT/Irz/aA/Bjnr/jlYn+RXn+0C9ADyNP+RBu2lF/gxz1/xysT/Irz/aA/Bjnr/jlYn+RXn+0C9ADyNP8AkQbtpQlME5NuYqrO/stNEIVbkoxtKJVjHS6WnhVMz1RyqoXj7SNET/GLlt23IO0oNnbdtxjaNio1ArZmzbJ6EkEi8ilKWno4DK8afaORNHEyPkSxIVBdODlV7nkL8xndqtnXBMVIaUoZkV7Gyh0y0Imo5aVMSu4UpSl3U1Ez1J0mqanKnkJZHaETJRNS9MeLHJTqVJb71Lc9+33w2j9pjC56V4DmteNRHJRwyuxPaik8dTLGlmqU18hu0D/xsx//AJEe/wC1B8hu0D/xsx//AJEe/wC1C5eHu/zhw+H/ADiP7OpvyIb+dn7lNfIbtA/8bMf/AORHv+1B8hu0D/xsx/8A5Ee/7ULl4fD/AJw4fD/nD7PpvyIPOz9ymvkP2gP+NmPv8iPf9qHSewO0I80J/hEx/Hl18VVU7XeOz0L9JUymep0Kb4za6fALr5e7/AHL3f4Bv5Cn/Ihjzs3dSvMb4khceOZCbWk5G4LnmqJ0k56TNQ7hcpK120SFIWiaCBKG6UkylJ6TVpU1TGr7MmYwtPJ8Q3jbjbuSOI90R/GvmitUXcc6LQ1CrIKU46TaTnLXlUpi1MU1KlrWgm9K04cw+jkLGBtsBBjW+Pqa8mwPmZguokwyjbMmy402e/22qk7JSn5RRF1tq8efgRSHZ+BPNn/HWyf8kvP9pGwgCv5KD8iF/wC1qz/UU17/AAJ5s/462T/kl5/tIfgTzZ/x1sn/ACS8/wBpGwXUHUMeRp/yIPtas/1FNffwJ5s/462T/kl5/tIfgTzZ/wAdbJ/yS8/2kbBdQdQeQp/yIPtas/Opr5+BTNv/AB0sn/JLz/aB6rZ7NbxxKxsxl6+UrsNGKEdIRDCK8mxFXBDcU1lUDKLqrnJXRUu4tUlDU16NXOl8U5egc6qVoN2UsLFxNahpLtGqmbge9VQ408uHDkNYch9i2KmpF1M4uvFO0qvVN5WPdRHf2CZvSeqCZFEVEtdfT5wxKeqSg2f9UccKfRyG00EVQ3DK1FQ0oq6o2fJvad6td6Gm39RHkT/yi27/AJNcf/FD+ojyJ/5RLd/ya4/+KNyuH6Rzw/SKf2NQ/wCmh2v84bb/ANdTTT+ojyJ/5RLd/wAmuP8A4of1EeRP/KJbv+TXH/xRuXw/SHD9Ix9jUP8ApoP84bb/ANdTTT+ojyJ/5RLd/wAmuP8A4of1EeRP/KJbv+TXH/xRuXw/SHo58ah9jUP+mg/zhtv/AF1NOGfYcvV27p5Zy2wZx5iVIqSNgjGd1ob1klVlzJpGp8aKo2SxzjC1cV20na9mx5kG1FDLrrKKbrhyuavUqqobmY9f8HKlKcC04CZ19PAK15izTUUFL+ExEucyv2vW7SslVIrrd1Kjzl2crCzsxbfKEjqOmGFNDOWY0LvplrXjVM9DlqVVKtedSmpyrWtS1KbmNZDf9zYusiq1S5ch3KaimtKtINVvoL7PCrhX+dx4+4b7Vrx5D6p6AmoYJ3YpWIpb2Z4o2tsZm6op3Mb2vkaE/wDybV0f+VGL/wAnKf8AxA/+Tauj/wAqMX/k5T/4g324GDhT7RB9k0f5EOr/AMQfEf8A5TjQn/5Nq6P/ACoxf+TlP/iB/wDJtXR/5UYv/Jyn/wAQb7cKfaHCn2h9k0n5B/xB8Sf+U40J/wDk2bp/8qEZ/k5T/wCIOtT/ALmtdipKppZXiGxj+hU0Soto/k90mr9phv10h0h9k0n5B/xA8R/+U41+wN2QrHwo/LdCz9S47loTQm+WbFSQa0MXgajZHiapNXLiYyhz+mmuhekbAcqchwYta8+PCgF1fsF6ONkTcLEsh5arrKjaEqz1L1c5dVVbnYAAJCsAAAAAAAAAAAAAAAAAAAAAAAAAAAAAAAAAAAAAAAAAAAAf/9k="/>
          <p:cNvSpPr>
            <a:spLocks noChangeAspect="1" noChangeArrowheads="1"/>
          </p:cNvSpPr>
          <p:nvPr/>
        </p:nvSpPr>
        <p:spPr bwMode="auto">
          <a:xfrm>
            <a:off x="155575" y="84138"/>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 name="9 Metin kutusu"/>
          <p:cNvSpPr txBox="1"/>
          <p:nvPr/>
        </p:nvSpPr>
        <p:spPr>
          <a:xfrm>
            <a:off x="3643274" y="3071810"/>
            <a:ext cx="5500726" cy="1384995"/>
          </a:xfrm>
          <a:prstGeom prst="rect">
            <a:avLst/>
          </a:prstGeom>
          <a:noFill/>
        </p:spPr>
        <p:txBody>
          <a:bodyPr wrap="square" rtlCol="0">
            <a:spAutoFit/>
          </a:bodyPr>
          <a:lstStyle/>
          <a:p>
            <a:r>
              <a:rPr lang="tr-TR" sz="1600" b="1" dirty="0" smtClean="0">
                <a:solidFill>
                  <a:schemeClr val="accent6">
                    <a:lumMod val="60000"/>
                    <a:lumOff val="40000"/>
                  </a:schemeClr>
                </a:solidFill>
              </a:rPr>
              <a:t>&gt;&gt;Türkiye şeker pancarı üretiminde en fazla pay İç Anadolu’ya aittir. Konya, Eskişehir, Yozgat, Kayseri ve Aksaray üretimin en fazla yapıldığı illerdir.</a:t>
            </a:r>
            <a:endParaRPr lang="tr-TR" sz="1600" dirty="0" smtClean="0">
              <a:solidFill>
                <a:schemeClr val="accent6">
                  <a:lumMod val="60000"/>
                  <a:lumOff val="40000"/>
                </a:schemeClr>
              </a:solidFill>
            </a:endParaRPr>
          </a:p>
          <a:p>
            <a:r>
              <a:rPr lang="tr-TR" dirty="0" smtClean="0"/>
              <a:t/>
            </a:r>
            <a:br>
              <a:rPr lang="tr-TR" dirty="0" smtClean="0"/>
            </a:br>
            <a:endParaRPr lang="tr-TR" dirty="0"/>
          </a:p>
        </p:txBody>
      </p:sp>
      <p:sp>
        <p:nvSpPr>
          <p:cNvPr id="12" name="11 Metin kutusu"/>
          <p:cNvSpPr txBox="1"/>
          <p:nvPr/>
        </p:nvSpPr>
        <p:spPr>
          <a:xfrm>
            <a:off x="142844" y="5500702"/>
            <a:ext cx="3500430" cy="923330"/>
          </a:xfrm>
          <a:prstGeom prst="rect">
            <a:avLst/>
          </a:prstGeom>
          <a:noFill/>
        </p:spPr>
        <p:txBody>
          <a:bodyPr wrap="square" rtlCol="0">
            <a:spAutoFit/>
          </a:bodyPr>
          <a:lstStyle/>
          <a:p>
            <a:r>
              <a:rPr lang="tr-TR" b="1" dirty="0" smtClean="0">
                <a:solidFill>
                  <a:srgbClr val="FF0000"/>
                </a:solidFill>
              </a:rPr>
              <a:t>2024 YILINDA TOPLAM 23 MİLYON TON PANCAR ÜRETİMİ GERÇEKLEŞMİŞTİR.</a:t>
            </a:r>
            <a:endParaRPr lang="tr-TR" b="1" dirty="0">
              <a:solidFill>
                <a:srgbClr val="FF0000"/>
              </a:solidFill>
            </a:endParaRPr>
          </a:p>
        </p:txBody>
      </p:sp>
      <p:pic>
        <p:nvPicPr>
          <p:cNvPr id="25604" name="Picture 4" descr="Türkiye Şeker Pancarı Üretimi Harita 2020 | Coğrafya Hocası"/>
          <p:cNvPicPr>
            <a:picLocks noChangeAspect="1" noChangeArrowheads="1"/>
          </p:cNvPicPr>
          <p:nvPr/>
        </p:nvPicPr>
        <p:blipFill>
          <a:blip r:embed="rId4"/>
          <a:srcRect/>
          <a:stretch>
            <a:fillRect/>
          </a:stretch>
        </p:blipFill>
        <p:spPr bwMode="auto">
          <a:xfrm>
            <a:off x="3571868" y="4214818"/>
            <a:ext cx="5429288" cy="24288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142852"/>
            <a:ext cx="1785918" cy="584775"/>
          </a:xfrm>
          <a:prstGeom prst="rect">
            <a:avLst/>
          </a:prstGeom>
          <a:solidFill>
            <a:srgbClr val="FFFF00"/>
          </a:solidFill>
        </p:spPr>
        <p:txBody>
          <a:bodyPr wrap="square" rtlCol="0">
            <a:spAutoFit/>
          </a:bodyPr>
          <a:lstStyle/>
          <a:p>
            <a:r>
              <a:rPr lang="tr-TR" sz="3200" dirty="0" smtClean="0">
                <a:solidFill>
                  <a:srgbClr val="FF0000"/>
                </a:solidFill>
              </a:rPr>
              <a:t>PAMUK</a:t>
            </a:r>
            <a:endParaRPr lang="tr-TR" sz="3200" dirty="0">
              <a:solidFill>
                <a:srgbClr val="FF0000"/>
              </a:solidFill>
            </a:endParaRPr>
          </a:p>
        </p:txBody>
      </p:sp>
      <p:sp>
        <p:nvSpPr>
          <p:cNvPr id="9" name="8 Dikdörtgen"/>
          <p:cNvSpPr/>
          <p:nvPr/>
        </p:nvSpPr>
        <p:spPr>
          <a:xfrm>
            <a:off x="1785918" y="10"/>
            <a:ext cx="7215206" cy="941797"/>
          </a:xfrm>
          <a:prstGeom prst="rect">
            <a:avLst/>
          </a:prstGeom>
          <a:solidFill>
            <a:schemeClr val="accent6">
              <a:lumMod val="60000"/>
              <a:lumOff val="40000"/>
            </a:schemeClr>
          </a:solidFill>
        </p:spPr>
        <p:txBody>
          <a:bodyPr wrap="square">
            <a:spAutoFit/>
          </a:bodyPr>
          <a:lstStyle/>
          <a:p>
            <a:r>
              <a:rPr lang="tr-TR" sz="1600" b="1" dirty="0" smtClean="0"/>
              <a:t>Pamuk; işlenmesi yönüyle çırçır sanayisinin, lif ile tekstil sanayisinin, çekirdeği ile yağ ve yem sanayisinin, </a:t>
            </a:r>
            <a:r>
              <a:rPr lang="tr-TR" sz="1600" b="1" dirty="0" err="1" smtClean="0"/>
              <a:t>linteri</a:t>
            </a:r>
            <a:r>
              <a:rPr lang="tr-TR" sz="1600" b="1" dirty="0" smtClean="0"/>
              <a:t> ile de kağıt sanayisinin ham maddesi olması açısından önemli bir üründür.</a:t>
            </a:r>
            <a:endParaRPr lang="tr-TR" sz="1600" dirty="0" smtClean="0"/>
          </a:p>
          <a:p>
            <a:r>
              <a:rPr lang="tr-TR" dirty="0" smtClean="0"/>
              <a:t/>
            </a:r>
            <a:br>
              <a:rPr lang="tr-TR" dirty="0" smtClean="0"/>
            </a:br>
            <a:endParaRPr lang="tr-TR" dirty="0"/>
          </a:p>
        </p:txBody>
      </p:sp>
      <p:pic>
        <p:nvPicPr>
          <p:cNvPr id="10" name="9 Resim" descr="pamuk.jpeg"/>
          <p:cNvPicPr>
            <a:picLocks noChangeAspect="1"/>
          </p:cNvPicPr>
          <p:nvPr/>
        </p:nvPicPr>
        <p:blipFill>
          <a:blip r:embed="rId2"/>
          <a:stretch>
            <a:fillRect/>
          </a:stretch>
        </p:blipFill>
        <p:spPr>
          <a:xfrm>
            <a:off x="142844" y="3071810"/>
            <a:ext cx="2857552" cy="21431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2" name="11 Resim" descr="pamuk2.jpeg"/>
          <p:cNvPicPr>
            <a:picLocks noChangeAspect="1"/>
          </p:cNvPicPr>
          <p:nvPr/>
        </p:nvPicPr>
        <p:blipFill>
          <a:blip r:embed="rId3"/>
          <a:stretch>
            <a:fillRect/>
          </a:stretch>
        </p:blipFill>
        <p:spPr>
          <a:xfrm>
            <a:off x="5572132" y="1000108"/>
            <a:ext cx="3429024" cy="22860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12 Akış Çizelgesi: Sıralı Erişimli Depolama"/>
          <p:cNvSpPr/>
          <p:nvPr/>
        </p:nvSpPr>
        <p:spPr>
          <a:xfrm>
            <a:off x="1500166" y="928670"/>
            <a:ext cx="3786214" cy="2071702"/>
          </a:xfrm>
          <a:prstGeom prst="flowChartMagneticTap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b="1" dirty="0" smtClean="0"/>
              <a:t>Pamuk çekirdeğinden elde edilen yağ, petrole alternatif olan ve günden güne artan </a:t>
            </a:r>
            <a:r>
              <a:rPr lang="tr-TR" sz="1600" b="1" dirty="0" err="1" smtClean="0"/>
              <a:t>biodizel</a:t>
            </a:r>
            <a:r>
              <a:rPr lang="tr-TR" sz="1600" b="1" dirty="0" smtClean="0"/>
              <a:t> üretiminde ham madde olarak kullanılmaktadır.</a:t>
            </a:r>
            <a:endParaRPr lang="tr-TR" sz="1600" dirty="0"/>
          </a:p>
        </p:txBody>
      </p:sp>
      <p:sp>
        <p:nvSpPr>
          <p:cNvPr id="14" name="13 Metin kutusu"/>
          <p:cNvSpPr txBox="1"/>
          <p:nvPr/>
        </p:nvSpPr>
        <p:spPr>
          <a:xfrm>
            <a:off x="3357554" y="3500438"/>
            <a:ext cx="5786446" cy="1384995"/>
          </a:xfrm>
          <a:prstGeom prst="rect">
            <a:avLst/>
          </a:prstGeom>
          <a:noFill/>
        </p:spPr>
        <p:txBody>
          <a:bodyPr wrap="square" rtlCol="0">
            <a:spAutoFit/>
          </a:bodyPr>
          <a:lstStyle/>
          <a:p>
            <a:r>
              <a:rPr lang="tr-TR" sz="1600" b="1" dirty="0" smtClean="0">
                <a:solidFill>
                  <a:schemeClr val="accent6">
                    <a:lumMod val="60000"/>
                    <a:lumOff val="40000"/>
                  </a:schemeClr>
                </a:solidFill>
              </a:rPr>
              <a:t>&gt;&gt;GAP ile birlikte Şanlıurfa, pamuk üretiminde uzun yıllar ilk sırada yer alan Çukurova'dan birinciliği almıştır. Şanlıurfa, Aydın, Hatay ve Diyarbakır  pamuğun en fazla yetiştirildiği yerlerdir.</a:t>
            </a:r>
            <a:endParaRPr lang="tr-TR" sz="1600" dirty="0" smtClean="0">
              <a:solidFill>
                <a:schemeClr val="accent6">
                  <a:lumMod val="60000"/>
                  <a:lumOff val="40000"/>
                </a:schemeClr>
              </a:solidFill>
            </a:endParaRPr>
          </a:p>
          <a:p>
            <a:r>
              <a:rPr lang="tr-TR" dirty="0" smtClean="0"/>
              <a:t/>
            </a:r>
            <a:br>
              <a:rPr lang="tr-TR" dirty="0" smtClean="0"/>
            </a:br>
            <a:endParaRPr lang="tr-TR" dirty="0"/>
          </a:p>
        </p:txBody>
      </p:sp>
      <p:pic>
        <p:nvPicPr>
          <p:cNvPr id="16" name="15 Resim" descr="şanlı"/>
          <p:cNvPicPr>
            <a:picLocks noChangeAspect="1"/>
          </p:cNvPicPr>
          <p:nvPr/>
        </p:nvPicPr>
        <p:blipFill>
          <a:blip r:embed="rId4"/>
          <a:stretch>
            <a:fillRect/>
          </a:stretch>
        </p:blipFill>
        <p:spPr>
          <a:xfrm>
            <a:off x="3143240" y="4714884"/>
            <a:ext cx="5786478" cy="20002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8" name="17 Metin kutusu"/>
          <p:cNvSpPr txBox="1"/>
          <p:nvPr/>
        </p:nvSpPr>
        <p:spPr>
          <a:xfrm>
            <a:off x="214282" y="5429264"/>
            <a:ext cx="2643206" cy="861774"/>
          </a:xfrm>
          <a:prstGeom prst="rect">
            <a:avLst/>
          </a:prstGeom>
          <a:noFill/>
        </p:spPr>
        <p:txBody>
          <a:bodyPr wrap="square" rtlCol="0">
            <a:spAutoFit/>
          </a:bodyPr>
          <a:lstStyle/>
          <a:p>
            <a:pPr algn="just"/>
            <a:r>
              <a:rPr lang="tr-TR" sz="1600" b="1" dirty="0" smtClean="0">
                <a:solidFill>
                  <a:srgbClr val="FF0000"/>
                </a:solidFill>
              </a:rPr>
              <a:t>2024 YILINDA TOPLAM 800  BİN TON PAMUK ÜRETİMİ GERÇEKLEŞMİŞTİR.</a:t>
            </a:r>
            <a:endParaRPr lang="tr-TR"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142852"/>
            <a:ext cx="1928794" cy="584775"/>
          </a:xfrm>
          <a:prstGeom prst="rect">
            <a:avLst/>
          </a:prstGeom>
          <a:solidFill>
            <a:srgbClr val="FFFF00"/>
          </a:solidFill>
        </p:spPr>
        <p:txBody>
          <a:bodyPr wrap="square" rtlCol="0">
            <a:spAutoFit/>
          </a:bodyPr>
          <a:lstStyle/>
          <a:p>
            <a:r>
              <a:rPr lang="tr-TR" sz="3200" dirty="0" smtClean="0">
                <a:solidFill>
                  <a:srgbClr val="FF0000"/>
                </a:solidFill>
              </a:rPr>
              <a:t>TÜTÜN</a:t>
            </a:r>
            <a:endParaRPr lang="tr-TR" sz="3200" dirty="0">
              <a:solidFill>
                <a:srgbClr val="FF0000"/>
              </a:solidFill>
            </a:endParaRPr>
          </a:p>
        </p:txBody>
      </p:sp>
      <p:sp>
        <p:nvSpPr>
          <p:cNvPr id="7" name="6 Metin kutusu"/>
          <p:cNvSpPr txBox="1"/>
          <p:nvPr/>
        </p:nvSpPr>
        <p:spPr>
          <a:xfrm>
            <a:off x="1928794" y="8"/>
            <a:ext cx="6786610" cy="901170"/>
          </a:xfrm>
          <a:prstGeom prst="rect">
            <a:avLst/>
          </a:prstGeom>
          <a:solidFill>
            <a:schemeClr val="accent6">
              <a:lumMod val="60000"/>
              <a:lumOff val="40000"/>
            </a:schemeClr>
          </a:solidFill>
        </p:spPr>
        <p:txBody>
          <a:bodyPr wrap="square" rtlCol="0">
            <a:spAutoFit/>
          </a:bodyPr>
          <a:lstStyle/>
          <a:p>
            <a:r>
              <a:rPr lang="tr-TR" b="1" dirty="0" smtClean="0"/>
              <a:t>Yeni Dünya ürünü olup Coğrafi Keşifler sonrası Eski Dünya ülkelerine yayılmıştır. Osmanlı Devleti’nde ilk defa tütün tarımı 1687 yılında Makedonya’da yapılmıştır.</a:t>
            </a:r>
            <a:endParaRPr lang="tr-TR" dirty="0" smtClean="0"/>
          </a:p>
          <a:p>
            <a:r>
              <a:rPr lang="tr-TR" dirty="0" smtClean="0"/>
              <a:t/>
            </a:r>
            <a:br>
              <a:rPr lang="tr-TR" dirty="0" smtClean="0"/>
            </a:br>
            <a:endParaRPr lang="tr-TR" dirty="0"/>
          </a:p>
        </p:txBody>
      </p:sp>
      <p:sp>
        <p:nvSpPr>
          <p:cNvPr id="8" name="7 Metin kutusu"/>
          <p:cNvSpPr txBox="1"/>
          <p:nvPr/>
        </p:nvSpPr>
        <p:spPr>
          <a:xfrm>
            <a:off x="3571868" y="3286124"/>
            <a:ext cx="5572132" cy="1477328"/>
          </a:xfrm>
          <a:prstGeom prst="rect">
            <a:avLst/>
          </a:prstGeom>
          <a:noFill/>
        </p:spPr>
        <p:txBody>
          <a:bodyPr wrap="square" rtlCol="0">
            <a:spAutoFit/>
          </a:bodyPr>
          <a:lstStyle/>
          <a:p>
            <a:r>
              <a:rPr lang="tr-TR" b="1" dirty="0" smtClean="0">
                <a:solidFill>
                  <a:schemeClr val="accent6">
                    <a:lumMod val="60000"/>
                    <a:lumOff val="40000"/>
                  </a:schemeClr>
                </a:solidFill>
              </a:rPr>
              <a:t>Türkiye’de 2024 yılında üretilen 99 bin ton civarı tütünün yaklaşık 75 bin tonu Manisa, Denizli, Adıyaman, Uşak ve Samsun illerine aittir</a:t>
            </a:r>
            <a:endParaRPr lang="tr-TR" dirty="0" smtClean="0">
              <a:solidFill>
                <a:schemeClr val="accent6">
                  <a:lumMod val="60000"/>
                  <a:lumOff val="40000"/>
                </a:schemeClr>
              </a:solidFill>
            </a:endParaRPr>
          </a:p>
          <a:p>
            <a:r>
              <a:rPr lang="tr-TR" dirty="0" smtClean="0"/>
              <a:t/>
            </a:r>
            <a:br>
              <a:rPr lang="tr-TR" dirty="0" smtClean="0"/>
            </a:br>
            <a:endParaRPr lang="tr-TR" dirty="0"/>
          </a:p>
        </p:txBody>
      </p:sp>
      <p:pic>
        <p:nvPicPr>
          <p:cNvPr id="9" name="8 Resim" descr="TÜTÜN"/>
          <p:cNvPicPr>
            <a:picLocks noChangeAspect="1"/>
          </p:cNvPicPr>
          <p:nvPr/>
        </p:nvPicPr>
        <p:blipFill>
          <a:blip r:embed="rId2"/>
          <a:stretch>
            <a:fillRect/>
          </a:stretch>
        </p:blipFill>
        <p:spPr>
          <a:xfrm>
            <a:off x="3286116" y="4500570"/>
            <a:ext cx="5857884" cy="2357430"/>
          </a:xfrm>
          <a:prstGeom prst="rect">
            <a:avLst/>
          </a:prstGeom>
        </p:spPr>
      </p:pic>
      <p:pic>
        <p:nvPicPr>
          <p:cNvPr id="11" name="10 Resim" descr="TÜTÜN3.jpeg"/>
          <p:cNvPicPr>
            <a:picLocks noChangeAspect="1"/>
          </p:cNvPicPr>
          <p:nvPr/>
        </p:nvPicPr>
        <p:blipFill>
          <a:blip r:embed="rId3"/>
          <a:stretch>
            <a:fillRect/>
          </a:stretch>
        </p:blipFill>
        <p:spPr>
          <a:xfrm rot="21209801">
            <a:off x="111943" y="2945031"/>
            <a:ext cx="2928958" cy="2143140"/>
          </a:xfrm>
          <a:prstGeom prst="flowChartDecision">
            <a:avLst/>
          </a:prstGeom>
        </p:spPr>
      </p:pic>
      <p:pic>
        <p:nvPicPr>
          <p:cNvPr id="12" name="11 Resim" descr="TÜTÜN2"/>
          <p:cNvPicPr>
            <a:picLocks noChangeAspect="1"/>
          </p:cNvPicPr>
          <p:nvPr/>
        </p:nvPicPr>
        <p:blipFill>
          <a:blip r:embed="rId4"/>
          <a:stretch>
            <a:fillRect/>
          </a:stretch>
        </p:blipFill>
        <p:spPr>
          <a:xfrm>
            <a:off x="4643438" y="1071546"/>
            <a:ext cx="4101474" cy="21431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3" name="12 Metin kutusu"/>
          <p:cNvSpPr txBox="1"/>
          <p:nvPr/>
        </p:nvSpPr>
        <p:spPr>
          <a:xfrm>
            <a:off x="285720" y="1000108"/>
            <a:ext cx="4143404" cy="1877437"/>
          </a:xfrm>
          <a:prstGeom prst="rect">
            <a:avLst/>
          </a:prstGeom>
          <a:noFill/>
        </p:spPr>
        <p:txBody>
          <a:bodyPr wrap="square" rtlCol="0">
            <a:spAutoFit/>
          </a:bodyPr>
          <a:lstStyle/>
          <a:p>
            <a:r>
              <a:rPr lang="tr-TR" sz="1600" b="1" dirty="0" smtClean="0"/>
              <a:t>Türkiye’de uzun yıllar boyunca geniş bir alanda tütün tarımı yapılmaktaydı. Ancak devlet, kalitesiz tütün üretimini engellemek amacıyla ekim alanlarını sınırlandırdı ve kalitesiz tütün alımı yapmadı.</a:t>
            </a:r>
            <a:endParaRPr lang="tr-TR" sz="1600" dirty="0" smtClean="0"/>
          </a:p>
          <a:p>
            <a:r>
              <a:rPr lang="tr-TR" dirty="0" smtClean="0"/>
              <a:t/>
            </a:r>
            <a:br>
              <a:rPr lang="tr-TR" dirty="0" smtClean="0"/>
            </a:br>
            <a:endParaRPr lang="tr-TR" dirty="0"/>
          </a:p>
        </p:txBody>
      </p:sp>
      <p:sp>
        <p:nvSpPr>
          <p:cNvPr id="15" name="14 Metin kutusu"/>
          <p:cNvSpPr txBox="1"/>
          <p:nvPr/>
        </p:nvSpPr>
        <p:spPr>
          <a:xfrm>
            <a:off x="142844" y="5500702"/>
            <a:ext cx="2857520" cy="923330"/>
          </a:xfrm>
          <a:prstGeom prst="rect">
            <a:avLst/>
          </a:prstGeom>
          <a:noFill/>
        </p:spPr>
        <p:txBody>
          <a:bodyPr wrap="square" rtlCol="0">
            <a:spAutoFit/>
          </a:bodyPr>
          <a:lstStyle/>
          <a:p>
            <a:pPr algn="just"/>
            <a:r>
              <a:rPr lang="tr-TR" dirty="0" smtClean="0"/>
              <a:t>2024 YILINDA TOPLAM 99  BİN TON TÜTÜN ÜRETİMİ GERÇEKLEŞMİŞTİR.</a:t>
            </a:r>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142852"/>
            <a:ext cx="2071670" cy="584775"/>
          </a:xfrm>
          <a:prstGeom prst="rect">
            <a:avLst/>
          </a:prstGeom>
          <a:solidFill>
            <a:srgbClr val="FFFF00"/>
          </a:solidFill>
        </p:spPr>
        <p:txBody>
          <a:bodyPr wrap="square" rtlCol="0">
            <a:spAutoFit/>
          </a:bodyPr>
          <a:lstStyle/>
          <a:p>
            <a:r>
              <a:rPr lang="tr-TR" sz="3200" dirty="0" smtClean="0">
                <a:solidFill>
                  <a:srgbClr val="FF0000"/>
                </a:solidFill>
              </a:rPr>
              <a:t>HAŞHAŞ</a:t>
            </a:r>
            <a:endParaRPr lang="tr-TR" sz="3200" dirty="0">
              <a:solidFill>
                <a:srgbClr val="FF0000"/>
              </a:solidFill>
            </a:endParaRPr>
          </a:p>
        </p:txBody>
      </p:sp>
      <p:sp>
        <p:nvSpPr>
          <p:cNvPr id="7" name="6 Metin kutusu"/>
          <p:cNvSpPr txBox="1"/>
          <p:nvPr/>
        </p:nvSpPr>
        <p:spPr>
          <a:xfrm>
            <a:off x="2071670" y="11"/>
            <a:ext cx="7072330" cy="901170"/>
          </a:xfrm>
          <a:prstGeom prst="rect">
            <a:avLst/>
          </a:prstGeom>
          <a:solidFill>
            <a:schemeClr val="accent6">
              <a:lumMod val="60000"/>
              <a:lumOff val="40000"/>
            </a:schemeClr>
          </a:solidFill>
        </p:spPr>
        <p:txBody>
          <a:bodyPr wrap="square" rtlCol="0">
            <a:spAutoFit/>
          </a:bodyPr>
          <a:lstStyle/>
          <a:p>
            <a:r>
              <a:rPr lang="tr-TR" b="1" dirty="0" smtClean="0"/>
              <a:t>Ülkemizde tıbbi amaçlı üretilen haşhaş devlet denetimindedir. Üretim alanı sınırlı olan bu ürünün en çok üretildiği yerler </a:t>
            </a:r>
            <a:r>
              <a:rPr lang="tr-TR" b="1" dirty="0" err="1" smtClean="0"/>
              <a:t>Afyonkarahisar</a:t>
            </a:r>
            <a:r>
              <a:rPr lang="tr-TR" b="1" dirty="0" smtClean="0"/>
              <a:t> ve Konya’dır.</a:t>
            </a:r>
            <a:endParaRPr lang="tr-TR" dirty="0" smtClean="0"/>
          </a:p>
          <a:p>
            <a:r>
              <a:rPr lang="tr-TR" dirty="0" smtClean="0"/>
              <a:t/>
            </a:r>
            <a:br>
              <a:rPr lang="tr-TR" dirty="0" smtClean="0"/>
            </a:br>
            <a:endParaRPr lang="tr-TR" dirty="0"/>
          </a:p>
        </p:txBody>
      </p:sp>
      <p:pic>
        <p:nvPicPr>
          <p:cNvPr id="8" name="7 Resim" descr="turkiye-hashas-uretim-haritasi.png"/>
          <p:cNvPicPr>
            <a:picLocks noChangeAspect="1"/>
          </p:cNvPicPr>
          <p:nvPr/>
        </p:nvPicPr>
        <p:blipFill>
          <a:blip r:embed="rId2"/>
          <a:stretch>
            <a:fillRect/>
          </a:stretch>
        </p:blipFill>
        <p:spPr>
          <a:xfrm>
            <a:off x="3428992" y="1214422"/>
            <a:ext cx="5429256" cy="392906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8 Metin kutusu"/>
          <p:cNvSpPr txBox="1"/>
          <p:nvPr/>
        </p:nvSpPr>
        <p:spPr>
          <a:xfrm>
            <a:off x="3071802" y="5500702"/>
            <a:ext cx="2500330" cy="830997"/>
          </a:xfrm>
          <a:prstGeom prst="rect">
            <a:avLst/>
          </a:prstGeom>
          <a:noFill/>
        </p:spPr>
        <p:txBody>
          <a:bodyPr wrap="square" rtlCol="0">
            <a:spAutoFit/>
          </a:bodyPr>
          <a:lstStyle/>
          <a:p>
            <a:pPr algn="just"/>
            <a:r>
              <a:rPr lang="tr-TR" sz="1600" b="1" dirty="0" smtClean="0">
                <a:solidFill>
                  <a:srgbClr val="FF0000"/>
                </a:solidFill>
              </a:rPr>
              <a:t>2024 YILINDA TOPLAM 6   BİN TON HAŞHAŞ ÜRETİMİ GERÇEKLEŞMİŞTİR.</a:t>
            </a:r>
            <a:endParaRPr lang="tr-TR" sz="1600" b="1" dirty="0">
              <a:solidFill>
                <a:srgbClr val="FF0000"/>
              </a:solidFill>
            </a:endParaRPr>
          </a:p>
        </p:txBody>
      </p:sp>
      <p:sp>
        <p:nvSpPr>
          <p:cNvPr id="29698" name="AutoShape 2" descr="C:\Users\NTRO~1\AppData\Local\Temp\{C767C3AE-D2D3-4BCC-976D-8B1E3B8325E2}.tmp"/>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9700" name="AutoShape 4" descr="https://i.nefisyemektarifleri.com/2023/02/01/hashas-nedir-faydalari-nelerdi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9702" name="AutoShape 6" descr="https://i.nefisyemektarifleri.com/2023/02/01/hashas-nedir-faydalari-nelerdi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9704" name="Picture 8" descr="https://i.nefisyemektarifleri.com/2023/02/01/hashas-nedir-faydalari-nelerdir.jpg"/>
          <p:cNvPicPr>
            <a:picLocks noChangeAspect="1" noChangeArrowheads="1"/>
          </p:cNvPicPr>
          <p:nvPr/>
        </p:nvPicPr>
        <p:blipFill>
          <a:blip r:embed="rId3"/>
          <a:srcRect/>
          <a:stretch>
            <a:fillRect/>
          </a:stretch>
        </p:blipFill>
        <p:spPr bwMode="auto">
          <a:xfrm>
            <a:off x="0" y="1714488"/>
            <a:ext cx="3357586" cy="24526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13 Şimşek İşareti"/>
          <p:cNvSpPr/>
          <p:nvPr/>
        </p:nvSpPr>
        <p:spPr>
          <a:xfrm>
            <a:off x="1071538" y="4572008"/>
            <a:ext cx="1928826" cy="1214446"/>
          </a:xfrm>
          <a:prstGeom prst="lightningBol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142852"/>
            <a:ext cx="2071702" cy="584775"/>
          </a:xfrm>
          <a:prstGeom prst="rect">
            <a:avLst/>
          </a:prstGeom>
          <a:solidFill>
            <a:srgbClr val="FFFF00"/>
          </a:solidFill>
        </p:spPr>
        <p:txBody>
          <a:bodyPr wrap="square" rtlCol="0">
            <a:spAutoFit/>
          </a:bodyPr>
          <a:lstStyle/>
          <a:p>
            <a:r>
              <a:rPr lang="tr-TR" sz="3200" dirty="0" smtClean="0">
                <a:solidFill>
                  <a:srgbClr val="FF0000"/>
                </a:solidFill>
              </a:rPr>
              <a:t>KENEVİR</a:t>
            </a:r>
            <a:endParaRPr lang="tr-TR" sz="3200" dirty="0">
              <a:solidFill>
                <a:srgbClr val="FF0000"/>
              </a:solidFill>
            </a:endParaRPr>
          </a:p>
        </p:txBody>
      </p:sp>
      <p:sp>
        <p:nvSpPr>
          <p:cNvPr id="5" name="4 Metin kutusu"/>
          <p:cNvSpPr txBox="1"/>
          <p:nvPr/>
        </p:nvSpPr>
        <p:spPr>
          <a:xfrm>
            <a:off x="2071670" y="0"/>
            <a:ext cx="7072330" cy="923330"/>
          </a:xfrm>
          <a:prstGeom prst="rect">
            <a:avLst/>
          </a:prstGeom>
          <a:solidFill>
            <a:schemeClr val="accent6">
              <a:lumMod val="60000"/>
              <a:lumOff val="40000"/>
            </a:schemeClr>
          </a:solidFill>
        </p:spPr>
        <p:txBody>
          <a:bodyPr wrap="square" rtlCol="0">
            <a:spAutoFit/>
          </a:bodyPr>
          <a:lstStyle/>
          <a:p>
            <a:r>
              <a:rPr lang="tr-TR" b="1" dirty="0" smtClean="0"/>
              <a:t>Kenevir bitkisinin liflerinden halat yapımında, tohumlarından mobilyacılıkta kullanılan bezir yağı elde edilir. Uyuşturucu da elde edilebilen bu ürün, devlet denetiminde yetiştirilir.</a:t>
            </a:r>
            <a:endParaRPr lang="tr-TR" dirty="0"/>
          </a:p>
        </p:txBody>
      </p:sp>
      <p:pic>
        <p:nvPicPr>
          <p:cNvPr id="6" name="5 Resim" descr="kenevir-yetistiriciligi.jpg"/>
          <p:cNvPicPr>
            <a:picLocks noChangeAspect="1"/>
          </p:cNvPicPr>
          <p:nvPr/>
        </p:nvPicPr>
        <p:blipFill>
          <a:blip r:embed="rId2"/>
          <a:stretch>
            <a:fillRect/>
          </a:stretch>
        </p:blipFill>
        <p:spPr>
          <a:xfrm>
            <a:off x="4572000" y="3571876"/>
            <a:ext cx="4286280" cy="242889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7" name="6 Resim" descr="KENEVİR"/>
          <p:cNvPicPr>
            <a:picLocks noChangeAspect="1"/>
          </p:cNvPicPr>
          <p:nvPr/>
        </p:nvPicPr>
        <p:blipFill>
          <a:blip r:embed="rId3"/>
          <a:stretch>
            <a:fillRect/>
          </a:stretch>
        </p:blipFill>
        <p:spPr>
          <a:xfrm>
            <a:off x="0" y="1428736"/>
            <a:ext cx="4429124" cy="42214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7 Metin kutusu"/>
          <p:cNvSpPr txBox="1"/>
          <p:nvPr/>
        </p:nvSpPr>
        <p:spPr>
          <a:xfrm>
            <a:off x="4714876" y="1285860"/>
            <a:ext cx="4143404" cy="1477328"/>
          </a:xfrm>
          <a:prstGeom prst="rect">
            <a:avLst/>
          </a:prstGeom>
          <a:noFill/>
        </p:spPr>
        <p:txBody>
          <a:bodyPr wrap="square" rtlCol="0">
            <a:spAutoFit/>
          </a:bodyPr>
          <a:lstStyle/>
          <a:p>
            <a:r>
              <a:rPr lang="tr-TR" b="1" i="1" dirty="0" smtClean="0"/>
              <a:t>Türkiye’de keten, kenevir, haşhaş, pirinç, tütün gibi tarım ürünleri Gıda, Tarım ve Hayvancılık Bakanlığının verdiği özel izin ile sadece belirli yerlerde yetiştirilmektedir</a:t>
            </a:r>
            <a:r>
              <a:rPr lang="tr-TR" i="1" dirty="0" smtClean="0"/>
              <a:t>.</a:t>
            </a:r>
            <a:endParaRPr lang="tr-TR" i="1" dirty="0"/>
          </a:p>
        </p:txBody>
      </p:sp>
      <p:sp>
        <p:nvSpPr>
          <p:cNvPr id="11" name="10 Şimşek İşareti"/>
          <p:cNvSpPr/>
          <p:nvPr/>
        </p:nvSpPr>
        <p:spPr>
          <a:xfrm>
            <a:off x="3428992" y="928670"/>
            <a:ext cx="1214446" cy="571504"/>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11 Metin kutusu"/>
          <p:cNvSpPr txBox="1"/>
          <p:nvPr/>
        </p:nvSpPr>
        <p:spPr>
          <a:xfrm>
            <a:off x="4500562" y="6211669"/>
            <a:ext cx="4357718" cy="646331"/>
          </a:xfrm>
          <a:prstGeom prst="rect">
            <a:avLst/>
          </a:prstGeom>
          <a:noFill/>
        </p:spPr>
        <p:txBody>
          <a:bodyPr wrap="square" rtlCol="0">
            <a:spAutoFit/>
          </a:bodyPr>
          <a:lstStyle/>
          <a:p>
            <a:pPr algn="just"/>
            <a:r>
              <a:rPr lang="tr-TR" dirty="0" smtClean="0">
                <a:solidFill>
                  <a:srgbClr val="FF0000"/>
                </a:solidFill>
              </a:rPr>
              <a:t>2024 YILINDA TOPLAM 1772 BİN TON KENEVİR ÜRETİMİ GERÇEKLEŞMİŞTİR.</a:t>
            </a:r>
            <a:endParaRPr lang="tr-TR" dirty="0">
              <a:solidFill>
                <a:srgbClr val="FF0000"/>
              </a:solidFill>
            </a:endParaRPr>
          </a:p>
        </p:txBody>
      </p:sp>
      <p:sp>
        <p:nvSpPr>
          <p:cNvPr id="10" name="9 Metin kutusu"/>
          <p:cNvSpPr txBox="1"/>
          <p:nvPr/>
        </p:nvSpPr>
        <p:spPr>
          <a:xfrm>
            <a:off x="4714876" y="2786058"/>
            <a:ext cx="4071966" cy="646331"/>
          </a:xfrm>
          <a:prstGeom prst="rect">
            <a:avLst/>
          </a:prstGeom>
          <a:noFill/>
        </p:spPr>
        <p:txBody>
          <a:bodyPr wrap="square" rtlCol="0">
            <a:spAutoFit/>
          </a:bodyPr>
          <a:lstStyle/>
          <a:p>
            <a:r>
              <a:rPr lang="tr-TR" dirty="0" smtClean="0">
                <a:solidFill>
                  <a:schemeClr val="accent6">
                    <a:lumMod val="75000"/>
                  </a:schemeClr>
                </a:solidFill>
              </a:rPr>
              <a:t>&gt;&gt;Türkiye’de Karadeniz,Marmara ve İç Anadolu bölgelerinde yapılmaktadır.</a:t>
            </a:r>
            <a:endParaRPr lang="tr-TR" dirty="0">
              <a:solidFill>
                <a:schemeClr val="accent6">
                  <a:lumMod val="7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142852"/>
            <a:ext cx="1500166" cy="584775"/>
          </a:xfrm>
          <a:prstGeom prst="rect">
            <a:avLst/>
          </a:prstGeom>
          <a:solidFill>
            <a:srgbClr val="FFFF00"/>
          </a:solidFill>
        </p:spPr>
        <p:txBody>
          <a:bodyPr wrap="square" rtlCol="0">
            <a:spAutoFit/>
          </a:bodyPr>
          <a:lstStyle/>
          <a:p>
            <a:r>
              <a:rPr lang="tr-TR" sz="3200" dirty="0" smtClean="0">
                <a:solidFill>
                  <a:srgbClr val="FF0000"/>
                </a:solidFill>
              </a:rPr>
              <a:t>ÇAY</a:t>
            </a:r>
            <a:endParaRPr lang="tr-TR" sz="3200" dirty="0">
              <a:solidFill>
                <a:srgbClr val="FF0000"/>
              </a:solidFill>
            </a:endParaRPr>
          </a:p>
        </p:txBody>
      </p:sp>
      <p:sp>
        <p:nvSpPr>
          <p:cNvPr id="5" name="4 Metin kutusu"/>
          <p:cNvSpPr txBox="1"/>
          <p:nvPr/>
        </p:nvSpPr>
        <p:spPr>
          <a:xfrm>
            <a:off x="1500166" y="16"/>
            <a:ext cx="7643834" cy="871624"/>
          </a:xfrm>
          <a:prstGeom prst="rect">
            <a:avLst/>
          </a:prstGeom>
          <a:solidFill>
            <a:schemeClr val="accent6">
              <a:lumMod val="60000"/>
              <a:lumOff val="40000"/>
            </a:schemeClr>
          </a:solidFill>
        </p:spPr>
        <p:txBody>
          <a:bodyPr wrap="square" rtlCol="0">
            <a:spAutoFit/>
          </a:bodyPr>
          <a:lstStyle/>
          <a:p>
            <a:r>
              <a:rPr lang="tr-TR" b="1" dirty="0" smtClean="0"/>
              <a:t>Çayın özel yetişme koşulları bulunmaktadır. Yılda 1.600 </a:t>
            </a:r>
            <a:r>
              <a:rPr lang="tr-TR" b="1" dirty="0" err="1" smtClean="0"/>
              <a:t>mm’den</a:t>
            </a:r>
            <a:r>
              <a:rPr lang="tr-TR" b="1" dirty="0" smtClean="0"/>
              <a:t> fazla yağış, kalın ve kireçsiz toprak, sert rüzgârlardan korunan yerler, yarı gölgeli yarı ışıklı ortam, çay üretilen yerlerin başlıca özelliğidir.</a:t>
            </a:r>
            <a:endParaRPr lang="tr-TR" dirty="0" smtClean="0"/>
          </a:p>
          <a:p>
            <a:r>
              <a:rPr lang="tr-TR" dirty="0" smtClean="0"/>
              <a:t/>
            </a:r>
            <a:br>
              <a:rPr lang="tr-TR" dirty="0" smtClean="0"/>
            </a:br>
            <a:endParaRPr lang="tr-TR" dirty="0"/>
          </a:p>
        </p:txBody>
      </p:sp>
      <p:sp>
        <p:nvSpPr>
          <p:cNvPr id="6" name="5 7-Noktalı Yıldız"/>
          <p:cNvSpPr/>
          <p:nvPr/>
        </p:nvSpPr>
        <p:spPr>
          <a:xfrm rot="19922814">
            <a:off x="-47597" y="1280110"/>
            <a:ext cx="3491375" cy="3104462"/>
          </a:xfrm>
          <a:prstGeom prst="star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smtClean="0">
                <a:solidFill>
                  <a:schemeClr val="tx1"/>
                </a:solidFill>
              </a:rPr>
              <a:t>İlk çay fabrikası, 1947 yılında, günlük 60 ton kapasiteli, Rize Fener Mahallesinde, Merkez Çay Fabrikası adı altında işletmeye açılmıştır.</a:t>
            </a:r>
            <a:endParaRPr lang="tr-TR" sz="1400" dirty="0">
              <a:solidFill>
                <a:schemeClr val="tx1"/>
              </a:solidFill>
            </a:endParaRPr>
          </a:p>
        </p:txBody>
      </p:sp>
      <p:sp>
        <p:nvSpPr>
          <p:cNvPr id="7" name="6 Metin kutusu"/>
          <p:cNvSpPr txBox="1"/>
          <p:nvPr/>
        </p:nvSpPr>
        <p:spPr>
          <a:xfrm>
            <a:off x="4000496" y="3286124"/>
            <a:ext cx="4357718" cy="1200329"/>
          </a:xfrm>
          <a:prstGeom prst="rect">
            <a:avLst/>
          </a:prstGeom>
          <a:noFill/>
        </p:spPr>
        <p:txBody>
          <a:bodyPr wrap="square" rtlCol="0">
            <a:spAutoFit/>
          </a:bodyPr>
          <a:lstStyle/>
          <a:p>
            <a:r>
              <a:rPr lang="tr-TR" b="1" dirty="0" smtClean="0">
                <a:solidFill>
                  <a:schemeClr val="accent6">
                    <a:lumMod val="75000"/>
                  </a:schemeClr>
                </a:solidFill>
              </a:rPr>
              <a:t>&gt;&gt;Ülkemizde Rize başta olmak üzere Artvin, Trabzon ve Giresun kıyılarında çay üretilir.</a:t>
            </a:r>
            <a:endParaRPr lang="tr-TR" dirty="0" smtClean="0">
              <a:solidFill>
                <a:schemeClr val="accent6">
                  <a:lumMod val="75000"/>
                </a:schemeClr>
              </a:solidFill>
            </a:endParaRPr>
          </a:p>
          <a:p>
            <a:r>
              <a:rPr lang="tr-TR" dirty="0" smtClean="0"/>
              <a:t/>
            </a:r>
            <a:br>
              <a:rPr lang="tr-TR" dirty="0" smtClean="0"/>
            </a:br>
            <a:endParaRPr lang="tr-TR" dirty="0"/>
          </a:p>
        </p:txBody>
      </p:sp>
      <p:sp>
        <p:nvSpPr>
          <p:cNvPr id="9" name="8 Metin kutusu"/>
          <p:cNvSpPr txBox="1"/>
          <p:nvPr/>
        </p:nvSpPr>
        <p:spPr>
          <a:xfrm>
            <a:off x="0" y="5000636"/>
            <a:ext cx="3500462" cy="923330"/>
          </a:xfrm>
          <a:prstGeom prst="rect">
            <a:avLst/>
          </a:prstGeom>
          <a:noFill/>
        </p:spPr>
        <p:txBody>
          <a:bodyPr wrap="square" rtlCol="0">
            <a:spAutoFit/>
          </a:bodyPr>
          <a:lstStyle/>
          <a:p>
            <a:r>
              <a:rPr lang="tr-TR" b="1" dirty="0" smtClean="0">
                <a:solidFill>
                  <a:srgbClr val="FF0000"/>
                </a:solidFill>
              </a:rPr>
              <a:t>2024 YILINDA TOPLAM 1.5 MİLYON TON ÇAY ÜRETİMİ GERÇEKLEŞMİŞTİR.</a:t>
            </a:r>
            <a:endParaRPr lang="tr-TR" b="1" dirty="0"/>
          </a:p>
        </p:txBody>
      </p:sp>
      <p:pic>
        <p:nvPicPr>
          <p:cNvPr id="10" name="9 Resim" descr="çay"/>
          <p:cNvPicPr>
            <a:picLocks noChangeAspect="1"/>
          </p:cNvPicPr>
          <p:nvPr/>
        </p:nvPicPr>
        <p:blipFill>
          <a:blip r:embed="rId2"/>
          <a:stretch>
            <a:fillRect/>
          </a:stretch>
        </p:blipFill>
        <p:spPr>
          <a:xfrm>
            <a:off x="3571868" y="4214818"/>
            <a:ext cx="5374000" cy="24974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10 Resim" descr="çay2"/>
          <p:cNvPicPr>
            <a:picLocks noChangeAspect="1"/>
          </p:cNvPicPr>
          <p:nvPr/>
        </p:nvPicPr>
        <p:blipFill>
          <a:blip r:embed="rId3"/>
          <a:stretch>
            <a:fillRect/>
          </a:stretch>
        </p:blipFill>
        <p:spPr>
          <a:xfrm>
            <a:off x="3857620" y="1000108"/>
            <a:ext cx="5097780" cy="2357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alga"/>
          <p:cNvSpPr/>
          <p:nvPr/>
        </p:nvSpPr>
        <p:spPr>
          <a:xfrm>
            <a:off x="857224" y="357166"/>
            <a:ext cx="7429552" cy="2714644"/>
          </a:xfrm>
          <a:prstGeom prst="wav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000" dirty="0" smtClean="0"/>
              <a:t>YAĞ BİTKİLERİ</a:t>
            </a:r>
            <a:endParaRPr lang="tr-TR" sz="8000" dirty="0"/>
          </a:p>
        </p:txBody>
      </p:sp>
      <p:pic>
        <p:nvPicPr>
          <p:cNvPr id="3" name="2 Resim" descr="ayçiçek"/>
          <p:cNvPicPr>
            <a:picLocks noChangeAspect="1"/>
          </p:cNvPicPr>
          <p:nvPr/>
        </p:nvPicPr>
        <p:blipFill>
          <a:blip r:embed="rId2"/>
          <a:stretch>
            <a:fillRect/>
          </a:stretch>
        </p:blipFill>
        <p:spPr>
          <a:xfrm>
            <a:off x="500034" y="3429000"/>
            <a:ext cx="3429024" cy="25717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4 Resim" descr="soya.jpg"/>
          <p:cNvPicPr>
            <a:picLocks noChangeAspect="1"/>
          </p:cNvPicPr>
          <p:nvPr/>
        </p:nvPicPr>
        <p:blipFill>
          <a:blip r:embed="rId3"/>
          <a:stretch>
            <a:fillRect/>
          </a:stretch>
        </p:blipFill>
        <p:spPr>
          <a:xfrm>
            <a:off x="5143504" y="3500438"/>
            <a:ext cx="3714756" cy="23574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142852"/>
            <a:ext cx="2214546" cy="584775"/>
          </a:xfrm>
          <a:prstGeom prst="rect">
            <a:avLst/>
          </a:prstGeom>
          <a:solidFill>
            <a:srgbClr val="FFFF00"/>
          </a:solidFill>
        </p:spPr>
        <p:txBody>
          <a:bodyPr wrap="square" rtlCol="0">
            <a:spAutoFit/>
          </a:bodyPr>
          <a:lstStyle/>
          <a:p>
            <a:r>
              <a:rPr lang="tr-TR" sz="3200" dirty="0" smtClean="0">
                <a:solidFill>
                  <a:srgbClr val="FF0000"/>
                </a:solidFill>
              </a:rPr>
              <a:t>AYÇİÇEĞİ</a:t>
            </a:r>
            <a:endParaRPr lang="tr-TR" sz="3200" dirty="0">
              <a:solidFill>
                <a:srgbClr val="FF0000"/>
              </a:solidFill>
            </a:endParaRPr>
          </a:p>
        </p:txBody>
      </p:sp>
      <p:sp>
        <p:nvSpPr>
          <p:cNvPr id="5" name="4 Metin kutusu"/>
          <p:cNvSpPr txBox="1"/>
          <p:nvPr/>
        </p:nvSpPr>
        <p:spPr>
          <a:xfrm>
            <a:off x="2214546" y="8"/>
            <a:ext cx="6929454" cy="886397"/>
          </a:xfrm>
          <a:prstGeom prst="rect">
            <a:avLst/>
          </a:prstGeom>
          <a:solidFill>
            <a:schemeClr val="accent6">
              <a:lumMod val="60000"/>
              <a:lumOff val="40000"/>
            </a:schemeClr>
          </a:solidFill>
        </p:spPr>
        <p:txBody>
          <a:bodyPr wrap="square" rtlCol="0">
            <a:spAutoFit/>
          </a:bodyPr>
          <a:lstStyle/>
          <a:p>
            <a:r>
              <a:rPr lang="tr-TR" b="1" dirty="0" smtClean="0"/>
              <a:t>Ülkemizin en önemli yağ bitkilerinden olup çoğunlukla yağlık olarak yetiştirilmektedir. Bitkisel yağ tüketiminin yaklaşık %50`sini karşılamaktadır.</a:t>
            </a:r>
            <a:endParaRPr lang="tr-TR" dirty="0" smtClean="0"/>
          </a:p>
          <a:p>
            <a:r>
              <a:rPr lang="tr-TR" dirty="0" smtClean="0"/>
              <a:t/>
            </a:r>
            <a:br>
              <a:rPr lang="tr-TR" dirty="0" smtClean="0"/>
            </a:br>
            <a:endParaRPr lang="tr-TR" dirty="0"/>
          </a:p>
        </p:txBody>
      </p:sp>
      <p:pic>
        <p:nvPicPr>
          <p:cNvPr id="6" name="5 Resim" descr="ayçiçeği"/>
          <p:cNvPicPr>
            <a:picLocks noChangeAspect="1"/>
          </p:cNvPicPr>
          <p:nvPr/>
        </p:nvPicPr>
        <p:blipFill>
          <a:blip r:embed="rId2"/>
          <a:stretch>
            <a:fillRect/>
          </a:stretch>
        </p:blipFill>
        <p:spPr>
          <a:xfrm>
            <a:off x="176039" y="1496031"/>
            <a:ext cx="3714744" cy="21231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6 Resim" descr="ayçiçeği harita"/>
          <p:cNvPicPr>
            <a:picLocks noChangeAspect="1"/>
          </p:cNvPicPr>
          <p:nvPr/>
        </p:nvPicPr>
        <p:blipFill>
          <a:blip r:embed="rId3"/>
          <a:stretch>
            <a:fillRect/>
          </a:stretch>
        </p:blipFill>
        <p:spPr>
          <a:xfrm>
            <a:off x="3643306" y="3429000"/>
            <a:ext cx="5214942" cy="32232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7 Metin kutusu"/>
          <p:cNvSpPr txBox="1"/>
          <p:nvPr/>
        </p:nvSpPr>
        <p:spPr>
          <a:xfrm>
            <a:off x="4000496" y="2571744"/>
            <a:ext cx="5357850" cy="1200329"/>
          </a:xfrm>
          <a:prstGeom prst="rect">
            <a:avLst/>
          </a:prstGeom>
          <a:noFill/>
        </p:spPr>
        <p:txBody>
          <a:bodyPr wrap="square" rtlCol="0">
            <a:spAutoFit/>
          </a:bodyPr>
          <a:lstStyle/>
          <a:p>
            <a:r>
              <a:rPr lang="tr-TR" b="1" dirty="0" smtClean="0">
                <a:solidFill>
                  <a:schemeClr val="accent6">
                    <a:lumMod val="60000"/>
                    <a:lumOff val="40000"/>
                  </a:schemeClr>
                </a:solidFill>
              </a:rPr>
              <a:t>&gt;&gt;Ayçiçeği Tekirdağ, Konya, Edirne ve Kırklareli’nde yaygın şekilde yetiştirilir.</a:t>
            </a:r>
            <a:endParaRPr lang="tr-TR" dirty="0" smtClean="0">
              <a:solidFill>
                <a:schemeClr val="accent6">
                  <a:lumMod val="60000"/>
                  <a:lumOff val="40000"/>
                </a:schemeClr>
              </a:solidFill>
            </a:endParaRPr>
          </a:p>
          <a:p>
            <a:r>
              <a:rPr lang="tr-TR" dirty="0" smtClean="0"/>
              <a:t/>
            </a:r>
            <a:br>
              <a:rPr lang="tr-TR" dirty="0" smtClean="0"/>
            </a:br>
            <a:endParaRPr lang="tr-TR" dirty="0"/>
          </a:p>
        </p:txBody>
      </p:sp>
      <p:sp>
        <p:nvSpPr>
          <p:cNvPr id="9" name="8 Metin kutusu"/>
          <p:cNvSpPr txBox="1"/>
          <p:nvPr/>
        </p:nvSpPr>
        <p:spPr>
          <a:xfrm>
            <a:off x="214282" y="4643446"/>
            <a:ext cx="3286148" cy="923330"/>
          </a:xfrm>
          <a:prstGeom prst="rect">
            <a:avLst/>
          </a:prstGeom>
          <a:noFill/>
        </p:spPr>
        <p:txBody>
          <a:bodyPr wrap="square" rtlCol="0">
            <a:spAutoFit/>
          </a:bodyPr>
          <a:lstStyle/>
          <a:p>
            <a:r>
              <a:rPr lang="tr-TR" b="1" dirty="0" smtClean="0">
                <a:solidFill>
                  <a:srgbClr val="FF0000"/>
                </a:solidFill>
              </a:rPr>
              <a:t>2024 YILINDA TOPLAM 2.2 MİLYON TON AYÇİÇEĞİ ÜRETİMİ GERÇEKLEŞMİŞTİR.</a:t>
            </a:r>
            <a:endParaRPr lang="tr-TR"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142852"/>
            <a:ext cx="1500198" cy="584775"/>
          </a:xfrm>
          <a:prstGeom prst="rect">
            <a:avLst/>
          </a:prstGeom>
          <a:solidFill>
            <a:srgbClr val="FFFF00"/>
          </a:solidFill>
        </p:spPr>
        <p:txBody>
          <a:bodyPr wrap="square" rtlCol="0">
            <a:spAutoFit/>
          </a:bodyPr>
          <a:lstStyle/>
          <a:p>
            <a:r>
              <a:rPr lang="tr-TR" sz="3200" dirty="0" smtClean="0">
                <a:solidFill>
                  <a:srgbClr val="FF0000"/>
                </a:solidFill>
              </a:rPr>
              <a:t>ZEYTİN</a:t>
            </a:r>
            <a:endParaRPr lang="tr-TR" sz="3200" dirty="0">
              <a:solidFill>
                <a:srgbClr val="FF0000"/>
              </a:solidFill>
            </a:endParaRPr>
          </a:p>
        </p:txBody>
      </p:sp>
      <p:sp>
        <p:nvSpPr>
          <p:cNvPr id="5" name="4 Metin kutusu"/>
          <p:cNvSpPr txBox="1"/>
          <p:nvPr/>
        </p:nvSpPr>
        <p:spPr>
          <a:xfrm>
            <a:off x="1428728" y="3"/>
            <a:ext cx="7715272" cy="858697"/>
          </a:xfrm>
          <a:prstGeom prst="rect">
            <a:avLst/>
          </a:prstGeom>
          <a:solidFill>
            <a:schemeClr val="accent6">
              <a:lumMod val="60000"/>
              <a:lumOff val="40000"/>
            </a:schemeClr>
          </a:solidFill>
        </p:spPr>
        <p:txBody>
          <a:bodyPr wrap="square" rtlCol="0">
            <a:spAutoFit/>
          </a:bodyPr>
          <a:lstStyle/>
          <a:p>
            <a:r>
              <a:rPr lang="tr-TR" sz="1600" b="1" dirty="0" smtClean="0"/>
              <a:t>Akdeniz ikliminde yetişebilen en önemli tarım ürünlerinden biridir. Ana yurdu Doğu Akdeniz kıyıları olan bu ürün, hem sofralık hem de yağlık olarak üretilmektedir. Kış sıcaklığının düşük olduğu iç kesimlerde üretilemez.</a:t>
            </a:r>
            <a:endParaRPr lang="tr-TR" sz="1600" dirty="0" smtClean="0"/>
          </a:p>
          <a:p>
            <a:r>
              <a:rPr lang="tr-TR" dirty="0" smtClean="0"/>
              <a:t/>
            </a:r>
            <a:br>
              <a:rPr lang="tr-TR" dirty="0" smtClean="0"/>
            </a:br>
            <a:endParaRPr lang="tr-TR" dirty="0"/>
          </a:p>
        </p:txBody>
      </p:sp>
      <p:pic>
        <p:nvPicPr>
          <p:cNvPr id="6" name="5 Resim" descr="ZEYTİN.jpeg"/>
          <p:cNvPicPr>
            <a:picLocks noChangeAspect="1"/>
          </p:cNvPicPr>
          <p:nvPr/>
        </p:nvPicPr>
        <p:blipFill>
          <a:blip r:embed="rId2"/>
          <a:stretch>
            <a:fillRect/>
          </a:stretch>
        </p:blipFill>
        <p:spPr>
          <a:xfrm>
            <a:off x="0" y="1571612"/>
            <a:ext cx="3071802" cy="207170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6 Resim" descr="turkiye-2019-sofralik-zeytin-haritasi.png"/>
          <p:cNvPicPr>
            <a:picLocks noChangeAspect="1"/>
          </p:cNvPicPr>
          <p:nvPr/>
        </p:nvPicPr>
        <p:blipFill>
          <a:blip r:embed="rId3"/>
          <a:stretch>
            <a:fillRect/>
          </a:stretch>
        </p:blipFill>
        <p:spPr>
          <a:xfrm>
            <a:off x="3500430" y="3786190"/>
            <a:ext cx="5429256" cy="27860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7 Metin kutusu"/>
          <p:cNvSpPr txBox="1"/>
          <p:nvPr/>
        </p:nvSpPr>
        <p:spPr>
          <a:xfrm>
            <a:off x="3643306" y="2143116"/>
            <a:ext cx="5286412" cy="1477328"/>
          </a:xfrm>
          <a:prstGeom prst="rect">
            <a:avLst/>
          </a:prstGeom>
          <a:noFill/>
        </p:spPr>
        <p:txBody>
          <a:bodyPr wrap="square" rtlCol="0">
            <a:spAutoFit/>
          </a:bodyPr>
          <a:lstStyle/>
          <a:p>
            <a:r>
              <a:rPr lang="tr-TR" b="1" dirty="0" smtClean="0">
                <a:solidFill>
                  <a:schemeClr val="accent6">
                    <a:lumMod val="60000"/>
                    <a:lumOff val="40000"/>
                  </a:schemeClr>
                </a:solidFill>
              </a:rPr>
              <a:t>&gt;&gt;Manisa, Aydın, Bursa, Balıkesir, İzmir, Hatay, Gaziantep ve Mersin zeytin üretiminde ön plana çıkan illerdir.</a:t>
            </a:r>
            <a:endParaRPr lang="tr-TR" dirty="0" smtClean="0">
              <a:solidFill>
                <a:schemeClr val="accent6">
                  <a:lumMod val="60000"/>
                  <a:lumOff val="40000"/>
                </a:schemeClr>
              </a:solidFill>
            </a:endParaRPr>
          </a:p>
          <a:p>
            <a:r>
              <a:rPr lang="tr-TR" dirty="0" smtClean="0"/>
              <a:t/>
            </a:r>
            <a:br>
              <a:rPr lang="tr-TR" dirty="0" smtClean="0"/>
            </a:br>
            <a:endParaRPr lang="tr-TR" dirty="0"/>
          </a:p>
        </p:txBody>
      </p:sp>
      <p:sp>
        <p:nvSpPr>
          <p:cNvPr id="9" name="8 Metin kutusu"/>
          <p:cNvSpPr txBox="1"/>
          <p:nvPr/>
        </p:nvSpPr>
        <p:spPr>
          <a:xfrm>
            <a:off x="571472" y="5286388"/>
            <a:ext cx="3143272" cy="923330"/>
          </a:xfrm>
          <a:prstGeom prst="rect">
            <a:avLst/>
          </a:prstGeom>
          <a:noFill/>
        </p:spPr>
        <p:txBody>
          <a:bodyPr wrap="square" rtlCol="0">
            <a:spAutoFit/>
          </a:bodyPr>
          <a:lstStyle/>
          <a:p>
            <a:r>
              <a:rPr lang="tr-TR" b="1" dirty="0" smtClean="0">
                <a:solidFill>
                  <a:srgbClr val="FF0000"/>
                </a:solidFill>
              </a:rPr>
              <a:t>2024 YILINDA TOPLAM 3.5 MİLYON TON ZEYTİN ÜRETİMİ GERÇEKLEŞMİŞTİR</a:t>
            </a:r>
            <a:endParaRPr lang="tr-TR" b="1" dirty="0"/>
          </a:p>
        </p:txBody>
      </p:sp>
      <p:sp>
        <p:nvSpPr>
          <p:cNvPr id="10" name="9 U Dönüş Oku"/>
          <p:cNvSpPr/>
          <p:nvPr/>
        </p:nvSpPr>
        <p:spPr>
          <a:xfrm>
            <a:off x="142844" y="4429132"/>
            <a:ext cx="714380" cy="785818"/>
          </a:xfrm>
          <a:prstGeom prst="uturnArrow">
            <a:avLst>
              <a:gd name="adj1" fmla="val 25000"/>
              <a:gd name="adj2" fmla="val 24469"/>
              <a:gd name="adj3" fmla="val 14551"/>
              <a:gd name="adj4" fmla="val 43750"/>
              <a:gd name="adj5" fmla="val 75000"/>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42852"/>
            <a:ext cx="8229600" cy="1274786"/>
          </a:xfrm>
        </p:spPr>
        <p:txBody>
          <a:bodyPr>
            <a:normAutofit fontScale="90000"/>
          </a:bodyPr>
          <a:lstStyle/>
          <a:p>
            <a:r>
              <a:rPr lang="tr-TR" dirty="0" smtClean="0"/>
              <a:t/>
            </a:r>
            <a:br>
              <a:rPr lang="tr-TR" dirty="0" smtClean="0"/>
            </a:br>
            <a:r>
              <a:rPr lang="tr-TR" dirty="0" smtClean="0"/>
              <a:t/>
            </a:r>
            <a:br>
              <a:rPr lang="tr-TR" dirty="0" smtClean="0"/>
            </a:br>
            <a:r>
              <a:rPr lang="tr-TR" sz="5300" b="1" dirty="0" smtClean="0">
                <a:solidFill>
                  <a:srgbClr val="00B050"/>
                </a:solidFill>
              </a:rPr>
              <a:t>TARIM NEDİR?</a:t>
            </a:r>
            <a:r>
              <a:rPr lang="tr-TR" dirty="0" smtClean="0"/>
              <a:t/>
            </a:r>
            <a:br>
              <a:rPr lang="tr-TR" dirty="0" smtClean="0"/>
            </a:br>
            <a:r>
              <a:rPr lang="tr-TR" dirty="0" smtClean="0"/>
              <a:t/>
            </a:r>
            <a:br>
              <a:rPr lang="tr-TR" dirty="0" smtClean="0"/>
            </a:br>
            <a:r>
              <a:rPr lang="tr-TR" dirty="0" smtClean="0"/>
              <a:t/>
            </a:r>
            <a:br>
              <a:rPr lang="tr-TR" dirty="0" smtClean="0"/>
            </a:br>
            <a:endParaRPr lang="tr-TR" dirty="0"/>
          </a:p>
        </p:txBody>
      </p:sp>
      <p:pic>
        <p:nvPicPr>
          <p:cNvPr id="4" name="3 İçerik Yer Tutucusu" descr="tarımü.jpg"/>
          <p:cNvPicPr>
            <a:picLocks noGrp="1" noChangeAspect="1"/>
          </p:cNvPicPr>
          <p:nvPr>
            <p:ph idx="1"/>
          </p:nvPr>
        </p:nvPicPr>
        <p:blipFill>
          <a:blip r:embed="rId2"/>
          <a:stretch>
            <a:fillRect/>
          </a:stretch>
        </p:blipFill>
        <p:spPr>
          <a:xfrm>
            <a:off x="4714876" y="2214554"/>
            <a:ext cx="4143372" cy="32147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6 Dikdörtgen"/>
          <p:cNvSpPr/>
          <p:nvPr/>
        </p:nvSpPr>
        <p:spPr>
          <a:xfrm>
            <a:off x="0" y="2214554"/>
            <a:ext cx="4531240" cy="3139321"/>
          </a:xfrm>
          <a:prstGeom prst="rect">
            <a:avLst/>
          </a:prstGeom>
          <a:noFill/>
        </p:spPr>
        <p:txBody>
          <a:bodyPr wrap="square" lIns="91440" tIns="45720" rIns="91440" bIns="45720">
            <a:spAutoFit/>
          </a:bodyPr>
          <a:lstStyle/>
          <a:p>
            <a:pPr algn="ctr"/>
            <a:r>
              <a:rPr lang="tr-TR" sz="5400" b="1" dirty="0" smtClean="0"/>
              <a:t> </a:t>
            </a:r>
            <a:r>
              <a:rPr lang="tr-TR" sz="3600" b="1" dirty="0" smtClean="0"/>
              <a:t>İnsanların toprağı işleyerek çeşitli kültür bitkilerini yetiştirmesi ve onlardan ürün elde  etmesine </a:t>
            </a:r>
            <a:r>
              <a:rPr lang="tr-TR" sz="3600" b="1" dirty="0" smtClean="0">
                <a:solidFill>
                  <a:srgbClr val="00B050"/>
                </a:solidFill>
              </a:rPr>
              <a:t>tarım</a:t>
            </a:r>
            <a:r>
              <a:rPr lang="tr-TR" sz="3600" b="1" dirty="0" smtClean="0"/>
              <a:t> denir.</a:t>
            </a:r>
            <a:endParaRPr lang="tr-TR"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7 Dikdörtgen"/>
          <p:cNvSpPr/>
          <p:nvPr/>
        </p:nvSpPr>
        <p:spPr>
          <a:xfrm>
            <a:off x="0" y="2214554"/>
            <a:ext cx="4286248" cy="646331"/>
          </a:xfrm>
          <a:prstGeom prst="rect">
            <a:avLst/>
          </a:prstGeom>
        </p:spPr>
        <p:txBody>
          <a:bodyPr wrap="square">
            <a:spAutoFit/>
          </a:bodyPr>
          <a:lstStyle/>
          <a:p>
            <a:pPr algn="just"/>
            <a:r>
              <a:rPr lang="tr-TR" sz="3600" b="1" dirty="0" smtClean="0"/>
              <a:t>.</a:t>
            </a:r>
            <a:endParaRPr lang="tr-TR" sz="3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142852"/>
            <a:ext cx="2071702" cy="584775"/>
          </a:xfrm>
          <a:prstGeom prst="rect">
            <a:avLst/>
          </a:prstGeom>
          <a:solidFill>
            <a:srgbClr val="FFFF00"/>
          </a:solidFill>
        </p:spPr>
        <p:txBody>
          <a:bodyPr wrap="square" rtlCol="0">
            <a:spAutoFit/>
          </a:bodyPr>
          <a:lstStyle/>
          <a:p>
            <a:r>
              <a:rPr lang="tr-TR" sz="3200" dirty="0" smtClean="0">
                <a:solidFill>
                  <a:srgbClr val="FF0000"/>
                </a:solidFill>
              </a:rPr>
              <a:t>YER FISTIĞI</a:t>
            </a:r>
            <a:endParaRPr lang="tr-TR" sz="3200" dirty="0">
              <a:solidFill>
                <a:srgbClr val="FF0000"/>
              </a:solidFill>
            </a:endParaRPr>
          </a:p>
        </p:txBody>
      </p:sp>
      <p:sp>
        <p:nvSpPr>
          <p:cNvPr id="5" name="4 Metin kutusu"/>
          <p:cNvSpPr txBox="1"/>
          <p:nvPr/>
        </p:nvSpPr>
        <p:spPr>
          <a:xfrm>
            <a:off x="2071670" y="-7"/>
            <a:ext cx="7072330" cy="827412"/>
          </a:xfrm>
          <a:prstGeom prst="rect">
            <a:avLst/>
          </a:prstGeom>
          <a:solidFill>
            <a:schemeClr val="accent6">
              <a:lumMod val="60000"/>
              <a:lumOff val="40000"/>
            </a:schemeClr>
          </a:solidFill>
        </p:spPr>
        <p:txBody>
          <a:bodyPr wrap="square" rtlCol="0">
            <a:spAutoFit/>
          </a:bodyPr>
          <a:lstStyle/>
          <a:p>
            <a:r>
              <a:rPr lang="tr-TR" b="1" dirty="0" smtClean="0"/>
              <a:t>Çerezlik tüketimde, yağı bisküvi, pasta, gevrek, şekerleme yapımında; küspesi hayvan yemi olarak veya suni tahta yapımında kullanılmaktadır.</a:t>
            </a:r>
            <a:endParaRPr lang="tr-TR" dirty="0"/>
          </a:p>
        </p:txBody>
      </p:sp>
      <p:pic>
        <p:nvPicPr>
          <p:cNvPr id="6" name="5 Resim" descr="yer-fistigi-tohumu-2.jpg"/>
          <p:cNvPicPr>
            <a:picLocks noChangeAspect="1"/>
          </p:cNvPicPr>
          <p:nvPr/>
        </p:nvPicPr>
        <p:blipFill>
          <a:blip r:embed="rId2"/>
          <a:stretch>
            <a:fillRect/>
          </a:stretch>
        </p:blipFill>
        <p:spPr>
          <a:xfrm>
            <a:off x="214282" y="1428736"/>
            <a:ext cx="3214710" cy="242889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7" name="6 Resim" descr="turkiye-yerfistigi-uretim-haritasi.png"/>
          <p:cNvPicPr>
            <a:picLocks noChangeAspect="1"/>
          </p:cNvPicPr>
          <p:nvPr/>
        </p:nvPicPr>
        <p:blipFill>
          <a:blip r:embed="rId3"/>
          <a:stretch>
            <a:fillRect/>
          </a:stretch>
        </p:blipFill>
        <p:spPr>
          <a:xfrm>
            <a:off x="4214810" y="3786190"/>
            <a:ext cx="4643438" cy="26713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7 Metin kutusu"/>
          <p:cNvSpPr txBox="1"/>
          <p:nvPr/>
        </p:nvSpPr>
        <p:spPr>
          <a:xfrm>
            <a:off x="3714744" y="2500306"/>
            <a:ext cx="5143536" cy="707886"/>
          </a:xfrm>
          <a:prstGeom prst="rect">
            <a:avLst/>
          </a:prstGeom>
          <a:noFill/>
        </p:spPr>
        <p:txBody>
          <a:bodyPr wrap="square" rtlCol="0">
            <a:spAutoFit/>
          </a:bodyPr>
          <a:lstStyle/>
          <a:p>
            <a:r>
              <a:rPr lang="tr-TR" sz="2000" b="1" dirty="0" smtClean="0">
                <a:solidFill>
                  <a:schemeClr val="accent6">
                    <a:lumMod val="60000"/>
                    <a:lumOff val="40000"/>
                  </a:schemeClr>
                </a:solidFill>
              </a:rPr>
              <a:t>&gt;&gt;Adana, Osmaniye, Şırnak, Antalya, Aydın ve </a:t>
            </a:r>
            <a:r>
              <a:rPr lang="tr-TR" sz="2000" b="1" dirty="0" err="1" smtClean="0">
                <a:solidFill>
                  <a:schemeClr val="accent6">
                    <a:lumMod val="60000"/>
                    <a:lumOff val="40000"/>
                  </a:schemeClr>
                </a:solidFill>
              </a:rPr>
              <a:t>Kahramanmaraş'da</a:t>
            </a:r>
            <a:r>
              <a:rPr lang="tr-TR" sz="2000" b="1" dirty="0" smtClean="0">
                <a:solidFill>
                  <a:schemeClr val="accent6">
                    <a:lumMod val="60000"/>
                    <a:lumOff val="40000"/>
                  </a:schemeClr>
                </a:solidFill>
              </a:rPr>
              <a:t> yaygın şekilde yetiştirilir</a:t>
            </a:r>
            <a:r>
              <a:rPr lang="tr-TR" b="1" dirty="0" smtClean="0"/>
              <a:t>.</a:t>
            </a:r>
            <a:endParaRPr lang="tr-TR" dirty="0"/>
          </a:p>
        </p:txBody>
      </p:sp>
      <p:sp>
        <p:nvSpPr>
          <p:cNvPr id="9" name="8 Metin kutusu"/>
          <p:cNvSpPr txBox="1"/>
          <p:nvPr/>
        </p:nvSpPr>
        <p:spPr>
          <a:xfrm>
            <a:off x="428596" y="5357826"/>
            <a:ext cx="3714776" cy="923330"/>
          </a:xfrm>
          <a:prstGeom prst="rect">
            <a:avLst/>
          </a:prstGeom>
          <a:noFill/>
        </p:spPr>
        <p:txBody>
          <a:bodyPr wrap="square" rtlCol="0">
            <a:spAutoFit/>
          </a:bodyPr>
          <a:lstStyle/>
          <a:p>
            <a:r>
              <a:rPr lang="tr-TR" b="1" dirty="0" smtClean="0">
                <a:solidFill>
                  <a:srgbClr val="FF0000"/>
                </a:solidFill>
              </a:rPr>
              <a:t>2024 YILINDA TOPLAM 247 BİN TON YER FISTIĞI  ÜRETİMİ GERÇEKLEŞMİŞTİR</a:t>
            </a:r>
            <a:endParaRPr lang="tr-TR" b="1" dirty="0"/>
          </a:p>
        </p:txBody>
      </p:sp>
      <p:sp>
        <p:nvSpPr>
          <p:cNvPr id="10" name="9 Sağa Bükülü Ok"/>
          <p:cNvSpPr/>
          <p:nvPr/>
        </p:nvSpPr>
        <p:spPr>
          <a:xfrm rot="1637160">
            <a:off x="151345" y="4575410"/>
            <a:ext cx="517238" cy="785818"/>
          </a:xfrm>
          <a:prstGeom prst="curvedRightArrow">
            <a:avLst>
              <a:gd name="adj1" fmla="val 0"/>
              <a:gd name="adj2" fmla="val 50000"/>
              <a:gd name="adj3" fmla="val 57471"/>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00B05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142852"/>
            <a:ext cx="3071802" cy="584775"/>
          </a:xfrm>
          <a:prstGeom prst="rect">
            <a:avLst/>
          </a:prstGeom>
          <a:solidFill>
            <a:srgbClr val="FFFF00"/>
          </a:solidFill>
        </p:spPr>
        <p:txBody>
          <a:bodyPr wrap="square" rtlCol="0">
            <a:spAutoFit/>
          </a:bodyPr>
          <a:lstStyle/>
          <a:p>
            <a:r>
              <a:rPr lang="tr-TR" sz="3200" dirty="0" smtClean="0">
                <a:solidFill>
                  <a:srgbClr val="FF0000"/>
                </a:solidFill>
              </a:rPr>
              <a:t>SOYA FASULYESİ</a:t>
            </a:r>
            <a:endParaRPr lang="tr-TR" sz="3200" dirty="0">
              <a:solidFill>
                <a:srgbClr val="FF0000"/>
              </a:solidFill>
            </a:endParaRPr>
          </a:p>
        </p:txBody>
      </p:sp>
      <p:sp>
        <p:nvSpPr>
          <p:cNvPr id="5" name="4 Metin kutusu"/>
          <p:cNvSpPr txBox="1"/>
          <p:nvPr/>
        </p:nvSpPr>
        <p:spPr>
          <a:xfrm>
            <a:off x="3071802" y="0"/>
            <a:ext cx="6072198" cy="923330"/>
          </a:xfrm>
          <a:prstGeom prst="rect">
            <a:avLst/>
          </a:prstGeom>
          <a:solidFill>
            <a:schemeClr val="accent6">
              <a:lumMod val="60000"/>
              <a:lumOff val="40000"/>
            </a:schemeClr>
          </a:solidFill>
        </p:spPr>
        <p:txBody>
          <a:bodyPr wrap="square" rtlCol="0">
            <a:spAutoFit/>
          </a:bodyPr>
          <a:lstStyle/>
          <a:p>
            <a:pPr algn="just"/>
            <a:r>
              <a:rPr lang="tr-TR" b="1" dirty="0" smtClean="0"/>
              <a:t>Türkiye’de 1930’lu yıllarda Çorum çevresinde ekimine başlanan ve son yıllarda başta Çukurova olmak üzere Akdeniz kıyı kuşağının sulanabilen alanlarında yetiştirilmektedir.</a:t>
            </a:r>
            <a:endParaRPr lang="tr-TR" dirty="0"/>
          </a:p>
        </p:txBody>
      </p:sp>
      <p:pic>
        <p:nvPicPr>
          <p:cNvPr id="6" name="5 Resim" descr="soya-fasulyesi-uretiminin-illere-gore-dagilisi.jpg"/>
          <p:cNvPicPr>
            <a:picLocks noChangeAspect="1"/>
          </p:cNvPicPr>
          <p:nvPr/>
        </p:nvPicPr>
        <p:blipFill>
          <a:blip r:embed="rId2" cstate="print"/>
          <a:stretch>
            <a:fillRect/>
          </a:stretch>
        </p:blipFill>
        <p:spPr>
          <a:xfrm>
            <a:off x="3857620" y="3357562"/>
            <a:ext cx="5072066" cy="31590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6 Resim" descr="SOYA FASULYESİ.jpg"/>
          <p:cNvPicPr>
            <a:picLocks noChangeAspect="1"/>
          </p:cNvPicPr>
          <p:nvPr/>
        </p:nvPicPr>
        <p:blipFill>
          <a:blip r:embed="rId3"/>
          <a:stretch>
            <a:fillRect/>
          </a:stretch>
        </p:blipFill>
        <p:spPr>
          <a:xfrm>
            <a:off x="285720" y="3571876"/>
            <a:ext cx="3071834" cy="1714492"/>
          </a:xfrm>
          <a:prstGeom prst="rect">
            <a:avLst/>
          </a:prstGeom>
          <a:ln w="228600" cap="sq" cmpd="thickThin">
            <a:solidFill>
              <a:srgbClr val="000000"/>
            </a:solidFill>
            <a:prstDash val="solid"/>
            <a:miter lim="800000"/>
          </a:ln>
          <a:effectLst>
            <a:innerShdw blurRad="76200">
              <a:srgbClr val="000000"/>
            </a:innerShdw>
          </a:effectLst>
        </p:spPr>
      </p:pic>
      <p:sp>
        <p:nvSpPr>
          <p:cNvPr id="8" name="7 Metin kutusu"/>
          <p:cNvSpPr txBox="1"/>
          <p:nvPr/>
        </p:nvSpPr>
        <p:spPr>
          <a:xfrm>
            <a:off x="4143372" y="2071678"/>
            <a:ext cx="4714908" cy="923330"/>
          </a:xfrm>
          <a:prstGeom prst="rect">
            <a:avLst/>
          </a:prstGeom>
          <a:noFill/>
        </p:spPr>
        <p:txBody>
          <a:bodyPr wrap="square" rtlCol="0">
            <a:spAutoFit/>
          </a:bodyPr>
          <a:lstStyle/>
          <a:p>
            <a:r>
              <a:rPr lang="tr-TR" b="1" dirty="0" smtClean="0">
                <a:solidFill>
                  <a:schemeClr val="accent6">
                    <a:lumMod val="60000"/>
                    <a:lumOff val="40000"/>
                  </a:schemeClr>
                </a:solidFill>
              </a:rPr>
              <a:t>&gt;&gt;Türkiye soya fasulyesi üretiminde Adana, Mersin, Osmaniye, Samsun ve Kahramanmaraş ön </a:t>
            </a:r>
            <a:r>
              <a:rPr lang="tr-TR" b="1" dirty="0" err="1" smtClean="0">
                <a:solidFill>
                  <a:schemeClr val="accent6">
                    <a:lumMod val="60000"/>
                    <a:lumOff val="40000"/>
                  </a:schemeClr>
                </a:solidFill>
              </a:rPr>
              <a:t>plandsa</a:t>
            </a:r>
            <a:r>
              <a:rPr lang="tr-TR" b="1" dirty="0" smtClean="0">
                <a:solidFill>
                  <a:schemeClr val="accent6">
                    <a:lumMod val="60000"/>
                    <a:lumOff val="40000"/>
                  </a:schemeClr>
                </a:solidFill>
              </a:rPr>
              <a:t> yer almaktadır.</a:t>
            </a:r>
            <a:endParaRPr lang="tr-TR" dirty="0">
              <a:solidFill>
                <a:schemeClr val="accent6">
                  <a:lumMod val="60000"/>
                  <a:lumOff val="40000"/>
                </a:schemeClr>
              </a:solidFill>
            </a:endParaRPr>
          </a:p>
        </p:txBody>
      </p:sp>
      <p:sp>
        <p:nvSpPr>
          <p:cNvPr id="11" name="10 Metin kutusu"/>
          <p:cNvSpPr txBox="1"/>
          <p:nvPr/>
        </p:nvSpPr>
        <p:spPr>
          <a:xfrm>
            <a:off x="0" y="1142984"/>
            <a:ext cx="3571868" cy="2308324"/>
          </a:xfrm>
          <a:prstGeom prst="rect">
            <a:avLst/>
          </a:prstGeom>
          <a:solidFill>
            <a:schemeClr val="bg1">
              <a:lumMod val="75000"/>
            </a:schemeClr>
          </a:solidFill>
        </p:spPr>
        <p:txBody>
          <a:bodyPr wrap="square" rtlCol="0">
            <a:spAutoFit/>
          </a:bodyPr>
          <a:lstStyle/>
          <a:p>
            <a:r>
              <a:rPr lang="tr-TR" b="1" dirty="0" smtClean="0">
                <a:latin typeface="Bahnschrift Light" pitchFamily="34" charset="0"/>
              </a:rPr>
              <a:t>Gıda maddesi, hayvan yemi ve sanayide ham madde olarak değerlendirilmektedir. </a:t>
            </a:r>
            <a:r>
              <a:rPr lang="tr-TR" b="1" dirty="0" err="1" smtClean="0">
                <a:latin typeface="Bahnschrift Light" pitchFamily="34" charset="0"/>
              </a:rPr>
              <a:t>Biodizel</a:t>
            </a:r>
            <a:r>
              <a:rPr lang="tr-TR" b="1" dirty="0" smtClean="0">
                <a:latin typeface="Bahnschrift Light" pitchFamily="34" charset="0"/>
              </a:rPr>
              <a:t> yakıt olarak kullanılabilmesi soya fasulyesinin önemini artırmıştır.</a:t>
            </a:r>
            <a:endParaRPr lang="tr-TR" dirty="0" smtClean="0">
              <a:latin typeface="Bahnschrift Light" pitchFamily="34" charset="0"/>
            </a:endParaRPr>
          </a:p>
          <a:p>
            <a:r>
              <a:rPr lang="tr-TR" dirty="0" smtClean="0"/>
              <a:t/>
            </a:r>
            <a:br>
              <a:rPr lang="tr-TR" dirty="0" smtClean="0"/>
            </a:br>
            <a:endParaRPr lang="tr-TR" dirty="0"/>
          </a:p>
        </p:txBody>
      </p:sp>
      <p:sp>
        <p:nvSpPr>
          <p:cNvPr id="12" name="11 Şimşek İşareti"/>
          <p:cNvSpPr/>
          <p:nvPr/>
        </p:nvSpPr>
        <p:spPr>
          <a:xfrm rot="6570904">
            <a:off x="3638100" y="637711"/>
            <a:ext cx="914400" cy="914400"/>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13" name="12 Metin kutusu"/>
          <p:cNvSpPr txBox="1"/>
          <p:nvPr/>
        </p:nvSpPr>
        <p:spPr>
          <a:xfrm>
            <a:off x="142844" y="5643578"/>
            <a:ext cx="3143272" cy="923330"/>
          </a:xfrm>
          <a:prstGeom prst="rect">
            <a:avLst/>
          </a:prstGeom>
          <a:noFill/>
        </p:spPr>
        <p:txBody>
          <a:bodyPr wrap="square" rtlCol="0">
            <a:spAutoFit/>
          </a:bodyPr>
          <a:lstStyle/>
          <a:p>
            <a:r>
              <a:rPr lang="tr-TR" b="1" dirty="0" smtClean="0">
                <a:solidFill>
                  <a:srgbClr val="FF0000"/>
                </a:solidFill>
              </a:rPr>
              <a:t>2024 YILINDA TOPLAM 180 BİN TON SOYA FASULYESİ ÜRETİMİ GERÇEKLEŞMİŞTİR</a:t>
            </a:r>
            <a:endParaRPr lang="tr-TR"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kış Çizelgesi: Karar"/>
          <p:cNvSpPr/>
          <p:nvPr/>
        </p:nvSpPr>
        <p:spPr>
          <a:xfrm>
            <a:off x="0" y="0"/>
            <a:ext cx="9144000" cy="3643338"/>
          </a:xfrm>
          <a:prstGeom prst="flowChartDecisi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000" dirty="0" smtClean="0">
                <a:solidFill>
                  <a:srgbClr val="FFFF00"/>
                </a:solidFill>
              </a:rPr>
              <a:t>BAKLAGİLLER</a:t>
            </a:r>
            <a:endParaRPr lang="tr-TR" sz="6000" dirty="0">
              <a:solidFill>
                <a:srgbClr val="FFFF00"/>
              </a:solidFill>
            </a:endParaRPr>
          </a:p>
        </p:txBody>
      </p:sp>
      <p:pic>
        <p:nvPicPr>
          <p:cNvPr id="3" name="2 Resim" descr="NOHUT.JPG"/>
          <p:cNvPicPr>
            <a:picLocks noChangeAspect="1"/>
          </p:cNvPicPr>
          <p:nvPr/>
        </p:nvPicPr>
        <p:blipFill>
          <a:blip r:embed="rId2"/>
          <a:stretch>
            <a:fillRect/>
          </a:stretch>
        </p:blipFill>
        <p:spPr>
          <a:xfrm>
            <a:off x="500034" y="3571876"/>
            <a:ext cx="3571900" cy="29260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5 Resim" descr="kirmizi-mercimek-faydalari_719465_1.jpg"/>
          <p:cNvPicPr>
            <a:picLocks noChangeAspect="1"/>
          </p:cNvPicPr>
          <p:nvPr/>
        </p:nvPicPr>
        <p:blipFill>
          <a:blip r:embed="rId3"/>
          <a:stretch>
            <a:fillRect/>
          </a:stretch>
        </p:blipFill>
        <p:spPr>
          <a:xfrm>
            <a:off x="5143504" y="3571876"/>
            <a:ext cx="3571900" cy="28575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142852"/>
            <a:ext cx="1928794" cy="584775"/>
          </a:xfrm>
          <a:prstGeom prst="rect">
            <a:avLst/>
          </a:prstGeom>
          <a:solidFill>
            <a:srgbClr val="FFFF00"/>
          </a:solidFill>
        </p:spPr>
        <p:txBody>
          <a:bodyPr wrap="square" rtlCol="0">
            <a:spAutoFit/>
          </a:bodyPr>
          <a:lstStyle/>
          <a:p>
            <a:r>
              <a:rPr lang="tr-TR" sz="3200" dirty="0" smtClean="0">
                <a:solidFill>
                  <a:srgbClr val="FF0000"/>
                </a:solidFill>
              </a:rPr>
              <a:t>NOHUT</a:t>
            </a:r>
            <a:endParaRPr lang="tr-TR" sz="3200" dirty="0">
              <a:solidFill>
                <a:srgbClr val="FF0000"/>
              </a:solidFill>
            </a:endParaRPr>
          </a:p>
        </p:txBody>
      </p:sp>
      <p:sp>
        <p:nvSpPr>
          <p:cNvPr id="5" name="4 Metin kutusu"/>
          <p:cNvSpPr txBox="1"/>
          <p:nvPr/>
        </p:nvSpPr>
        <p:spPr>
          <a:xfrm>
            <a:off x="1928794" y="0"/>
            <a:ext cx="7215206" cy="923330"/>
          </a:xfrm>
          <a:prstGeom prst="rect">
            <a:avLst/>
          </a:prstGeom>
          <a:solidFill>
            <a:schemeClr val="accent6">
              <a:lumMod val="60000"/>
              <a:lumOff val="40000"/>
            </a:schemeClr>
          </a:solidFill>
        </p:spPr>
        <p:txBody>
          <a:bodyPr wrap="square" rtlCol="0">
            <a:spAutoFit/>
          </a:bodyPr>
          <a:lstStyle/>
          <a:p>
            <a:r>
              <a:rPr lang="tr-TR" b="1" dirty="0" smtClean="0"/>
              <a:t>Kurakçıl bitkilerden biri olan nohut, ülkemizin iç kesimlerinde ilkbaharda ekilir. Havanın serbest azotunu bağlayarak toprağın organik azotça zenginleşmesini sağladığı için  bazı yerlerde nöbetleşe ekim ürünüdür.</a:t>
            </a:r>
            <a:endParaRPr lang="tr-TR" dirty="0"/>
          </a:p>
        </p:txBody>
      </p:sp>
      <p:pic>
        <p:nvPicPr>
          <p:cNvPr id="6" name="5 Resim" descr="nohut-uretiminin-illere-gore-dagilisi.jpg"/>
          <p:cNvPicPr>
            <a:picLocks noChangeAspect="1"/>
          </p:cNvPicPr>
          <p:nvPr/>
        </p:nvPicPr>
        <p:blipFill>
          <a:blip r:embed="rId2"/>
          <a:stretch>
            <a:fillRect/>
          </a:stretch>
        </p:blipFill>
        <p:spPr>
          <a:xfrm>
            <a:off x="3000364" y="3429000"/>
            <a:ext cx="5929322" cy="30828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6 Resim" descr="NOHUT.JPG"/>
          <p:cNvPicPr>
            <a:picLocks noChangeAspect="1"/>
          </p:cNvPicPr>
          <p:nvPr/>
        </p:nvPicPr>
        <p:blipFill>
          <a:blip r:embed="rId3"/>
          <a:stretch>
            <a:fillRect/>
          </a:stretch>
        </p:blipFill>
        <p:spPr>
          <a:xfrm>
            <a:off x="0" y="1357298"/>
            <a:ext cx="3329968" cy="25717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7 Metin kutusu"/>
          <p:cNvSpPr txBox="1"/>
          <p:nvPr/>
        </p:nvSpPr>
        <p:spPr>
          <a:xfrm>
            <a:off x="3714712" y="1857364"/>
            <a:ext cx="5429288" cy="1477328"/>
          </a:xfrm>
          <a:prstGeom prst="rect">
            <a:avLst/>
          </a:prstGeom>
          <a:noFill/>
        </p:spPr>
        <p:txBody>
          <a:bodyPr wrap="square" rtlCol="0">
            <a:spAutoFit/>
          </a:bodyPr>
          <a:lstStyle/>
          <a:p>
            <a:r>
              <a:rPr lang="tr-TR" b="1" dirty="0" smtClean="0">
                <a:solidFill>
                  <a:schemeClr val="accent6">
                    <a:lumMod val="60000"/>
                    <a:lumOff val="40000"/>
                  </a:schemeClr>
                </a:solidFill>
              </a:rPr>
              <a:t>&gt;&gt;En fazla yetiştirilen </a:t>
            </a:r>
            <a:r>
              <a:rPr lang="tr-TR" b="1" dirty="0" err="1" smtClean="0">
                <a:solidFill>
                  <a:schemeClr val="accent6">
                    <a:lumMod val="60000"/>
                    <a:lumOff val="40000"/>
                  </a:schemeClr>
                </a:solidFill>
              </a:rPr>
              <a:t>baklagil</a:t>
            </a:r>
            <a:r>
              <a:rPr lang="tr-TR" b="1" dirty="0" smtClean="0">
                <a:solidFill>
                  <a:schemeClr val="accent6">
                    <a:lumMod val="60000"/>
                    <a:lumOff val="40000"/>
                  </a:schemeClr>
                </a:solidFill>
              </a:rPr>
              <a:t> olan nohut, Akdeniz ve İç Anadolu’da yoğun olarak yetiştirilir. Antalya, Uşak, Kırşehir ve Konya </a:t>
            </a:r>
            <a:r>
              <a:rPr lang="tr-TR" b="1" dirty="0" err="1" smtClean="0">
                <a:solidFill>
                  <a:schemeClr val="accent6">
                    <a:lumMod val="60000"/>
                    <a:lumOff val="40000"/>
                  </a:schemeClr>
                </a:solidFill>
              </a:rPr>
              <a:t>nohutun</a:t>
            </a:r>
            <a:r>
              <a:rPr lang="tr-TR" b="1" dirty="0" smtClean="0">
                <a:solidFill>
                  <a:schemeClr val="accent6">
                    <a:lumMod val="60000"/>
                    <a:lumOff val="40000"/>
                  </a:schemeClr>
                </a:solidFill>
              </a:rPr>
              <a:t> en çok yetiştirildiği illerdir.</a:t>
            </a:r>
            <a:endParaRPr lang="tr-TR" dirty="0" smtClean="0">
              <a:solidFill>
                <a:schemeClr val="accent6">
                  <a:lumMod val="60000"/>
                  <a:lumOff val="40000"/>
                </a:schemeClr>
              </a:solidFill>
            </a:endParaRPr>
          </a:p>
          <a:p>
            <a:r>
              <a:rPr lang="tr-TR" dirty="0" smtClean="0">
                <a:solidFill>
                  <a:schemeClr val="accent6">
                    <a:lumMod val="60000"/>
                    <a:lumOff val="40000"/>
                  </a:schemeClr>
                </a:solidFill>
              </a:rPr>
              <a:t/>
            </a:r>
            <a:br>
              <a:rPr lang="tr-TR" dirty="0" smtClean="0">
                <a:solidFill>
                  <a:schemeClr val="accent6">
                    <a:lumMod val="60000"/>
                    <a:lumOff val="40000"/>
                  </a:schemeClr>
                </a:solidFill>
              </a:rPr>
            </a:br>
            <a:endParaRPr lang="tr-TR" dirty="0">
              <a:solidFill>
                <a:schemeClr val="accent6">
                  <a:lumMod val="60000"/>
                  <a:lumOff val="40000"/>
                </a:schemeClr>
              </a:solidFill>
            </a:endParaRPr>
          </a:p>
        </p:txBody>
      </p:sp>
      <p:sp>
        <p:nvSpPr>
          <p:cNvPr id="9" name="8 Metin kutusu"/>
          <p:cNvSpPr txBox="1"/>
          <p:nvPr/>
        </p:nvSpPr>
        <p:spPr>
          <a:xfrm>
            <a:off x="142844" y="4572008"/>
            <a:ext cx="2928958" cy="923330"/>
          </a:xfrm>
          <a:prstGeom prst="rect">
            <a:avLst/>
          </a:prstGeom>
          <a:noFill/>
        </p:spPr>
        <p:txBody>
          <a:bodyPr wrap="square" rtlCol="0">
            <a:spAutoFit/>
          </a:bodyPr>
          <a:lstStyle/>
          <a:p>
            <a:r>
              <a:rPr lang="tr-TR" b="1" dirty="0" smtClean="0">
                <a:solidFill>
                  <a:srgbClr val="FF0000"/>
                </a:solidFill>
              </a:rPr>
              <a:t>2024 YILINDA TOPLAM 575 BİN TON NOHUT ÜRETİMİ GERÇEKLEŞMİŞTİR</a:t>
            </a:r>
            <a:endParaRPr lang="tr-TR"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0" y="142852"/>
            <a:ext cx="2071670" cy="584775"/>
          </a:xfrm>
          <a:prstGeom prst="rect">
            <a:avLst/>
          </a:prstGeom>
          <a:solidFill>
            <a:srgbClr val="FFFF00"/>
          </a:solidFill>
        </p:spPr>
        <p:txBody>
          <a:bodyPr wrap="square" rtlCol="0">
            <a:spAutoFit/>
          </a:bodyPr>
          <a:lstStyle/>
          <a:p>
            <a:r>
              <a:rPr lang="tr-TR" sz="3200" dirty="0" smtClean="0">
                <a:solidFill>
                  <a:srgbClr val="FF0000"/>
                </a:solidFill>
              </a:rPr>
              <a:t>FASULYE</a:t>
            </a:r>
            <a:endParaRPr lang="tr-TR" sz="3200" dirty="0">
              <a:solidFill>
                <a:srgbClr val="FF0000"/>
              </a:solidFill>
            </a:endParaRPr>
          </a:p>
        </p:txBody>
      </p:sp>
      <p:sp>
        <p:nvSpPr>
          <p:cNvPr id="7" name="6 Metin kutusu"/>
          <p:cNvSpPr txBox="1"/>
          <p:nvPr/>
        </p:nvSpPr>
        <p:spPr>
          <a:xfrm>
            <a:off x="2071670" y="19"/>
            <a:ext cx="7072330" cy="816224"/>
          </a:xfrm>
          <a:prstGeom prst="rect">
            <a:avLst/>
          </a:prstGeom>
          <a:solidFill>
            <a:schemeClr val="accent6">
              <a:lumMod val="60000"/>
              <a:lumOff val="40000"/>
            </a:schemeClr>
          </a:solidFill>
        </p:spPr>
        <p:txBody>
          <a:bodyPr wrap="square" rtlCol="0">
            <a:spAutoFit/>
          </a:bodyPr>
          <a:lstStyle/>
          <a:p>
            <a:r>
              <a:rPr lang="tr-TR" b="1" dirty="0" smtClean="0"/>
              <a:t>Fasulye, yükseltisi 1200 metreyi aşmayan ve yazın sulanabilen ovalarda yetişebilmektedir. </a:t>
            </a:r>
            <a:endParaRPr lang="tr-TR" dirty="0" smtClean="0"/>
          </a:p>
          <a:p>
            <a:r>
              <a:rPr lang="tr-TR" dirty="0" smtClean="0"/>
              <a:t/>
            </a:r>
            <a:br>
              <a:rPr lang="tr-TR" dirty="0" smtClean="0"/>
            </a:br>
            <a:endParaRPr lang="tr-TR" dirty="0"/>
          </a:p>
        </p:txBody>
      </p:sp>
      <p:pic>
        <p:nvPicPr>
          <p:cNvPr id="8" name="7 Resim" descr="fasulye-uretiminin-illere-gore-dagilisi.jpg"/>
          <p:cNvPicPr>
            <a:picLocks noChangeAspect="1"/>
          </p:cNvPicPr>
          <p:nvPr/>
        </p:nvPicPr>
        <p:blipFill>
          <a:blip r:embed="rId2"/>
          <a:stretch>
            <a:fillRect/>
          </a:stretch>
        </p:blipFill>
        <p:spPr>
          <a:xfrm>
            <a:off x="3428992" y="3500438"/>
            <a:ext cx="5500694" cy="29743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8 Resim" descr="FASULYE.jpg"/>
          <p:cNvPicPr>
            <a:picLocks noChangeAspect="1"/>
          </p:cNvPicPr>
          <p:nvPr/>
        </p:nvPicPr>
        <p:blipFill>
          <a:blip r:embed="rId3"/>
          <a:stretch>
            <a:fillRect/>
          </a:stretch>
        </p:blipFill>
        <p:spPr>
          <a:xfrm>
            <a:off x="142844" y="1428737"/>
            <a:ext cx="3267076" cy="20002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9 Metin kutusu"/>
          <p:cNvSpPr txBox="1"/>
          <p:nvPr/>
        </p:nvSpPr>
        <p:spPr>
          <a:xfrm>
            <a:off x="285720" y="4572008"/>
            <a:ext cx="3000396" cy="923330"/>
          </a:xfrm>
          <a:prstGeom prst="rect">
            <a:avLst/>
          </a:prstGeom>
          <a:noFill/>
        </p:spPr>
        <p:txBody>
          <a:bodyPr wrap="square" rtlCol="0">
            <a:spAutoFit/>
          </a:bodyPr>
          <a:lstStyle/>
          <a:p>
            <a:r>
              <a:rPr lang="tr-TR" b="1" dirty="0" smtClean="0">
                <a:solidFill>
                  <a:srgbClr val="FF0000"/>
                </a:solidFill>
              </a:rPr>
              <a:t>2024 YILINDA TOPLAM 280 BİN TON FASULYE ÜRETİMİ GERÇEKLEŞMİŞTİR</a:t>
            </a:r>
            <a:endParaRPr lang="tr-TR" b="1" dirty="0"/>
          </a:p>
        </p:txBody>
      </p:sp>
      <p:sp>
        <p:nvSpPr>
          <p:cNvPr id="11" name="10 Metin kutusu"/>
          <p:cNvSpPr txBox="1"/>
          <p:nvPr/>
        </p:nvSpPr>
        <p:spPr>
          <a:xfrm>
            <a:off x="4357686" y="1928802"/>
            <a:ext cx="4429156" cy="1200329"/>
          </a:xfrm>
          <a:prstGeom prst="rect">
            <a:avLst/>
          </a:prstGeom>
          <a:noFill/>
        </p:spPr>
        <p:txBody>
          <a:bodyPr wrap="square" rtlCol="0">
            <a:spAutoFit/>
          </a:bodyPr>
          <a:lstStyle/>
          <a:p>
            <a:r>
              <a:rPr lang="tr-TR" dirty="0" smtClean="0">
                <a:solidFill>
                  <a:schemeClr val="accent6">
                    <a:lumMod val="75000"/>
                  </a:schemeClr>
                </a:solidFill>
              </a:rPr>
              <a:t>&gt;&gt;Türkiye’de fasulye Karadeniz’den Ege’ye,Akdeniz’den İç Anadolu’ya kadar geniş bir alanda yetiştirilebilir. Konya kuru fasulye üretiminde ilk sırada yer almaktadır</a:t>
            </a:r>
            <a:r>
              <a:rPr lang="tr-TR" b="1" dirty="0" smtClean="0"/>
              <a:t>.</a:t>
            </a:r>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1857356" y="0"/>
            <a:ext cx="4429156" cy="584775"/>
          </a:xfrm>
          <a:prstGeom prst="rect">
            <a:avLst/>
          </a:prstGeom>
          <a:solidFill>
            <a:srgbClr val="FFFF00"/>
          </a:solidFill>
          <a:ln>
            <a:solidFill>
              <a:schemeClr val="bg1"/>
            </a:solidFill>
          </a:ln>
        </p:spPr>
        <p:txBody>
          <a:bodyPr wrap="square" rtlCol="0">
            <a:spAutoFit/>
          </a:bodyPr>
          <a:lstStyle/>
          <a:p>
            <a:pPr algn="ctr"/>
            <a:r>
              <a:rPr lang="tr-TR" sz="3200" dirty="0" smtClean="0">
                <a:solidFill>
                  <a:srgbClr val="FF0000"/>
                </a:solidFill>
              </a:rPr>
              <a:t>MERCİMEK</a:t>
            </a:r>
            <a:endParaRPr lang="tr-TR" sz="3200" dirty="0">
              <a:solidFill>
                <a:srgbClr val="FF0000"/>
              </a:solidFill>
            </a:endParaRPr>
          </a:p>
        </p:txBody>
      </p:sp>
      <p:sp>
        <p:nvSpPr>
          <p:cNvPr id="7" name="6 Metin kutusu"/>
          <p:cNvSpPr txBox="1"/>
          <p:nvPr/>
        </p:nvSpPr>
        <p:spPr>
          <a:xfrm>
            <a:off x="0" y="928670"/>
            <a:ext cx="2357454" cy="369332"/>
          </a:xfrm>
          <a:prstGeom prst="rect">
            <a:avLst/>
          </a:prstGeom>
          <a:solidFill>
            <a:schemeClr val="accent2">
              <a:lumMod val="60000"/>
              <a:lumOff val="40000"/>
            </a:schemeClr>
          </a:solidFill>
        </p:spPr>
        <p:txBody>
          <a:bodyPr wrap="square" rtlCol="0">
            <a:spAutoFit/>
          </a:bodyPr>
          <a:lstStyle/>
          <a:p>
            <a:pPr algn="ctr"/>
            <a:r>
              <a:rPr lang="tr-TR" b="1" dirty="0" smtClean="0">
                <a:solidFill>
                  <a:srgbClr val="00B050"/>
                </a:solidFill>
              </a:rPr>
              <a:t>YEŞİL</a:t>
            </a:r>
            <a:r>
              <a:rPr lang="tr-TR" dirty="0" smtClean="0">
                <a:solidFill>
                  <a:srgbClr val="00B050"/>
                </a:solidFill>
              </a:rPr>
              <a:t> </a:t>
            </a:r>
            <a:r>
              <a:rPr lang="tr-TR" b="1" dirty="0" smtClean="0">
                <a:solidFill>
                  <a:srgbClr val="00B050"/>
                </a:solidFill>
              </a:rPr>
              <a:t>MERCİMEK</a:t>
            </a:r>
            <a:endParaRPr lang="tr-TR" b="1" dirty="0">
              <a:solidFill>
                <a:srgbClr val="00B050"/>
              </a:solidFill>
            </a:endParaRPr>
          </a:p>
        </p:txBody>
      </p:sp>
      <p:sp>
        <p:nvSpPr>
          <p:cNvPr id="9" name="8 Metin kutusu"/>
          <p:cNvSpPr txBox="1"/>
          <p:nvPr/>
        </p:nvSpPr>
        <p:spPr>
          <a:xfrm>
            <a:off x="6786578" y="857232"/>
            <a:ext cx="2357422" cy="369332"/>
          </a:xfrm>
          <a:prstGeom prst="rect">
            <a:avLst/>
          </a:prstGeom>
          <a:solidFill>
            <a:schemeClr val="accent2">
              <a:lumMod val="60000"/>
              <a:lumOff val="40000"/>
            </a:schemeClr>
          </a:solidFill>
        </p:spPr>
        <p:txBody>
          <a:bodyPr wrap="square" rtlCol="0">
            <a:spAutoFit/>
          </a:bodyPr>
          <a:lstStyle/>
          <a:p>
            <a:r>
              <a:rPr lang="tr-TR" b="1" dirty="0" smtClean="0">
                <a:solidFill>
                  <a:srgbClr val="FF0000"/>
                </a:solidFill>
              </a:rPr>
              <a:t>KIRMIZI MERCİMEK</a:t>
            </a:r>
            <a:endParaRPr lang="tr-TR" b="1" dirty="0">
              <a:solidFill>
                <a:srgbClr val="FF0000"/>
              </a:solidFill>
            </a:endParaRPr>
          </a:p>
        </p:txBody>
      </p:sp>
      <p:sp>
        <p:nvSpPr>
          <p:cNvPr id="10" name="9 Metin kutusu"/>
          <p:cNvSpPr txBox="1"/>
          <p:nvPr/>
        </p:nvSpPr>
        <p:spPr>
          <a:xfrm>
            <a:off x="0" y="1428736"/>
            <a:ext cx="3643306" cy="923330"/>
          </a:xfrm>
          <a:prstGeom prst="rect">
            <a:avLst/>
          </a:prstGeom>
          <a:noFill/>
        </p:spPr>
        <p:txBody>
          <a:bodyPr wrap="square" rtlCol="0">
            <a:spAutoFit/>
          </a:bodyPr>
          <a:lstStyle/>
          <a:p>
            <a:r>
              <a:rPr lang="tr-TR" b="1" dirty="0" smtClean="0"/>
              <a:t>-İç Anadolu’nun yeşil mercimek üretimindeki payı daha fazladır.     (Yozgat ve Konya)</a:t>
            </a:r>
            <a:endParaRPr lang="tr-TR" dirty="0"/>
          </a:p>
        </p:txBody>
      </p:sp>
      <p:sp>
        <p:nvSpPr>
          <p:cNvPr id="11" name="10 Metin kutusu"/>
          <p:cNvSpPr txBox="1"/>
          <p:nvPr/>
        </p:nvSpPr>
        <p:spPr>
          <a:xfrm>
            <a:off x="4786314" y="1357298"/>
            <a:ext cx="4143404" cy="923330"/>
          </a:xfrm>
          <a:prstGeom prst="rect">
            <a:avLst/>
          </a:prstGeom>
          <a:noFill/>
        </p:spPr>
        <p:txBody>
          <a:bodyPr wrap="square" rtlCol="0">
            <a:spAutoFit/>
          </a:bodyPr>
          <a:lstStyle/>
          <a:p>
            <a:r>
              <a:rPr lang="tr-TR" b="1" dirty="0" smtClean="0"/>
              <a:t>-Türkiye kırmızı mercimek üretiminin büyük bir kısmını, Güneydoğu Anadolu karşılar. (Diyarbakır, Şanlıurfa ve Mardin)</a:t>
            </a:r>
            <a:endParaRPr lang="tr-TR" dirty="0"/>
          </a:p>
        </p:txBody>
      </p:sp>
      <p:cxnSp>
        <p:nvCxnSpPr>
          <p:cNvPr id="13" name="12 Düz Bağlayıcı"/>
          <p:cNvCxnSpPr/>
          <p:nvPr/>
        </p:nvCxnSpPr>
        <p:spPr>
          <a:xfrm rot="5400000">
            <a:off x="2536811" y="2106603"/>
            <a:ext cx="3071834" cy="1588"/>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7" name="16 Resim" descr="MERCİMEK"/>
          <p:cNvPicPr>
            <a:picLocks noChangeAspect="1"/>
          </p:cNvPicPr>
          <p:nvPr/>
        </p:nvPicPr>
        <p:blipFill>
          <a:blip r:embed="rId2"/>
          <a:stretch>
            <a:fillRect/>
          </a:stretch>
        </p:blipFill>
        <p:spPr>
          <a:xfrm>
            <a:off x="2643174" y="4572008"/>
            <a:ext cx="6215106" cy="21257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9" name="18 Resim" descr="kirmizi-mercimek-faydalari_719465_1.jpg"/>
          <p:cNvPicPr>
            <a:picLocks noChangeAspect="1"/>
          </p:cNvPicPr>
          <p:nvPr/>
        </p:nvPicPr>
        <p:blipFill>
          <a:blip r:embed="rId3"/>
          <a:stretch>
            <a:fillRect/>
          </a:stretch>
        </p:blipFill>
        <p:spPr>
          <a:xfrm>
            <a:off x="4357686" y="2714620"/>
            <a:ext cx="4643438" cy="15001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 name="19 Resim" descr="Yesil-Mercimek-Yozgat-Bakliyat-1.jpg"/>
          <p:cNvPicPr>
            <a:picLocks noChangeAspect="1"/>
          </p:cNvPicPr>
          <p:nvPr/>
        </p:nvPicPr>
        <p:blipFill>
          <a:blip r:embed="rId4"/>
          <a:stretch>
            <a:fillRect/>
          </a:stretch>
        </p:blipFill>
        <p:spPr>
          <a:xfrm>
            <a:off x="142844" y="2428868"/>
            <a:ext cx="3607238" cy="14287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11 Metin kutusu"/>
          <p:cNvSpPr txBox="1"/>
          <p:nvPr/>
        </p:nvSpPr>
        <p:spPr>
          <a:xfrm>
            <a:off x="285720" y="4143380"/>
            <a:ext cx="1928826" cy="1169551"/>
          </a:xfrm>
          <a:prstGeom prst="rect">
            <a:avLst/>
          </a:prstGeom>
          <a:noFill/>
        </p:spPr>
        <p:txBody>
          <a:bodyPr wrap="square" rtlCol="0">
            <a:spAutoFit/>
          </a:bodyPr>
          <a:lstStyle/>
          <a:p>
            <a:r>
              <a:rPr lang="tr-TR" sz="1400" b="1" dirty="0" smtClean="0">
                <a:solidFill>
                  <a:srgbClr val="FF0000"/>
                </a:solidFill>
              </a:rPr>
              <a:t>2024 YILINDA TOPLAM 480 BİN TON MERCİMEK ÜRETİMİ GERÇEKLEŞMİŞTİR</a:t>
            </a:r>
            <a:endParaRPr lang="tr-TR" sz="1400" b="1" dirty="0"/>
          </a:p>
        </p:txBody>
      </p:sp>
      <p:sp>
        <p:nvSpPr>
          <p:cNvPr id="14" name="13 Metin kutusu"/>
          <p:cNvSpPr txBox="1"/>
          <p:nvPr/>
        </p:nvSpPr>
        <p:spPr>
          <a:xfrm>
            <a:off x="285720" y="5500702"/>
            <a:ext cx="1857388" cy="584775"/>
          </a:xfrm>
          <a:prstGeom prst="rect">
            <a:avLst/>
          </a:prstGeom>
          <a:noFill/>
        </p:spPr>
        <p:txBody>
          <a:bodyPr wrap="square" rtlCol="0">
            <a:spAutoFit/>
          </a:bodyPr>
          <a:lstStyle/>
          <a:p>
            <a:r>
              <a:rPr lang="tr-TR" sz="1600" b="1" dirty="0" smtClean="0">
                <a:solidFill>
                  <a:srgbClr val="FF0000"/>
                </a:solidFill>
              </a:rPr>
              <a:t>KIRMIZI:405.000</a:t>
            </a:r>
          </a:p>
          <a:p>
            <a:r>
              <a:rPr lang="tr-TR" sz="1600" b="1" dirty="0" smtClean="0">
                <a:solidFill>
                  <a:srgbClr val="00B050"/>
                </a:solidFill>
              </a:rPr>
              <a:t>YEŞİL:75.000</a:t>
            </a:r>
            <a:endParaRPr lang="tr-TR" sz="1600" b="1" dirty="0">
              <a:solidFill>
                <a:srgbClr val="00B05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kış Çizelgesi: Öteki İşlem"/>
          <p:cNvSpPr/>
          <p:nvPr/>
        </p:nvSpPr>
        <p:spPr>
          <a:xfrm>
            <a:off x="642910" y="357166"/>
            <a:ext cx="7500990" cy="3214710"/>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000" dirty="0" smtClean="0">
                <a:solidFill>
                  <a:srgbClr val="00B050"/>
                </a:solidFill>
              </a:rPr>
              <a:t>MEYVELER</a:t>
            </a:r>
            <a:endParaRPr lang="tr-TR" sz="8000" dirty="0">
              <a:solidFill>
                <a:srgbClr val="00B050"/>
              </a:solidFill>
            </a:endParaRPr>
          </a:p>
        </p:txBody>
      </p:sp>
      <p:pic>
        <p:nvPicPr>
          <p:cNvPr id="3" name="2 Resim" descr="elma.jfif"/>
          <p:cNvPicPr>
            <a:picLocks noChangeAspect="1"/>
          </p:cNvPicPr>
          <p:nvPr/>
        </p:nvPicPr>
        <p:blipFill>
          <a:blip r:embed="rId2"/>
          <a:stretch>
            <a:fillRect/>
          </a:stretch>
        </p:blipFill>
        <p:spPr>
          <a:xfrm>
            <a:off x="642910" y="3857628"/>
            <a:ext cx="3429024" cy="22640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3 Resim" descr="incir.jfif"/>
          <p:cNvPicPr>
            <a:picLocks noChangeAspect="1"/>
          </p:cNvPicPr>
          <p:nvPr/>
        </p:nvPicPr>
        <p:blipFill>
          <a:blip r:embed="rId3"/>
          <a:stretch>
            <a:fillRect/>
          </a:stretch>
        </p:blipFill>
        <p:spPr>
          <a:xfrm>
            <a:off x="5072066" y="3857628"/>
            <a:ext cx="3429024" cy="22145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142852"/>
            <a:ext cx="1714512" cy="584775"/>
          </a:xfrm>
          <a:prstGeom prst="rect">
            <a:avLst/>
          </a:prstGeom>
          <a:solidFill>
            <a:srgbClr val="FFFF00"/>
          </a:solidFill>
        </p:spPr>
        <p:txBody>
          <a:bodyPr wrap="square" rtlCol="0">
            <a:spAutoFit/>
          </a:bodyPr>
          <a:lstStyle/>
          <a:p>
            <a:r>
              <a:rPr lang="tr-TR" sz="3200" dirty="0" smtClean="0">
                <a:solidFill>
                  <a:srgbClr val="FF0000"/>
                </a:solidFill>
              </a:rPr>
              <a:t>ÜZÜM</a:t>
            </a:r>
            <a:endParaRPr lang="tr-TR" sz="3200" dirty="0">
              <a:solidFill>
                <a:srgbClr val="FF0000"/>
              </a:solidFill>
            </a:endParaRPr>
          </a:p>
        </p:txBody>
      </p:sp>
      <p:sp>
        <p:nvSpPr>
          <p:cNvPr id="5" name="4 Metin kutusu"/>
          <p:cNvSpPr txBox="1"/>
          <p:nvPr/>
        </p:nvSpPr>
        <p:spPr>
          <a:xfrm>
            <a:off x="1714480" y="8"/>
            <a:ext cx="7429520" cy="960263"/>
          </a:xfrm>
          <a:prstGeom prst="rect">
            <a:avLst/>
          </a:prstGeom>
          <a:solidFill>
            <a:schemeClr val="accent6">
              <a:lumMod val="60000"/>
              <a:lumOff val="40000"/>
            </a:schemeClr>
          </a:solidFill>
        </p:spPr>
        <p:txBody>
          <a:bodyPr wrap="square" rtlCol="0">
            <a:spAutoFit/>
          </a:bodyPr>
          <a:lstStyle/>
          <a:p>
            <a:r>
              <a:rPr lang="tr-TR" b="1" dirty="0" smtClean="0"/>
              <a:t>Çeşitli kullanım alanlarının olması, iklim ile toprak özellikleri yönünden çok seçici olmayışı ve çoğalma yöntemlerinin kolay olması gibi nedenlerle Türkiye’de en yaygın yetiştirilen ürünlerden biridir.</a:t>
            </a:r>
            <a:endParaRPr lang="tr-TR" dirty="0" smtClean="0"/>
          </a:p>
          <a:p>
            <a:r>
              <a:rPr lang="tr-TR" dirty="0" smtClean="0"/>
              <a:t/>
            </a:r>
            <a:br>
              <a:rPr lang="tr-TR" dirty="0" smtClean="0"/>
            </a:br>
            <a:endParaRPr lang="tr-TR" dirty="0"/>
          </a:p>
        </p:txBody>
      </p:sp>
      <p:sp>
        <p:nvSpPr>
          <p:cNvPr id="6" name="5 Metin kutusu"/>
          <p:cNvSpPr txBox="1"/>
          <p:nvPr/>
        </p:nvSpPr>
        <p:spPr>
          <a:xfrm>
            <a:off x="0" y="1357298"/>
            <a:ext cx="6643702" cy="1477328"/>
          </a:xfrm>
          <a:prstGeom prst="rect">
            <a:avLst/>
          </a:prstGeom>
          <a:noFill/>
        </p:spPr>
        <p:txBody>
          <a:bodyPr wrap="square" rtlCol="0">
            <a:spAutoFit/>
          </a:bodyPr>
          <a:lstStyle/>
          <a:p>
            <a:r>
              <a:rPr lang="tr-TR" b="1" dirty="0" smtClean="0"/>
              <a:t>&gt;Türkiye'de üretilen üzümlerin yaklaşık %40'ı kurutularak, %25'i sofralık, %20'si sirke, pekmez ve pestil yapılarak, yaklaşık %15'i de alkollü içki sanayisinde tüketilmektedir.</a:t>
            </a:r>
            <a:endParaRPr lang="tr-TR" dirty="0" smtClean="0"/>
          </a:p>
          <a:p>
            <a:r>
              <a:rPr lang="tr-TR" dirty="0" smtClean="0"/>
              <a:t/>
            </a:r>
            <a:br>
              <a:rPr lang="tr-TR" dirty="0" smtClean="0"/>
            </a:br>
            <a:endParaRPr lang="tr-TR" dirty="0"/>
          </a:p>
        </p:txBody>
      </p:sp>
      <p:sp>
        <p:nvSpPr>
          <p:cNvPr id="7" name="6 Metin kutusu"/>
          <p:cNvSpPr txBox="1"/>
          <p:nvPr/>
        </p:nvSpPr>
        <p:spPr>
          <a:xfrm>
            <a:off x="3857588" y="2786058"/>
            <a:ext cx="5286412" cy="923330"/>
          </a:xfrm>
          <a:prstGeom prst="rect">
            <a:avLst/>
          </a:prstGeom>
          <a:noFill/>
        </p:spPr>
        <p:txBody>
          <a:bodyPr wrap="square" rtlCol="0">
            <a:spAutoFit/>
          </a:bodyPr>
          <a:lstStyle/>
          <a:p>
            <a:r>
              <a:rPr lang="tr-TR" b="1" dirty="0" smtClean="0">
                <a:solidFill>
                  <a:schemeClr val="accent6">
                    <a:lumMod val="60000"/>
                    <a:lumOff val="40000"/>
                  </a:schemeClr>
                </a:solidFill>
              </a:rPr>
              <a:t>&gt;&gt;2024 yılında 3.5 milyon  ton olarak gerçekleşen üzüm üretimi, Manisa, Denizli ve Mersin’de yaygın olarak yapılır.</a:t>
            </a:r>
            <a:endParaRPr lang="tr-TR" dirty="0">
              <a:solidFill>
                <a:schemeClr val="accent6">
                  <a:lumMod val="60000"/>
                  <a:lumOff val="40000"/>
                </a:schemeClr>
              </a:solidFill>
            </a:endParaRPr>
          </a:p>
        </p:txBody>
      </p:sp>
      <p:pic>
        <p:nvPicPr>
          <p:cNvPr id="8" name="7 Resim" descr="üzüm"/>
          <p:cNvPicPr>
            <a:picLocks noChangeAspect="1"/>
          </p:cNvPicPr>
          <p:nvPr/>
        </p:nvPicPr>
        <p:blipFill>
          <a:blip r:embed="rId2"/>
          <a:stretch>
            <a:fillRect/>
          </a:stretch>
        </p:blipFill>
        <p:spPr>
          <a:xfrm>
            <a:off x="214282" y="2786058"/>
            <a:ext cx="3000396" cy="19288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8 Resim" descr="üzüm harita"/>
          <p:cNvPicPr>
            <a:picLocks noChangeAspect="1"/>
          </p:cNvPicPr>
          <p:nvPr/>
        </p:nvPicPr>
        <p:blipFill>
          <a:blip r:embed="rId3"/>
          <a:stretch>
            <a:fillRect/>
          </a:stretch>
        </p:blipFill>
        <p:spPr>
          <a:xfrm>
            <a:off x="3714744" y="4071942"/>
            <a:ext cx="5117778" cy="25717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9 Metin kutusu"/>
          <p:cNvSpPr txBox="1"/>
          <p:nvPr/>
        </p:nvSpPr>
        <p:spPr>
          <a:xfrm>
            <a:off x="142844" y="5143512"/>
            <a:ext cx="3214710" cy="923330"/>
          </a:xfrm>
          <a:prstGeom prst="rect">
            <a:avLst/>
          </a:prstGeom>
          <a:noFill/>
        </p:spPr>
        <p:txBody>
          <a:bodyPr wrap="square" rtlCol="0">
            <a:spAutoFit/>
          </a:bodyPr>
          <a:lstStyle/>
          <a:p>
            <a:r>
              <a:rPr lang="tr-TR" b="1" dirty="0" smtClean="0">
                <a:solidFill>
                  <a:srgbClr val="FF0000"/>
                </a:solidFill>
              </a:rPr>
              <a:t>2024 YILINDA TOPLAM 3.5 MİLYON  TON ÜZÜM ÜRETİMİ GERÇEKLEŞMİŞTİR</a:t>
            </a:r>
            <a:endParaRPr lang="tr-TR"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142852"/>
            <a:ext cx="1928794" cy="584775"/>
          </a:xfrm>
          <a:prstGeom prst="rect">
            <a:avLst/>
          </a:prstGeom>
          <a:solidFill>
            <a:srgbClr val="FFFF00"/>
          </a:solidFill>
        </p:spPr>
        <p:txBody>
          <a:bodyPr wrap="square" rtlCol="0">
            <a:spAutoFit/>
          </a:bodyPr>
          <a:lstStyle/>
          <a:p>
            <a:r>
              <a:rPr lang="tr-TR" sz="3200" dirty="0" smtClean="0">
                <a:solidFill>
                  <a:srgbClr val="FF0000"/>
                </a:solidFill>
              </a:rPr>
              <a:t>ELMA</a:t>
            </a:r>
            <a:endParaRPr lang="tr-TR" sz="3200" dirty="0">
              <a:solidFill>
                <a:srgbClr val="FF0000"/>
              </a:solidFill>
            </a:endParaRPr>
          </a:p>
        </p:txBody>
      </p:sp>
      <p:sp>
        <p:nvSpPr>
          <p:cNvPr id="5" name="4 Metin kutusu"/>
          <p:cNvSpPr txBox="1"/>
          <p:nvPr/>
        </p:nvSpPr>
        <p:spPr>
          <a:xfrm>
            <a:off x="1928794" y="4"/>
            <a:ext cx="7215206" cy="960263"/>
          </a:xfrm>
          <a:prstGeom prst="rect">
            <a:avLst/>
          </a:prstGeom>
          <a:solidFill>
            <a:schemeClr val="accent6">
              <a:lumMod val="60000"/>
              <a:lumOff val="40000"/>
            </a:schemeClr>
          </a:solidFill>
        </p:spPr>
        <p:txBody>
          <a:bodyPr wrap="square" rtlCol="0">
            <a:spAutoFit/>
          </a:bodyPr>
          <a:lstStyle/>
          <a:p>
            <a:r>
              <a:rPr lang="tr-TR" b="1" dirty="0" smtClean="0"/>
              <a:t>Elma da üzüm gibi iklim seçiciliği az olan ürünlerdendir. Bu nedenle ülkemizde çokça yetiştirilen ve üretim alanı geniş olan meyvelerdendir.</a:t>
            </a:r>
            <a:endParaRPr lang="tr-TR" dirty="0" smtClean="0"/>
          </a:p>
          <a:p>
            <a:r>
              <a:rPr lang="tr-TR" dirty="0" smtClean="0"/>
              <a:t/>
            </a:r>
            <a:br>
              <a:rPr lang="tr-TR" dirty="0" smtClean="0"/>
            </a:br>
            <a:endParaRPr lang="tr-TR" dirty="0"/>
          </a:p>
        </p:txBody>
      </p:sp>
      <p:pic>
        <p:nvPicPr>
          <p:cNvPr id="7" name="6 Resim" descr="elma.jfif"/>
          <p:cNvPicPr>
            <a:picLocks noChangeAspect="1"/>
          </p:cNvPicPr>
          <p:nvPr/>
        </p:nvPicPr>
        <p:blipFill>
          <a:blip r:embed="rId2"/>
          <a:stretch>
            <a:fillRect/>
          </a:stretch>
        </p:blipFill>
        <p:spPr>
          <a:xfrm>
            <a:off x="285720" y="1785926"/>
            <a:ext cx="3500430" cy="26432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8 Resim" descr="elma"/>
          <p:cNvPicPr>
            <a:picLocks noChangeAspect="1"/>
          </p:cNvPicPr>
          <p:nvPr/>
        </p:nvPicPr>
        <p:blipFill>
          <a:blip r:embed="rId3"/>
          <a:stretch>
            <a:fillRect/>
          </a:stretch>
        </p:blipFill>
        <p:spPr>
          <a:xfrm>
            <a:off x="3643306" y="4071942"/>
            <a:ext cx="5357818" cy="25717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9 Metin kutusu"/>
          <p:cNvSpPr txBox="1"/>
          <p:nvPr/>
        </p:nvSpPr>
        <p:spPr>
          <a:xfrm>
            <a:off x="3643306" y="1000108"/>
            <a:ext cx="5500694" cy="1477328"/>
          </a:xfrm>
          <a:prstGeom prst="rect">
            <a:avLst/>
          </a:prstGeom>
          <a:noFill/>
        </p:spPr>
        <p:txBody>
          <a:bodyPr wrap="square" rtlCol="0">
            <a:spAutoFit/>
          </a:bodyPr>
          <a:lstStyle/>
          <a:p>
            <a:r>
              <a:rPr lang="tr-TR" dirty="0" smtClean="0">
                <a:solidFill>
                  <a:schemeClr val="accent6">
                    <a:lumMod val="75000"/>
                  </a:schemeClr>
                </a:solidFill>
              </a:rPr>
              <a:t>&gt;&gt;Elma ılıman, özellikle soğuk ılıman iklim meyvesidir. Türkiye de  Ege bölgesinde 500m Akdeniz ve Güneydoğu Anadolu bölgesinin sıcak ve kurak yerlerindeki 80m'den daha yukarı yerlerde yetişmektedir. Yüksek ışık yoğunluğu elmada çok iyi renk oluşumunu sağlar.</a:t>
            </a:r>
            <a:endParaRPr lang="tr-TR" dirty="0">
              <a:solidFill>
                <a:schemeClr val="accent6">
                  <a:lumMod val="75000"/>
                </a:schemeClr>
              </a:solidFill>
            </a:endParaRPr>
          </a:p>
        </p:txBody>
      </p:sp>
      <p:sp>
        <p:nvSpPr>
          <p:cNvPr id="11" name="10 Patlama 2"/>
          <p:cNvSpPr/>
          <p:nvPr/>
        </p:nvSpPr>
        <p:spPr>
          <a:xfrm>
            <a:off x="5214942" y="2143116"/>
            <a:ext cx="3429024" cy="2286016"/>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nn-NO" sz="1600" b="1" dirty="0" smtClean="0">
                <a:solidFill>
                  <a:schemeClr val="tx1"/>
                </a:solidFill>
              </a:rPr>
              <a:t>Isparta %20</a:t>
            </a:r>
          </a:p>
          <a:p>
            <a:pPr fontAlgn="base"/>
            <a:r>
              <a:rPr lang="nn-NO" sz="1600" b="1" dirty="0" smtClean="0"/>
              <a:t> </a:t>
            </a:r>
            <a:r>
              <a:rPr lang="nn-NO" sz="1600" b="1" dirty="0" smtClean="0">
                <a:solidFill>
                  <a:schemeClr val="tx1"/>
                </a:solidFill>
              </a:rPr>
              <a:t>Karaman %</a:t>
            </a:r>
            <a:r>
              <a:rPr lang="tr-TR" sz="1600" b="1" dirty="0" smtClean="0">
                <a:solidFill>
                  <a:schemeClr val="tx1"/>
                </a:solidFill>
              </a:rPr>
              <a:t>13</a:t>
            </a:r>
            <a:r>
              <a:rPr lang="nn-NO" sz="1600" b="1" dirty="0" smtClean="0">
                <a:solidFill>
                  <a:schemeClr val="tx1"/>
                </a:solidFill>
              </a:rPr>
              <a:t> </a:t>
            </a:r>
          </a:p>
          <a:p>
            <a:pPr fontAlgn="base"/>
            <a:r>
              <a:rPr lang="nn-NO" sz="1600" b="1" dirty="0" smtClean="0">
                <a:solidFill>
                  <a:schemeClr val="tx1"/>
                </a:solidFill>
              </a:rPr>
              <a:t> Niğde %12</a:t>
            </a:r>
            <a:endParaRPr lang="nn-NO" sz="1600" b="1" dirty="0">
              <a:solidFill>
                <a:schemeClr val="tx1"/>
              </a:solidFill>
            </a:endParaRPr>
          </a:p>
        </p:txBody>
      </p:sp>
      <p:sp>
        <p:nvSpPr>
          <p:cNvPr id="12" name="11 Metin kutusu"/>
          <p:cNvSpPr txBox="1"/>
          <p:nvPr/>
        </p:nvSpPr>
        <p:spPr>
          <a:xfrm>
            <a:off x="285720" y="5000636"/>
            <a:ext cx="3214710" cy="923330"/>
          </a:xfrm>
          <a:prstGeom prst="rect">
            <a:avLst/>
          </a:prstGeom>
          <a:noFill/>
        </p:spPr>
        <p:txBody>
          <a:bodyPr wrap="square" rtlCol="0">
            <a:spAutoFit/>
          </a:bodyPr>
          <a:lstStyle/>
          <a:p>
            <a:r>
              <a:rPr lang="tr-TR" b="1" dirty="0" smtClean="0">
                <a:solidFill>
                  <a:srgbClr val="FF0000"/>
                </a:solidFill>
              </a:rPr>
              <a:t>2024 YILINDA TOPLAM  4.5 MİLYON  TON ELMA ÜRETİMİ GERÇEKLEŞMİŞTİR</a:t>
            </a:r>
            <a:endParaRPr lang="tr-TR"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142852"/>
            <a:ext cx="1928794" cy="584775"/>
          </a:xfrm>
          <a:prstGeom prst="rect">
            <a:avLst/>
          </a:prstGeom>
          <a:solidFill>
            <a:srgbClr val="FFFF00"/>
          </a:solidFill>
        </p:spPr>
        <p:txBody>
          <a:bodyPr wrap="square" rtlCol="0">
            <a:spAutoFit/>
          </a:bodyPr>
          <a:lstStyle/>
          <a:p>
            <a:r>
              <a:rPr lang="tr-TR" sz="3200" dirty="0" smtClean="0">
                <a:solidFill>
                  <a:srgbClr val="FF0000"/>
                </a:solidFill>
              </a:rPr>
              <a:t>İNCİR</a:t>
            </a:r>
            <a:endParaRPr lang="tr-TR" sz="3200" dirty="0">
              <a:solidFill>
                <a:srgbClr val="FF0000"/>
              </a:solidFill>
            </a:endParaRPr>
          </a:p>
        </p:txBody>
      </p:sp>
      <p:sp>
        <p:nvSpPr>
          <p:cNvPr id="5" name="4 Metin kutusu"/>
          <p:cNvSpPr txBox="1"/>
          <p:nvPr/>
        </p:nvSpPr>
        <p:spPr>
          <a:xfrm>
            <a:off x="1928794" y="7"/>
            <a:ext cx="7215206" cy="886397"/>
          </a:xfrm>
          <a:prstGeom prst="rect">
            <a:avLst/>
          </a:prstGeom>
          <a:solidFill>
            <a:schemeClr val="accent6">
              <a:lumMod val="60000"/>
              <a:lumOff val="40000"/>
            </a:schemeClr>
          </a:solidFill>
        </p:spPr>
        <p:txBody>
          <a:bodyPr wrap="square" rtlCol="0">
            <a:spAutoFit/>
          </a:bodyPr>
          <a:lstStyle/>
          <a:p>
            <a:r>
              <a:rPr lang="tr-TR" b="1" dirty="0" smtClean="0"/>
              <a:t>Başta Akdeniz iklimi olmak üzere ılıman kuşaktaki iklim bölgelerinde yetişebilmektedir. Don olaylarından olumsuz etkilenir. Türkiye, dünya incir üretiminde ilk sıradadır.</a:t>
            </a:r>
            <a:endParaRPr lang="tr-TR" dirty="0" smtClean="0"/>
          </a:p>
          <a:p>
            <a:r>
              <a:rPr lang="tr-TR" dirty="0" smtClean="0"/>
              <a:t/>
            </a:r>
            <a:br>
              <a:rPr lang="tr-TR" dirty="0" smtClean="0"/>
            </a:br>
            <a:endParaRPr lang="tr-TR" dirty="0"/>
          </a:p>
        </p:txBody>
      </p:sp>
      <p:pic>
        <p:nvPicPr>
          <p:cNvPr id="7" name="6 Resim" descr="incir.jfif"/>
          <p:cNvPicPr>
            <a:picLocks noChangeAspect="1"/>
          </p:cNvPicPr>
          <p:nvPr/>
        </p:nvPicPr>
        <p:blipFill>
          <a:blip r:embed="rId2"/>
          <a:stretch>
            <a:fillRect/>
          </a:stretch>
        </p:blipFill>
        <p:spPr>
          <a:xfrm>
            <a:off x="214282" y="2428868"/>
            <a:ext cx="3357586" cy="21431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7 Resim" descr="incir harita.jfif"/>
          <p:cNvPicPr>
            <a:picLocks noChangeAspect="1"/>
          </p:cNvPicPr>
          <p:nvPr/>
        </p:nvPicPr>
        <p:blipFill>
          <a:blip r:embed="rId3"/>
          <a:stretch>
            <a:fillRect/>
          </a:stretch>
        </p:blipFill>
        <p:spPr>
          <a:xfrm>
            <a:off x="4071934" y="3857628"/>
            <a:ext cx="4786346" cy="259843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8 Metin kutusu"/>
          <p:cNvSpPr txBox="1"/>
          <p:nvPr/>
        </p:nvSpPr>
        <p:spPr>
          <a:xfrm>
            <a:off x="3286116" y="1142984"/>
            <a:ext cx="5857884" cy="1214446"/>
          </a:xfrm>
          <a:prstGeom prst="rect">
            <a:avLst/>
          </a:prstGeom>
          <a:solidFill>
            <a:schemeClr val="bg1"/>
          </a:solidFill>
        </p:spPr>
        <p:txBody>
          <a:bodyPr wrap="square" rtlCol="0">
            <a:spAutoFit/>
          </a:bodyPr>
          <a:lstStyle/>
          <a:p>
            <a:r>
              <a:rPr lang="tr-TR" dirty="0" smtClean="0">
                <a:solidFill>
                  <a:schemeClr val="accent6">
                    <a:lumMod val="60000"/>
                    <a:lumOff val="40000"/>
                  </a:schemeClr>
                </a:solidFill>
                <a:latin typeface="Arial" pitchFamily="34" charset="0"/>
                <a:cs typeface="Arial" pitchFamily="34" charset="0"/>
              </a:rPr>
              <a:t>&gt;&gt;Ege Bölgesi toplam üretimin yaklaşık %76 gibi önemli bir oranına sahiptir. İncir üretimi bakımından Aydın, İzmir, Bursa ve Gaziantep önde gelen iller arasında yer almaktadır </a:t>
            </a:r>
            <a:endParaRPr lang="tr-TR" dirty="0">
              <a:solidFill>
                <a:schemeClr val="accent6">
                  <a:lumMod val="60000"/>
                  <a:lumOff val="40000"/>
                </a:schemeClr>
              </a:solidFill>
              <a:latin typeface="Arial" pitchFamily="34" charset="0"/>
              <a:cs typeface="Arial" pitchFamily="34" charset="0"/>
            </a:endParaRPr>
          </a:p>
        </p:txBody>
      </p:sp>
      <p:sp>
        <p:nvSpPr>
          <p:cNvPr id="10" name="9 Köşeleri Yuvarlanmış Dikdörtgen Belirtme Çizgisi"/>
          <p:cNvSpPr/>
          <p:nvPr/>
        </p:nvSpPr>
        <p:spPr>
          <a:xfrm rot="589048">
            <a:off x="5747072" y="2274382"/>
            <a:ext cx="2500330" cy="1428760"/>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tr-TR" sz="2000" b="1" dirty="0" smtClean="0">
                <a:solidFill>
                  <a:schemeClr val="tx1"/>
                </a:solidFill>
              </a:rPr>
              <a:t> Aydın %61</a:t>
            </a:r>
          </a:p>
          <a:p>
            <a:pPr fontAlgn="base"/>
            <a:r>
              <a:rPr lang="tr-TR" sz="2000" b="1" dirty="0" smtClean="0">
                <a:solidFill>
                  <a:schemeClr val="tx1"/>
                </a:solidFill>
              </a:rPr>
              <a:t> İzmir % 14 </a:t>
            </a:r>
          </a:p>
          <a:p>
            <a:pPr fontAlgn="base"/>
            <a:r>
              <a:rPr lang="tr-TR" sz="2000" b="1" dirty="0" smtClean="0">
                <a:solidFill>
                  <a:schemeClr val="tx1"/>
                </a:solidFill>
              </a:rPr>
              <a:t> Bursa %9</a:t>
            </a:r>
            <a:endParaRPr lang="tr-TR" sz="2000" b="1" dirty="0">
              <a:solidFill>
                <a:schemeClr val="tx1"/>
              </a:solidFill>
            </a:endParaRPr>
          </a:p>
        </p:txBody>
      </p:sp>
      <p:sp>
        <p:nvSpPr>
          <p:cNvPr id="11" name="10 Metin kutusu"/>
          <p:cNvSpPr txBox="1"/>
          <p:nvPr/>
        </p:nvSpPr>
        <p:spPr>
          <a:xfrm>
            <a:off x="214282" y="5500702"/>
            <a:ext cx="3643338" cy="646331"/>
          </a:xfrm>
          <a:prstGeom prst="rect">
            <a:avLst/>
          </a:prstGeom>
          <a:noFill/>
        </p:spPr>
        <p:txBody>
          <a:bodyPr wrap="square" rtlCol="0">
            <a:spAutoFit/>
          </a:bodyPr>
          <a:lstStyle/>
          <a:p>
            <a:r>
              <a:rPr lang="tr-TR" b="1" dirty="0" smtClean="0">
                <a:solidFill>
                  <a:srgbClr val="FF0000"/>
                </a:solidFill>
              </a:rPr>
              <a:t>2024 YILINDA TOPLAM  375 BİN TON İNCİR ÜRETİMİ GERÇEKLEŞMİŞTİR</a:t>
            </a:r>
            <a:endParaRPr lang="tr-TR"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Metin kutusu"/>
          <p:cNvSpPr txBox="1"/>
          <p:nvPr/>
        </p:nvSpPr>
        <p:spPr>
          <a:xfrm>
            <a:off x="0" y="1285850"/>
            <a:ext cx="3786182" cy="2585323"/>
          </a:xfrm>
          <a:prstGeom prst="rect">
            <a:avLst/>
          </a:prstGeom>
          <a:noFill/>
        </p:spPr>
        <p:txBody>
          <a:bodyPr wrap="square" rtlCol="0">
            <a:spAutoFit/>
          </a:bodyPr>
          <a:lstStyle/>
          <a:p>
            <a:pPr fontAlgn="base"/>
            <a:r>
              <a:rPr lang="tr-TR" b="1" dirty="0" smtClean="0"/>
              <a:t>→ </a:t>
            </a:r>
            <a:r>
              <a:rPr lang="tr-TR" b="1" dirty="0" smtClean="0">
                <a:latin typeface="Bahnschrift Condensed" pitchFamily="34" charset="0"/>
                <a:cs typeface="Arial" pitchFamily="34" charset="0"/>
              </a:rPr>
              <a:t> İlkel yöntemlerle yapılan tarım metodudur. </a:t>
            </a:r>
          </a:p>
          <a:p>
            <a:pPr fontAlgn="base"/>
            <a:r>
              <a:rPr lang="tr-TR" b="1" dirty="0" smtClean="0">
                <a:latin typeface="Bahnschrift Condensed" pitchFamily="34" charset="0"/>
                <a:cs typeface="Arial" pitchFamily="34" charset="0"/>
              </a:rPr>
              <a:t> </a:t>
            </a:r>
          </a:p>
          <a:p>
            <a:pPr fontAlgn="base"/>
            <a:r>
              <a:rPr lang="tr-TR" b="1" dirty="0" smtClean="0"/>
              <a:t>→ </a:t>
            </a:r>
            <a:r>
              <a:rPr lang="tr-TR" b="1" dirty="0" smtClean="0">
                <a:latin typeface="Bahnschrift Condensed" pitchFamily="34" charset="0"/>
              </a:rPr>
              <a:t>Sulama, gübreleme, ilaçlama ve kaliteli tohum gibi uygulamalar yetersiz olduğundan verim düşüktür.</a:t>
            </a:r>
            <a:r>
              <a:rPr lang="tr-TR" b="1" dirty="0" smtClean="0">
                <a:latin typeface="Bahnschrift" pitchFamily="34" charset="0"/>
              </a:rPr>
              <a:t> </a:t>
            </a:r>
          </a:p>
          <a:p>
            <a:pPr fontAlgn="base"/>
            <a:endParaRPr lang="tr-TR" b="1" dirty="0" smtClean="0">
              <a:latin typeface="Bahnschrift" pitchFamily="34" charset="0"/>
            </a:endParaRPr>
          </a:p>
          <a:p>
            <a:pPr fontAlgn="base"/>
            <a:r>
              <a:rPr lang="tr-TR" b="1" dirty="0" smtClean="0">
                <a:latin typeface="Bahnschrift" pitchFamily="34" charset="0"/>
              </a:rPr>
              <a:t> </a:t>
            </a:r>
            <a:r>
              <a:rPr lang="tr-TR" b="1" dirty="0" smtClean="0">
                <a:latin typeface="Bahnschrift" pitchFamily="34" charset="0"/>
                <a:ea typeface="Calibri"/>
                <a:cs typeface="Calibri"/>
              </a:rPr>
              <a:t>→</a:t>
            </a:r>
            <a:r>
              <a:rPr lang="tr-TR" b="1" dirty="0" smtClean="0">
                <a:latin typeface="Bahnschrift Condensed" pitchFamily="34" charset="0"/>
              </a:rPr>
              <a:t>Tarımsal üretim büyük oranda doğal koşullara, iklim koşullarına bağımlıdır.</a:t>
            </a:r>
            <a:endParaRPr lang="tr-TR" b="1" dirty="0">
              <a:latin typeface="Bahnschrift Condensed" pitchFamily="34" charset="0"/>
            </a:endParaRPr>
          </a:p>
        </p:txBody>
      </p:sp>
      <p:sp>
        <p:nvSpPr>
          <p:cNvPr id="13" name="12 Dikdörtgen"/>
          <p:cNvSpPr>
            <a:spLocks/>
          </p:cNvSpPr>
          <p:nvPr/>
        </p:nvSpPr>
        <p:spPr>
          <a:xfrm>
            <a:off x="0" y="48"/>
            <a:ext cx="4286248" cy="1281889"/>
          </a:xfrm>
          <a:prstGeom prst="rect">
            <a:avLst/>
          </a:prstGeom>
          <a:solidFill>
            <a:srgbClr val="92D050"/>
          </a:solid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tr-TR" sz="2800" b="1" dirty="0" smtClean="0"/>
              <a:t>         </a:t>
            </a:r>
            <a:r>
              <a:rPr lang="tr-TR" sz="2800" b="1" dirty="0" err="1" smtClean="0">
                <a:solidFill>
                  <a:srgbClr val="FFFF00"/>
                </a:solidFill>
              </a:rPr>
              <a:t>Ekstansif</a:t>
            </a:r>
            <a:r>
              <a:rPr lang="tr-TR" sz="2800" b="1" dirty="0" smtClean="0">
                <a:solidFill>
                  <a:srgbClr val="FFFF00"/>
                </a:solidFill>
              </a:rPr>
              <a:t> Tarım</a:t>
            </a:r>
            <a:r>
              <a:rPr lang="tr-TR" sz="2800" b="1" dirty="0" smtClean="0"/>
              <a:t/>
            </a:r>
            <a:br>
              <a:rPr lang="tr-TR" sz="2800" b="1" dirty="0" smtClean="0"/>
            </a:br>
            <a:r>
              <a:rPr lang="tr-TR" sz="2000" b="1" dirty="0" smtClean="0"/>
              <a:t>(İlkel Tarım-Kaba Tarım-Yaygın Tarım</a:t>
            </a:r>
            <a:r>
              <a:rPr lang="tr-TR" sz="2800" b="1" dirty="0" smtClean="0"/>
              <a:t>)</a:t>
            </a:r>
            <a:endParaRPr lang="tr-TR" sz="2800" dirty="0" smtClean="0"/>
          </a:p>
          <a:p>
            <a:r>
              <a:rPr lang="tr-TR" sz="5400" dirty="0" smtClean="0"/>
              <a:t/>
            </a:r>
            <a:br>
              <a:rPr lang="tr-TR" sz="5400" dirty="0" smtClean="0"/>
            </a:br>
            <a:endParaRPr lang="tr-TR" sz="5400" b="1" cap="all" spc="0" dirty="0">
              <a:ln/>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5" name="14 Metin kutusu"/>
          <p:cNvSpPr txBox="1"/>
          <p:nvPr/>
        </p:nvSpPr>
        <p:spPr>
          <a:xfrm>
            <a:off x="4286248" y="1"/>
            <a:ext cx="4887074" cy="1274195"/>
          </a:xfrm>
          <a:prstGeom prst="rect">
            <a:avLst/>
          </a:prstGeom>
          <a:solidFill>
            <a:srgbClr val="00B050"/>
          </a:solidFill>
        </p:spPr>
        <p:txBody>
          <a:bodyPr wrap="square" rtlCol="0">
            <a:spAutoFit/>
          </a:bodyPr>
          <a:lstStyle/>
          <a:p>
            <a:r>
              <a:rPr lang="tr-TR" sz="2800" b="1" dirty="0" smtClean="0"/>
              <a:t>             </a:t>
            </a:r>
            <a:r>
              <a:rPr lang="tr-TR" sz="2800" b="1" dirty="0" err="1" smtClean="0">
                <a:solidFill>
                  <a:srgbClr val="FFFF00"/>
                </a:solidFill>
              </a:rPr>
              <a:t>İntansif</a:t>
            </a:r>
            <a:r>
              <a:rPr lang="tr-TR" sz="2800" b="1" dirty="0" smtClean="0">
                <a:solidFill>
                  <a:srgbClr val="FFFF00"/>
                </a:solidFill>
              </a:rPr>
              <a:t> Tarım</a:t>
            </a:r>
            <a:r>
              <a:rPr lang="tr-TR" b="1" dirty="0" smtClean="0"/>
              <a:t/>
            </a:r>
            <a:br>
              <a:rPr lang="tr-TR" b="1" dirty="0" smtClean="0"/>
            </a:br>
            <a:r>
              <a:rPr lang="tr-TR" sz="2000" b="1" dirty="0" smtClean="0"/>
              <a:t>(Modern Tarım-İnce Tarım-Yoğun Tarım)</a:t>
            </a:r>
            <a:endParaRPr lang="tr-TR" sz="2000" dirty="0" smtClean="0"/>
          </a:p>
          <a:p>
            <a:r>
              <a:rPr lang="tr-TR" dirty="0" smtClean="0"/>
              <a:t/>
            </a:r>
            <a:br>
              <a:rPr lang="tr-TR" dirty="0" smtClean="0"/>
            </a:br>
            <a:endParaRPr lang="tr-TR" dirty="0"/>
          </a:p>
        </p:txBody>
      </p:sp>
      <p:sp>
        <p:nvSpPr>
          <p:cNvPr id="16" name="15 Metin kutusu"/>
          <p:cNvSpPr txBox="1"/>
          <p:nvPr/>
        </p:nvSpPr>
        <p:spPr>
          <a:xfrm>
            <a:off x="4500560" y="1285862"/>
            <a:ext cx="4354527" cy="3139321"/>
          </a:xfrm>
          <a:prstGeom prst="rect">
            <a:avLst/>
          </a:prstGeom>
          <a:noFill/>
        </p:spPr>
        <p:txBody>
          <a:bodyPr wrap="square" rtlCol="0">
            <a:spAutoFit/>
          </a:bodyPr>
          <a:lstStyle/>
          <a:p>
            <a:pPr fontAlgn="base"/>
            <a:r>
              <a:rPr lang="tr-TR" b="1" dirty="0" smtClean="0"/>
              <a:t>? İklim koşullarının etkisi sınırlandırılmıştır.</a:t>
            </a:r>
          </a:p>
          <a:p>
            <a:pPr fontAlgn="base"/>
            <a:endParaRPr lang="tr-TR" b="1" dirty="0" smtClean="0"/>
          </a:p>
          <a:p>
            <a:pPr fontAlgn="base"/>
            <a:r>
              <a:rPr lang="tr-TR" b="1" dirty="0" smtClean="0"/>
              <a:t> ? Sulama ile yetişebilen sebze ve endüstri bitkileri ekimi önem kazanır.</a:t>
            </a:r>
          </a:p>
          <a:p>
            <a:pPr fontAlgn="base"/>
            <a:endParaRPr lang="tr-TR" b="1" dirty="0" smtClean="0"/>
          </a:p>
          <a:p>
            <a:pPr fontAlgn="base"/>
            <a:r>
              <a:rPr lang="tr-TR" b="1" dirty="0" smtClean="0"/>
              <a:t> ? Toprak her yıl ekilir. Nadasa bırakılmaz.</a:t>
            </a:r>
          </a:p>
          <a:p>
            <a:pPr fontAlgn="base"/>
            <a:endParaRPr lang="tr-TR" b="1" dirty="0" smtClean="0"/>
          </a:p>
          <a:p>
            <a:pPr fontAlgn="base"/>
            <a:r>
              <a:rPr lang="tr-TR" b="1" dirty="0" smtClean="0"/>
              <a:t> ? Ürün veriminde dalgalanmalar olmaz.</a:t>
            </a:r>
          </a:p>
          <a:p>
            <a:pPr fontAlgn="base"/>
            <a:endParaRPr lang="tr-TR" b="1" dirty="0" smtClean="0"/>
          </a:p>
          <a:p>
            <a:pPr fontAlgn="base"/>
            <a:r>
              <a:rPr lang="tr-TR" b="1" dirty="0" smtClean="0"/>
              <a:t> ? Ürün verimi yüksek olur. </a:t>
            </a:r>
          </a:p>
          <a:p>
            <a:pPr fontAlgn="base"/>
            <a:r>
              <a:rPr lang="tr-TR" b="1" dirty="0" smtClean="0"/>
              <a:t> </a:t>
            </a:r>
            <a:endParaRPr lang="tr-TR" b="1" dirty="0"/>
          </a:p>
        </p:txBody>
      </p:sp>
      <p:pic>
        <p:nvPicPr>
          <p:cNvPr id="17" name="16 Resim" descr="inek.jpeg"/>
          <p:cNvPicPr>
            <a:picLocks noChangeAspect="1"/>
          </p:cNvPicPr>
          <p:nvPr/>
        </p:nvPicPr>
        <p:blipFill>
          <a:blip r:embed="rId2"/>
          <a:stretch>
            <a:fillRect/>
          </a:stretch>
        </p:blipFill>
        <p:spPr>
          <a:xfrm>
            <a:off x="0" y="4857760"/>
            <a:ext cx="4143372" cy="20002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17 Resim" descr="traktör.jpeg"/>
          <p:cNvPicPr>
            <a:picLocks noChangeAspect="1"/>
          </p:cNvPicPr>
          <p:nvPr/>
        </p:nvPicPr>
        <p:blipFill>
          <a:blip r:embed="rId3"/>
          <a:stretch>
            <a:fillRect/>
          </a:stretch>
        </p:blipFill>
        <p:spPr>
          <a:xfrm>
            <a:off x="4429124" y="5000636"/>
            <a:ext cx="4714876" cy="18573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142852"/>
            <a:ext cx="1857356" cy="584775"/>
          </a:xfrm>
          <a:prstGeom prst="rect">
            <a:avLst/>
          </a:prstGeom>
          <a:solidFill>
            <a:srgbClr val="FFFF00"/>
          </a:solidFill>
        </p:spPr>
        <p:txBody>
          <a:bodyPr wrap="square" rtlCol="0">
            <a:spAutoFit/>
          </a:bodyPr>
          <a:lstStyle/>
          <a:p>
            <a:r>
              <a:rPr lang="tr-TR" sz="3200" dirty="0" smtClean="0">
                <a:solidFill>
                  <a:srgbClr val="FF0000"/>
                </a:solidFill>
              </a:rPr>
              <a:t>KAYISI</a:t>
            </a:r>
            <a:endParaRPr lang="tr-TR" sz="3200" dirty="0">
              <a:solidFill>
                <a:srgbClr val="FF0000"/>
              </a:solidFill>
            </a:endParaRPr>
          </a:p>
        </p:txBody>
      </p:sp>
      <p:sp>
        <p:nvSpPr>
          <p:cNvPr id="5" name="4 Metin kutusu"/>
          <p:cNvSpPr txBox="1"/>
          <p:nvPr/>
        </p:nvSpPr>
        <p:spPr>
          <a:xfrm>
            <a:off x="1857356" y="11"/>
            <a:ext cx="7286644" cy="1280658"/>
          </a:xfrm>
          <a:prstGeom prst="rect">
            <a:avLst/>
          </a:prstGeom>
          <a:solidFill>
            <a:schemeClr val="accent6">
              <a:lumMod val="60000"/>
              <a:lumOff val="40000"/>
            </a:schemeClr>
          </a:solidFill>
        </p:spPr>
        <p:txBody>
          <a:bodyPr wrap="square" rtlCol="0">
            <a:spAutoFit/>
          </a:bodyPr>
          <a:lstStyle/>
          <a:p>
            <a:r>
              <a:rPr lang="tr-TR" b="1" dirty="0" smtClean="0"/>
              <a:t>Ilıman iklim ürünlerinden olan kayısı, şiddetli don olaylarından olumsuz etkilenir. Çiçek açma ve meyve verme dönemlerinde sıcak ve kurak havalarda daha iyi gelişmektedir. Türkiye, dünya kayısı üretiminde ilk sıradadır.</a:t>
            </a:r>
            <a:endParaRPr lang="tr-TR" dirty="0" smtClean="0"/>
          </a:p>
          <a:p>
            <a:r>
              <a:rPr lang="tr-TR" dirty="0" smtClean="0"/>
              <a:t/>
            </a:r>
            <a:br>
              <a:rPr lang="tr-TR" dirty="0" smtClean="0"/>
            </a:br>
            <a:endParaRPr lang="tr-TR" dirty="0"/>
          </a:p>
        </p:txBody>
      </p:sp>
      <p:pic>
        <p:nvPicPr>
          <p:cNvPr id="7" name="6 Resim" descr="kayısı"/>
          <p:cNvPicPr>
            <a:picLocks noChangeAspect="1"/>
          </p:cNvPicPr>
          <p:nvPr/>
        </p:nvPicPr>
        <p:blipFill>
          <a:blip r:embed="rId2"/>
          <a:stretch>
            <a:fillRect/>
          </a:stretch>
        </p:blipFill>
        <p:spPr>
          <a:xfrm>
            <a:off x="0" y="1785926"/>
            <a:ext cx="3857620" cy="2643206"/>
          </a:xfrm>
          <a:prstGeom prst="ellipse">
            <a:avLst/>
          </a:prstGeom>
          <a:ln>
            <a:noFill/>
          </a:ln>
          <a:effectLst>
            <a:softEdge rad="112500"/>
          </a:effectLst>
        </p:spPr>
      </p:pic>
      <p:pic>
        <p:nvPicPr>
          <p:cNvPr id="8" name="7 Resim" descr="kayısı harita"/>
          <p:cNvPicPr>
            <a:picLocks noChangeAspect="1"/>
          </p:cNvPicPr>
          <p:nvPr/>
        </p:nvPicPr>
        <p:blipFill>
          <a:blip r:embed="rId3"/>
          <a:stretch>
            <a:fillRect/>
          </a:stretch>
        </p:blipFill>
        <p:spPr>
          <a:xfrm>
            <a:off x="4071934" y="3857628"/>
            <a:ext cx="5072066" cy="28575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8 Metin kutusu"/>
          <p:cNvSpPr txBox="1"/>
          <p:nvPr/>
        </p:nvSpPr>
        <p:spPr>
          <a:xfrm>
            <a:off x="4071934" y="1214422"/>
            <a:ext cx="4714908" cy="923330"/>
          </a:xfrm>
          <a:prstGeom prst="rect">
            <a:avLst/>
          </a:prstGeom>
          <a:noFill/>
        </p:spPr>
        <p:txBody>
          <a:bodyPr wrap="square" rtlCol="0">
            <a:spAutoFit/>
          </a:bodyPr>
          <a:lstStyle/>
          <a:p>
            <a:r>
              <a:rPr lang="tr-TR" dirty="0" smtClean="0">
                <a:solidFill>
                  <a:schemeClr val="accent6">
                    <a:lumMod val="75000"/>
                  </a:schemeClr>
                </a:solidFill>
              </a:rPr>
              <a:t> &gt;&gt;Kayısı Malatya, Elazığ, Erzincan bölgesi ;Kars, Iğdır bölgesi ;Akdeniz (Mersin, Mut, Antakya) bölgesinde yaygın olarak yetiştirilmektedir.</a:t>
            </a:r>
            <a:endParaRPr lang="tr-TR" dirty="0"/>
          </a:p>
        </p:txBody>
      </p:sp>
      <p:sp>
        <p:nvSpPr>
          <p:cNvPr id="10" name="9 Yatay Kaydırma"/>
          <p:cNvSpPr/>
          <p:nvPr/>
        </p:nvSpPr>
        <p:spPr>
          <a:xfrm>
            <a:off x="4500562" y="2143116"/>
            <a:ext cx="2928958" cy="1643074"/>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tr-TR" b="1" dirty="0" smtClean="0">
                <a:solidFill>
                  <a:schemeClr val="tx1"/>
                </a:solidFill>
              </a:rPr>
              <a:t> Malatya %46</a:t>
            </a:r>
          </a:p>
          <a:p>
            <a:pPr fontAlgn="base"/>
            <a:r>
              <a:rPr lang="tr-TR" b="1" dirty="0" smtClean="0">
                <a:solidFill>
                  <a:schemeClr val="tx1"/>
                </a:solidFill>
              </a:rPr>
              <a:t> Mersin %17</a:t>
            </a:r>
          </a:p>
          <a:p>
            <a:pPr fontAlgn="base"/>
            <a:r>
              <a:rPr lang="tr-TR" b="1" dirty="0" smtClean="0">
                <a:solidFill>
                  <a:schemeClr val="tx1"/>
                </a:solidFill>
              </a:rPr>
              <a:t> K.Maraş %8</a:t>
            </a:r>
          </a:p>
          <a:p>
            <a:r>
              <a:rPr lang="tr-TR" b="1" dirty="0" smtClean="0">
                <a:solidFill>
                  <a:schemeClr val="tx1"/>
                </a:solidFill>
              </a:rPr>
              <a:t> Elazığ %7</a:t>
            </a:r>
            <a:endParaRPr lang="tr-TR" dirty="0">
              <a:solidFill>
                <a:schemeClr val="tx1"/>
              </a:solidFill>
            </a:endParaRPr>
          </a:p>
        </p:txBody>
      </p:sp>
      <p:sp>
        <p:nvSpPr>
          <p:cNvPr id="11" name="10 Metin kutusu"/>
          <p:cNvSpPr txBox="1"/>
          <p:nvPr/>
        </p:nvSpPr>
        <p:spPr>
          <a:xfrm>
            <a:off x="357158" y="4857760"/>
            <a:ext cx="3214710" cy="923330"/>
          </a:xfrm>
          <a:prstGeom prst="rect">
            <a:avLst/>
          </a:prstGeom>
          <a:noFill/>
        </p:spPr>
        <p:txBody>
          <a:bodyPr wrap="square" rtlCol="0">
            <a:spAutoFit/>
          </a:bodyPr>
          <a:lstStyle/>
          <a:p>
            <a:r>
              <a:rPr lang="tr-TR" b="1" dirty="0" smtClean="0">
                <a:solidFill>
                  <a:srgbClr val="FF0000"/>
                </a:solidFill>
              </a:rPr>
              <a:t>2024 YILINDA TOPLAM  750 .000 TON KAYISI  ÜRETİMİ GERÇEKLEŞMİŞTİR</a:t>
            </a:r>
            <a:endParaRPr lang="tr-TR"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142852"/>
            <a:ext cx="2143108" cy="584775"/>
          </a:xfrm>
          <a:prstGeom prst="rect">
            <a:avLst/>
          </a:prstGeom>
          <a:solidFill>
            <a:srgbClr val="FFFF00"/>
          </a:solidFill>
        </p:spPr>
        <p:txBody>
          <a:bodyPr wrap="square" rtlCol="0">
            <a:spAutoFit/>
          </a:bodyPr>
          <a:lstStyle/>
          <a:p>
            <a:r>
              <a:rPr lang="tr-TR" sz="3200" dirty="0" smtClean="0">
                <a:solidFill>
                  <a:srgbClr val="FF0000"/>
                </a:solidFill>
              </a:rPr>
              <a:t>MUZ</a:t>
            </a:r>
            <a:endParaRPr lang="tr-TR" sz="3200" dirty="0">
              <a:solidFill>
                <a:srgbClr val="FF0000"/>
              </a:solidFill>
            </a:endParaRPr>
          </a:p>
        </p:txBody>
      </p:sp>
      <p:sp>
        <p:nvSpPr>
          <p:cNvPr id="6" name="5 Metin kutusu"/>
          <p:cNvSpPr txBox="1"/>
          <p:nvPr/>
        </p:nvSpPr>
        <p:spPr>
          <a:xfrm>
            <a:off x="2143108" y="0"/>
            <a:ext cx="7000892" cy="923330"/>
          </a:xfrm>
          <a:prstGeom prst="rect">
            <a:avLst/>
          </a:prstGeom>
          <a:solidFill>
            <a:schemeClr val="accent6">
              <a:lumMod val="60000"/>
              <a:lumOff val="40000"/>
            </a:schemeClr>
          </a:solidFill>
        </p:spPr>
        <p:txBody>
          <a:bodyPr wrap="square" rtlCol="0">
            <a:spAutoFit/>
          </a:bodyPr>
          <a:lstStyle/>
          <a:p>
            <a:r>
              <a:rPr lang="tr-TR" b="1" dirty="0" smtClean="0"/>
              <a:t>Nemli ve tropik iklim ürünü olan muz ülkemizde yalnızca Akdeniz kıyılarında yetişme alanı bulmuştur. Türkiye muz üretiminin büyük bir kısmını </a:t>
            </a:r>
            <a:r>
              <a:rPr lang="tr-TR" b="1" dirty="0" smtClean="0">
                <a:solidFill>
                  <a:srgbClr val="FF0000"/>
                </a:solidFill>
              </a:rPr>
              <a:t>Mersin</a:t>
            </a:r>
            <a:r>
              <a:rPr lang="tr-TR" b="1" dirty="0" smtClean="0"/>
              <a:t> karşılar.</a:t>
            </a:r>
            <a:endParaRPr lang="tr-TR" dirty="0"/>
          </a:p>
        </p:txBody>
      </p:sp>
      <p:pic>
        <p:nvPicPr>
          <p:cNvPr id="5" name="4 Resim" descr="muz"/>
          <p:cNvPicPr>
            <a:picLocks noChangeAspect="1"/>
          </p:cNvPicPr>
          <p:nvPr/>
        </p:nvPicPr>
        <p:blipFill>
          <a:blip r:embed="rId2"/>
          <a:stretch>
            <a:fillRect/>
          </a:stretch>
        </p:blipFill>
        <p:spPr>
          <a:xfrm rot="21320947">
            <a:off x="107073" y="1497523"/>
            <a:ext cx="3571900" cy="27860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6 Resim" descr="muz harita"/>
          <p:cNvPicPr>
            <a:picLocks noChangeAspect="1"/>
          </p:cNvPicPr>
          <p:nvPr/>
        </p:nvPicPr>
        <p:blipFill>
          <a:blip r:embed="rId3"/>
          <a:stretch>
            <a:fillRect/>
          </a:stretch>
        </p:blipFill>
        <p:spPr>
          <a:xfrm>
            <a:off x="4143372" y="3786190"/>
            <a:ext cx="4803450" cy="29289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7 Metin kutusu"/>
          <p:cNvSpPr txBox="1"/>
          <p:nvPr/>
        </p:nvSpPr>
        <p:spPr>
          <a:xfrm>
            <a:off x="4071902" y="1785926"/>
            <a:ext cx="5072098" cy="1477328"/>
          </a:xfrm>
          <a:prstGeom prst="rect">
            <a:avLst/>
          </a:prstGeom>
          <a:noFill/>
        </p:spPr>
        <p:txBody>
          <a:bodyPr wrap="square" rtlCol="0">
            <a:spAutoFit/>
          </a:bodyPr>
          <a:lstStyle/>
          <a:p>
            <a:r>
              <a:rPr lang="tr-TR" dirty="0" smtClean="0">
                <a:solidFill>
                  <a:schemeClr val="accent6">
                    <a:lumMod val="75000"/>
                  </a:schemeClr>
                </a:solidFill>
              </a:rPr>
              <a:t>&gt;&gt;Ülkemizde muz yetiştiriciliği, Akdeniz Bölgesinde, Mersin - Antalya kıyı şeridinde, </a:t>
            </a:r>
            <a:r>
              <a:rPr lang="tr-TR" dirty="0" err="1" smtClean="0">
                <a:solidFill>
                  <a:schemeClr val="accent6">
                    <a:lumMod val="75000"/>
                  </a:schemeClr>
                </a:solidFill>
              </a:rPr>
              <a:t>Toros</a:t>
            </a:r>
            <a:r>
              <a:rPr lang="tr-TR" dirty="0" smtClean="0">
                <a:solidFill>
                  <a:schemeClr val="accent6">
                    <a:lumMod val="75000"/>
                  </a:schemeClr>
                </a:solidFill>
              </a:rPr>
              <a:t> Dağları tarafından korunmuş, mikro-klima olanaklarının daha uygun bulunduğu Anamur, Bozyazı, Alanya ve Gazipaşa'da yaygın olarak yapılmaktadır</a:t>
            </a:r>
            <a:r>
              <a:rPr lang="tr-TR" dirty="0" smtClean="0"/>
              <a:t>.</a:t>
            </a:r>
            <a:endParaRPr lang="tr-TR" dirty="0"/>
          </a:p>
        </p:txBody>
      </p:sp>
      <p:sp>
        <p:nvSpPr>
          <p:cNvPr id="9" name="8 Metin kutusu"/>
          <p:cNvSpPr txBox="1"/>
          <p:nvPr/>
        </p:nvSpPr>
        <p:spPr>
          <a:xfrm>
            <a:off x="214282" y="5072074"/>
            <a:ext cx="3714776" cy="646331"/>
          </a:xfrm>
          <a:prstGeom prst="rect">
            <a:avLst/>
          </a:prstGeom>
          <a:noFill/>
        </p:spPr>
        <p:txBody>
          <a:bodyPr wrap="square" rtlCol="0">
            <a:spAutoFit/>
          </a:bodyPr>
          <a:lstStyle/>
          <a:p>
            <a:r>
              <a:rPr lang="tr-TR" b="1" dirty="0" smtClean="0">
                <a:solidFill>
                  <a:srgbClr val="FF0000"/>
                </a:solidFill>
              </a:rPr>
              <a:t>2024 YILINDA TOPLAM  875 .000 TON MUZ  ÜRETİMİ GERÇEKLEŞMİŞTİR</a:t>
            </a:r>
            <a:endParaRPr lang="tr-TR"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142852"/>
            <a:ext cx="2786050" cy="584775"/>
          </a:xfrm>
          <a:prstGeom prst="rect">
            <a:avLst/>
          </a:prstGeom>
          <a:solidFill>
            <a:srgbClr val="FFFF00"/>
          </a:solidFill>
        </p:spPr>
        <p:txBody>
          <a:bodyPr wrap="square" rtlCol="0">
            <a:spAutoFit/>
          </a:bodyPr>
          <a:lstStyle/>
          <a:p>
            <a:r>
              <a:rPr lang="tr-TR" sz="3200" dirty="0" smtClean="0">
                <a:solidFill>
                  <a:srgbClr val="FF0000"/>
                </a:solidFill>
              </a:rPr>
              <a:t>TURUNÇGİLLER</a:t>
            </a:r>
            <a:endParaRPr lang="tr-TR" sz="3200" dirty="0">
              <a:solidFill>
                <a:srgbClr val="FF0000"/>
              </a:solidFill>
            </a:endParaRPr>
          </a:p>
        </p:txBody>
      </p:sp>
      <p:sp>
        <p:nvSpPr>
          <p:cNvPr id="5" name="4 Metin kutusu"/>
          <p:cNvSpPr txBox="1"/>
          <p:nvPr/>
        </p:nvSpPr>
        <p:spPr>
          <a:xfrm>
            <a:off x="2786050" y="9"/>
            <a:ext cx="6357950" cy="930717"/>
          </a:xfrm>
          <a:prstGeom prst="rect">
            <a:avLst/>
          </a:prstGeom>
          <a:solidFill>
            <a:schemeClr val="accent6">
              <a:lumMod val="60000"/>
              <a:lumOff val="40000"/>
            </a:schemeClr>
          </a:solidFill>
        </p:spPr>
        <p:txBody>
          <a:bodyPr wrap="square" rtlCol="0">
            <a:spAutoFit/>
          </a:bodyPr>
          <a:lstStyle/>
          <a:p>
            <a:r>
              <a:rPr lang="tr-TR" b="1" dirty="0" smtClean="0"/>
              <a:t>Ana vatanı Güneydoğu Asya olan turunçgillerin, Türkiye’deki başlıca yetiştirilme alanları Akdeniz ve Ege kıyılarıdır. Don olaylarından olumsuz yönde etkilenir.</a:t>
            </a:r>
            <a:endParaRPr lang="tr-TR" dirty="0" smtClean="0"/>
          </a:p>
          <a:p>
            <a:r>
              <a:rPr lang="tr-TR" dirty="0" smtClean="0"/>
              <a:t/>
            </a:r>
            <a:br>
              <a:rPr lang="tr-TR" dirty="0" smtClean="0"/>
            </a:br>
            <a:endParaRPr lang="tr-TR" dirty="0"/>
          </a:p>
        </p:txBody>
      </p:sp>
      <p:sp>
        <p:nvSpPr>
          <p:cNvPr id="6" name="5 Metin kutusu"/>
          <p:cNvSpPr txBox="1"/>
          <p:nvPr/>
        </p:nvSpPr>
        <p:spPr>
          <a:xfrm>
            <a:off x="3929058" y="2428868"/>
            <a:ext cx="4857784" cy="1754326"/>
          </a:xfrm>
          <a:prstGeom prst="rect">
            <a:avLst/>
          </a:prstGeom>
          <a:noFill/>
        </p:spPr>
        <p:txBody>
          <a:bodyPr wrap="square" rtlCol="0">
            <a:spAutoFit/>
          </a:bodyPr>
          <a:lstStyle/>
          <a:p>
            <a:r>
              <a:rPr lang="tr-TR" b="1" dirty="0" smtClean="0">
                <a:solidFill>
                  <a:schemeClr val="accent6">
                    <a:lumMod val="75000"/>
                  </a:schemeClr>
                </a:solidFill>
              </a:rPr>
              <a:t>&gt;&gt;Turunçgillerin en çok yetiştirildiği yerler Adana, Hatay, Mersin ve Antalya’dır. </a:t>
            </a:r>
            <a:r>
              <a:rPr lang="tr-TR" b="1" dirty="0" err="1" smtClean="0">
                <a:solidFill>
                  <a:schemeClr val="accent6">
                    <a:lumMod val="75000"/>
                  </a:schemeClr>
                </a:solidFill>
              </a:rPr>
              <a:t>Mikroklima</a:t>
            </a:r>
            <a:r>
              <a:rPr lang="tr-TR" b="1" dirty="0" smtClean="0">
                <a:solidFill>
                  <a:schemeClr val="accent6">
                    <a:lumMod val="75000"/>
                  </a:schemeClr>
                </a:solidFill>
              </a:rPr>
              <a:t> özelliğinden dolayı Karadeniz kıyılarının bazı kesimlerinde de </a:t>
            </a:r>
            <a:r>
              <a:rPr lang="tr-TR" b="1" dirty="0" err="1" smtClean="0">
                <a:solidFill>
                  <a:schemeClr val="accent6">
                    <a:lumMod val="75000"/>
                  </a:schemeClr>
                </a:solidFill>
              </a:rPr>
              <a:t>turunçgil</a:t>
            </a:r>
            <a:r>
              <a:rPr lang="tr-TR" b="1" dirty="0" smtClean="0">
                <a:solidFill>
                  <a:schemeClr val="accent6">
                    <a:lumMod val="75000"/>
                  </a:schemeClr>
                </a:solidFill>
              </a:rPr>
              <a:t> yetiştirilebilmektedir.</a:t>
            </a:r>
            <a:endParaRPr lang="tr-TR" dirty="0" smtClean="0">
              <a:solidFill>
                <a:schemeClr val="accent6">
                  <a:lumMod val="75000"/>
                </a:schemeClr>
              </a:solidFill>
            </a:endParaRPr>
          </a:p>
          <a:p>
            <a:r>
              <a:rPr lang="tr-TR" dirty="0" smtClean="0"/>
              <a:t/>
            </a:r>
            <a:br>
              <a:rPr lang="tr-TR" dirty="0" smtClean="0"/>
            </a:br>
            <a:endParaRPr lang="tr-TR" dirty="0"/>
          </a:p>
        </p:txBody>
      </p:sp>
      <p:sp>
        <p:nvSpPr>
          <p:cNvPr id="2050" name="AutoShape 2" descr="data:image/jpeg;base64,/9j/4AAQSkZJRgABAQAAAQABAAD/4gHYSUNDX1BST0ZJTEUAAQEAAAHIAAAAAAQwAABtbnRyUkdCIFhZWiAH4AABAAEAAAAAAABhY3NwAAAAAAAAAAAAAAAAAAAAAAAAAAAAAAAAAAAAAQAA9tYAAQAAAADTLQAAAAAAAAAAAAAAAAAAAAAAAAAAAAAAAAAAAAAAAAAAAAAAAAAAAAAAAAAAAAAAAAAAAAlkZXNjAAAA8AAAACRyWFlaAAABFAAAABRnWFlaAAABKAAAABRiWFlaAAABPAAAABR3dHB0AAABUAAAABRyVFJDAAABZAAAAChnVFJDAAABZAAAAChiVFJDAAABZAAAAChjcHJ0AAABjAAAADxtbHVjAAAAAAAAAAEAAAAMZW5VUwAAAAgAAAAcAHMAUgBHAEJYWVogAAAAAAAAb6IAADj1AAADkFhZWiAAAAAAAABimQAAt4UAABjaWFlaIAAAAAAAACSgAAAPhAAAts9YWVogAAAAAAAA9tYAAQAAAADTLXBhcmEAAAAAAAQAAAACZmYAAPKnAAANWQAAE9AAAApbAAAAAAAAAABtbHVjAAAAAAAAAAEAAAAMZW5VUwAAACAAAAAcAEcAbwBvAGcAbABlACAASQBuAGMALgAgADIAMAAxADb/2wBDAAMCAgICAgMCAgIDAwMDBAYEBAQEBAgGBgUGCQgKCgkICQkKDA8MCgsOCwkJDRENDg8QEBEQCgwSExIQEw8QEBD/2wBDAQMDAwQDBAgEBAgQCwkLEBAQEBAQEBAQEBAQEBAQEBAQEBAQEBAQEBAQEBAQEBAQEBAQEBAQEBAQEBAQEBAQEBD/wAARCAJhAokDASIAAhEBAxEB/8QAHQABAQACAgMBAAAAAAAAAAAAAAgCBwUGAwQJAf/EAHIQAAAEBAIDBg8NBQMFCwcKBwABAgMEBQYHCBESEyEYMVFWldMJFBUWFyIyOEFTdZGSk9IjKDM3VFdhcXKUs7TRdoGxsrU5QlIkNkNzdCUmNDVFVWODhaGlGSdER1iWxEZJWWJkZXeEwdWChqKkpsPU/8QAGwEBAAMBAQEBAAAAAAAAAAAAAAEFBgQDAgf/xABIEQABAgEEChAFBAICAwADAAAAAQIDBAURFQYSFiFTVJKT0uETFDEyMzRBUWNlcnORsbLiNVJicdEiwcLDYaEjgSRCQ2Tw8f/aAAwDAQACEQMRAD8A+k9eXIo62cqZndazc5dBxEQUK050u46anTSpRJ0W0qPeQo88stg6PutrA55FXCyLyXGc0OnY7EkVsZKee3q8yX/9tEDlkWstqptB9YlPnsLb1NZ9kZ6VzhKocqdAgWtDUTdReWnmVDbzbMs1OmyFLZdsiue56fpVqIlrRztXn5znd1vYHjwvkuM5oN1vYHjwvkuM5ocJ2K7a8Q6f5NY9kOxXbXiHT/JrHsjxrCcfo8HaR71XY78sbKZoHN7rewPHhfJcZzQbrewPHhfJcZzQ4TsV214h0/yax7Idiu2vEOn+TWPZCsJx+jwdpE1XY78sbKZoHN7rewPHhfJcZzQbrewPHhfJcZzQ4TsV214h0/yax7Idiu2vEOn+TWPZCsJx+jwdpCq7HfljZTNA5vdb2B48L5LjOaDdb2B48L5LjOaHCdiu2vEOn+TWPZDsV214h0/yax7IVhOP0eDtIVXY78sbKZoHN7rewPHhfJcZzQbrewPHhfJcZzQ4TsV214h0/wAmseyHYrtrxDp/k1j2QrCcfo8HaQqux35Y2UzQOb3W9gePC+S4zmg3W9gePC+S4zmhwnYrtrxDp/k1j2Q7FdteIdP8mseyFYTj9Hg7SFV2O/LGymaBze63sDx4XyXGc0G63sDx4XyXGc0OE7FdteIdP8mseyHYrtrxDp/k1j2QrCcfo8HaQqux35Y2UzQOb3W9gePC+S4zmg3W9gePC+S4zmhwnYrtrxDp/k1j2Q7FdteIdP8AJrHshWE4/R4O0hVdjvyxspmgc3ut7A8eF8lxnNBut7A8eF8lxnNDhOxXbXiHT/JrHsh2K7a8Q6f5NY9kKwnH6PB2kKrsd+WNlM0Dm91vYHjwvkuM5oN1vYHjwvkuM5ocJ2K7a8Q6f5NY9kOxXbXiHT/JrHshWE4/R4O0hVdjvyxspmgc3ut7A8eF8lxnNBut7A8eF8lxnNDhOxXbXiHT/JrHsh2K7a8Q6f5NY9kKwnH6PB2kKrsd+WNlM0Dm91vYHjwvkuM5oN1vYHjwvkuM5ocJ2K7a8Q6f5NY9kOxXbXiHT/JrHshWE4/R4O0iKrsd+WNlM0Dmt1tYHf6+V8lRnNAWLewPhrdfJcZzQ0FUtG0lD4laXp+HpqWNyuIla3XoNEG2TLitCJ7ZSMtEz7VO0y/ulwDcfYstoZZlQdPcms+yPKFO04RVcn6Ly0bjvyd0ssesekjYTl2Zdkajt8y9SqpRvP8ABze63sDx4XyXGc0G63sDx4XyXGc0OE7FdteIdP8AJrHsh2K7a8Q6f5NY9ketYTj9Hg7SOKqrHfljZTNA5vdb2B48L5LjOaDdb2B48L5LjOaHCdiu2vEOn+TWPZDsV214h0/yax7IVhOP0eDtIVXY78sbKZoHN7rewPHhfJcZzQbrewPHhfJcZzQ4TsV214h0/wAmseyHYrtrxDp/k1j2QrCcfo8HaQqux35Y2UzQOb3W9gePC+S4zmg3W9gePC+S4zmhwnYrtrxDp/k1j2Q7FdteIdP8mseyFYTj9Hg7SFV2O/LGymaBze63sDx4XyXGc0G63sDx4XyXGc0OE7FdteIdP8mseyHYrtrxDp/k1j2QrCcfo8HaQqux35Y2UzQOb3W9gePC+S4zmg3W9gePC+S4zmhwnYrtrxDp/k1j2Q7FdteIdP8AJrHshWE4/R4O0hVdjvyxspmgc3ut7A8eF8lxnNBut7A8eF8lxnNDhOxXbXiHT/JrHsh2K7a8Q6f5NY9kKwnH6PB2kKrsd+WNlM0Dm91vYHjwvkuM5oN1vYHjwvkuM5ocJ2K7a8Q6f5NY9kOxXbXiHT/JrHshWE4/R4O0hVdjvyxspmgc0eLawB//AC4WX/ZUZzQ/d1tYDe6+F8lxnNDhOxXbXI/94dPcms+yJ6u7TFOSq+1JSWWyGAhZfE9Ia+GZhkIac04taVaSCLI8yIiPMtpFkOeUztOEnajltFvom4vL/wBljNdjVj85R1gpsyUIq75nIlPyFQbrewPHhfJcZzQbrewPHhfJcZzQ4NNq7amkj6w6f3v+bWPZH72K7a8Q6f5NY9kdFYTj9Hg7SK6qrHfljZTNA5vdb2B48L5LjOaDdb2B48L5LjOaHCdiu2vEOn+TWPZDsV214h0/yax7IVhOP0eDtIiq7HfljZTNA5vdb2B48L5LjOaDdb2B48L5LjOaHCdiu2vEOn+TWPZDsV214h0/yax7IVhOP0eDtImq7HfljZTNA5vdb2B48L5LjOaDdb2B48L5LjOaHCdiu2vEOn+TWPZDsV214h0/yax7IVhOP0eC6RFV2O/LGymaBze63sDx4XyXGc0G63sDx4XyXGc0OE7FdteIdP8AJrHsh2K7a8Q6f5NY9kKwnH6PBdImq7HfljZTNA5vdb2B48L5LjOaDdb2B48L5LjOaHCdiu2vEOn+TWPZDsV214h0/wAmseyFYTj9Hg7SFV2O/LGymaBze63sDx4XyXGc0G63sDx4XyXGc0OE7FdteIdP8mseyHYrtrxDp/k1j2QrCcfo8HaQqux35Y2UzQOb3W9gePC+S4zmg3W9gePC+S4zmhwnYrtrxDp/k1j2Q7FdteIdP8mseyFYTj9HgukKrsd+WNlM0Dm91vYHjwvkuM5oN1vYHjwvkuM5ocJ2K7a8Q6f5NY9kOxXbXiHT/JrHshWE4/R4LpCq7HfljZTNA5vdb2B48L5LjOaDdb2B48L5LjOaHCdiu2vEOn+TWPZDsV214h0/yax7IVhOP0eDtIVXY78sbKZoHN7rewPHhfJcZzQbrewPHhfJcZzQ4TsV214h0/yax7Idiu2vEOn+TWPZCsJx+jwdpEVXY78sbKZoHN7rewPHhfJcZzQbrewPHhfJcZzQ4TsV214h0/yax7Idiu2vEOn+TWPZCsJx+jwXSJqux35Y2UzQOb3W9gePC+S4zmg3W9gePC+S4zmhwnYrtrxDp/k1j2Q7FdteIdP8mseyFYTj9HgukKrsd+WNlM0Dm91vYHjwvkuM5oN1vYHjwvkuM5ocJ2K7a8Q6f5NY9kOxXbXiHT/JrHshWE4/R4O0hVdjvyxspmgc3ut7A8eF8lxnNBut7A8eF8lxnNDhOxXbXiHT/JrHsh2K7a8Q6f5NY9kKwnH6PB2kRVdjvyxspmgc3ut7A8eF8lxnNBut7A8eF8lxnNDhOxXbXiHT/JrHsh2K7a8Q6f5NY9kKwnH6PB2kTVdjvyxspmgc3ut7A8eF8lxnNBut7A8eF8lxnNDhOxXbXiHT/JrHsh2K7a8Q6f5NY9kKwnH6PBdIVXY78sbKZoHeqHvra+5U4ckFG1IcfHtQ5xSmzgohnJslJSas3EJLfWkss89o7/oq4SEm2TlkukmLKrZZKYCHg4RmRFq2IdtLbaMygzPJJERFmZmf1mK00voFtNcqiyuCr4tFKKqXty8Z+ySa5NNkrbCkqutHMa5LZUVf1JTyIif6Jtx2/FhJvL7P5aIHf2vgkfZIdAx2/FhJvL7P5aIHf2vgkfZIU0r4/E+zf3NHJfgMl7cX+BkAAIOUAAAAAAAAAAAAAAAAAAAAAAAAAAAAAAAAAAAAAAAANFVV311IeSHP5Iwb1Giqq766kPJDn8kYN6jkke+i9pfJC9nrgpJ3Sep4AAHWUQAAAAAAAAAAAAAAAAAAAAAAAAAATJe3vi6L+uW/nXBTYmS9vfF0X9ct/OuCvnHgk+6eZprFOOv7D/SpTSO4T9RD9H4juE/UQ/RYIZpd0AAnLFRZfEVdKdSCMsjdnrQhICFdaj2ursfAa9xayNKsoZCiXkRGWZ7do9IbEetCrQeUV6sbSiUlGgPkPfiMxWYeavg6KrXEHVEbHRsubmjbkrqyZOtE0t11oiM3NWenmyrwZZGW3goSmcKeOqHnEpmsyxLHEQDMSxEvsHWU4UbjRLJSkaJs5HmWZZHsHUslRiIqvS+cbJa56q1GLSheg/Dz8BCccXLs6rOXya3lsMQ1M0DWLM1adehourVyqLiGnGlJbaJLGbqzUtTZkkyyPweAdTvjaXEK3R1uphB4iJdR7FJSaHgarmUwq2Ol7EdGZtJN1TpN+66SyMiU7kZmouEeLYCORKVopPd0oVqrQ2mgrsBwcnrmiahkL9VU/WMkmclhCcOImUHMGXoVomyzc0nUKNBaJbTzPYW+PVktzba1JLI6d09cKmppLpZl09FwU3YfZhc97WuIUZN5/SZDytHcx7W7Oc7MAh7oiN2qik9KW5n9pbmTGCgZw9MTOOp2cuNMxiEEwRe6Q68nCIzVltPLMxVNuakhoKy1J1VV9QNMNFTcvi5hMplFElJGcM2a3XXXD8JnmalH4R6PgKxiP5zyZKEdEczmO8bxbB+Fn4SHRIu4ND3CpCp4S3N0aYjYyHlURpxkvnbLqZctbThNvOuNKM2kEZGen4NEzLeGk8F8prqnXKzi7g4k6buYxqYJTRy2sXp0UsJGvNxTutIiYJRZbS39Wee8IbC/Srl5CVjpbo1Epp5SqAHWaWudbWuYt6Aom4VNVBFQ7eudZlc2YinG28yLTUltRmRZmRZnwj2aqryh6FZh4muKzkVPMxazbh3JrMGYRLqyLMySbqizMi4B52i00UHrbpRTSc6A9SWTiUTqVw87k80hI+XRbRPw8ZCvJdYdbMsyWlxBmRll4SPIddgbvWmmc6Om5bdCkoubpcNo5exOoZyI0y306ol6eZcGQm0c7kIt2puqdtAAHwfYH4efgITji5dnVZy+TW8thiGpmgaxZmrTr0NF1auVRUQ040pLbRJYzdWalqbMkmWR+DwDqd8bS4hW6Ot1MIPERLqPYpKTQ8DVcymFWx0vYjozNpJuqdJv3XSWRkSncjM1FwjobARyJStFJzOlCtVaG00FdgODk9c0TUMhfqqn6xkkzksIThxEyg5gy9CtE2Wbmk6hRoLRLaeZ7C3x6slubbWpJZHTunrhU1NJdLMunouCm7D7MLnva1xCjJvP6TIeNo7mPa3ZznZgHoyefSSoZSxPpBOoKZyyJQbjMbBxKHmHUEZkZpcQZoMsyPaR+AcBA3etNM50dNy26FJRc3S4bRy9idQzkRplvp1RL08y4MhNo7mJt05ztoDhqtqynaLkb88qiopZI4NHuZRcxi24dknDI9BOk4ZFmZ7xeERPgmxe1tXlYT6V36u5JyhEQbHUpExTAS7WxK3cjQ2aG2zcWZf3dv1D7hwHxGq5OQ8YkpZCejF5S8doCQLxU9cuMxUSaaSbFFTVNSJEwk5u0fFVtEQUZEIJbesaKAQWgs3tpEn/AEmkWe+K/ERIdoiLTun3Di7IqpRRQAAB5HqAAABqi0vfhVj5CT/LAiqhKtpe/CrHyEn+WBFVCxmPi7+27zOKzPjsLuoXoQmvHb8WEm8vs/logd/a+CR9kh0DHb8WEm8vs/logd/a+CR9khXyvj8T7N/ct5L8Bkvbi/wMgABBygAAAAAAAAAAAAAAAAAAAAAAAAAAAAAAAAAAAAAAABoqqu+upDyQ5/JGDeo0VVXfXUh5Ic/kjBvUckj30XtL5IXs9cFJO6T1PAAA6yiAAAAAAAAAAAAAAAAAAAAAAAAAACZL298XRf1y3864KbEyXt74ui/rlv51wV848En3TzNNYpx1/Yf6VKaR3CfqIfo/Edwn6iH6LBDNLugAACD5fdFC+P6n/wBj4T87Gj6cS/8A4vhv9Sj+BD5j9FC+P6n/ANj4T87Gj6cS/wD4vhv9Sj+BDulHAQytkvGIv/R80MVff/yDypTn8zIrDogHep1f/rpZ+fYEkY5nomgsY0mryZQL7kChEnmzWij4ZuHcInEpM9hnm0fnIbGxjYwbP3WsjG2+tjM42ezGcOwz0XlLX2EwLDTqXlG4biU5nppSntcy2nt3s+lWOdsSom5qOVsRsNIyOW+tP7nO4Qe8Lrv/AGeofyZCWcLtjq/xHszy28mrBFP0rL3oeazh1TJvE5EGSm2C1ZGnWGRE8ZEayIsleHIVNhB7wuu/9nqH8mQ630KP/wBaP/Yn/wAcJdEWEkVyc5CQ0iuhNduUHWMeFt+xDZWzFt+rPVbqCc1h+neltRrszZVnq9JWh3WXdnvDqtyb5TfEc3bLDHQE3alMhagpVK46MjXNS1GTBDLaTNXC02sjJCd9S9u3tRt7oqv/ABLbj/apn/JDjTt98KMNa6wdu72UJFxrr7kDCRNQxCnDJTb8SSXWIhvI/cyStRNbP+jPfzMfcnex0Niv3Vp8b58R2PbFekPcSin7UIXdKbK0ZYnDtU9EUbC9qiQTB2NjXEFr46I6VcJTrh/wLeIiIiEu9CpQhyNuahaCUlbEpI0qLMjLOL2DfVo76M36wn1BUcU8jq9LZBMJbO2k7MolEKr3Ui4HEGSvrNReAaG6FN/xjcv/AFMo/jFjm/UkKJb7tJ00tdGhKzcoOl2ghVYacfr1Eu/5PKpnMn5M1s0SVCRpE5CEXD7ocMX1pMdmx+xUyu1iSoKxck01Lh2mIftduriI10tJZlwJabaVmfgzHJdEzoaLp2qKIvlIU6iI1hSuJfSR5piGDN+FVwGeWu9WW/4PTwasxeITFlWWIaeS7QhZUhcTCtuZq1L75aiGbz3jNMO259RkWX0e6K1zUlHMn+zwVrkeslTlX/R73RCLjzWjYWjMNFDTMpRJ3ZUw5MCS7qUuQ+mbEMy45sImi1ThrI9h9oZ7C29GrfCbhgk1qoyZ0tikpyY1tLpeuKNlVRS1UHGvtpNSmWWkGTqDVlooM3Fbcsy27O09Eyt/MoK4FI3dXJXZlIVwLcqj05rS0TjT7jpNuKRtRrUOqIjL/CeW0cROKo6GZB0IdSSe2kxmNQLhicbp1UwnLDxPmXwbj5umwREe+pK17NpEe8Jhu/42K2n/AK/cRURYr0fRe3Kaf9G8+h0XnqS5ds5xSFWTF2YR1GRMOyxFPGanVQb6FG0lxRnms0m06RH/AINAvAK2EwYFIKgplRs7r+g7GO25g5zEtQqNZUEVM+qSWCUesTryLQQlTq05kW08+AU+K2VUbKtCUFrJKdhbStJ8x8VXf/yDypTn8zIrDogHep1f/rpZ+fYEkY5nomgsY0mryZQL7kChEnmzWij4ZuHcInEpM9hnm0fnIbGxjYwbP3WsjG2+tjM42ezGcOwz0XlLX2EwLDTqXlG4biU5nppSntcy2nt3s+9WOdsSom5qKxIjYaRkct9af3Odwg94XXf+z1D+TISzhdsdX+I9meW3k1YIp+lZe9DzWcOqZN4nIgyU2wWrI06wyInjIjWRFkrw5CpsIPeF13/s9Q/kyHW+hR/+tH/sT/44Sr1hJFcnOQ2GkV0Jrtyg6xjAnVSWVoK3uEKm6y1kK3K+mZzMNDpIo1t2JdSy257oom2iMnTWRrMjySZ7CHF1vhNwwSa1UZM6WxSU5Ma2l0vXFGyqopaqDjX20mpTLLSDJ1Bqy0UGbituWZbdnaeiY2/mcFcCkbuuSV2ZSFcC3Ko9Oa0tE40+46TbikbUa1DqiIy/wnltHETiqOhmQdCHUkntpMZjUC4YnG6dVMJyw8T5l8G4+bpsERHvqStezaRHvD6a5bRqtpv7tH7ny9v/ACPa6i9uUqu5/g7lhceTi8w4VFZm69QTh0qMjoR6HjoR5BRSoY0uKYbU46lwl6K2nSzyz0CSXgGjcC1h6RvjcCalVkynEIVMQ8NNITqc80jWOk8WxzWIVmjZ4Mj+kWHghgKEmtv6jrygLEu26hZ24iEb05/FTQ5mhhKsnE68i0EIW6pJGRbTz4BKXQ97u0BaW41QNXAna5UU9gWICBV0o88TkRryybMmkqNBnnvmRFsPMyHy1zv+RGXj6VjaYSvv7t//APp2LE5/aGUv5Zpj8RkfQ6qrjW9oNyGarivKcp5cYS1wyZrNGIM3iRlpGgnVFp5ZlnlvZkPnjic/tDKX8s0x+IyLKxA4VreYj4uSxlcTio4FchbfahilUSw0SidNJq0tay5n8GWWWXhHhKLVUh2y3qDpkznI6LaJStJsak7hUBXnTXWNXNP1F0jodNdSZmzGajTz0dZqlHoZ6Kss9/RPgHYd8aew+4YKAw29X+sacVBHdcfSnTXVZ9l3R6X1ujq9Uy3lnrlZ557xb3h3COF9qi/p3CwhK5zf1pQoAAHwehqi0vfhVj5CT/LAiqhKtpe/CrHyEn+WBFVCxmPi7+27zOKzPjsLuoXoQmvHb8WEm8vs/logd/a+CR9kh0DHb8WEm8vs/logd/a+CR9khXyvj8T7N/ct5L8Bkvbi/wADIAAQcoAAAAAASKQAAIAAAAAAAAAAAAAAAAAAAAAAAAAAAAAAaKqrvrqQ8kOfyRg3qNFVV311IeSHP5Iwb1HJI99F7S+SF7PXBSTuk9TwAAOsogAAAAD1JjN5VJ20OTeZwkEhw9BKoh5DRGfARmY9hh9mLZbiYZ5DrLqScbcbUSkqSZZkZGW+RkBFKbhmAABIAAAAAAAAAAAAAAATJe3vi6L+uW/nXBTYmS9vfF0X9ct/OuCvnHgk+6eZprFOOv7D/SpTSO4T9RD9H4juE/UQ/RYIZpd0AAAQavuhhlsheeoIeqbl0T1YmcJBogGn+qMXD6MOhxxwkaDLqUH27rh5mWe3f2ENmtIQ0hLTSckoSSSL6CGYbCH0r1clCqfCMa1VVEvqdOuRaG213pW3J7kUhBTuGYM1Mm9pIdZMyyPVutmTiM/oMt4h1OUYTMO8hpab0dKLYQTEsnzaGZgXTUSqIebQ4ThJ6ZN03yRppI8iWRbCG3QH0kaIiUIp8rBY5aValJ0ekLLWzoKg4+2NJ010jTUzKITFQPTkQ7rCfRq3fdHHDcLNGzYosvBkPXtTYS09j+qnYupTqL1b1HT3+XxMRrdVrNX8M6vLLWub2Wee3eIbAARsjlpRV3T62NqUKibh0K6ti7V3uZlsNc+l+rTcoU65BJ6eiYfVG4SSX8C4nPPRTv57w5yMoKkZjQqraR8lbfppcuRKTgXHHDLpQmybJvSz08ySRZKz08yzzz2jsICbd1CJTuEbG2lVo3TV1AYZ7JWuh55B0JRjkrh6kgukJo0U1jXkxDGSiyMnHlZHkpWSiyMtI8j2j3rVWBtLZFyZuWvpHqKqcEymMPp+KiNaTWlq/hnV5ZaxW9lv7RsMAWK9aaV3SEgsbRQiXiDeiAYmaDj6fqXDo1TE1fqKDi4Jxcc+htMGweTT+saMlmta9WvV5Ggi7Y9/Is90YELSxNrLBy56cQS4acVQ8udRbbiTJbaFkSWGzIyIyyaQlWXgNxY2/H2otZNKgXVs0trSkZPFrQ4uZxEmhnIs1kkkkZvGjTzJBERbd4iIdrHs+OmxJCan3OdkndsyxXrTzHpziTyioJZEySfSuFmMvjGzaiYSLZQ8y8g99KkLIyMvoMacYwVYW4edlUDdoJacUSzc1bkVFLhszLL/AIMbptZfRoZeHfG7wHgyI5u9Wg6XwWRL7kpPBBwcJL4VmAgIVqGhodsmmWWWyQ22giyJKUlsIiLwEPOAD5ppPRLx065FobbXelbcnuRR8FO4ZgzUyb2kh1kzLI9W62ZOIz+gy3iHU5RhMw7yGlpvR0othBMSyfNoZmBdNRKoh5tDhOEnpk3TfJGmkjyJZFsIbdAfaRoiJQinksFjlpVqUnR6QstbOgqDj7Y0nTXSNNTMohMVA9ORDusJ9Grd90ccNws0bNiiy8GQ9e1NhLT2P6qdi6lOovVvUdPf5fExGt1Ws1fwzq8sta5vZZ57d4hsABGyOWlFXdJ2NqUKibh6c4k8oqCWRMkn0rhZjL4xs2omEi2UPMvIPfSpKyMjL6DGnGMFWFuHnZT9u0EtOKJZuatyKilw2Zll/wAGN02svo0MvDvjd4A2I5u9WgPgsib5KTwwcHCS6FZgICFahoaHbJplllskNtoIsiSlJbCIi8BDT82we4bp1VR1rGWvhETc4ko3XQsdFQyNeS9PWapp1Leelt7jb4RuYAZEc3erQHQmOvOSk1nU2G6ylZ3DhbrVJRnTlUwT0NEMR/VKLRouQ5kbJ6pDpNnomkt9G3LbmNmZ7d4AEOcr91SWsaylWpugAAfJ9gAAAaotL34VY+Qk/wAsCKqEq2l78KsfISf5YEVULGY+Lv7bvM4rM+Owu6hehCa8dvxYSby+z+WiB39r4JH2SHQMdvxYSby+z+WiB39r4JH2SFfK+PxPs39y3kvwGS9uL/AyAAEHKAAABozEJfSxcnllR2Pr65HW7O6mkURLy/3HjIzUojGXGUu+5NmheWZno6Zb2+W+NdyLAP1FsPU1keyvruuOcQ016p9QtHUaok+56npg9PPR39Mss94TR0QfvrIPyZLP5lD6nDviIsnY1WLu3yuhqkpiPSIm9veZNmHm5Ni7Oy+SYUYS6/V2rZHHxssNPUKNhtbErinnlN5mlTRaOkac9aZHo557chSY+WVJ/wBpI9+3Mx/i8K+xHYxE4fbjU9QK7elPEz6EaizjTnHShMEt9TWWjqXM8tHPPMt/94iNJlV6Iy+q3xJ5UiMVX3kRaCj/AKiGurrYgrQ2RiJdDXQq3qI7N0OuQaekIqI1pNmklH7g0rLLSTv5b41tbvGxRl1r8FZuhqdiI2A1cWfXA5FEhp02EmebTJJM1tqyPJRrTs25DVtfXStDiCxRQOHy6Fh+qrslmcbKIOdddEUxoETZuKXqGEt56WpSWRuHlwjzbJnW1D0WiinkPV8qba0w1Smmi/SU3PsQtn6ZuFLLVTurulqpnBw5QMB0hFL1uvPJr3VDRtlmfCssvDkNibct4SvjAXZ+yMZTOIed2h666ph5vCS6Be6vxUD0vqmnXmnNBGk2vRNrLI29ue09mQ2Bujz3MO6Q6zdnU3p/qN1Q/wDtGq0Nfqv356v6MhCwqWtcxN29ybpLI9DnNeqXr/LuG6QEUf8AlO6JaoBmo4m3cR1xxMa+w3IoeapdS2w2lJk86+bJaslGoyJJNrPtTMdzw8496EvjVcPQc2pWLpSex2mUA2uLKLhogyI1G2TpJbNC8izIjRke9nnkRlksZqKqtJbLYL1RqO3Tbl1MRdm7KTCBlVzax6jRUxZOIhW+p8VEaxsjyM82WlEW3hyGxm3EPNpcbVmlZEsj+gx83+infGFRHkaI/GFt3YvbQdh6CYrGu49xDS0IZg4SHSTkTGO6OeraSZkWeRZmZmRF4T3hL5PQxit3VPhkppe9H3kabHAQlA9FUplydHDzKzczYlGsMiimJw29EaHgPUG0lGf0a3ZwmKul95aSqaz0deaiYhM6lUJKouZttaepUpcO0pSodzMjNteaDSew8t/aWWfw6TxGUWyHrDlUGLTaruHfwEYSDomFERdBzaraloCIlkxhY1qDlsnhpqUW7HGaDU44ajab1TbeSSM8lbVFsFNWYuR2XrX0/cjqL1J6uwxv9JdM6/U5OKTlrNFOn3OfcFviIkB8JKXITClMOMtDFpO6gADxPcAAADRVVd9dSHkhz+SMG9Roqqu+upDyQ5/JGDeo5JHvovaXyQvZ64KSd0nqeAAB1lEAAABNOOKSWQqKkqalV7rkTCj4NMxdiIB6Dl7sUp91DWSkGTbTmREThHtyGzqPqu3Nu7BU9U7NTuv0VIKcgiZm7sI7rHYNtlttt5TRI1mZkRHloZ7d4S90VL/NK3/lGO/CaHeZ/wD2brX7BwP8jQ79jt4MOld1St2W1jxKE3E/Y3tb+99rrpUnM64oSp+qckk7jrUdFdIxLOqW20Tqy0XW0rPJCiPYR7/CPXtTf+0d7nJm3a+rerSpOTSowukIqH1RO6Wr+GaTnnq172e9tEsdD/71C5vlKZ/0xgcB0KfZMLl/6mUfxixD5M1qPVOQMlb3Ohoqb4+hACZ8Q2O63Fi589Rkvk8TVlSQpF01Cwz6WIeFM8j1br5krJzI88koXlvHkY4CyvRGLb3OqaCpCraWjKOj5m8TEI+5GJjINThmRJSp3RbNs1GeRZoy4TIeO1oyttrW8dKyuCjrRXXyt88gzzGhsVeKTcyQVORnWL1ydcDsS1o9U+k9RqibPPPUuaees+jLIdUl+PaiZ/dWkrVUvSsRM4qoHYOGmEcUcSYeXvvtkpbbfuZnEG2Z6B7GyzI+AQ2TxHNtkS8S6VQWutFW+VIAAPA6AAAAAmS9vfF0X9ct/OuCmxMl7e+Lov65b+dcFfOPBJ908zTWKcdf2H+lSmkdwn6iH6PxHcJ+oh+iwQzS7oAAAgAJfu7jjk9nL6NWiqGhyVLCODVFz5U1NJQzT6SUpzUEwo16JHvEvbl4Brpzop1GpqjpFu001XT+t0eqJzNsovV/4+ldDQzz8Gu3vMOlJLFelKIcrpbBYqori5QEbXU6JdbWjZwUot/SUTWiUNtrdjSjygYYtNOkaWz1Ti1mWZEfaEWee08tu7sOuJKisR9Nxk4pmGiZdHyp1DUxlsUZKdh9PM21Eoti0KJKsj2bUmWWwQ6TxGttnJeJbK4L3WjXXz3re4k7K3VqyMoagaz6qTuAZdiIiF6nRbGrbbcS24ek60lB5LUkth+EbN/cIawc17ZWo8QlRyegbB9Z87YlkwcfnHXTFzDXtlFMk43qHUkhGks0qzLe0cvCNj3Xxuym0d+Iezk/olrqaaoM4uoHJxqkwrT6CUpw2NQeeiR72s25eAfb5MtvaQ0X/ug84UrbsdvEVN2i9SU8AheZdFQpKHqJcHKrRzSMkiHDSUc5NW2YhSMz7cmNUZcGw3fCK6ttdSjLrUHBXIpOYmqTRjbjhriSJpTBtmZOJdIz7Q0mR57cvCRmRkY83yeJCSlyHrDlMOItDFO3DV90MTVkLMVBD0vcutuo8zi4NEe0x1Oi4jSh1uONkvTZaUgu3acLIzz2b20hPNxOie0FTVSPyahLfRtVQUM6tpyZOTEoFp3IyLTZTqnDWg9u1WhvFs2iVMZ97aRv9cKnK6o9EWywVLw8FFQ0Ugkuw8SiLi1KbPIzI9jiTIyPaSi3jzIveDI3OclulCHNHl7GtXY1pU+wIZjoF6L20HYekF1hXce4hpbmphISHSS4mMdyz1bSTMizyLMzMyIvCe8JRgeiqUy5OjYmVm5kxKNYZFFMTht6I0PAeoNpKM/o1uzhMeDJPEiJS1DoiSqFDW1et8t+dTiW07J4+oJxE9LwEshXYyKe0FK1bTaTU4vJJGZ5ERnkRGY6ham+lq72szKJtfVHVpuUKabjVdIxMPqjcJRo+HbTnnoq3s94cLUlxKSurhsqyuaJmaI6VTGlpqba8tFTayhXSU24k9qFpPMjL/8ATIxLfQuZhASmlboTWaRjULBwbsvfiH3lElDTaG4g1KUZ7xERGY+2QKYbnLuofD5QqRWMTcUvvP6BrKp8SdlaNuHC2qqSs+k6pjXoVhiA6nRa9JyIMiZLWoaNstI1Fvr2Z7chqO2ON2a3quy/by1lmn5pJoaIPX1BFTrpdtmDI8jiVNdLqyz26DenmrZvbcuh30r2ysrxlSGm6lsH1cql2ZyJtipOumLhtS4441qXOlEJ1a9UZkeRn22W3fEw5MtsrXpyU3qCIkqbao6GqbtF+kuUAGvr9XX7CFpp7dHqD1a6idLf5D010vrdbEtMfCaC8stbn3J55ZeHMczGq5URDqc9GIrnbiGwQETudE9odihIafvW7i11JFxLrZSNiaEtplpGWTrsSbJaGkZnkkmzPZmfgHfsOuOy3196gboqZSOIpOo4klnCQ0RFJiIeLMsz1bTxJT7poFnomgs9pEZ5D3dJYzUpVp4NlsFyo1HFNZZANN4iMUVvsOEvgVVOxHTKbTXTOBlkERaxxCDIlOLUo8kILPLPaZnvEeR5TpIeiq09ETBLVT2ZmMvgcu2egJ03GPFtLebcZZI9mZ93vkReHMobJokRLZqXiXyyDDdaudfLvAaHvNipgLc2ZkV8aJpLr0p6dxDTWmmYHAmw24lWg4rNlw+7TqzIyLIzHcsP95YC/Vr5bcmBlBypUY4+xEwBxGvOGdbcNJo1minTzIkq3i2KIfDoT0bbKl4+0jw3OtEW+bGATNb3Ggu5WIiPsXTtstZBy6Nj2Hp8c52aiG0iN7UajeUsiSRaz+8W0JDjQ6tYnncOHY21OrmcZL+rPVjSz1DLjunqNQW/q8stZsz3zH1taInJyUnwkqgrRQvLR/2UyAAPA6QAAANUWl78KsfISf5YEVUJVtL34VY+Qk/ywIqoWMx8Xf23eZxWZ8dhd1C9CE147fiwk3l9n8tEDv7XwSPskOgY7fiwk3l9n8tEDv7XwSPskK+V8fifZv7lvJfgMl7cX+BkAAIOUAAAD5ZdEM0WMVEI88skI6lSxw1KPIiInHMzPzGPqbl4RI+OnCdUl8kyuvbcNQ79SSeGXBRMC64hk42GzNxBNuHkWsStS9ijIjJw9pZbdRyvED0Q6l5GxQPYTmEbFQbTcG1NnqVjX3yyIiSs3kK6XWeW+oyMt8zMWTm7YhMtVSlCpY5ZNGfbItCnRqNyiOiSRGpWSyKuZpmaTz7g38y/dkY5roo/xyUr+zKPzT42hguwi3GpC4T98r1sFCzfQiHICBedS9EnERGZOxLxoMyQegpWRZ5+6Hnllt6t0R219y65uvTcxom3dT1BCQ9OoZdflcoiItptzpl49A1NpMiPIyPL6SHukRqx0RF3EPBYT0k7lVN1SxrX4frSWjgJaikKEkkPNJfDEwc46RbOOdM0EhxRvmWs7bbmWeW3eEG0j/aav/tVM/yzw+nA+ceJaw9+7a4k3r+2fpOYT6Hi49uawq5bBHGOMRGgSXmnmG81mhR6W0iyNCt8jIc8miWz3I9b6odMsh2jGKxLyLyG1Oii/EjTX7VNflIoep/82D//AC7/APHjTd/JPjQxDW/gawuFbKJl8BKo9DMvp2TyWJ6afcdbVpRLjBqcfQhJJJOasizcyItpjf8A1lVn/wCTp6x+tGd9cfUHU9SOkHendZ07paOo0dZnltyy3h6UIxjGqv8A7HjbLFixHIi0K1TrXQuKXkabdVXWfU9lU3dnfU7ppTZG4mHbh2nCQg98iNbyjPLfyLgIaSqiXwFP9EkhYKSQbEBDprOWLJqHbJCSN1DKnDyL/EbijP7Rim+hyUZWNDWfqGWVrSc5p+MfqR19qHmkA7COuNnCw5E4SXEkZpzIyz3syMaVre1d0IvohENWsLbiqHqeKqpVEnNm5PEqgiaQ2wSnNcSdXoFkeZ55FkY+mv8A+aJf5CHQ12CHQnKet0U74wqI8jRH4w43ojs3mMzvVQtJuQMRHwUHTsJEMQLBmS33YiJdS4hvIjyWomWklkRnmXh3h3fokltLjV1XNHxlE2/qSoWIaVPtvOyqVPxaWlm9mSVG2kyI8vAY2djQwsVLe+SyCtLdvJRV1MwupTCOOkycYxmSiSlw8iQ6leZlmZF2x5mWwIUVrUh0rzkRYUR6xLVOY1nW98Lh1paqMtE70PesIOSLl64GAbQzFqTL1kkyaeaT0gWS2zyWW0szLf2mPUwf0zc2ibB32pqvKJqOnoNcidj4BM2lj0Gl11cFFNvavWpLTPJpjPL6Bx0xvN0Reoaf7FBWom8FMHGek3Khh5FEw0UrJB5r6cNzpZtZl/pEknb3BkYom3No7sUNhnraT3LrSf1lWM/kswcOHiJg/MDhTXCOJahWNMzNasz26O+s8izyIzhzrRlrevrz0kw2rEfbX7ycyJybhKvQ37M2+udUVZVBX1NwU9TTjMA3CQcc0T0PpxC3jNxbZ9osyJgiIjIy7Yx9KpLJJLTcrh5JTsngpXLoROhDwcEwhhhkszPJDaCIiLMzPYXhEW9DPt7X9B9kfr5oaoKd6d6j9K9VpY9B6/Q6c0tXrUlp5aSc8t7SLhFwDllj1dFVKbx2yCGjISLRfAAA4zuAAAA0VVXfXUh5Ic/kjBvUaKqrvrqQ8kOfyRg3qOSR76L2l8kL2euCkndJ6ngAAdZRAAAAQt0VH/NO3/lGO/CaHeZ//ZutfsHA/wAjQ4LolFB1zXVM0RD0PRk9qF2Ej4xUQiVS16KUyRttkRqJpJ5EeR7/AADuc8pGq3sATdFs0zNV1AVFQkL1KTBOnGa8kt5tanLT0yyPZlnsFkxU2OH9/wBypexdnirR/wCv7Iaw6H/3qFzfKUz/AKYwOu9CtcUzE3PeSjTNENKlaPDkcXsHf8D9B1zSeGa4chqqjJ7JpnGx8wXCwUwlr0O++S5eylJttuJJayNZGRZFtMjIcJ0NG3dwKDjrhLrmhKhp1Ma1Kyhjm0regye0DitLV61JaeWknPLezLhH3FelrE+6HxCYttCvcikz4YbjVLI7uTu6kNYqcXVn6yditCXk8Zy+IfdNSoo9Ww8emfbJIzIstI9o7niii7uYj5lKJ9C4OK4pScS9DjUVHNyyMilRzR6OrS5/kbfwZkeRmZ90ZDv1YWCxHYV7xTS7GHSTLqWn5ot9xUAwwcQaWnF6w4V+FQZOOER9wprbkktpZ5HnL2cfWJ6tJY7PFVDaiQQRm1FOwPTckaSjtTcUTK3dfEOGWRIzzQR57UduPdXtV2ytooo5/wBjwSG5GLDci007lCeZxmP6Mn0wsnYiOqqDi4SdPyx1yYsRbRtPNxJwsJrScSe0j088yPaKZwo4frR0vZ+gqtZoSSRdRTCTwM7cm8XAtvRiYh9ons23VkZt6Os0S0cthENUdEctrXdWUzbiV0LSNTVSqUuRrcQuBgX495JauHJKnlNpM81aJ7T3zIxUli5fMJRZG3sqmsDEQUdBUpKoaJhoho2nWXUQjSVNuJMs0LIyMjI9pGQ44sT/AMdqIvKp2QYX/kuVycieSHeAABXloAAAAEyXt74ui/rlv51wU2Jkvb3xdF/XLfzrgr5x4JPunmaaxTjr+w/0qU0juE/UQ/R+I7hP1EP0WCGaXdAAAEHzMxQSuAnnRCaak01hW4qBmE4pqFiWHE5pdaccZSpJl4SMjMv3jbvRQpHKG7R0jOGpfDojISfogWXUtkSm4dcK8o2yPLYnNpJ5b2wdRvzbK5M4x8UpWUot7UsdIIed0269NYaUvuwbSGnWTdWp4kmgiSRHmZnsyPMbV6I5RlY1xZ+n5ZRVJzmoIxipGn3YeVwDsW622ULEEbhpbSZknMyLPezMhbW6W8K/yFKrFtIt7l/c5fDrQ9J7iKAlS5FCOQ07pyNipghbRK6YdXrTNas98yPLLg0Sy3iGgehWGrrsuAXg6nwH4roqqw8gn0nwmyCmpvJJhAzZqmX4dyAiIZxqIbdMnMmzaMiWS9pbMs9onfoa9t7i0LU9cRFcUDUdPNRcBBoh1zWVvwqXjJxwzJJupLMyzLe4R8I/9ES/yn1aKj4VCch0Loe/fYVf5Gmn56HHoYvJLAVLjwlNOzVvWwU1jqfgYlH+Jp02kqLzGY7rgYtfcukcTVUz6q7d1NJZZESqYtsxswlMRDsOLXGMKSlLjiSQZmRGZER7SIwxEWvuXO8ddOVfJrd1PHyJib0847NIWURDsG2htxk3FG8hJoIk5HmeezI8x726bOq08h4IxdrNSj/2N19EEp2QN4WplqZJBN9Ro2XnL9BhCShM4hts9VkXaZoUadngMaEs/UE0kXQ1rkRsAt3W9VYiBLVntQ1ELg2XP3aDzhn+8U9jnpqoquw4VDIqTp+ZzqZPRUApqDl8K5EPuEiKbNRk22RmeREZns3iGvMHdl5tOMJdU2oubTc7p1dQTOYMqaj4FyGiG23Idgm3ktukRnkosyPLIzSPCFERIKK7nOmNDV0dUam606z0Lij6c6yasrxcFDuTxc4KWE+pBG4zDoh23CJJ/wBwlG6rPLf0Szzy2aJ6I3SNPUniFbcp6Ah4Qp3IYaaRbbDZNp6YN59pS8i8Jkykz4TMz8I7DQdN408HNXTenaEtvE1TLZq8RaTMqfmEuitDY2+RsGlbJ5K/vGn6SPRHTsRFl8V1ZVdA15X9AT2eTyoYBEU9DyOTvRLEsbJam2oVRtEpCFkhOlo5mZawszMzMdDU/wCZYlslCnK9aYCQrVaU/wAGwOiXTeYTO/VHUo7AxEfBQckYiIeBYMyW+7ERbqXEN5EeS1Ey0ksiM8y8O8O41vfC4daWqjLROdD3rCDki5euBgG0Mxaky9ZJMmnmk9IFkts8lltLMy39pjaeN7CzUl8oKUVxbmIbTVlNtLaRCrdJnp1jT1iUNunkSHErzNGZkXbHtLYNITG83RF6hp/sUFaibwUwcZ6TcqGHkUTDRSskHmvpw3Olm1mX+kSSdvcGRj4Y5r4bKKL3+aD0iNdDiutqb/MlNJyOD+mbm0TYO+1NV5RNR09BrkTsfAJm0seg0uurgopt7V61JaZ5NMZ5fQI3pquq9ltAVPb6lziUyacqh5hPjhWlKUpiHM0tk4ou4a03izz2GZtln4D+oFubR3YobDPW0nuXWs/rKsZ/JZg4cPETCImBwprhHEtQrGmZmteZ7dHfWeRZ5EZ6k6HrZeeS+k7nSG69tZvKWKgbg4A25zKnYVUVDLbfJ1KTdSRmXbFnlvGZfQJZHY23et++h8vk73rDhpevKbE6HVM7dR1hW4ajZW3BTqCjFtVHpHpPPxW+26Z5fBm3loFvFkot8jM5zxOf2hlL+WaY/EZHt2JoS9+FDE9Gydi3lYTyiY2L6lRkwl8miYmHegnFEbEVrG29DTa0kmvLe91QObxEWvuXO8ddOVfJrd1PHyJib0847NIWUxDsG2htxk3FG8hJoIk5HmeezI8x8tRGxnOpvKh9OtnQGsovov5PoWJ/x796bXX/AGZ/U4UUAJ/x796bXX/Zn9ThRXSfhW/dC1lHAu+ymt+hk0XIIGzs1rdEDDuTqaTp+FcijbLWtw7TbWg0St8izUpX06X0EJ6xeU/Kbb4zpRH0RBty92LiJVOVtQpaKUxZvZGZEW8ajbJZ5eFR8Ixwv1Jirtba2OryyFJwlX03M5q7Cx0pXAuxjsLFttte7JZaWl09JDiSzTmXue0iyIx3Ox+HC/d9b7Q18sQMmmEngISOambrcyhjhnopxhfuMK1DHkttojbTmaiLNBbNI1Zi14KK+I514pkXZoLITG3zsuOp3D1LbwSec1nC1pVdbIhIRDNPSyMhmYDpdDqlNNPm4w457qtSu1TmZkZnszLPoOLa618roWjgDrDDh1hUpBTNpcNFxxH020vRU22y2lxLa2yMs88myzIk7xb/AG7GNYu98lxEQmIe1dKxtSNa2XxzaIOGONdhIyEJttKFwxFpm2erSrNJHvqzyHBXul2NrERah2oa+oByTSmURTDsJTMok75RsxfWejrVMGpx8ibQpR9tkW3ufCUQlbQxaU8SYyOtnpQqfZN3/s3Bh5t4i7XQ82qAdQhx6Ywk3RB6ZZk3Eoj33GD/AHOpSfnGoMCd7k2ztVd+n5wtbDtNQDlTQbCyyVrdXqHEaJ7x6woVP1q25CocCctn1P4c5LS9T0xO5DNJPGxrMRCzaWvQbh6yIU8laSdSRrQaXS7YtmZGW+QgLGPQc1tJiErCTSTWwsrrFKJiy0yRkT8PEOpeU1lwFFNHkReLT9Q+ISpFe+EvPT/s9IyLCZDjN3USj/RSfQwLdPIlFXXhmzTi4iaRBSeDedLNSkIydfXme09JxbRZ8LZ7/g11Qv8AadRP7Szf8lEi78P1uGrSWbpSgTbQiIl8AhUZolvxbmbr5+sWr9xEI2ou19y4XoikRW0Tbup2adOoJo8U3clMQmCNtcI+SV6806vIzMiI89pmQ+GRUe+I7/B9ugrDZCbRyn0LAAFWXAAAAGqLS9+FWPkJP8sCKqEq2l78KsfISf5YEVULGY+Lv7bvM4rM+Owu6hehCa8dvxYSby+z+WiB39r4JH2SHQMdvxYSby+z+WiB39r4JH2SFfK+PxPs39y3kvwGS9uL/AyAAEHKAAAAAAAAAASAAAIAAAEgAAAAAAIAAAAAAAAAAAAAAAGiqq766kPJDn8kYN6jRVVd9dSHkhz+SMG9RySPfRe0vkhez1wUk7pPU8AADrKIAAAAAAJAAAAAAAQAAAAAAAAAAAAJkvb3xdF/XLfzrgpsTJe3vi6L+uW/nXBXzjwSfdPM01inHX9h/pUppHcJ+oh+j8R3CfqIfosEM0u6AAAIAAAAAAAAAAJFAAAEAAACQAABAAAAAAACReA09i3oGrbn4eqroahpV1Sncz6Q6Vhde0zrNXHMOr7Z1SUFkhtR7TLe4RuEBLHq1yOTkPh7EiNVq8pPOBq1VfWdszFUpcaQ9SJq5PYmNRD9NMxGbS2mSSrSZUpG+lWzPPYKGABMR6xHK5eU+YUNsJqMTkAAA+D1OtXK68ex7UvY8/zp6lRPUb4L/huqPU/C+593l3facOwRJa3CniVuZfaUXZxSapLEjcafNL0VCOuxRsHpMsttwpm223rD0j3t5ew9IX+ZEe+P0iIt4e8KUOhIqNTdOaJJ2xnIrlW9ycgAAHidIAAEAAAADVFpe/CrHyEn+WBFVCVbS9+FWPkJP8sCKqFjMfF39t3mcVmfHYXdQvQhNeO34sJN5fZ/LRA7+18Ej7JDoGO34sJN5fZ/LRA7+18Ej7JCvlfH4n2b+5byX4DJe3F/gZAACDlAAAAAAAAAAAAAAAAAAAAAAAAAAAAAAAAAAAAAAAADRVVd9dSHkhz+SMG9Roqqu+upDyQ5/JGDeo5JHvovaXyQvZ64KSd0nqeAAB1lEAAAAAAAAAAAAAAAAAAAAAAAAAAEyXt74ui/rlv51wU2Jkvb3xdF/XLfzrgr5x4JPunmaaxTjr+w/wBKlNI7hP1EP0fiO4T9RD9Fghml3QAABAAAAAAAAAAAAAAAAAHX7hVAdJUDUtVEskHJpPGTDSPeLVMqcz3j/wAPAJals6ghy2raSPbj3luFiJxOSywNnKqjJBTlMR/TU6m0CtOseXCOEp1zPwtpcImkJ7hazI1kZZZd4vdfa785v5LsM9gYmVyycdKFFzmeR0OiI6SQbet2NmRoLJs0HtQekbqCLLfPTfQspacwqi5FURa9dFw8LL4Y3nDNTiumHH3FHme/mbBGe3gGy70W8urajFHDYobb0HF1pKZnAog59K4DtoxOgyTJm23tM+0aaMtEj2pMjyzzFm5GNibHQl5L33KhqvdC2Wlf1Lfo5jkLa3zvZbzEVC4b8QM1lNRKn0J03JaggoQoRTmaHFI1jaEpRkZtON5EgjJad8y2jmsWeI2rbezembRWaaYjLhVRFNG2hTJPlCQxqNJGpJkZZuGR7T3kJWZ+Axp6eTStKhvduybvW9mlB0XbyUdLyuWzUyZmEyfIniYYS2siMlKefWraWRFkWZ7TLnMJshhImbTnGfiHqGUSiY1U+43IXJvFNwjULDn7mbjZumRERoImm/DqyPf0hCwmp/yKm4m5/kNivciwmqt9d1d1E/8A3cK6gZDVL1BJp6e1e4uoX5YcNEzqDYbaNMWtsyN5pvLQLRWeaCPwEWeZ5mJPwk32rmjbpTfCde6bOx81lUQ6xIplEOEanSbLSJk1ntWTjXurZqMzy7TgIq5pWuKLrmCXMaKq2TT+GbPJx6WRzUSlJ8Bm2Z5H9Bj52Y5I9Vt8Z1J15AvdLOlBSecuuIMyP3KKdaPSyLwoYyPfzLzDykzdlV0Nybvme8pdsSNitXcvf9H0uAAHEWKAAAQAAAAAAAAAAAAAAAAAAA1RaXvwqx8hJ/lgRVQlW0vfhVj5CT/LAiqhYzHxd/bd5nFZnx2F3UL0ITXjt+LCTeX2fy0QO/tfBI+yQ6Bjt+LCTeX2fy0QO/tfBI+yQr5Xx+J9m/uW8l+AyXtxf4GQAAg5QAAAAAAAAAAAAAAAAAAAAAAAAAAAAAAAAAAAAAAAA0VVXfXUh5Ic/kjBvUaKqrvrqQ8kufyRg3qOSR76L2l8kL2euCkndJ6ngAAdZRAAAAAAAAAAAAAAAAAAAAAAAAAABMl7e+Lov65b+dcFNiZL298XRf1y3864K+ceCT7p5mmsU46/sP8ASpTSO4T9RD9H4juE/UQ/RYIZpd0AAAQAAAAAAAAAAAAAAAHU7tyR2prU1nTjaVmua0/MYFBI7rN2GcSWX07R2wB9tdQ6k+XpbtVD56dCnmDTc1uTKjT7pEQ8qiUbfA2uKSf4pD6Fj55xVNTnBHi3ZrNmVRsXbqu33YPWQrC16hEQ4Sul9FBfCNOkk0JyM1NkeWZ5i/Z1LSnkojJR0/GQJRrC2DiIRRNvtEssjNszI9Be3YeWwdUroc9HpuKcUiVWQ1hrutIku1MI3GdiTgbHU5FudjygHzi6ii2l9pFPoPRcJKi8O+y3t3zdXtIh4qqpqm626IRKrZ3ElsOqkackLTNNyaJyOCfIoJLhIJo+0MtPW7PDqEkeZFkKrsrYW3tg5DGyC30HEttTCK6binot7XPOrJBJIjVkXakRbCy8J8JjjL1YaLWX3egZlWEDHwk6liNXBziVRPS8awjPSIiXkZGRL2lpJPIzPLLM8/pJQ1HWqXm0UazzWSvc22W+6mlfwTTMpLJLS9EUpKnLPwbEol8/lCDn0qlreqhiNbcUakm0jtEESGmXciIiI8j8I1t0QqFTWWK6l6UhiWbrsmlcqPV7VGt2MfMstm/k8XD/APoLKtvhztFh0TO7jQCJ5OJwiDddjp1Nnlx8ecOhGkpDZISW0yT/AHUaZ5EW0TZhnoOpMS+JKbYrqvlkRAU1L483ZGzEI/4Q62jVQyU57DJlBEta07NYRZeHL2hRW07JyNSinnU8YsJ1rsXK5aaOZC/wABVlyl4AACAAAAAAAAAAAAAAAAAAAGqLS9+FWPkJP8sCKqEq2l78KsfIaf5YEVULGY+Af23eZxWZ8dhd1C9CE1Y6zztfJTz/AOX2vy0QO/tF7mj7JDX+Ov4sJMZn/wAvM7P/AMtEDXqKZxxGgtCBd0ctnukq3vOKmcIroUvfaQ3OvN3qU0bu6aiZpvhy6YZOr5RDhUPicI61pptNy9fo5fuhQoCfOtnHJ8hc9ZKv1DrZxyfIXPWSr9R4bai4CJknRUMHH5PnU/BQYCfOtnHJ8hc9ZKv1DrZxyfIXPWSr9Q21FwETJFQwcfk+dT8FBgJ862ccnyFz1kq/UOtnHJ8hc9ZKv1DbUXARMkVDBx+T51PwUGAnzrZxyfIXPWSr9Q62ccnyFz1kq/UNtRcBEyRUMHH5PnU/BQYCfOtnHJ8hc9ZKv1DrZxyfIXPWSr9Q21FwETJFQwcfk+dT8FBgJ862ccnyFz1kq/UOtnHJ8hc9ZKv1DbUXARMkVDBx+T51PwUGAnzrZxyfIXPWSr9Q62ccnyFz1kq/UNtRcBEyRUMHH5PnU/BQYCfOtnHJ8hc9ZKv1DrZxyfIXPWSr9Q21FwETJFQwcfk+dT8FBgJ862ccnyFz1kq/UOtnHJ8hc9ZKv1DbUXARMkVDBx+T51PwUGAnzrZxyfIXPWSr9Q62ccnyFz1kq/UNtRcBEyRUMHH5PnU/BQYCfOtnHJ8hc9ZKv1DrZxyfIXPWSr9Q21FwETJFQwcfk+dT8FBgJ862ccnyFz1kq/UOtnHJ8hc9ZKv1DbUXARMkioYOPyfOp+D3qqLPFbSH0ylz+SMG9dgjubSnESi78lgprDrKu3YFSpajSgszh8ns9pHqd4n+62/9w2B1tY4z/wDQnfWSr9RyyaUxGrEogvWl3I3cvJeX/JbztMkGLDk1MtgNohol+JRT+p19L19OSnnRShAE+dbOOT5C56yVfqHWzjk+QueslX6jq21FwETJKmoYGPyfOp+CgwE+dbOOT5C56yVfqHWzjk+QueslX6htqLgImSKhg4/J86n4KDAT51s45PkLnrJV+odbOOT5C56yVfqG2ouAiZIqGDj8nzqfgoMBPnWzjk+QueslX6h1s45PkLnrJV+obai4CJkioYOPyfOp+CgwE+dbOOT5C56yVfqHWzjk+QueslX6htqLgImSKhg4/J86n4KDAT51s45PkLnrJV+odbOOT5C56yVfqG2ouAiZIqGDj8nzqfgoMBPnWzjk+QueslX6h1s45PkLnrJV+obai4CJkioYOPyfOp+CgwE+dbOOT5C56yVfqHWzjk+QueslX6htqLgImSRUMHH5PnU/BQWW0TLe0ssRlF/9mfnXBy5UzjizzKCdz/1sq/Uaqr2XXrhrmSKErlhSavc6U6lpNUIZnm+omNrR6v4bS7r9+wcMvlER0NEWC9L6braC/sbmaDAlTnNlsB/6HpQ19K327tFG4nKpbCe5L6h+ieypnHHkWUC5lls90lX6j962ccnyFz1kq/UdqSqLgImSUKzDAx+T51PwUGAnzrZxyfIXPWSr9Q62ccnyFz1kq/UTtqLgImSKhg4/J86n4KDAT51s45PkLnrJV+odbOOT5C56yVfqG2ouAiZIqGDj8nzqfgoMBPnWzjk+QueslX6h1s45PkLnrJV+obai4CJkioYOPyfOp+CgwE+dbOOT5C56yVfqHWzjk+QueslX6htqLgImSKhg4/J86n4KDAT51s45PkLnrJV+odbOOT5C56yVfqG2ouAiZIqGDj8nzqfgoMBPnWzjk+QueslX6h1s45PkLnrJV+obai4CJkkVDBx+T51Pwb8i4GDj20NRsIzEIbcQ8lLzZKInEGRpURH4SMiMj8BkPOJ862McnyF31kq/UOtjHJ8hd9ZKv1E7ai4CJki5+Bj8nzqfgoMBPnWzjk+QueslX6h1s45PkLnrJV+ojbUXARMkmoYOPyfOp+CgzIlEaVJzIeCDg4OXQrUFLoRqFhmEE20yy2SEIQW8REWwiGg+tjHJ8hd9ZKv1DrYxyfIXfWSr9RO2ouAiZJFz8nx+T51PwUGAnzrZxyfIXPWSr9Q62ccnyFz1kq/URtqLgImSTUMDH5PnU/BQYCfOtnHJ8hc9ZKv1DrZxyfIXPWSr9Q21FwETJFQwcfk+dT8FBgJ862ccnyFz1kq/UOtnHJ8hc9ZKv1DbUXARMkVDBx+T51PwUGAnzrZxyfIXPWSr9Q62ccnyFz1kq/UNtRcBEyRUMHH5PnU/BQYCfOtnHJ8hc9ZKv1DrZxyfIXPWSr9Q21FwETJFQwcfk+dT8FBgJ862ccnyFz1kq/UOtnHJ8hc9ZKv1DbUXARMkVDBx+T51PwUGAnzrZxyfIXPWSr9Q62ccnyFz1kq/UNtRcBEyRUMHH5PnU/B2q0uzGDWORZF1DLP0YEVSI2w0wtbwuJSo4e4yFIqNuQrOMSZtGeZrhDR8D2nwehvfv25ix81fQLqYnOdJlWi1/U68u7u8plrOILYU4sho5HUQoaUotKL+lL6LyovJ/gnDHb8WEm8vs/logUgz8E39kv4Cb8dvxYSby+z+WiBSDPwTf2S/gOiTcfjfZn8jinD4FIu3G/rPIAALUzQAAAAAAAAAAAAAAAAAAAAAAAAAAAAAAAAAAAAAAAATRWnfvUJ5Dd/DjxSpb4mqtO/eoXyG5+HHilS3xVzdvo/bXyaaWyHgZD3Ket5kAALQzQAAAAAAAAAAAAAAAAAAAAAAAAAGJ7N4R1iL77G331yf+oOixVCOsRffY2++1J/6g6KWfOLt7TfM2Ng/xGJ3UX0KWK33CfqIZDFvuE/UQyFym4Y5QAAJAAAAAAAAAAAAAAAAAAAAAAAAAAAAAAAAAAAAAAAAAAAAAAAAAAAAAAABNFFd+7XfkNr8OAFKCa6K792uvIbX4cAKUFVNm8idt/maWyfhpP3EH0ITdjt+LCTeX2fy0QKQZ+Cb+yX8BN+O34sJN5fZ/LRApBn4Jv7JfwCTcfjfZn8hOHwKRduN/WeQAAWpmgAAAAAAAAAAAAAAAAAAAAAAAAAAAAAAAAAAAAAAAAmitO/eoXyG5+HHilS3xNVad+9QvkNz8OPFKlvirm7fR+2vk00tkPAyHuU9bzIAGjsZt3lWUw6VdV8LE6iaRUL1JlJl3XTkTm2lRfS2k1u/9V4d4WhmjmLaYprC3grKYUBbm4LE4n0sadfiYQoGKYybbcS2s0rdaShzJSi7gz2HnvbRtkfI+V21i8EVVYb78RBvw8PUsGcPVpKdI0tLiDNbhKLeLKGikllvZwuew9p/W5KkqIlJPMj2kZADIBEsj6JnIJ7I49iW2an03rdE7i5VLKUkMSuYRESywhs+m3VEwk2mzU5oERNuHmk8s8jy7TYfHpBXNugizFz7QVBbCr4xKnICDmrqnExBEklE2esZZcbcUWmZEbZkZJ7rMyIAViA+YmM2+lxE4s7aOFYCo1HbqfRfUFOb/wDvszchzPpX/J/AbaS9z13whfvtxnELLKdw/MX6vJS0yoNsoXpiNksYlxyMhnTdNpuHJC22lqcWehkRoT3e3IizAG3wELtdElryYsnVUhwZ3DmNDbHU1AlT2jqMi0nMkQqmth5/6bLe2kKisVfSg8Q1Aw9xLexby4JbqoWKholskREFEoIjWy6kjMtIiWk9hmRkojI9oA9q1l7bYXrhJrHWyqfqyxI4w5dHq6TiIfUxBFmaMn20aWzwpzL6R3wfPXofNTzai7LX3rCRU91ejZJUUZMGZYUT0ucWbTGmbZOaKtAzIjy7U9uQq7DHf+W4lbTQVzZfI+ozr0VEQUZLTjCiulXml5aOt0E6WbZtr7ku7y+kwNuANG1ZiXOSYnaWw0SCiDnUbO5cubTSadUtQiUw5E6ZGbWqVrDMmt7TR8IjhHTb846KetVcF60Nu7Z1Fc2u4dtLkRKpMlRIYzJKtWtaG3Vmsm1aeSGlEWZEZkZnkBUgCSbT4/5bU9wpXau89mqqtPUc+dJmVNzlLimIlxZkTbek4yy4lajMiL3M0ZmRaW0hWwAxUI6xF99jb77Un/qDosVQjrEX32NvvtSf+oOilnzi7e03zNjYP8Rid1F9Clit9wn6iGQxb7hP1EMhcpuGOUAACQAAAAAAAAAAAAAAAAAAAdNqy8VpKDjkyyurpUjTsYstJMPNp3CwbplkR5kl1ZH4S85D1b31HV9JWhq6oqBk0ZNqlgpTELlMHCQiol1yLNOi1otJI1OZLMj0SLaRGJKw1dD3tlVltoO4eJamp9UVd1SpyYzJmbR8ZBOwRrWei2tLbjbhuZERqNzM81GWRZAC45VN5VPYBqaySaQsxgn06TUTCvJeaWXClSDMj/cMZxOZPTstfnE/m8HLICGTpvRUY+lllpPCpazIiL6zEFYbKRbw6Y9KpsBbKoo6YUPM6e6rRcviHtd1PiCS2pOkZbNMsyRpmWZodSR5mRGPDc+nYnG1jcmVlagm8wYtpauCJ+NhYN7QKLjckEvP/C4a3jbz2mTbLmWRrMAXFR9z7a3CW8igbh0zUqocs3ik82h402i2d1qlHo75b/CQ7SPnXjAwg0HhwoKExF4aIWZUdUFDzCEfiG4eYRMU08w46TZqPXuLWRkpxBGWegbZrI07cxcVoK+Yuna2lLjQ7SWSqOUQswcaTnk0442RuNln/hXpJ/cAO5AAAAAAAAAAAAAAAAAAAAAAAAACaKK792uvIbX4cAKUE10V37tdeQ2vw4AUoKqbN5E7b/M0tk/DSfuIPoQm7Hb8WEm8vs/logUgz8E39kv4Cb8dvxYSby+z+WiBSDPwTf2S/gEm4/G+zP5CcPgUi7cb+s8gAAtTNAAAAAAAAAAAAAAAAAAAAAAAAAAAAAAAAAAAAAAAABNFad+9QvkNz8OPFKlviaq0796hfIbn4ceKVLfFXN2+j9tfJppbIeBkPcp63mQ+bnRHq/nFb3zt/Y2laFnFdQ9Jm3U89p+UsOOvRxrWWTJ6tDhoyh0q7fVmRFFeHeH0ai4hMHDOxbiXVJZQa1JabU4syIs8kpSRmo/oIszEX4F7c3Cn13bsYnbuUTOqcnFUTA5fKIGdS1yEiGYMzJaskOkS9AkphWiPw6pe0xaGaNI4sb83xxFWdiqEn2Be4lMpgopqbMTh1mMfbgVMZ6xaknAILQNpTqTPTTlpZ+DI7LwOXYTeHDRSE9fitfMpTDdQZoajI1dMwpE3mr6Vt6pz/rBvWIh2IphyGiGkuMvJNDiFFmSkmWRkZcGQhzAvQtybA30uvZSb0PUjNERcY5M6fnbsriCl6jac0UJTEGnVmpxh1vwnthzLf3wPD0LGm5I3KLq1gUvaObxFWuy1cUaSNZQzaSWlsj8BabqjPLfyLPeIe/jRh2YHGLhenUM0SIyKnjkE66XdLaKKhck/UWud9Ixz/Q36GrahaJuLCVtR87p5+NrOJioVuay92EU+wbLRE62TiS00GZHtLZsH5jAoetamxN4a5/TdHzybSyRVC8/NoyBl7z7EC2cTBGS33EJNDRZIWeajLYk+ACeU9DGX33OFny9GfjQY2vjOqDD/AE/ZmIexGSqJm9OKjmThZTCRTzMRHxqSUbbbZtOtmeRaaj0lEgiLM9uQ1Zj5pG68PXlmr32yt3MK17Hk2iX42VS9lx2IXrFwym8ktpUvRPUrI1kk9HYZkZDwYnqBvHihw/28urS1t35HWdMTTq+7Rk3NWuUlCjSbStalk1K9yQrQUlGklRkW3RzEHo0njExIVhLYCR2SwNz6FlDCGYeVx05j3YeDODItW1kbjDSNhEnPJ1RERHv748PQqEx7dGXRZmTUOzForFZRDUOWTLbuqLSJsv8ADnvfQRDkZFiXxtXjY6yaMwoRdvpq8lLEXVFTuxLcFBEvMlRDTLrDRuGWSjJKVu5HoZkZb/E4AaRvJYi5FwLGV1bKfOyqIj4ibt1u+h1uCjFN6tpsmzNBocN1J6z4XMsjIyMyPIDz9CzQh2kLsIWglJXWjpGlRZkZaotg8OClJ2IxO3nwuRhlDy1yJ656eSstBJw56GxHgUepeYI8vEK4Dy7H0Nuha4oWmrlw9b0ZPaedj6tciYVE1l70Ip9rVkRONk4ktNH0lsGuuiaSeqbY1pRWIq3zyoeaR8FMKLjVNozNfTEM8TOz++rQdiMsy2G03v5ADu+CFhV4b6XnxVxzZuws0mp0zTjy+2LpFjRNRoPgNtEJvbM9MdfqXEzZu09/a33NeHCqLm3GmT5s1VMJTFxa2VLQozW2jtYjLRWjI9W0hGadhmSSFP4W7TN2RsNSFu1w6Go6CgUxEzy3zjXzN1/M/Dk4s0l9CSLwCPaOiMS2Bi4VfSOR4bprdWl6xnLs5l80kRRBvERqVopdUyy/oZJVkba0F2+kolGRgDpuJ+5OIK5tX2and3bHw9upRDVqymUoejdfHPLW6woyVvGhKUEnMzQjNfg2ZF9TR80cS9G40ruwNI36q61fSsNR8/h3ZXb2SG5GzAmdInHIt9belprNbTbZElGaUKz0U5LNX0Jt5Uk4rCh5FVM/pWKpmZTSAZi4uTxSjU9AOLQSjZWakpPSTnkeaUn9BADsahHWIvvsbffak/8AUHRYqhHWIvvsbffak/8AUHRSz5xdvab5mxsH+IxO6i+hSxW+4T9RDIYt9wn6iGQuU3DHKAABIAAAAAAAAAAAAAAAAAADh6mqqmaLk79RVhUUskcphjQT0dM4xuFh2jWokJJTrhklOajSRZntMyIaoxA2jrDENS9OOWpxETm3zDKzjymdPLdeTM4d1stX28PEsktvLtiPNRHnsHb772ogL3Whqi1kxiEwyKggjZaiDRpExEIUTjLpl4SS6htWX0CNrb31xn4YqSgLOVvhFqC4DVONlL5VN6fefcaVBtbGyUtmHfJRaOiSM9WZIIiNOZGAOFw4Smt8FGK+EslcaFklSM3Vb10NVjDazj1r7bRQtbh6ZI1rZkts89riF6R5ZDuuDdJweOLEtBxhaMQ7MFvtpPf1Zxjhkfmcb849qzdosQt/sRcnxPYkKXaoqW0fC6im6cQv3ZazJzJbiMzWgiN1SzNeitSibLR0CHmxEWdvlZ7EQnFvhvpdNUrmcH0nVVON/CxCCSlJrSgj03CUlpo/c81k42R6KyMyIDb+PGKhIPCPcl6MUkm1SxppOlllrFxLKW9/w6SkjkME8LEQeFG2LMSRpWqRNOln/gWpS0//ANJkJcuDMMWuPFcptXMbCza0FAJjmoqoI2daw33ktqIy1evZZNWWeZIS2eayLNRERi/6dkEtpaQSymZKxqJfKINiAhGi/wBGw02SEJ/clJADkwAAAAAAAAAAAAAAAAAAAAAAAABNFFd+7XXkNr8OAFKCa6K792uvIbX4cAKUFVNm8idt/maWyfhpP3EH0ITdjt+LCTeX2fy0QKQZ+Cb+yX8BN+O34sJN5fZ/LRApBn4Jv7JfwCTcfjfZn8hOHwKRduN/WeQB0a9lazW3Foa0uBI2YR+Y05IY6aQrUWhSmFussqcSThJUlRozSWeSiP6SEV2vxWdEhvLSTFc21sHbWcSSIddYaitb0vmttWiotB6ZpXsP6BamaPoaAgaZ42MXNhpvLY/Fhh1lEspOZRDcOqY086ajYUeln2yYmIbWvItImjNszJJ7RdMknMsqGTQFQSWNbjJdM4VqNhIhs80vMuJJTay+g0mR/vAHIAAAAADVt+sQlG4d5FJairaVzuNhp/OGZJDJlbLTq0vuJcUlSyccbIkZNntIzPe2ADaQAAAAAnLBPiIrfElQdS1TXEskkDFSapH5RDtylh5ptTKGWXCNROuOGas3T2kZFsLYAKNAAAAAE/41r/Vlhvs0m4lDSyTRsyObw0v1U2ZddYNtxLhmeTTratLtCy28OwAUAA4qmZhEzinJXOIpLaXo6CYiVpbIySSloJRkWZnszMcqAAAAAAAAAAAAJorTv3qF8hufhx4pUt8TVWnfvUL5Dc/DjxSpb4q5u30ftr5NNLZDwMh7lPW8yAAFoZoAAAAAAAAAAAAAAAIbpO0WLzETeKiKwxa0jTVL0nb2IXM4WTyyKbdKZRxZG04tDb75Hkok56SyLJJkSe2MxcgAAAAAAAAAxUI6xF99jb77Un/qDosU9u8I6xF99jb765P/AFB0Us+cXb2m+ZsbB/iMTuovoUsVvuE/UQyGLfcJ+ohkLlNwxygAASAAAAAAAAAAAAAAAAAAAAAAAAAAAAAAAAAAAAAAAAAAAAAAAAAAAAAAACaKK792uvIbX4cAKUE10V37td+Q2vw4AUpkfAKqbN5E7b/M0tk/DSfuIPoQm7Hb8WEm8vs/logUgz8E39kv4Cb8dvxYSby+z+WiBSDPwTf2S/gEm4/G+zP5CcPgUi7cb+s1biu72a6f7ITb8q4Js6HTeyzVD4YZPIKzu3RkgmjUymDjkDNJ/CQsQhC3zNJm24slERltLZtFJ4ru9mun+yE2/KuCOsCGDfDfebDvK66uTbrqxPIiYRrDsUU4j4fNDbppSWgy+lGwvoFqZvkOz9ESxKWPq6wcdauiK6kdY1LUkdAJgoeRxSY/UJbiUOqcNbJqQkzJvVknPTPW7C3zLuFwLvVVg3wZ26kjMsKPuFGSuX07K4F1tThNRymSNw1JLutV3JJ8KtAt7MbVt3gvwwWqqFqqKItHLoWaw6kuQ8VFxUVHrh1lnkprpl1wm1FnvoyPe4CGiOiTRCKZrTD1cqcf5uU1WmsmhKSZpMjdhHiz/wCrhX9n1gQetBYQscE+lbVcz7GvPZVVzraYjqIyUR1NadMiPVLNp5LOzMyPRhlFmWzPfGz8FmIqursQ9W2tvPBsw9xrdR/SE2cabJpMc3pKQT+ikiQStNtRHokSDI21ERErIqXhYyEjIRqPhYlp6GfQTrbzayUhbZlmSiMthkZbcxEeDOLZr7F9iJunTaumKbei2JXDxrZe5RDyXDLNs8+2LJk1Zl4HEHszIAagwzxGLzErCVtb2nb6T2mKelVRPvzGqoyMiY6YFploswEJpukttCSbW4rQcT3SNpbyvZ6IZYy4dJ05bqfTm/1Rz+DVFySlky6KJ/VFMGYJxLk27aIUWucNpaj2aWbp5uHvnt/oWZF1h3QPLb19xO3/AKloe10Uj4sbcf8A4gwH5aJAnlO0VRLb/wCFfC5NoGk6pqu9VwHpnoy6YREsio6JYQ9okZmzrX1qQ0hCzLNehprLMvAet5PhBxq1FJYOvp3jbqiUVZGMNRhyNKIooBh00EZMrJD6Wyy3lkUMZZkew98bTx336uBZqhqakNq1w0LVNeTpEkgpjEJSpMERkWayJRGjTM1IIjURkRGo8syIa8ZwMXQj4F6oMQeNivZjLmSOYTGCgY56Fg4fRzN0ycdeUhKNWaizJlvRIz2ZbAINj4Eb913fO2E3buZ0u9U1ITlyRxsbDoQlEaSUINLpkjJJLzNZHokST0SMss8hoDAfeqhLCYYLk3Br+ZdLwUNXMW2xDtkSn42IOEhjSwyn+8s8j+giIzMyIjMdq6E8mVJoG5SZEtapaVWqKDUrPNTGoTqzPPbno5b4mfDfg6jcSNnLl1UxV0e1MZFN4uHpiUJcNMN1TJDLrrzu/tdbJpkssst888iID6Lmwz0nfm4dSxWI2/FR1FT6ZwX+9ugIWZvsQEtgjLJDsWwSiJ19RHnk4WZZ5mRHoIa6/iRjsWN0r7QFhbMRk6oCjClfTc3rVuWP6pxxaTM2mookkRKSRpIkNOJXpGZmostna8CmIqJvpag5NV760V1RLiZRP2X+1ecNGZNRKk+A1kkyV/0jbm9sGoq8qvEfipxMVxYm1d212wpK3yWmo+NgCV09FOGac3CU2aXDPT0yJJONo0E7czMD5Or3bp/FlgUkstvCzieml0af6qQ8FNJPUTb3uhOErIk65980kehlpNrQZGZHkZZjZHRQZkzOMI0vm8MlSWo2fSuJbJW+SVsvKLP6cjE8Y3sMksshZ2HqS4GIOsrgVrOJpCw0A3Oo5w2laDate8lla3V7GyQnSNwyTmRbTUQ3v0R7vIqa8oST8s4ALGoP/MenfJUJ+Ckc8OBoP/MenfJUJ+Ckc8AAAAAAAAAAAAJDvzXMstvirpWtZ1CxURBy2RaTjUMlKnT0zjGyyJSklvrLfMtmY7Pu67YZl/vZqnL/AFENz44650llNQYyqKk8+lkLMIGJkbhOw0Uyl1pzJMaos0qIyPIyI9vhIhu3sKWiz0uxnS2zwdSIfL+QZqTwpa+NHWTvRqW67qU36EP0WXSmZYUikTZxgPe/YUoVrqEot33qKFv00mo93XbHizVH3eG58N3XbHizVH3eG58bf7ClofmxpbkiH9gOwpaH5sKW5Ih/YHXsE64VuTrKvbti2KxM4miag3ddseLNUfd4bnw3ddseLNUfd4bnxt/sKWh+bCluSIf2A7ClofmwpbkiH9gRsE64VuTrG3bFsViZxNE1Bu67Y8Wao+7w3Phu67Y8Wao+7w3Pjb/YUtD82FLckQ/sB2FLQ/NhS3JEP7AbBOuFbk6xt2xbFYmcTRNQbuu2PFmqPu8Nz4buu2PFmqPu8Nz42/2FLQ/NhS3JEP7AdhS0PzYUtyRD+wGwTrhW5OsbdsWxWJnE0TUG7rtjxZqj7vDc+G7rtjxZqj7vDc+Nv9hS0PzYUtyRD+wHYUtD82FLckQ/sBsE64VuTrG3bFsViZxNE1Bu67Y8Wao+7w3Phu67Y8Wao+7w3Pjb/YUtD82FLckQ/sB2FLQ/NhS3JEP7AbBOuFbk6xt2xbFYmcTRNQbuu2PFmqPu8Nz4buu2PFmqPu8Nz42/2FLQ/NhS3JEP7AdhS0PzYUtyRD+wGwTrhW5OsbdsWxWJnE0TUG7rtjxZqj7vDc+G7stjxZqj7vDc+Nv9hS0PzYUtyRD+wHYTtD82FLckQ/sBsM64VuTrG3bFsViZxNE1AeOu2HgpmqPu8Nz40NdS99NV3eql7ky2XzNmXyTpHXsxDTaX1aiKW6rQIlmk80qIizUW3g3xa3YVtDvdjGltm/8A7kQ/sCVb70bSckxLUPT8opmVwUrjOpfTEFDwjbbD2nHOJXpoIiSrNJER5ltIshVztCnFsBqxYjVS2TcTlpvGosSldjzpa9JPJ4jXbG++r0W9arSm5uqbNTjrtiREXWzVGwvk8Nz4buu2PFmqPu8Nz426iylojSR9jGlt7/miH9gZdhS0PzYUtyRD+wLRIE64VuTrMwstsWxWJnE0TUG7rtjxZqj7vDc+G7rtjxZqj7vDc+Nv9hS0PzYUtyRD+wHYUtD82FLckQ/sBsE64VuTrI27YtisTOJomoN3XbHizVH3eG58N3XbHizVH3eG58bf7ClofmwpbkiH9gOwpaH5sKW5Ih/YDYJ1wrcnWNu2LYrEziaJqDd12x4s1R93hufDd12x4s1R93hufG3+wpaH5sKW5Ih/YDsKWh+bCluSIf2A2CdcK3J1jbti2KxM4miag3ddseLNUfd4bnw3ddseLNUfd4bnxt/sKWh+bCluSIf2A7ClofmwpbkiH9gNgnXCtydY27YtisTOJomoN3XbHizVH3eG58N3XbHizVH3eG58bf7ClofmwpbkiH9gOwpaH5sKW5Ih/YDYJ1wrcnWNu2LYrEziaJqDd12x4s1R93hufDd12x4s1R93hufG3+wpaH5sKW5Ih/YDsKWh+bCluSIf2A2CdcK3J1jbti2KxM4miag3ddseLNUfd4bnw3ddseLNUfd4bnxt/sKWh+bCluSIf2A7ClofmwpbkiH9gNgnXCtydY27YtisTOJomoN3XbHizVH3eG58N3XbHizVH3eG58bf7ClofmwpbkiH9gOwpaH5sKW5Ih/YDYJ1wrcnWNu2LYrEziaJqDd12x4s1R93hufDd12x4s1R93hufG3+wpaH5sKW5Ih/YDsKWh+bCluSIf2A2CdcK3J1jbti2KxM4miag3ddseLNUfd4bnw3ddseLNUfd4bnxt/sKWh+bCluSIf2A7ClofmwpbkiH9gNgnXCtydY27YtisTOJomoN3XbHizVH3eG58N3XbHizVH3eG58bf7ClofmwpbkiH9gOwpaH5sKW5Ih/YDYJ1wrcnWNu2LYrEziaJqDd12x4s1R93hufDd12x4s1R93hufG3+wpaH5sKW5Ih/YDsKWh+bCluSIf2A2CdcK3J1jbti2KxM4miag3ddseLNUfd4bnw3ddseLNUfd4bnxt/sKWh+bCluSIf2A7ClofmwpbkiH9gNgnXCtydY27YtisTOJomoN3XbHizVH3eG58N3XbHizVH3eG58bf7ClofmwpbkiH9gOwpaH5sKW5Ih/YDYJ1wrcnWNu2LYrEziaJqDd12x4s1R93hufDd12x4s1R93hufG3+wpaH5sKW5Ih/YDsKWh+bCluSIf2A2CdcK3J1jbti2KxM4miag3ddseLNUfd4bnx+7uy2PFmqPu8Nz4292FLQ/NhS3JEP7AdhS0PzY0tyRD+wGwTrhW5OsbdsWxWJnE0SebDVzK7kYq6qrWSwsVDwcykObbUSlKXS0Ok2zzJKlFvoPeM9mQrnMuAxLls5JKZBjKrSTyGWwsvgYWRtk3DQrKWmm80QSjySkiIszMz2eEzFR6R8P/ePSZWvSC9Ii0ut3U/ek8bM3QXyyC6ToqMWDCoRb6ololCKpN2O34sJN5fZ/LRApBn4Jv7JfwE347fiwk3l9n8tECkGfgm/sl/AfUm4/G+zP5HjOHwKRduN/WdVurQ3ZOtpVVuTmvU3rmk8XKunNTrul9e0pvWavSTp5aWeWkWeW+Q6jhgsOWG+0sDa3rq64jgouKiunukek9PWuGrLVaxzLLPLPS2jbgC1M0B0261q6JvPQ0xt7cCUlHymZILSJKtB1lxJ5odaX/ccSe0j+sjzIzI+5AAIUb6GrWkHDLpKUYxrhQlCK9y63Uod0NTkWbZmUSTJ7S8Rl4MvCKrspZOgbAUJDW8tzL3YeXMOLiHnohZOREXELy03nlkRZrMiIthEREREREREQ2AAA0fhaw2bmqQ1RIyrTrj65J87Otb1O6T1GmhCdVlrXNPLQ7rMt/eHu4osOUjxPW0TQE4nkRJYmEj25pLpkwyTpw0ShK0Eam9JOsQaHVkadIvAeeZENxgAJgVgjgavsCdkr23VqCvY2Hmjk0ltTRBLbjoBZoJCG29a69m2RaZGk1ZGSt4jIjLp1I9Drj3YiFgr24mq9uRS8C40pim4h+IhoFRNnmTbqVxL2aNiNiNWZaO/wWgAAmuxWDdnD/eOpq+o6500TSNQdMONUWiGNmChHnXEKJzMntBzVkS0o9yIySrLPZt7HhTw1bmKjZ9SXXp1ydW567OumOpvSWp1jTTeq0Na5nlqs9LMt/e2DeIACc4HCOul8U0TiTt9cI5BDzto26hpvqWbzMzWsvdV64n0as1LJtz4NWTiTPaSjSOAvzgTl1zrlLvHbC7FQWtrKNSTUxmEnStSYsiSSNLJt5lbbhklJKMnNFWRZpzzM6rAARvF9DXoKoKDnssr65FTVfXc7hmWU1nO3FRURAm24TnuDK3D0W1KI8yNw1ZKURLLMx2CtMFk+rvC7KMOtR3zmcyj5XNETA6lmEuXFOuoQt3QZ1K4nNKUocJJe6nkSN7wFVAADjZDKzkkjl8mN/XdT4VqF1mho6erSSc8szyzy3sxyQAAAAAAAAAAAAAJorTv3qF8hufhx4pUhNVad+9QvkNz8OPFKlvirm7fR+2vk00tkPAyHuU9bzIAAWhmgAAAAAAAAAAAAAAAAAAAAAAAAAMVCOsRffY2++uT/wBQdFiqEdYi++xt99qT/wBQdFLPnF29pvmbGwf4jE7qL6FLFb7hP1EMhi33CfqIZC5TcMcoAAEgAAAAAAAAAAAAAAAAAAAAAAAAAAAAAAAAAAAAAAAAAAAAAAAAAAAAAAAmiiu/drvyG1+HAClBNdFd+7XXkNr8OAFKCqmzeRO2/wAzS2T8NJ+5g+hCbsdvxYSby+z+WiBSDPwTf2S/gJvx2/FhJvL7P5aIFIM/BN/ZL+ASbj8b7M/kJw+BSLtxv6zyAAC1M0AAAAAAAAAAAAAAAAAAAAAAAAAAAAAAAAAAAAAAAAE0Vp371C+Q3Pw48UqW+JqrTv3qF8hufhx4pUt8Vc3b6P218mmlsh4GQ9ynreZAAC0M0a/v1c+CsxZ6rLmxikZyKXOPQyFmRE7FK9zYb2/4nVtp/ePmHhcRW2Gm/FoLn1zMjOVXzlsQmLccM0/8JiTJs3DPYZ6RwT5nwPGWzfG+eilXSkbj1vcP80qHqTLp7M2p1UkYlK3FQsvQ5qW1mhtKlrLM33MiSZ5sFkRjoOOrEFhPvBYuR09aO5GuqSiY+EdkcK3KZlDq6WJJMuNIddYSgskatzM1EfuJZHnsMSh9QRqO6+KzD5ZGaokdzbmy+UTNZIWcC2w/FxDaVkZpU41DoWtsjIthqIvBwkOPtrf2HqzCjCYgXlNPuwlKRE2mKS2pKLg2V9MpyLLZrWXODZkJ4wEYdbeXSttFYi7z0tLa4qyu5rHxRvT2FTGMstNxCmjJLTpGjM3G3D0sjyLRIsstog43FzcWh7qXtwiVhbup4CfSeJrlxCIqEczIllHyjNtaT2oUWZZpURKLMtm0XDW9waItpIl1NcCqZbT8qbWTZxUfEpabNZ7yC0u6Ue3YWZ7DHzxxQWAoiy2MLD1Ordy5Mmk9W1lAOOSeGM0wsPGQ8wgiddZa3mycQ6yRknZ7kN/Yz7UWgqqsaDuTiBvNL6doqlFvqOmYyGUrqy6ZktwkKQ8ThnkhojShpZ5Fl/eAHeaNxz4UK+njNO03eSWKj4hRNstx8LFQCXFmeilCXIlptClGZkRER5mNsV7XlKWxpKY15XU16myOTtk9GRWode1SDUSSPQaSpZ7VEWwj3x82cU12eh51haGd0xZqhpU9ViIRt+VTCn6RXLDYcJ1Okbrq2mjNBNkelpEoslbNu9u2vJtMp70K1M0m0W9FxbtEy0nHnV6S16LzKSMz8J5EW09pgDeVXYx8NNBySRz+qrtS6Dh6igIeZy5tMLEvRL0K8jSaeOGbbU82hZbxrQng3x3m2d2bc3ip1NWWxq6BqCVmvVKehVGSmXNElat1tREtpeSknorIj2lsE04L8JdklWCpOta4oKTVlUNUypiPio6fwTcebTSkETLDKXiUTSG2ibQWiWew9uWRF1LCBTErtLjpvpaCkG1wlNMy2HmUPApWo2mTM4dxKSIzPuSi1pL6CAFV3XxEWVsa20u6lwpdInYhGtahV6x+KcRpEnSSw0lTqk5nvknLYfAY9K1OKCwd8I1Usthc2WziYISpfSKkOwsUaEd0tLMQlDi0lmWaiIyE0XKoXCPanEjVl4cU93qeqeZVATXU2lpjJXYw5Q3oETZuMtKfNwtWgiI3GkI2mZFtIaCvbdHC/UV6rRVPhSpnqBNJVVsOxMZjKpKcqgn2jfZJpOhkgjMyJz+4RmhSyXv5AD61AAADFQjrEX32NvvtSf8AqDosVQjrEX32NvvtSf8AqDopZ84u3tN8zY2D/EYndRfQpYrfcJ+ohkMW+4T9RDIXKbhjlAAAkAAAAAAAAAAAAAAABBVaV3iMxcYg60svY65TluaFt290hOZ5BNudNxEVpm2oiWk0r0tYh4kIS42Rk0Zmo8yyvUaukVCWLw2wFV1vL2oKkYKfxqptP5hHTN5TT0Rmo9MziHFEgzNaskoyz0thACLrlO4s8AUwkFxZ5faa3aoGYzJMBNIaca1T6VLTpaJE+48prNDbmipLuWknaXbZHb1yL8WxtPbiGurXU8dgKfjUsdKvNwjry3lvNmtpBIbSZkaiI9p5EXhMhF9+7k1J0Qqay6xOHanpguhJXOW4qo61jGFswWk2kyShslERmRE4ayQeTjitDtUoI1n9Aqek0HTkhl1Oy4jKFlcI1BMEeWerbQSE730EQAgGh8aUViKx5W5p+3M0qCV0FBQs1hnYJ+JUw3N3il8W5r3odCzQaCUhs2yczMtHS7UzyL6ICHrr/wBq9Zj9iIr8GdC4QJUD52UHF4m+iATSqK9pG/8AMrT28k05VKpRCyRDvTTqm2yXm6bTrK1GbbzSlaTmWa8iQWiQ+hMfHQksgYiZRz6GIWEaW+86rebbQRqUZ/QREY+Wlk6fxEXQuXXlw8CMyctrb2YTRaXDqKOS/AxMZlmtbTC4d7QMyUk9HQVq9Ii1mWRJEG4rfVhiNwuYlqNsFdq6a7nUjcBtxuWTKLJfT8K4k1ES1Gs1OZ6ZIJSVOOJ0VZkeZGQvMfMuioW5lksZNJ1HjdZeqqb1Lpyqkqqho9K5bBRClGjtWEtNkgs3iLI0t6vW6eie+X00AlQAABAAAAAAAAAAAAAAAAAAATRRXfu115Da/DgBSgmuiu/drryG1+HAClBVTZvInbf5mlsn4aT9xB9CE3Y7fiwk3l9n8tECkGfgm/sl/ATfjt+LCTeX2fy0QKQZ+Cb+yX8Ak3H432Z/ITh8CkXbjf1nkAAFqZoAAAAAAAAAAAAAAAAAAAAAAAAAAAAAAAAAAAAAAAAJorTv3qF8hufhx4pUt8TVWnfvUL5Dc/DjxSpb4q5u30ftr5NNLZDwMh7lPW8yGKlJSRqUeRFtMzGQ9eJhoeMh3YSKYQ+w8k23GnEkpDiTLI0mR7DIy8AtDNHz5w203TWL7Fldq/dcU3LKko6RmmQSCFmkGzFwjpEei04TbhGgzJpk3PoOJzzFbzTCxhtmstipcqw1voYophxjXQ1MQLTzWkky0m1k1mlRZ5kZbSMd3pKhqKt9LXJPQdHSSm4B184hyElEvZg2VOmREbhoaSSTUZISWeWeRFwDsAA+deAVMQmU3xwQVzGKREy9yYNMEss84d5JwcUaU59wR6lZEWw9cZ+Hb48JWKak8JlOzTDHibTHUlNqQmcScDHFL34mGiId1w17NShThkazWtLmjoKQstpZC8YS3FvZfVsTXsBQVOw1TxiTTEzpmWMIj3kmREZLiCTrFEZISW0/7pcA/Kwtlbe4Rsdf1vqaqbpT4DqxKWI3VfZ1qTy3z3uEAfN2+2ICGxC4rcPNR0dKJk3QcsraDl8lmsbDqYKaRRTCCOMcaSrbq0kcKnbtzI8yLeLteLd+gKZx001VWKGRTCY2wep5LEqUphyIgm4gtLT1jbZ5rJLhmakkRn27ZmkyF7x9trdzZ+RxM1oCnI12mHddJHIiVMOKlbmkhWnCmpPuCtJts80ZHmhB+Ah79T0jSlbSpchrOmJVPpY4olrg5nBNRTC1FvGbbhGkzL6gB8+r+4h7EVtZCsrVYO7YNTh2LlTkVO5hJKY6mQEolra0vRDruk20vSMm8kloZGZZ5mZElXKs3EpCuehWTuWUvNunImlKeg5NNm+l3Wul4xDzCjbzWkiXsUk805lt3xdVOULRNHyZVN0jR8jkkpVpaUDLZezDQ56Welm02kkbczz2bczHoQNprVy2mZhRcttpSsJT00XrY6UsSWGbgopfa9s6ySNW4fao2qI+5LgAHTsIfeu2s/ZWX/gkNBWP/tPL6/szCfhy0WZJ5PKZBLIWR0/KoOWy2BaSxCwcGwllhhtJZEhttJElKSLeIiyHHwVC0TK6ojq2llHySFqKZtEzHTZiXsojYpstHJDr5J1jhFq0bDM+4TwEAPmTZqpsNFsb3XaYxtU0h2tHaiiHoSLqCSvTWEXDrWo+0aQh0s1ZkslG3loaGirwDHFdf2kLlxdsaptbb6NlFoqLq6HOJqRUo6ThIuNM21G3DNJIlmTbLDmfa55kRZFkWl9LKvtXbC4b8PE1/bimKmehUm2w5OJRDxqmUGeZkk3UHolnwD3p3Q9FVJT/AFp1HSMlmkj7T/cyNgGn4XtTzT7itJo2HvbABnSNW0/XlLyqsqUmPTsmnUK3HQMTqlt65hws0L0XCJZZl4DIjHNj0ZXKpZIpdDSeSy2Gl8DBNIh4aFhWUtMsNILJDaEJIiSki2ERFkQ94AYqEdYi++xt99qT/wBQdFiqEdYi++xt99qT/wBQdFLPnF29pvmbGwf4jE7qL6FLFb7hP1EMhi33CfqIZC5TcMcoAAEgAAAAAAAAAAAAAAAPlPNb4WFv3iPqupMWdzH4Ch6OmS4GkqTRBx70PFk24pJxD3SzSiLPRIzzPNZry7hOR/Vga0cw04cnnFuvWAtw444ZqWtVKwBqUZ75meq3wBqOQY/MCtKyiFp+mLlwUqlcE2TUNBwVLTNlllBbxJQiFIiIUxKJrAzyVwk6lj+vgpgwiKhnNA06bTiSUhWRkRlmRlsMsx0Lcy4bf/Z8tr/7pwHNDYUHCwsvhWYKChmoeFYbS0yy0kkIaQRZElKS2EREREREAIpux/av2Y/YeK/BnQtt51thpbzitFDaTWo8t4i2mOEi6GomYVZBV5H0bJIqppYwcNBzp6Xsqj4doyWRttRBp1iEGTrvakZF7ovhMczEZnDuETBPGaTImzMiJeze28IA1NTl1LW4rrW1lK7R1kU1hIuBi5DExZwMVClDPREMoi2PtoUeRLI8yIxHWDfFPReFCl5thyxKQMyoucyCbRD7MUuWvRDLzbm0yMmUrWfbJPQcIjQtKkZHsFW4UbO1Ba6n6pndUUrIaVmdaT1c4Om5CTfSMmhyabaZhkG2lKFrIm9JaklkalnkNpVhbe3lwmmWK+oOnKlah16TKJxK2I1LatpZpJ1J5HtPe4TAEJ3cu1T2O299srZ2JgZlNJDRk7bqKf1I7BuMMMMIUnYlLhEssySZFpkRqWaSIthmPokOGpmkaUoqWpktHUxKZDL0HmiElkC1Csl9SGyIv+4cyAAAAAAAAAAAAAAAAAAAAAAAJoorv3a68htfhwApQTXRXfu115Da/DgBSgqps3kTtv8AM0tk/DSfuIPoQm7Hb8WEm8vs/logUgz8E39kv4Cb8dvxYSby+z+WiBRrLzOqb91R3Jf3i4Ak6okvjfZn8hL0VZikXbjf1nnAYa5nxqPSINcz41HpELSlDN2q8xmAw1zPjUekQa5nxqPSIKUFqvMZgMNcz41HpEGuZ8aj0iClBarzGYDDXM+NR6RBrmfGo9IgpQWq8xmAw1zPjUekQa5nxqPSIKUFqvMZgMNcz41HpEGuZ8aj0iClBarzGYDDXM+NR6RBrmfGo9IgpQWq8xmAw1zPjUekQa5nxqPSIKUFqvMZgMNcz41HpEGuZ8aj0iClBarzGYDDXM+NR6RBrmfGo9IgpQWq8xmAw1zPjUekQa5nxqPSIKUFqvMZgMNcz41HpEGuZ8aj0iClBarzE11p371C+Q3Pw48UqW+JorRxB43KFXpp0Skju3PZ8HHClCeZ8aj0iFXNypbR+2vk00tkLV2GQ3v/AIp63nlAYa5nxqPSINcz41HpELSlDNWq8xmAw1zPjUekQa5nxqPSIKUFqvMZgMNcz41HpEGuZ8aj0iClBarzGYDDXM+NR6RBrmfGo9IgpQWq8xmAw1zPjUekQa5nxqPSIKUFqvMZgMNcz41HpEGuZ8aj0iClBarzGYDDXM+NR6RBrmfGo9IgpQWq8xmAw1zPjUekQa5nxqPSIKUFqvMfqhHWIvvsbffak/8AUHRYSnmfGo9IhHmIpaVYsLfKSojLOT7SP/7wdFLPaptdvab5mxsHRaxid1F9CljN9wn6iGQ8SHmdBPuqN4v7xDLXM+NR6RC5RUoMerV5jMBhrmfGo9Ig1zPjUekQmlCLVeYzAYa5nxqPSINcz41HpEFKC1XmMwGGuZ8aj0iDXM+NR6RBSgtV5jMBhrmfGo9Ig1zPjUekQUoLVeYzAYa5nxqPSINcz41HpEFKC1XmMwGGuZ8aj0iDXM+NR6RBSgtV5jMBhrmfGo9Ig1zPjUekQUoLVeYzAYa5nxqPSINcz41HpEFKC1XmMwGGuZ8aj0iDXM+NR6RBSgtV5jMBhrmfGo9Ig1zPjUekQUoLVeYzAYa5nxqPSINcz41HpEFKC1XmMwGGuZ8aj0iDXM+NR6RBSgtV5jMBhrmfGo9Ig1zPjUekQUoLVeYzAYa5nxqPSINcz41HpEFKC1XmMwGGuZ8aj0iDXM+NR6RBSgtV5jMBhrmfGo9Ig1zPjUekQUoLVeYmuiu/drryG1+HAClBNdEmSsbldGkyMuobW0v9XAClMj4BVzXvInbf5mlsn4aT9zB9CE247Piwk3l5n8tED8bwLWxWhKzqWqCMyIz/AMohuYH7jrP/AM18m25/7vs/logUe18ChWf90v4Dm2nAlcvi7MxHUIyj/ZY1xLpqmKSJIoqstnxaaOWi0o81Jx3CdsOM1UfeIbmA3CdsOM9UevhuYFI5hmOyp5Dg0Ku6+fMZd4k3bhO2HGeqPXw3MBuE7YcZ6o9fDcwKRzDMRU0hwaC6+fMZd4k3bhO2HGeqPXw3MBuE7YcZ6o9fDcwKRzDMKmkODQXXz5jLvEm7cJ2w4z1R6+G5gNwnbDjPVHr4bmBSOYZhU0hwaC6+fMZd4k3bhO2HGeqPXw3MBuE7YcZ6o9fDcwKRzDMKmkODQXXz5jLvEm7cJ2w4z1R6+G5gNwnbDjPVHr4bmBSOYZhU0hwaC6+fMZd4k3bhO2HGeqPXw3MBuE7YcZ6o9fDcwKRzDMKmkODQXXz5jLvEm7cJ2w4z1R6+G5gNwnbDjPVHr4bmBSOYZhU0hwaC6+fMZd4k3bhO2HGeqPXw3MBuE7YcZ6o9fDcwKRzDMKmkODQXXz5jLvEm7cJ2w4z1R6+G5gNwnbDjPVHr4bmBSOYZhU0hwaC6+fMZd4k3bhO2HGeqPXw3MBuE7YcZ6o9fDcwKRzDMKmkODQXXz5jLvEm7cJ2w4z1R6+G5gNwnbDjNVHr4bmBSOYBU0hwaC6+fMZd4kJT/AA5UhKsQtN2jh5rOVSucS1cY8+t5o4hKyREmRJUTeiRe4p30nvnt3sttlgUtjl/nNVGf+0Q3MDCssk43KEIj3pG7+HHilSLLw7wrpBNcjiOjI6Gi0PVE+1CGhn2yieIMKSLDlDktoSKv+VtnpT4IhN24Ttjxmqj18NzAbhO2HGeqPXw3MCkcwzFjU0hwaGeuvnzGXeJN24Tthxnqj18NzAbhO2HGeqPXw3MCkcwzCppDg0F18+Yy7xJu3CdsOM9UevhuYDcJ2w4z1R6+G5gUjmGYVNIcGguvnzGXeJN24Tthxnqj18NzAbhO2HGeqPXw3MCkcwzCppDg0F18+Yy7xJu3CdsOM9UevhuYDcJ2w4z1R6+G5gUjmGYVNIcGguvnzGXeJN24Tthxnqj18NzAbhO2HGeqPXw3MCkcwzCppDg0F18+Yy7xJu3CdsOM9UevhuYDcJ2w4z1R6+G5gUjmGYVNIcGguvnzGXeJN24Tthxnqj18NzAbhO2HGaqPvENzApHMMwqaQ4NBdfPmMu8Sbtwra/P/ADmqnL/aIbmBoa6tkKZoS9dL22lcwmj0unfSOveiHW1Pp18UtpWgZIJJZJSRlmk9vDvD6EmeeZnvFvCO8RXfY2++uT/1B0VM8TXI4MBrmQ0RbZqf7NXYdZRO8qlz2RpQ5yJDiLQvOjVoU7mnApbE0kfXNVG0s/h4bmB+7hO2HGeqPXw3MCkEH2pfUQ/cxbJM8hwaGVWy+fKeMu8SbtwnbDjPVHr4bmA3CdsOM9UevhuYFI5hmFTSHBoRdfPmMu8SbtwnbDjPVHr4bmA3CdsOM9UevhuYFI5hmFTSHBoLr58xl3iTduE7YcZ6o9fDcwG4Tthxnqj18NzApHMMwqaQ4NBdfPmMu8SbtwnbDjPVHr4bmA3CdsOM9UevhuYFI5hmFTSHBoLr58xl3iTduE7YcZ6o9fDcwG4Tthxnqj18NzApHMMwqaQ4NBdfPmMu8SbtwnbDjPVHr4bmA3CdsOM9UevhuYFI5hmFTSHBoLr58xl3iTduE7YcZ6o9fDcwG4Tthxnqj18NzApHMMwqaQ4NBdfPmMu8SbtwnbDjPVHr4bmA3CdsOM9UevhuYFI5hmFTSHBoLr58xl3iTduE7YcZ6o9fDcwG4Tthxnqj18NzApHMMwqaQ4NBdfPmMu8SbtwnbDjPVHr4bmA3CdsOM9UevhuYFI5hmFTSHBoLr58xl3iTduE7YcZ6o9fDcwG4Tthxnqj18NzApHMMwqaQ4NBdfPmMu8SbtwnbDjPVHr4bmA3CdsOM9UevhuYFI5hmFTSHBoLr58xl3iTduE7YcZ6o9fDcwG4Tthxnqj18NzApHMMwqaQ4NBdfPmMu8SbtwnbDjPVHr4bmA3CdsOM9UevhuYFI5hmFTSHBoLr58xl3iTduE7YcZ6o9fDcwG4Tthxnqj18NzApHMMwqaQ4NBdfPmMu8SbtwnbDjPVHr4bmA3CdseM9UfeIbmBSOYBU0hwaC6+fMZd4kiWHoaW22xVVTRMmiYqIg5dIsm3YlSVOnp9JuHmaUpLfWe8RbMhXmZiaqLPLG5XeltzkTX4cAKUzLgHnM8NsOE9jUoRHuRPE9rL40WVSuDGirS50GEqrzqrEpUm7Hb8WEm8vs/logUgz8E39kv4Cb8dvxYSby+z+WiBSDPwTf2S/gPqTcfjfZn8jznD4FIu3G/rPIAALUzQAAAAAAAAAAAAAAAAAAAAAAAAAAAAAAAAAAAAAAAATRWnfvUL5Dc/DjxSpb4mqtO/eoXyG5+HHilS3xVzdvo/bXyaaWyHgZD3Ket5kAALQzQAa7v/X86tTZWsrjU9DwT8yp6VPR0K1GtqUwtxBbCWSFJMy+oyHXMI14qnv5YKnbo1hASyEms1djUPsy1pxEOkmYp1lOiTi1q7lss81Htz+oAbnAdGvZWs1txaGtLgSNmEfmNOSGOmkK1FoUphbrLKnEk4SVJUaM0lnkoj+kh0zB/eiqcQNiZNc+s4GVQU1mETGMusyxpxuHSTT6205E4txWeSSz7bfAG7AAAAAatmWIOjZXf+VYcn5ZO1VLN5MueMxKGWjgUsFre1U5rNYS/cVbCbMtpbeDaQAAAAAAAAAAAAxPZvCOsRffY2++1J/6g6LFUI6xF99jb77Un/qDopZ84u3tN8zY2D/EYndRfQpYrfcJ+ohkMW+4T9RDIXKbhjlAAAkAAAAAAAAAAAAAAAAASnfPHnILZ3DetFbK2FQXQrWDLSjZdJzUlEMfambZrbadWtZEraSWzIjyIzzzyAqwBI9pOiByOr7iy20V3rRVRaqq5wtLUvh5wlamXnFn7k2a3G2XEG5sJObWiZnlnvZ9yxH4kLq2VqWVSOgMMFWXOhZhBdNPR8nVEpbhXNYpGpXqoV4s8iJW0y7reAFDAIeVj6xIJI1K6HjckiIszM3I/wD/AGwbTwfYsppirg6qmEXaiKo+Gpp+FhG3nJkqMRFvuE6brZGbDWgpokNGotp+7Jzy2ZiaCjgARjXmPq4kluvWNtba4T6luG3RkeUBGTCTR77uSzLZrG2oJ3VZmlwiI17dWf7hBZwCTrQ4wb5XGuRJaKqjBZXdGSqaurbiZ7MFRZw8ERNKWSlacC2nIzSSdqy2rL6hWIAAAAAAAAAAAAAAAAAAAAAAAmiiu/drryG1+HAClMz4RNdFd+7XXkNr8OAFKCqmzeRO2/zNLZPw0n7mD6EJux2/FhJvL7P5aIFIM/BN/ZL+Am/Hb8WEm8vs/logUgz8E39kv4BJuPxvsz+QnD4FIu3G/rPIAALUzQAAAAAAAAAAAAAAAAAAAAAAAAAAAAAAAAAAAAAAAATRWnfvUL5Dc/DjxSpb4mqtO/eoXyG5+HHilS3xVzdvo/bXyaaWyHgZD3Ket5kAALQzRpbGb3q90P2dif4EIkwj9ERstYOwdPWtq+l63jJrKnY1x56WQMIuHUTsU68nRNyJQvuXCzzQW3P6xbeM3vV7ofs7E/wIdH6Gr3nVF/6+a/1CIAnkNFXr6J9YO5FoK0oCR0hX7ExqOQxsrhXYuAg0sIdfZU2k3DRFKMkZmWeRGf0GO9YLauqWhOh5Jq2jqXi6jn0sTOHZZK4WHdiHIqJOMdJtOraI1qLSMjMi25Ee9vihsV3ezXT/AGQm35VwR1Ze+U9w9dDHgLgUvBsPzpc0jZdL1RCNJph5+OdLWqT/AH9AiUZFvGZJz2ZgOQ5yisNGNy9tNQd0bh4uawt/Opo2qIapyDgoqGTCI01Ght5lt9hDa+EjbWZEZEZnlkNkYKb03dqOr7lWCvZN4Sf1BbaNbZankOgkHGMqccSZOZERHloINJ5EoyUZK2lmfR6TwZYjrpyODqy8+NCtG0T2EajImSyN55qGb0kpW2WeuSzs8JExlmWZH4RwHQ7ZXSMixM33ktAzeIm8hgVMQ0HHxD+vciiREOkbq3ci1hqUSz0iLI88y2AQa2rbDZdd7HZK7ZIxQ1Y1Pp3IIicwlVEiJ6cl0Ma4oygW/wDKtPVkTai2OoL3Q+14agxLTfFRLn7ZWEsMuc9MzaFah6hr1cqefahibJLesdeNLiGTVoOOLzUazzSRHtzPhKv/ALVWiP8A8Pnf/jh4MSdyb93OxMS/CXZGuWqDZRJeq04niSPpl1K0mZpbURaaNFJo0dWaVGtRmaiIgB0i59j8X2Figple+n8ZU/rLrdbaiY+UT5uIdh3WNahKySUREPpV3XA2eWeRkeQ73imre5VzsD1O3/trVFQUhO4WFl9QxzMjmr0JpsOJJuIaM21EbjaFOE4Wfgb+kamxP4RjtRYWprgXlxR13Xk1h4VEJKYWaRrrcNERa3k6lGqceeWvRI3FZEvIslL2ERiscL1NSqssGFD0jPGNdL53RyJdFtmXdMutKQsvMowB32zl0Zbcmy1MXXdiG2mJtJWphGLPLRZcJv3cjy/wLS4X7hoHARVVwbvx9z78VXVlQRkgqGonoKl5TFx7qoOCg2lGszZYUo0N7HGm8yItrS+ETDR95Z3ZLCBenDbNYtaqvpypHKTlLLeaXXmZi44lzVI3z2MxjhaOZ+6o3s8x9EsOdrWrM2Qo626W0piJPLGyjTSki0oxzN2IVs4XXHABsoAAAYqEdYi++xt99qT/ANQdFiqEdYi++xt99qT/ANQdFLPnF29pvmbGwf4jE7qL6FLFb7hP1EMhi33CfqIZC5TcMcoAAEgAAAAAAAAAAAAAAAJqtRZWi8HMHdG8twa+TNSqaYrnk1nCpM405Bw5urVqtFtbzjhax4zMyIs9mZbBSKzWlKtAiNWWwjPIjP6xPuG7EHTeMCiKrltX23l8oiJNNFyecUxMYpE0StokoMnHSWygjSa9YjRNJ9sye0ATLf279vcbl7LS2wsGtU3iKenRTmYVDEwyoJuHg0KaN1DRRBJdXllmZaJZrS2RZ55l9IB86eiSWSsjaS3cgupbinZTQtbQ8/h2paciQmB6YIm1KWZMtZII29WhWsIiyPYZ9vtvmmpjHvUZKZvUxJho1crh4mYaxOrJp3VEp3Mv7uR5/UAJmxw3aqWLiKZwo2lj1M1xdF5MNExLLmS5ZKTMyedPLaWklLu0v9G09ltyFAWitVSdk7dya21GQaWZfKGCbU4aSJyJePa4+5lvuLXmZ/XkWwiISRgZbdv7f27OLydNrchnI46cphLhKMmIZKUmeWe8smShiPLwuu7Cz23aAA+WGGjFrMaAn13pjQNkqtujVNY1pFzlyHkrLmqYgjcUbS3HG23llmbr2RavLtd/bs+oE3mUFJZXGTaZrNEFBMOREQom1OGlpCTUo9FJGathHsIjMxr7D/UVhqroU5/h2gqfh6Zfi3G1lJpR1NbOJTkStNjVtqJeWjtNO0sj3sgBqmwWPOjbu12dpq5oad22rvSUlqTzjNSXnCIzNpLikNrJ3RLPQcbRnvFmYqYQF0RdiRzK9lhJbTDaHLhKqFo2ulM+mkQnTLBtGvLeInSUaTPeycMstov0AAAAAAAAAAAAAAAAAAAAAAATRRXfu115Da/DgBSgmuiu/drryG1+HAClBVTZvInbf5mlsn4aT9xB9CE3Y7fiwk3l9n8tECkGfgm/sl/ATfjt+LCTeX2fy0QKQZ+Cb+yX8Ak3H432Z/ITh8CkXbjf1nkAAFqZoAAAAAAAAAAAAAAAAAAAAAAAAAAAAAAAAAAAAAAAAJorTv3qF8hufhx4pUt8TVWnfvUL5Dc/DjxSpb4q5u30ftr5NNLZDwMh7lPW8yAAFoZo6TeW3J3ctXVFsznPUk6klzsB090vr+l9P+/q9JOnlwaRfWOCw12TPDzZ+SWl65SqApO5FudUOk+ldbrohx7LVaxzRy1mXdHnlns3htMAB1G6tDdk62lVW5Oa9TeuaTxcq6c1Ou6X17Sm9Zq9JOnlpZ5aRZ5b5DU1AYOaPp7DEeGGvJ05VMocciHXJgzCFAvJcciDebcaTpu6txtRlkeZkeW0sjMhQ4ACIKe6G3PYBCaVqfFjcSbW9aI2m6VhnHYVk2M9jKzOIcaNGjpJMksozz2aI71RmBeQWuxBwt5bU3AmNJ02lltqOo2Ch3ChY3Vw5tJJx0ni00aWTuTjbh6zM88z2VKAAmPE1gwcv3cCQXVo+7s5tzVskgeppTKWsKdU5DkpxadE23mVtrI3nC0iXtJWRlsIeG92ByU3iRSlUwNzp7S9x6VlkNLUVfAoUp6MJpGRuvI1qXNYZmoyWTpKLTMjNZZZVEAAkCQdDspWYSuZPXzu3V91ahjJdEy2Cmk7iHDRKtcRlroZlx10ydItDI1OKLNJGRFsy2phdsFOsN9v4ihZ1deZVqwcbrYB2NZWw3L4fQShEKy2t50kozIzySZFmve4d1jod7bSU3fe2U5tTV0bM4OUzzpfpl6WutoiUamIafRoKcQtBdu0kjzQewz3t8ARNUFnaQvL0T56KpskxcqpGEgp/VptpLUFNIdOi0zmR5Goz6V0y380vZlsMfRUajw9YZLW4Z5BHSG28HHqXNHUOx8wmL5PRUUaCMkEo0pSgiTpKyJKSLtj4RtwAAAABioR1iL77G332pP/AFB0WKoR1iL77G331yf+oOilnzi7e03zNjYP8Rid1F9Clit9wn6iGQxb7hP1EMhcpuGOUAACQAAAAAAAAAAAAAAAElXfwASOsrjzC7dobt1Namq5sZrmMTJVKNl9xZ+6OElt1lxCnNulk5ome3LPPOtQAEf2y6HfT8kruAuXe67lT3bn8qcJ2C6tGooZK0ZatTiHHXnHNHIsiNzQ2bUnvCm7iUzMK1oKo6Plc86ixc8lcTLWZkUPr1QinWlN60m9JOkadLMizLaQ7KAA1JhfsHC4bLSQNr4eojnzkNFxUY/MThOlemHHXDMvctNehkjQT3Z56OezPItpxhaUK8RP6jNtZazPLQ2d1+4ewPG4hDiTbWglJUWSiMsyMuAASvgKRVb9M3BZnt3Z5dCSQ1ULl0lqWaxDzyJgw1Dtk8bBOuO5Na01pzSs0qyMyHW6q6HFBwFTR9SYd791jaEpq4bkZASlbrkNtMzNLZNPsLSjPIySpayLLZsyIrClMnlMglsPKJHK4SXwEKjVsQsIwllllH+FKEERJL6CIe8AJiw/YF6Ns3XDl2auree3Fr5xJkmdzpXwSlI0XHW2zUtesMjUWktxZkk8iy2mdOgAAAAAAAAAAAAAAAAAAAAAAAAmiiu/drryG1+HAClBNdFd+7XXkNr8OAFKCqmzeRO2/wAzS2T8NJ+4g+hCbsdvxYSby+z+WiBSDPwTf2S/gJvx2/FhJvL7P5aIFIM/BN/ZL+ASbj8b7M/kJw+BSLtxv6zTeM3vV7ofs7E/wIRj0MSfTC2Vy4y1E6i1ql1xqWg6ukilp0CW63pIdQkuH4csy3yhS3t4WdjN71e6H7OxP8CESzuDiba4dsLOK2TsK1tBxDcvnJt77ktiXnNMj+jY63s8MR4fBamaPpXVVSSyj6Zm1WTuIJmXyWBfmEW4ZkRIZabNaz2/Qkx8mMJDdUTzHJbK7VWKcKMuU5UtSNoWZq0Gjh5kyREZ+DSZcIthFoEjIWR0RK4ES3YSWW5oyITEzm7U3gpDLSb261lxaXFqSfAr3Jvwnk9sLwlrGOo2Btt0RnDrbuUn/kNOW2XL2uBRtws4SpzLhUaczPwmBKFwVvcGiLaSJdTXAqmW0/Km1k2cVHxKWmzWe8gtLulHt2Fmewxqijcc+FCvp4zTtN3klio+IUTbLcfCxUAlxZnopQlyJabQpRmZEREeZjo2M+1FoKqrGg7k4gbzS+naKpRb6jpmMhlK6sumZLcJCkPE4Z5IaI0oaWeRZf3hNWKa7PQ86wtDO6Ys1Q0qeqxEI2/KphT9IrlhsOE6nSN11bTRmgmyPS0iUWStm3eEH0mr2vKUtjSUxryupr1NkcnbJ6MitQ69qkGokkeg0lSz2qIthHvjXFXYx8NNBySRz+qrtS6Dh6igIeZy5tMLEvRL0K8jSaeOGbbU82hZbxrQng3xo2vJtMp70K1M0m0W9FxbtEy0nHnV6S16LzKSMz8J5EW09pjlcF+EuySrBUnWtcUFJqyqGqZUxHxUdP4JuPNppSCJlhlLxKJpDbRNoLRLPYe3LIiApa2d2bc3ip1NWWxq6BqCVmvVKehVGSmXNElat1tREtpeSknorIj2lsHDXbxD2VsU3DKutcGAkLkWnWMQykuvxLqNLR00sMpW4ac9mejlsPgMSrhApiV2lx030tBSDa4SmmZbDzKHgUrUbTJmcO4lJEZn3JRa0l9BDisG1sqJxaV9c3E9eKSQ1WG7UjknkUvmbWvg4SHbbS4RaleaF5NOsJIjzIslnlmrMAej0R69Vrb24VJBUFrKzgKggoeuoJuINjTQ6ws5fHmROtOElxvMiVlpJLPI8t4X/UdTU9RskjKlqqdQUnlMCg3YqNjYhDLLKeFSlHkW3Z9JmPm50UDDdba2lF09c+2tOwdMJmE7bk80lkrbKHgolw2H3WH9QjJtLjZNvJzIizJ0VPjgtHR92KDkCLk3mg7f0hIpyiPmZxbJKRMlaBpQwSjeb0FZG7lkTh9tmRbAByEvx8YQppPDp6FvZK0RetW1rIiDi4eG0knkZ9MuMpZ0eBWnkfgMxsm78TDxllK3ioR9D7D1LTNxt1CiUlxJwjhkojLYZGXhEN3Wu90MSPttNKLoahJJNZrESyJh5a5I6Oeh45qJS0ZMq6adZacM9IyPM1qI9E9PZv7EwdzeZTbock0KYxb0R0jJqkhGDcXmaWUk+aUZ8BZmRcBZFvEAPYwBw8iisBkVCVTHPwcleRPm5jEMlm4zCmbhOuJLRVtJGkZdqe9vHvDbOFpVi7fYcIWNs/Wk2nlvpT1RjkzWZw7hRGgh1xyIM0ahpZkkycyImszItmY0rgq/s5qg8nVP/I8PZwa/2b0z8j1R/NEgDeEdjHwzyygZVcyY3Zl8NT88N8pa67CxKYiK1TptOm3Cm30wZJcIyM9Xl+4dotLfy0F9ICJmVqa6gZ+3BZdNNNpcZiGMzUSTcYdSl1BGaFZGpJEeWzMR50OHDBaSrLIQl1bj0lLawmkziouDgWZ3DpjIaXQbTy06ppl0jbI1Om64Z5b69mW3Pz03QdMWP6J/KqXtzK2ZHJKwpF+NiZbBFqoZCjbfMyS2R5EjWQiFERFkRnsIgBZNzbx2wszJ0z251by2noR3T1PTThm6+aCzUTTSSNx0yLwISZ7S4SHTba4w8NV3Z21TVA3ZlkdNX16tiDiYeIgXn15Z6LSYlts3DyI9iczGlMTVtMOcpxDy2+mKK8UnVJYWUIhJZRMdL3H1LJJmWu0Glrcdb1q1qNJM6GeWZnkYmLGZdXBPWNDw+5rpGGl9XSiaQ0Q1OafpxcnYbh8lGs3D0GjM9M0kRmjT00lkeW+B9cAHD0lHRMypWTTGMc04iLl8O86rLLSWtpJmfnMcwAAAAAmitM925Qml/wAxu5erjxSZ555l+8R5iP6/TxN012Mc+ubqEXSGWqzz0ovWfDdp8Hp7/wC7bkM/f/8A/Tf+DjMwJx2pGjQ9ie79arS1tKbif53T9IldjlbSKRR9tQYVEJEoiPtV371pRKFvX93nRSxAEd+//wCB/wD8HD3/APwP+aTjprvoImTrK64nrCTZ32liAI79/wD8D/mk4e//AOB/zScK76CJk6xcT1hJs77SxAEd+/8A+B/zScPf/wDA/wCaThXfQRMnWLiesJNnfaWIAjv3/wDwP+aTh7//AIH/ADScK76CJk6xcT1hJs77SxAEd+//AOB/zScPf/8AA/5pOFd9BEydYuJ6wk2d9pYgCO/f/wDA/wCaTh7/AP4H/NJwrvoImTrFxPWEmzvtLEAR37//AIH/ADScPf8A/A/5pOFd9BEydYuJ6wk2d9pYg/DEee//AOB/zScPf/8AA/8A+Dia76CJk6xcT1hJs77Svy39pZq8IjzEVkWLG33BnJ/6g6PJ7/8A/wCm/wDBxqG4nZ47K1P9kDS69f8AI+pGfSfylXS/wXuXwul3f79mQq51nXZoCN2F7f1It9tHL99001ilie1JY+Jt2TvpY9KGxKVvtW/RRuJyryH0gR3CfqIZCOy3f2RZE/lls/4nD3//AAP+aTizSe+giZOszK2E9YSbO+0sQBHfv/8Agf8ANJw9/wD8D/mk4V30ETJ1i4nrCTZ32liAI79//wAD/mk4e/8A+B/zScK76CJk6xcT1hJs77SxAEd+/wD+B/zScPf/APA/5pOFd9BEydYuJ6wk2d9pYgCO/f8A/A/5pOHv/wDgf80nCu+giZOsXE9YSbO+0sQBHfv/APgf80nD3/8AwP8Amk4V30ETJ1i4nrCTZ32liAI79/8A8D/mk4e//wCB/wA0nCu+giZOsXE9YSbO+0sQBHfv/wDgf80nD3//AAP+aThXfQRMnWLiesJNnfaWIAjv3/8AwP8Amk4e/wD+B/zScK76CJk6xcT1hJs77SxAEd+//wCB/wA0nD3/APwP+aThXfQRMnWLiesJNnfaWIAjv3//AAP+aTh7/wD4H/NJwrvoImTrFxPWEmzvtLEAR37/AP4H/NJw9/8A8D/mk4V30ETJ1i4nrCTZ32liAI79/wD8D/mk4e//AOB/zScK76CJk6xcT1hJs77SxAEd+/8A+B/zScPf/wDA/wCaThXfQRMnWLiesJNnfaWIAjv3/wDwP+aTh7//AIH/ADScK76CJk6xcT1hJs77SxAEd+//AOB/zScPf/8AA/5pOFd9BEydYuJ6wk2d9pYg/DEee/8A+B/zScPf/wDA/wCaThXfQRMnWLiesJNnfadtovPduV3l/wAxNZ+rgBSeRCPMOPX9um6l7J2fXN1CPp/PVZ56UJq/ge0+D0N79+3MWJpIHrMsTZIL4lCpS9y0Lupf5f8AJyWZwNqS2DAtkdawoSUtWlFoYl9F5UXkXmJux2/FhJvL7P5aIFIM/BN/ZL+Am/Hb8WEm8vs/logUgz8E39kv4D7k3H432Z/I8Jw+BSLtxv6zTeM3vV7ofs7E/wACGrrQWxavJ0OOSW2daQp2dUk83CGpJGSItDq3IZe3gdS2f7t8hVM6kkmqSVRUjqGUQU0lsa2bMVBxrCX2H2z30LbWRpUX0GQxkUgklLyqGp+mpNAymVwSNXDQUDDpYYZRnnoobQRJQWZnsIhamaPmXg5qGp8Td9bVwVXQEUiAsFSTrb6YhZ+6zAnlMsqMj2pVq+lTyPI84VeZnsIbluv/AGr1mP2HivwZ0K9pu3lA0XGTOZUbQ9PyCLnLiXZlESyWMwrkasjUZKeU2kjcMjcWeas+7VwmPJF0NRMwqyCryPo2SRVTSxg4aDnT0vZVHw7RksjbaiDTrEIMnXe1IyL3RfCYE0kAYt36ApnHTTVVYoZFMJjbB6nksSpSmHIiCbiC0tPWNtnmskuGZqSRGfbtmaTIft/cQ9iK2shWVqsHdsGpw7FypyKncwklMdTICUS1taXoh13SbaXpGTeSS0MjMs8zMiSr6C1PSNKVtKlyGs6YlU+ljiiWuDmcE1FMLUW8ZtuEaTMvqHhpyhaJo+TKpukaPkcklKtLSgZbL2YaHPSz0s2m0kjbmeezbmYEEKs3EpCuehWTuWUvNunImlKeg5NNm+l3Wul4xDzCjbzWkiXsUk805lt3xVWEPvXbWfsrL/wSHcYG01q5bTMwouW20pWEp6aL1sdKWJLDNwUUvte2dZJGrcPtUbVEfclwDnpPJ5TIJZCyOn5VBy2WwLSWIWDg2EssMNpLIkNtpIkpSRbxEWQAjOx/9p5fX9mYT8OWjXdg7tSHADdO4Nhb4wsbJ6WnE4XPabnkPBuvw7jCy0SM0tkazI2kMl2hL0FtrQfCPoBBULRMrqiOraWUfJIWopm0TMdNmJeyiNimy0ckOvknWOEWrRsMz7hPAQ/asoWia+gkyuuqOklRwTatYiGm0vZjGkq4SQ6kyI9hAD5g9EPxR07iEoSUSq0sJM5lREgn7S5jUL0G7DQ70ychn9RDNE6SVmZNFEKPMi3y2eE9udEcYl8vu7ZiqbsyebTS0kDExCJ0zCaam+mFLSeS0pUW00EnwkZpS4SfCQtCYWjtTNKahKKmVsKSjKdgXkxELKIiSwzkEw6SVJJbbCkatCiStRZkWeRmXhHYZzJZPUUriZLUMngpnLoxvVRMHGQ6H2Hkf4VtrI0qL6DICaSG55iUwru0fNLb4N7XQdT1zUUtioGBhafpFUATBuMKaVExTrrTR6CUGeaiM89hGZEZqLisDNwqRmuCCvLbQE1Nyo6bk89iplBHDOp1DUQ2+bKtYadBWegrYkzMstpELko+3NvrfNPw1AUJT1NMxC9N9uTyxiCQ6rIizUTSSzPIi3+AhhKrZ23kKpwcjt/TcuOoiNM4OElTDJzEj0syiNFJa3PTX3efdHwgQSHgq/s5qg8nVP8AyPD2cGv9m9M/I9UfzRIruSUJRNNU4ujqdoySSqQOpdQ5KoGXssQakuZ6wjZQkkGSszz2bc9o/ZLQ9F05TaqPp6j5JK6fWh1tUrgpe0xBmhzPWpNlCSRkrM8yy25nmAJ26GX3oNL/AO3zT846OlV3/avW6/YV/wDCmQsSmaSpeiZO1TtHU3KpDKmVLW1AyyDbhYdClqM1GltsiSRmZmZ7NpmPDEUNRUXVkNXcVR8ldqWCYOFhp0uXsqjmWDJRG2h806xKPdF9qR5durhMAfOSrJtZW3+PK485xn089GSuYMMPUrEzKXuzCXph0pTombLZL1haJaBFq1kSycIyIxx2Mq/Fsrr2Kj6LwuWzcXRdPx8FG1HUUDIepkthEEpTcPDtoNLazcNx0jyNBZFvEeZmn6UVfb6grhQjEBXtESGpIaFcN1lmcS1mMQ2syyNSUupMkn9JDys0RRcPTCqJYpCSt06pnpY5QiXtFBG1llq9Ro6vQyIiyyyAHWbDXDo+6Fpqcquhpt1Rla4JuEKI6XdZ91YImnU6LiUnsWlRZ5ZHlszIbEHEU1TFN0ZJ2KepGnpbI5VC6WpgZbCNw0O1pKNR6LbZElOZmZnkW+Y5cAAAABNFad+9QvkNz8OPFKkJqrTv3qF8hufhx4pUt8Vc3b6P218mmlsh4GQ9ynreZAAC0M0AAAAAAAAAAAAAAAAAAAAAAAAABioR1iL77G331yf+oOixVCOsRffY2++1J/6g6KWfOLt7TfM2Ng/xGJ3UX0KWK33CfqIZDFvuE/UQyFym4Y5QAAJAAAAAAAAAAAAAAAAAAAAAAAAAAAAAAAAAAAAAAAAAAAAAAAAAAAAAAABNFFd+7XXkNr8OAFKCa6K792uvIbX4cAKUFVNm8idt/maWyfhpP3MH0ITdjt+LCTeX2fy0QKQZ+Cb+yX8BN+O34sJN5fZ/LRApBn4Jv7JfwCTcfjfZn8hOHwKRduN/WeQAAWpmgAAAAAAAAAAAAAAAAAAAAAAAAAAAAAAAAAAAAAAAAmitO/eoXyG5+HHilS3xNVad+9QvkNz8OPFKlvirm7fR+2vk00tkPAyHuU9bzIAAWhmjxOOIYbU44tKEILSUpR5ERFvmZid7GY6rL4grkxtsaIhKihpnCQz8UzETKFYbhoxDThIVqVNvLUZmR6ZaSU9oRn9AY+LwHZ3DTU8dAxepm9RoKnpZoq0VE5EEZOqLwkaWEvKIy8JFvb4jO4No3sEO5rvzAQC4aJgkogKx1aVEpcQ/pPuoVwqNl+La3s8mE7Dy2AfVkB68LFw0fCsxkI+h6HiEJcacbVmlaTLMjI/CRkInqPGviAupX08pHBnZSW1jKqaielY2fzlw0wj7haRKJszfYQkjNPaZuGaiLPRLMgBRN3cRdFWYre3dBVRKp5FTC5c1OUShyXsMrZZeJ6HazfNx1BpRnFN7Uks8iVs3s9rj5a3mvlWd1sReGyk7qW3iaIr2jq8YRN5aozch3GomOlpw8Sw5tJaFal4thqIjb7s8xYWKvFavD/EUzRtI0LF1lXVZPm1KZSy4badElpTpqMiMzM1LIkpItuSjM0knaBRACDZri2x12al6a6xBYYKfRRbS2ijYmRRZE/CpWtKdNWUVEZd0RESkpIzMi0iFC3hv85TeFuaYh7ZIg5gXUaFnEqTM2XDZcQ+40SSdQhSVkZJcPMiUWRkAN2gITp7GVi1vVSUqmuG7DtLJ+qHgIbq7Opq70rL3JibRHEsQbTsSya0NuHo6WtWew9mWRntXCHiwnd/YmpqEuRRBUlX9FuIbmsA2ThMupM9FTiUuZrbMnCMjbNSsiNB6Z57AKXAR9eTGPdld4ptYDCzZ5itKqp9pDk2jpk6bcFDLPQM0ZabRZESyTpqdR255ER5beNozGZfugbl0zbTF/Y+CpDryiygZTOpPEE5Ca9a0pQhZE88gy0nEEoydzRpEZpy2gC0wAABioR1iL77G332pP/UHRYqhHWIvvsbffak/9QdFLPnF29pvmbGwf4jE7qL6FLFb7hP1EMhi33CfqIZC5TcMcoAAEgAAAAAAAAAAAAAAANZXZxHWRsXqG7qXFl0jiIlGsahTS7ERS0Z5aZMMpW5o5+HRy2HwGNmiKbEYQJpV14rmXrxYW8hJtNJvOVopyBmz0LMIVuX6StBeqbW4jY3qm0pc2pJB7NuYAoK1GJyw17YtUtthcyVTmOQhTnSStZDRZpT3Sih30ocMi8JknIsy4R4bvYp7EWFnEFILs131CmExhunIZnqVGxOsa0jRpZsMrIu2IyyM89gj3GNba0ts7+WYiMP0mlVPXIiamhm35TTzTbBdK6Tei67DtFoNZ5mWegWmhTmeZFsu2r7S2quDGMzKv7Z0rU0XDN6ll+cSWGjXGm8zPRQp1BmkszM8i4QBpn/yj2DL55f/APHZr/8A8w2PZvEdZjEEc4K0VY9XuoPS/VD/AHOi4XU6/War/hDTelnqXO5zy0duWZDQ+MKU4erEW8hoakMOtsphX1YRSZLSsu60oBanYpw0pN7Q1W0m9JOzeNSmyPYY2hhFw1yfDTbBqR6ph6p53q46pI5pBET0XlsZRokWTLWkpKCLZtUrItMwBvYAE04rr21RLYuV4dbHvdMXSrzJllaNpSKXGZk9HvGXc5JJWh4dhq26JEYG1aJvpai41a1HbyiaxYms+pFernEKzDvEmGXpmgy1poJtwyUSiPVqVkZGRjYI+fGAG3cDaXFPe63EvmERHsyCBgITpqI+EfXmRrcPgzWajy8GY+g4AAAAAAAAAAAAAAAAAAAAAAAmiiu/drryG1+HAClBNdFd+7XXkNr8OAFKCqmzeRO2/wAzS2T8NJ+4g+hCbsdvxYSby+z+WiBSDPwTf2S/gJvx2/FhJvL7P5aIFIM/BN/ZL+ASbj8b7M/kJw+BSLtxv6zyAAC1M0AAAAAAAAAAAAAAAAAAAAAAAAAAAAAAAAAAAAAAAAE0Vp371C+Q3Pw48UqW+JqrTv3qF8hufhx4pUt8Vc3b6P218mmlsh4GQ9ynreZAA9aLeeYhnnmYRyJcbQakMtKSSnDIsySRqMkkZ720yLbvkLQzR848cdQXLvbitpCy9maUhqujrawyKii5TFRLbUI/FqW06onzW60WrJomC+EI/dlkWRnt8GImF6JBfG1M0om5OG2iIWSoNEzcipXMGOm4c4c9ZptEcxczPRJaTLVqMyWZEWeRjeWCOw11aKrG517r8yEpTWNdTRWphenmIs2IM1m8rJbClJJJrWhBJz2EwWwiyFcKSlRGlRZkewyMARphnvRM7h9D4nsylby36momlptI1J0s1nEQkGs4U9vC0bG3hz4B2DoZMFKIXCJTb8tQ2URFzCZvTA0kWZxBRTjZGr6dU2z+4iHXMKGHm7VhL83XpiY0Why0VXOOxUrjjjoRxslE4ZtNHD6w3SI2nnW1maCzNpPgyMdRllisamESpZ5KsKkup+urezyOXHwsmnUUhDktWostutfYMzIiQjSS4emSEmaSMAe9jzhZQnFdhWjGUNFNHatYaiVF8IcOiZS82SP6NNT+X1qHccVGIGX0beSm7e2qsFKLlXjKBVFwEZFQCFrkzJk4aTJ3R1hZ9uoyJxsiSeZq7YapqzCti5ra+dnb63JVL6hnMFVMLFz+DlcWwxAU5KoWMhXWW2idcJbpmRxbitAnDzIizM8jPZ+JSwOIKVX5l2KbDE5KZpUSJYiUTSQzRbaExLRZlmlTim0aBp0cy1jayNsjIzzMiA1RiIj+iD1dYStJleSTW+oalIeVaczgJfk/GRKUPIySgyefJJrMy26wsiT4D3+81P8A2TjP7FS/8y0PWrKyGOPFXQM3kl+JzS9AyxEG7EQNLyEkuKmUxbzOGKLe1rxIZJxKF9q6rfLNBGRGn3aetFifnWAuq7EV1byWQVTwMKzJqal8HHw5rjINtbCicee6YU0S8yd/vI2ILZwgb6wbQMFAYWbXw8FDtsNqpuEfUlBZEbjiNY4r6zWtRn9JmNDWKQiG6JrfaGh0E20unYV1SUlkRrNEuMz+vNSj/eYpXDlSdQUJYagaMquA6RnElkEHBR0NrW3dS+22SVJ0mzNCsj8JGZDUVrLLXMpvHZde8s5pnpej6mkcPByuZdOQ6te8hEERo1SXDdRtZd2qSRdr9JZgawmWJa5FTXerSU4HsLVLzqYS6OOEqOrY6EahimL6DVpk4snIfPtyWaDceNSsjPRLMapxQM4sYqqrOzrEnG0hCQ71bMJlcmkCDM2Fm6wpSnFnnmREZIItYreMz8Bns6FsvjawqXBrBWGWnaWryjaymbs3TCzd5lp2CdWozyc0n4dZqIj0c0rWgyIjySewcVfTCfjJunLJBeeq6lkdS3FpqcQ78rpCXKahpVAwSTJa9B11TesdU620atJZdoRlpLyQRD6PomA61b2MraY0JIo240rgpbVL8Ay5OIOCVpQ8PFmgjdbbPSXmklZl3avrMdlA+TFQjrEX32NvvtSf+oOixVCOsRffY2++1J/6g6KWfOLt7TfM2Ng/xGJ3UX0KWK33CfqIZDFvuE/UQyFym4Y5QAAJAAAAAAAAAAAAAAAHjcUSEqWeZkksz0SMz8xb406xUVl8atmalkVHVjHTSlpqtclj42Ah3ISIZeSTbppQmKZ2Hkts8zbMtvm3MIOjsPuLnC9cmqaowis05VNHVbGLmLtLzh1LXSkQszzItNxksk59qtLxGaSJK0nokZgavvvhejuh+qk+JKwNfTCLRAzBqWR0vnzLD7q2XyzMicS2kjSo2zSZElKyJRZK2GPpZTU5RUlOyuoG2FsImkExGJbVtNBONksiP6SzEMzHD1jLxc1BJIfFi9T9FUBKI4o9+nZG8lbsU4lOjsNt17aojUnTW8egS16KduQs64TNSS62VQwluZMmJnbEkiWZJAtOtw6TiSZNMO2SlmlDZaWjtMyIiIAR7ZnWYqMc9YXnmJqiqOtCXUOmkKz1K4wzWjXJLPI9593PLPt2M8tEhd4mnAJYiqLB2FbpqvZA1KKnmk1iplModMQ0+pOZk20RutKUg/c2kqIiUeWn4DzFIRCnkw7qmEEp0kGbaVbxqy2F5wB1K8Neqtdayq7jIl5R66blETMkQpr0CeW02aiQZ+AjMiHzWwz46LGWumFTXSuxJa7qS6VaxS3ZxNIOXQaoaFhyV7lCwusikrJoiJGfalvJLeQQtvCbeK9F0oStZZfWk6fp+pKPnTcpdg5LmppGcOh3Ja9e8lS/dC7hWRb2+KBAHyhsPjgtTR+Km6F0plT1Wuym5D0JDypliEhlRDKyURe7kb5IQX2VLH1eEuWHs1cuisW17LnVLTXSdM1f0t1GjunGHemdAyz9zQs3G/8A+JJCowAAAAAAAAAAAAAAAAAAAAAABNFFd+7XXkNr8OAFKCa6K792uvIbX4cAKUFVNm8idt/maWyfhpP3EH0ITdjt+LCTeX2fy0QKQZ+Cb+yX8BN+O34sJN5fZ/LRApBn4Jv7JfwCTcfjfZn8hOHwKRdqN/WeQAAWpmgAAAAAAAAAAAAAAAAAAAAAAAAAAAAAAAAAAAAAAAAmitO/eoXyG5+HHilS3xNVad+9QvkN38OPFKlvirm7fR+2vk00tkPAyHuU9bzIAAWhmgAAAAAAAAAAAAAAAAAAAAAAAAAMVCOsRffY2++1J/6g6LFPbvCOsRffY2++uT/1B0Us+cXb2m+ZsbB/iMTuovoUsVvuE/UQyGLfcJ+ohkLlNwxygAASAAAAAAAAAAAAAAAAAAAAAAAPE80Tza2tNaNNJp0kHkZZ+Ej4R5QAHRbSWipGy9LKpWkCjnGn4x6YR0dMYo4mNmEY6ZayIfdPa44rItuzeLYO9AAAAAAAAAAAAAAAAAAAAAAAAAAAACaKK792uvIbX4cAKUE10V37td+Q2vw4AUpkfAKqbN5E7b/M0tk/DSfuIPoQm3HXttdJfL7P5aIH4jHVbBCEpOmKoPIiL4CG58fuOw1djCTEe91eZ8/S0QNtM2UtGbSTO2dL56JZn1Ih/YHE+HK4kvi7WejbzaaUp56C5gx5qgzDJayhOfS+La2rqKN5TTeX/BqXd2Wx4s1R93hufDd12x4s1R93hufG3+wpaH5saW5Ih/YDsKWh+bCluSIf2B0bBOuFbk6zi27YtisTOJomoN3XbHizVH3eG58N3XbHizVH3eG58bf7ClofmwpbkiH9gOwpaH5sKW5Ih/YEbBOuFbk6xt2xbFYmcTRNQbuu2PFmqPu8Nz4buu2PFmqPu8Nz42/2FLQ/NhS3JEP7AdhS0PzYUtyRD+wGwTrhW5OsbdsWxWJnE0TUG7rtjxZqj7vDc+G7rtjxZqj7vDc+Nv8AYUtD82FLckQ/sB2FLQ/NhS3JEP7AbBOuFbk6xt2xbFYmcTRNQbuu2PFmqPu8Nz4buu2PFmqPu8Nz42/2FLQ/NhS3JEP7AdhS0PzYUtyRD+wGwTrhW5OsbdsWxWJnE0TUG7rtjxZqj7vDc+G7rtjxZqj7vDc+Nv8AYUtD82FLckQ/sB2FLQ/NhS3JEP7AbBOuFbk6xt2xbFYmcTRNQbuu2PFmqPu8Nz4buu2PFmqPu8Nz42/2FLQ/NhS3JEP7AdhS0PzYUtyRD+wGwTrhW5OsbdsWxWJnE0TUG7rtjxZqj7vDc+G7rtjxZqj7vDc+Nv8AYUtD82FLckQ/sB2FLQ/NhS3JEP7AbBOuFbk6xt2xbFYmcTRNQbuu2PFmqPu8Nz4buu2PFmqPu8Nz42/2FLQ/NhS3JEP7AdhS0PzYUtyRD+wGwTrhW5OsbdsWxWJnE0TUG7rtjxZqj7vDc+G7rtjxZqj7vDc+Nv8AYUtD82FLckQ/sB2FLQ/NhS3JEP7AbBOuFbk6xt2xbFYmcTRNQbuu2PFmqPu8Nz4buu2PFmqPu8Nz42/2FLQ/NhS3JEP7AdhS0PzYUtyRD+wGwTrhW5OsbdsWxWJnE0TUG7rtjxZqj7vDc+G7stjxZqj7vDc+Nv8AYUtD82FLckQ/sB2FLQ/NhS3JEP7AbBOuFbk6xt2xbFYmcTRJFn+I2kJtiFpu7jEpnKZVJ5auDeh1tNFELWaYkiNKSc0TL3ZO+ot49m9ntzd1Wuz/AM2ap+7w3PjrdW2/oeExeUbSkLR8mak0XJnHX4BEC0mHdWTcZkpTZJ0TPtE7TL+6XAQoHsKWi+bGluSIf2BwSCDOKvjWkRqfqWm9y0IX89yyxtIUk2WTRFRYSWtD0Shts+8t6+tNN81Du67Y8Wao+7w3Phu67Y8Wao+7w3Pjb/YUtD82NLckQ/sB2FLQ/NhS3JEP7AsNgnXCtydZQbdsWxWJnE0TUG7rtjxZqj7vDc+G7rtjxZqj7vDc+Nv9hS0PzYUtyRD+wHYUtD82FLckQ/sCNgnXCtydY27YtisTOJomoN3XbHizVH3eG58N3XbHizVH3eG58bf7ClofmwpbkiH9gOwpaH5sKW5Ih/YDYJ1wrcnWNu2LYrEziaJqDd12x4s1R93hufDd12x4s1R93hufG3+wpaH5sKW5Ih/YDsKWh+bCluSIf2A2CdcK3J1jbti2KxM4miag3ddseLNUfd4bnw3ddseLNUfd4bnxt/sKWh+bCluSIf2A7ClofmwpbkiH9gNgnXCtydY27YtisTOJomoN3XbHizVH3eG58N3XbHizVH3eG58bf7ClofmwpbkiH9gOwpaH5sKW5Ih/YDYJ1wrcnWNu2LYrEziaJqDd12x4s1R93hufDd12x4s1R93hufG3+wpaH5sKW5Ih/YDsKWh+bCluSIf2A2CdcK3J1jbti2KxM4miag3ddseLNUfd4bnw3dlseLNUfd4bnxt/sKWh+bCluSIf2A7CdofmwpbkiH9gNhnXCtydY27YtisTOJomoDx12w8FM1R93hufGhrqXvpqu71UvcmWy+Zsy+SdI69mIabS+rURS3VaBEs0nmlREWai28G+LW7Ctod7sY0ts3/9yIf2BKt96NpOSYlqHp+UUzK4KVxnUvpiCh4Rtth7TjnEr00ERJVmkiI8y2kWQq52hTi2A1YsRqpbJuJy03jUWJSux50teknk8RrtjffV6LetVpTc3VNmpx12xIiLrZqjYXyeG58N3XbHizVH3eG58bdRZS0RpI+xjS29/wA0Q/sDLsKWh+bCluSIf2BaJAnXCtydZmFlti2KxM4miag3ddseLNUfd4bnw3ddseLNUfd4bnxt/sKWh+bCluSIf2A7ClofmwpbkiH9gNgnXCtydZG3bFsViZxNE1Bu67Y8Wao+7w3Phu67Y8Wao+7w3Pjb/YUtD82FLckQ/sB2FLQ/NhS3JEP7AbBOuFbk6xt2xbFYmcTRNQbuu2PFmqPu8Nz4buu2PFmqPu8Nz42/2FLQ/NhS3JEP7AdhS0PzYUtyRD+wGwTrhW5OsbdsWxWJnE0TUG7rtjxZqj7vDc+G7rtjxZqj7vDc+Nv9hS0PzYUtyRD+wHYUtD82FLckQ/sBsE64VuTrG3bFsViZxNE1Bu67Y8Wao+7w3Phu67Y8Wao+7w3Pjb/YUtD82FLckQ/sB2FLQ/NhS3JEP7AbBOuFbk6xt2xbFYmcTRNQbuu2PFmqPu8Nz4buu2PFmqPu8Nz42/2FLQ/NhS3JEP7AdhS0PzYUtyRD+wGwTrhW5OsbdsWxWJnE0TUG7rtjxZqj7vDc+G7rtjxZqj7vDc+Nv9hS0PzYUtyRD+wHYUtD82FLckQ/sBsE64VuTrG3bFsViZxNE1Bu67Y8Wao+7w3Phu67Y8Wao+7w3Pjb/YUtD82FLckQ/sB2FLQ/NhS3JEP7AbBOuFbk6xt2xbFYmcTRNQbuu2PFmqPu8Nz4buu2PFmqPu8Nz42/2FLQ/NhS3JEP7AdhS0PzYUtyRD+wGwTrhW5OsbdsWxWJnE0TUG7rtjxZqj7vDc+G7rtjxZqj7vDc+Nv9hS0PzYUtyRD+wHYUtD82FLckQ/sBsE64VuTrG3bFsViZxNE1Bu67Y8Wao+7w3Phu67Y8Wao+7w3Pjb/YUtD82FLckQ/sB2FLQ/NhS3JEP7AbBOuFbk6xt2xbFYmcTRNQbuu2PFmqPu8Nz4buu2PFmqPu8Nz42/2FLQ/NhS3JEP7AdhS0PzYUtyRD+wGwTrhW5OsbdsWxWJnE0TUG7rtjxZqj7vDc+G7rtjxZqj7vDc+Nv9hS0PzYUtyRD+wHYUtD82FLckQ/sBsE64VuTrG3bFsViZxNE1Bu67Y8Wao+7w3Phu67Y8Wao+7w3Pjb/YUtD82FLckQ/sB2FLQ/NhS3JEP7AbBOuFbk6xt2xbFYmcTRNQbuu2PFmqPu8Nz4buu2PFmqPu8Nz42/2FLQ/NhS3JEP7AdhS0PzYUtyRD+wGwTrhW5OsbdsWxWJnE0TUG7rtjxZqj7vDc+P3d2Wx4s1R93hufG3uwpaH5sKW5Ih/YDsKWh+bGluSIf2A2CdcK3J1jbti2KxM4miTzYauZXcjFXVVayWFioeDmUhzbaiUpS6Wh0m2eZJUot9B7xnsyFc5lwGJctnJJTIMZVaSeQy2Fl8DCyNsm4aFZS003miCUeSUkRFmZmezwmYqPSPh/7x6TK16QXpEWl1u6n70njZm6C+WQXSdFRiwYVCLfVEtEoRVJux2/FhJvL7P5aIFIM/BN/ZL+Am/Hb8WEm8vs/logUgz8E39kv4D6k3H432Z/I8Zw+BSLtRv6zyAAC1M0AAAAAAAAAAAAAAAAAAAAAAAAAAAAAAAAAAAAAAAAE0Vp371C+Q3Pw48UqQmqtO/eoXyG5+HHilS3xVzdvo/bXyaaWyHgZD3Ket5kAALQzQAAAAAAAAAAAAAAAAAAAAAAAAAGKhHWIvvsbffXJ/6g6LFUI6xF99jb77Un/qDopZ84u3tN8zY2D/ABGJ3UX0KWK33CfqIZDFvuE/UQyFym4Y5QAAJAAAAAAAAAAAAAAAAAAAAAAAAAAAAAAAAAAAAAAAAAAAAAAAAAAAAAAABNFFd+7XfkNr8OAFKCa6K792uvIbX4cAKUFVNm8idt/maWyfhpP3MH0ITdjt+LCTeX2fy0QKQZ+Cb+yX8BN+O34sJN5fZ/LRApBn4Jv7JfwCTcfjfZn8hOHwKRduN/Waaxm96vdD9nYn+BDqXQ4O8yt59c2/qsYO24ze9Xuh+zsT/Ah1LocHeZW8+ubf1WMFqZvkKWE52DkGH+V39vHM7Y1zO5tWsfHtKrCWxrKkw8vf1rxoSyZw7ZGWkbhbHHd4tvDRgiTBx35eKDyxD/jxAEFCuYn7DsxtZQUbceAgnbfxDULUZxrL0M3BOuLWltsnHEEh1SjbWRE0a88vpIeG1uKzD3euMjJfbW50umUZAMLiX4d5l+CeSynI1Ok3EobUpCcyzURGReERtY+xdE3oxz33ibiS0pxJKanS4tEnfUZwsRGOPOpadebzycJtBPZEez3T6yP08auHS28DicsrSdvaegqNh7gPOSicokLJQLbkNrmmnTJtrRQRqZedQeRdtszzAFcQWOXCfMKsRREHemTOTNx4odCtTElCKWeWRFFm30uZbS26zIb5EY4yMLOH6l8K1XTCk7UU5I5lTcA3Fy6YQEChqMSpDqNjj+WsdIyMyPWGrf4cjHVL13xq2jehn0VUEHOYhqe1bKZVTpR6VnrtFbCjdWSs89JTMO4Wlv8AbGe/tAFA1djjwp0PUK6YqC80qTMWnDadRBw0VHNtOEeiaVuw7S20GR75Gossto21SNbUlcCQQtVURUsvnsoiyPUxkBEJeaUZb6c0nsUR7DSe0j2GRGNIWawP4faAtnKqWqK1NMVDOFQDaZtMptLGoqIeiVI91NDjhGbREZmSSbMsiIvCWY0vYSnGsN+PurbC0TEut0NWEh6vQsrW4paIJ9KSUWhmZ72Tycz2mlSCPPRIwBUJYmrEJj6ygIu4svgXbfxDULUSo5p6EagXnFqQhvWuoSh01KbWRE2a8zL6SHGWwxgYbbxVIVIW7unATGcK+CgnoaJg3X8iUZkymIbb1pkSFGZIzyIszEg2RsNRF7Mct9oi4kH1XklMTtcWmTPLPpWLjHHnUtOvILY4TaSeyI/C5wZkfKdEMs9bWzMNa+8NrKLktIzmXVdDQS+ocG3AoeRorfQo0NElGkk2d/LPJRlnkAPoiAAAAAAAAAAAAAAAAAAAAACaK0796hfIbn4ceKVLfE1Vp371C+Q3Pw48UqW+Kubt9H7a+TTS2Q8DIe5T1vMhwNef5j1F5Ki/wVDnhwNef5j1F5Ki/wAFQtDNHye6HVP5jaK9NDzWPi1lT13ISYyDNScktx8M6Sm0/SeeoIj/APtRll4R9fTUlKTUo8iLaZj5KUfQ0ynPQ4ZXdCmEmiobX1w9UsC8nuktocaS7+4s23T8PuP7jtHEfiLl0swTzG8VPxJNPVjIIeHlJJ2qbiI9skGRf/XaSp1e3wtHv7wEqQVN59NbtYzqMxAuRC3JHUN4JfIZJmeklUNL4mCJK0nvZG26yezZmpe0z2j7BTSayyRy6Im86mMLL4GEQbsRFRLyWmWUFvqUtRkSSLhMfNC4lrHLLxGBmgHWjZjW6p6emiNpZxr8wlTrpHnvmk3DQWfgSO69E7uzK5XV9trRVo9OEUFHO9XqpYk+XTcdDtvEltlGmpKf7rh7T3zSe+kgJKJg8emEWOn/AFts3ulCYvT0NY9DRTMJn/tS2iYy+nWZDdUfUskltORNWxUxaOUQsCuZORbObzfSyGzcN1OhnploFmWjnn4Mx8yplil6GZMqVco88Lc/hoRbBsFEw1OSxuPbzI+2KL6b1+kWe+az8A71gTrqOqPB7eOkTmUXGSilmZu1JenCIn2YJ+DdcS2rIzSXbEtWRGeRrPwZARQVBMMauGCVUPK7jTG7EExIp2483LnFQMX0xEm05oOmmG1Wv0Uq2GrV5fSO23Yv9Z6x0IzF3Vr+WyHpktNiHc0nol5BGRGptholOrIjMszJJkQj3ob2GG0tWWPhrpXGo6WVdNJrFxUJBNzuGRGw8BBsuqTq2mXSNCTN03XDPLPNfg259YvNG0fZ/G7VdyMWNpY6rKGqCDh4WmJq9AJj5fB5Ntlomy57msy0XSNJ5rSfbkk9PMCC2LT4nrD3xinZfbC5UsnMcyg3FwKkOwsXoFlm4TEQlDikFmWaiSZFmW0dJuhILARuLS2E9rWuZ3AXMg4B9FNSaHYWcJGsmT+mp1RQ6iIyzd33W+5LZw6RkVDYO77XgoO5mFy7dNW7q2nI4op+UQEn6VVNm06ObBQi1MEk9HWIUppKyUTis9LLMc9iD/tIrAeR4v8AljABT9SXqtjSNxZHaioqnRBVTUUK7GyyCXCvmh5lpLinFm8SDabIktOH26i7n6hr48dmEgqoKk+zfI+njc1et1UR0lnln/wzV9L5fTrMs9m+Jyxt28g7sY4LL26mMwi4KAnkmdho5yFdNp1cJrYhT7RLLe1jSXG/qcMbTxUYTMPctwy1u9TNpqZkcfTciiJpL5jAy9tuMS5DNm6RKfL3RwlEg0HpqPPP6CAFZNuIfbS42tK0LLSSpJ5kZHvGRjyjQ+BieR9RYTLbzKZRDj75StcLpuKM1Ghh91lBZ/Qlsi/cN8ADFQjrEX32NvvtSf8AqDosVQjrEX32NvvtSf8AqDopZ84u3tN8zY2D/EYndRfQpYrfcJ+ohkMW+4T9RDIXKbhjlAAAkAAAAAAAAAAAAAAABAlzacvLiPxp13a232IqsbcSSiJBL3XVSmKilMORLiGl6OpaiGUEZk+rNeefuWWR75X2PnzD4VsYFWYgbu1VKa87ElN1jN1aM5hXGYyYR0GypxuG1JMuk4wk2zJR5uNKz0dh5bAO80pgfxC0/VEmnsyx6XDm8HLZhDxkRL30RuqjG23CWplelMFForIjSeZGWR7x7w7hjgxD13ZmnKWoq0cI07X1xpmqUyZTjRO9LkWglTqUqI0qc1jzKUkojT25mZHlkNB11MsWuAGbyWtqqvDMrwWxmUwbgpomaE6qMZWsszy1zjq2jySvVmTptmZZKSWZZ2tPLUWouvUVG3Znkg6qTWmklH07HHFxLPS2t0VkvVIWlC88kH7ok94ASbMcHmN6XSVyt5VjXqKY1gy0uJ6hreikS5x3QP3JClvG0eewizhyTmfgyzG4sC2JKeYjbURUwrOESzVdNR5yubqbaJpD56JKQ8TZdwaizJSdmRpPIiIyIepf7HDQdtYpy3VsGXLh3NjlLg5fI5Kk4pLESaT0TfUjPuT2m0nNezI9Au2L8wEYeKusPa+Zxlx3UlV1ZzHqxM4dKkqOFLRybaUotinNq1Ly2EbmRb2ZgURVErjJ9Tc2kcum0RKYuYQURCMR7OeshHHGzSl5GRkekkzJRZGW9vkI33AuJL/6RG5Xq4//APcxb41niJvLLLB2cqS58xbQ87K4bRgIZRnlExrh6tho8tuibik5n4Eko/AAPn1VFoMRsJiFk2HW3mNq5VXT1TRRtSxJR8fBw8ggu0PWOH065rHNFRGTez4Rss+22fVES5gItDOKOtW/dmvFrjK8uk/1xTeMiCzfJh3NcO0Z5ZkWgrWGnwG6Zf3SFRgAAAAAAAAAAAAAAAAAAAAAACaKK792uvIbX4cAKUE10V37tdeQ2vw4AUoKqbN5E7b/ADNLZPw0n7iD6EJux2/FhJvL7P5aIFIM/BN/ZL+Am/Hb8WEm8vs/logUgz8E39kv4BJuPxvsz+QnD4FIu3G/rNN4ze9Xuh+zsT/AhMOCzGphltLhlo23lwrl9SqglPVE4uD6jzB/Va2YRDzfbtMKQrNtxB7DPfyPbmQvadSSTVJKoqR1DKIKaS2NbNmKg41hL7D7Z76FtrI0qL6DIdD3MuG3/wBny2v/ALpwHNC1M0dRobHNhauRVkroai7odUZ5OHtRBQvUSYs61zIz0dNyHSgthHvmQ09g478vFB5Yh/x4gU3I7B2Lpibws/pqy9CSmZwK9ZDRsDTkHDvsLyy0m3ENkpJ5Ge0jHYJNQ1FU7PJpUdPUfJZXNp4snJpHwcvaYiI5ZGZkp51CSU6eZmeajPfMASJg478vFB5Yh/x4gMY/fl4X/LER+PDiu5NQ1FU7PJpUdPUfJZXNp4snJpHwcvaYiI5ZGZkp51CSU6eZmeajPfMJ1Q1FVFPJXUdQ0fJZpNpGs3JXHxkvafiIFZmRmpl1aTU0eZEeaTLeIAarxx96XczyN/8A7WxPlZWYqC9/QyaFkVJQHT08kcol8+gYRJe6PrZQ4lxtHC4bTruReE8i8IuWeyCSVRKomn6lk0DNpXGo1cTBR0Ol9h5GeeittZGlZZkWwyGUlkkmpuVQsjp6UQUrlsE2TMLBwTCWGGGy3kIbQRJSX0EQAkC1XRMcPsRb6XldaoJjTNXy6ERDTSWvSiKfN2KbTouG0pptSSJSk55OGky0sj3sxweEwp5iQxT1rjCi5FHSqkYaB63aWRFNaDkSRElKnPDnklLhqyPIlv6JGegYrSf2Ws5Vc7Ko6otPRs4mxZGUfMJDCxETsPMvdXGzXsMzPf3zHb4aGh4OHahIVhDDDKSbbabSSUNpIsiSRFsIiLwACLMHHfl4oPLEP+PED86K98TtB/t1CflYkV5JqGoqnZ5NKjp6j5LK5tPFk5NI+Dl7TERHLIzMlPOoSSnTzMzzUZ75hVlD0TXkJDy+uaPktRwkI+UVDsTWXsxbbT5EZE4lLqVESiIzLMtu0wB2AAAAAAAAAAAAAAAAAAAAAAE0Vp371C+Q3Pw48UqW+JqrTv3qF8hufhx4pUt8Vc3b6P218mmlsh4GQ9ynreZDga8/zHqLyVF/gqHPD14iGYi2HIWIZQ6y8k0ONuJJSVJMsjIyPfIyFoZojLobdNyysMF0bSU7h0vS6dTGcS+LbMiMlNOoShZbfoUYl+zsLWlx7jW0wPVbBxC5famuJvNJw44Zk3EQkMrWNFlnmRaXTSC39kU3keWZj6s0rR1I0LKikNFUtJ6flqXFOlByqBahGCWrfVq20knM8tp5D15fbygpPVMbXMqoan4KpJk2bUbOYeWstRsUkzSZodfJOsWkzQ3sMz7hPAQAkPHz3yeEn9uF/n5SP3ogNK1rRFeWzxaUZJHpxD26itCewraczbg9aSicPw6Bkp5Bq/uaST3s8rAqChqJquZymcVTR0jnEwp9/pqUxcwlzMQ9AO6SFayHW4k1NL0mmz0kGR5tpPwEObcQhxJtrQSkqLJRGWZGXAAJJm/RQMKkHSLlQSypJzMZsbJrakKZRENRJuZHk2p1Sely2kWZk4rLPw7w7NQ1cXpuXhJrKu73UvKacms2kU3fl0tgIZ5lTcv6UVqlPE664rWKPTPwdoaNhGZjbcusjZiUTw6olVo6KgpybhunMYeQQjcSazPM1a0kaeZn4cx26OgoSZQcRLo+FZiYSLaWy+w82S23W1lkpC0nsNJkZkZHv5gCYuhl96DS/wDt80/OOjgKxxsvWexA1VaLE9TUDKaHiGEPUzOIOUxL5RcMsyzOJLTc1pZGaT1bexbaiMtpCrqZpKl6Jk7VO0dTcqkMqZUtbUDLINuFh0KWozUaW2yJJGZmZns2mY8dVUTRtdQByit6Tk1QQJnn0rNYBqLa3yPuXEmW+lJ/uLgAHzExH1Dhtv3cGgKfwW0o2dyYiomox2dSWSuyyHZaLNS3Hm1Ja01pc0HTdNHak2vNXbDfuIP+0isB5Hi/5YwVpSFtLc29J1ugrf03TSXzM3epEqYgyczyzz1SSz7lO/wFwD2JhQ1FzepICsJtSEljZ/KUG3L5tES9p2MhEnnmTTyk6bZHpK2JMt8+EASHiD/tIrAeR4v+WMFDYre9lup+yE1/KuDu0woai5vUkBWE2pCSxs/lKDbl82iJe07GQiTzzJp5SdNsj0lbEmW+fCOQm0plc/lkXJJ7K4WYy+OZVDxUJFsJeYiGllkttbaiNK0mRmRkZZGAND9D57zy3P8Assb+fiBQ44qQU5IKSk8NTlKyKXSaVQZGUNAy+FRDw7JGo1GSG2yJKczMz2FvmZjlQBioR1iL77G332pP/UHRYqhHWIvvsbffak/9QdFLPnF29pvmbGwf4jE7qL6FLFb7hP1EMhi33CfqIZC5TcMcoAAEgAAAAAAAAAAAAAAAIup7H6q2tzKttdi8kjVFxctj3Ooc0lkpi3IOMgCNRNuKIlPOKNRJIyWgtHtjIySaTFojr9WUHRFewSZbXdGyOo4NtWkiHm0vZi20nmR5kl1JkW0i8xAD594q8RVP41HqawwYaYeOqNU2m8PHzSdLgHmIeGYbIyM9F0kuEhs16bilIIu1JJaRqHcuiB3cirXSO2+HGTV09SEoqJltmoKgbadcehZQxoM5JSyRuHp9uZkgsz1ZJzyWYtGk6BoWgYRUBQtFSKnIV081symXMwjaj2nmaWkkR75+cehV1pLU3Cj2pnX9sqUqWMhmul2YicSWGjXWmszPQSp1BmSczM8i2ZmYAkmx+Izoa2HySIlFuK7h4WJW0luMmr1NzR2OjctubrxwueWeZ6JZILwEQp60eIS0F9ZVNJ3aqrurkFJXEtRzvSEVDalZpNRFk+2gz2Ee8Rjx7mXDb/7Pltf/AHTgOaHZKWtzQNvJfGwdvrf09T7MZ7o/DSiWMQTcSsiMi0yaSRGeWzM+EAcLaC/Nqr9yiOntpqq6uQMtiShIt3pGJhtW6aCUScn20Gewy2kRkJQx/RLl2L72RwuNxCSl87mqJ3OmSMzNTGsNpJ5EZbzTcZ598shvnCjZ2oLXU/VM7qilZDSszrSernB03ISb6Rk0OTTbTMMg20pQtZE3pLUksjUs8htWKt/QcdVsLX0bRMhfqeCb1MLO3ZYyuPYbyUnQREGnWITk44WRHvLVwmAOcYYZhmUQ8O0lpppJJQ2kiJKUkWRERFvEPOAAAAAAAAAAAAAAAAAAAAAAAACaKK792uvIbX4cAKUE10V37tdeQ2vw4AUoKqbN5E7b/M0tk/DSfuIPoQm7Hb8WEm8vs/logUgz8E39kv4Cb8dvxYSby+z+WiBRrLzOqb91R3Jf3i4Ak6okvjfZn8hL0VZikXbjf1nnAYa5nxqPSINcz41HpELSlDN2q8xmAw1zPjUekQa5nxqPSIKUFqvMZgMNcz41HpEGuZ8aj0iClBarzGYDDXM+NR6RBrmfGo9IgpQWq8xmAw1zPjUekQa5nxqPSIKUFqvMZgMNcz41HpEGuZ8aj0iClBarzGYDDXM+NR6RBrmfGo9IgpQWq8xmAw1zPjUekQa5nxqPSIKUFqvMZgMNcz41HpEGuZ8aj0iClBarzGYDDXM+NR6RBrmfGo9IgpQWq8xmAw1zPjUekQa5nxqPSIKUFqvMZgMNcz41HpEGuZ8aj0iClBarzE11p371C+Q3Pw48UqW+JorRxB43KFXpp0Skju3PZ8HHClCeZ8aj0iFXNypbR+2vk00tkLV2GQ3v/inreeUBhrmfGo9Ig1zPjUekQtKUM1arzGYDDXM+NR6RBrmfGo9IgpQWq8xmAw1zPjUekQa5nxqPSIKUFqvMZgMNcz41HpEGuZ8aj0iClBarzGYDDXM+NR6RBrmfGo9IgpQWq8xmAw1zPjUekQa5nxqPSIKUFqvMZgMNcz41HpEGuZ8aj0iClBarzGYDDXM+NR6RBrmfGo9IgpQWq8x+qEdYi++xt99qT/1B0WEp5nxqPSIR5iKWlWLC3ykqIyzk+0j/APvB0Us9qm129pvmbGwdFrGJ3UX0KWM33CfqIZDxIeZ0E+6o3i/vEMtcz41HpELlFSgx6tXmMwGGuZ8aj0iDXM+NR6RCaUItV5jMBhrmfGo9Ig1zPjUekQUoLVeYzAYa5nxqPSINcz41HpEFKC1XmMwGGuZ8aj0iDXM+NR6RBSgtV5jMBhrmfGo9Ig1zPjUekQUoLVeYzAYa5nxqPSINcz41HpEFKC1XmMwGGuZ8aj0iDXM+NR6RBSgtV5jMBhrmfGo9Ig1zPjUekQUoLVeYzAYa5nxqPSINcz41HpEFKC1XmMwGGuZ8aj0iDXM+NR6RBSgtV5jMBhrmfGo9Ig1zPjUekQUoLVeYzAYa5nxqPSINcz41HpEFKC1XmMwGGuZ8aj0iDXM+NR6RBSgtV5jMBhrmfGo9Ig1zPjUekQUoLVeYzAYa5nxqPSINcz41HpEFKC1XmMwGGuZ8aj0iDXM+NR6RBSgtV5ia6K792uvIbX4cAKUE10SZKxuV0aTIy6htbS/1cAKUyPgFXNe8idt/maWyfhpP3MH0ITbjs+LCTeXmfy0QPxvAtbFaErOpaoIzIjP/ACiG5gfuOs//ADXybbn/ALvs/logUe18ChWf90v4Dm2nAlcvi7MxHUIyj/ZY1xLpqmKSJIoqstnxaaOWi0o81Jx3CdsOM1UfeIbmA3CdsOM9UevhuYFI5hmOyp5Dg0Ku6+fMZd4k3bhO2HGeqPXw3MBuE7YcZ6o9fDcwKRzDMRU0hwaC6+fMZd4k3bhO2HGeqPXw3MBuE7YcZ6o9fDcwKRzDMKmkODQXXz5jLvEm7cJ2w4z1R6+G5gNwnbDjPVHr4bmBSOYZhU0hwaC6+fMZd4k3bhO2HGeqPXw3MBuE7YcZ6o9fDcwKRzDMKmkODQXXz5jLvEm7cJ2w4z1R6+G5gNwnbDjPVHr4bmBSOYZhU0hwaC6+fMZd4k3bhO2HGeqPXw3MBuE7YcZ6o9fDcwKRzDMKmkODQXXz5jLvEm7cJ2w4z1R6+G5gNwnbDjPVHr4bmBSOYZhU0hwaC6+fMZd4k3bhO2HGeqPXw3MBuE7YcZ6o9fDcwKRzDMKmkODQXXz5jLvEm7cJ2w4z1R6+G5gNwnbDjPVHr4bmBSOYZhU0hwaC6+fMZd4k3bhO2HGeqPXw3MBuE7YcZ6o9fDcwKRzDMKmkODQXXz5jLvEm7cJ2w4z1R6+G5gNwnbDjNVHr4bmBSOYBU0hwaC6+fMZd4kJT/DlSEqxC03aOHms5VK5xLVxjz63mjiErJESZElRN6JF7infSe+e3ey22WBS2OX+c1UZ/7RDcwMKyyTjcoQiPekbv4ceKVIsvDvCukE1yOI6MjoaLQ9UT7UIaGfbKJ4gwpIsOUOS2hIq/5W2elPgiE3bhO2PGaqPXw3MBuE7YcZ6o9fDcwKRzDMWNTSHBoZ66+fMZd4k3bhO2HGeqPXw3MBuE7YcZ6o9fDcwKRzDMKmkODQXXz5jLvEm7cJ2w4z1R6+G5gNwnbDjPVHr4bmBSOYZhU0hwaC6+fMZd4k3bhO2HGeqPXw3MBuE7YcZ6o9fDcwKRzDMKmkODQXXz5jLvEm7cJ2w4z1R6+G5gNwnbDjPVHr4bmBSOYZhU0hwaC6+fMZd4k3bhO2HGeqPXw3MBuE7YcZ6o9fDcwKRzDMKmkODQXXz5jLvEm7cJ2w4z1R6+G5gNwnbDjPVHr4bmBSOYZhU0hwaC6+fMZd4k3bhO2HGeqPXw3MBuE7YcZqo+8Q3MCkcwzCppDg0F18+Yy7xJu3Ctr8/85qpy/wBohuYGhrq2QpmhL10vbaVzCaPS6d9I696IdbU+nXxS2laBkgklklJGWaT28O8PoSZ55me8W8I7xFd9jb765P8A1B0VM8TXI4MBrmQ0RbZqf7NXYdZRO8qlz2RpQ5yJDiLQvOjVoU7mnApbE0kfXNVG0s/h4bmB+7hO2HGeqPXw3MCkEH2pfUQ/cxbJM8hwaGVWy+fKeMu8SbtwnbDjPVHr4bmA3CdsOM9UevhuYFI5hmFTSHBoRdfPmMu8SbtwnbDjPVHr4bmA3CdsOM9UevhuYFI5hmFTSHBoLr58xl3iTduE7YcZ6o9fDcwG4Tthxnqj18NzApHMMwqaQ4NBdfPmMu8SbtwnbDjPVHr4bmA3CdsOM9UevhuYFI5hmFTSHBoLr58xl3iTduE7YcZ6o9fDcwG4Tthxnqj18NzApHMMwqaQ4NBdfPmMu8SbtwnbDjPVHr4bmA3CdsOM9UevhuYFI5hmFTSHBoLr58xl3iTduE7YcZ6o9fDcwG4Tthxnqj18NzApHMMwqaQ4NBdfPmMu8SbtwnbDjPVHr4bmA3CdsOM9UevhuYFI5hmFTSHBoLr58xl3iTduE7YcZ6o9fDcwG4Tthxnqj18NzApHMMwqaQ4NBdfPmMu8SbtwnbDjPVHr4bmA3CdsOM9UevhuYFI5hmFTSHBoLr58xl3iTduE7YcZ6o9fDcwG4Tthxnqj18NzApHMMwqaQ4NBdfPmMu8SbtwnbDjPVHr4bmA3CdsOM9UevhuYFI5hmFTSHBoLr58xl3iTduE7YcZ6o9fDcwG4Tthxnqj18NzApHMMwqaQ4NBdfPmMu8SbtwnbDjPVHr4bmA3CdsOM9UevhuYFI5hmFTSHBoLr58xl3iTduE7YcZ6o9fDcwG4Tthxnqj18NzApHMMwqaQ4NBdfPmMu8SbtwnbDjPVHr4bmA3CdseM9UfeIbmBSOYBU0hwaC6+fMZd4kiWHoaW22xVVTRMmiYqIg5dIsm3YlSVOnp9JuHmaUpLfWe8RbMhXmZiaqLPLG5XeltzkTX4cAKUzLgHnM8NsOE9jUoRHuRPE9rL40WVSuDGirS50GEqrzqrEpUm7Hb8WEm8vs/logUgz8E39kv4Cb8dvxYSby+z+WiBSDPwTf2S/gPqTcfjfZn8jznD4FIu3G/rPIAxUpKSNSjyItpmYi6vMe1Y1dX8favCBaJdyJtLFG3Fzl9xSZaysjNGZZGkjb09mtU62R5HlmRksWpmi0wEHTbFvjpszDKqjEBhTlLtLtGg4qKpyK7aEa2kpxxTcRFpIu57okFsyz7YjKuLP3eom+FBS641BR64qVzBJpNLqNF6HeR3bLqcz0VpPf25bSMjMjIwB3kAAAAAAAAAAABGN68WuItOIub4c8MtpJBUs5puXMzCZPTl4yJSHGmXTUj/KGEIQkollOZqMzUZ5ELOAAAAAAAaspPEDRtYXwq+wktlc7aqGi4RiNmES+y0UE6h1DSkk0snDWZ5PJzzQneP94G0wAAAAAAAAAAAAABNFad+9QvkNz8OPFKlviaq0796hfIbn4ceKVLfFXN2+j9tfJppbIeBkPcp63mQAAtDNABx0/ncspiRzKpJ1EIh5fKYR2Oi3lbzbLSDWtR/UkjMQzhS6IXcC9N8YO3Fx6Sp+SSWp4OMiKciISGiGX3VtOK0ErU48tDiTSy+nNJFm43kXAAL3AAAABOGJvEXW1mLt2OoKl5ZJIqX3MqM5RNnJgy848wyUVAtZsG24lKF5RTm1ZLLMkbN/OjwAAAAAAAAAAAAAAAGJ7N4R1iL77G332pP/AFB0WKoR1iL77G332pP/AFB0Us+cXb2m+ZsbB/iMTuovoUsVvuE/UQyGLfcJ+ohkLlNwxygAASAAAAAAAAAAAAAAAAAImmWO7EXAzKKgYfofVx4pph9xpt9C4/RdSRmRLLKWnsPf3/CALZAQHVfRLrvUDLEzmucD1YU7L1ukyUXNpnFQbJuGRmlOm7LyTmeR7M/AYpK4WKGjrQWNkN57qyyNkcTPJdBxDdOoLWx3Tr7BOnBJ0ybzU3molKUSCLQPMiMySAN1AIYiOiS1xIyKpK1wa3GkdFqc0inzhvZG0eegrRchm2szIs8tdl9J74r22txqRu1RMquFQk0THyScta2He0TQoslGlSFJPalaVEaVF4DIwB2oAEc3B6IjBwlczSgLD2Oqq7sfIndTMYiT6xMO2sjUStA2mH1rIjLLSNCUntyMyLMwLGATbh1xr0dfSqoy2M/o2dUDX0A0p52n5yXbuElJG4TSjShZqSR5mlTaD0e2IjLPKkgAAAAAAAAAAAAAAAAAAAAAABNFFd+7XXkNr8OAFKZnwia6K792uvIbX4cAKUFVNm8idt/maWyfhpP3MH0ITdjt+LCTeX2fy0QKQZ+Cb+yX8BN+O34sJN5fZ/LRApBn4Jv7JfwCTcfjfZn8hOHwKRduN/WT9j1r+ZW3wrVxOJM84zHTCHak7LqFGlTfTTqGXFEZbSUTSnMsvDkPFgJtrIbdYYKKclUvYajKml7U+mMSlJayIeiC1iTUfh0WzbQReAkj28dNuZnc/C5W9PSWGciJlCQzU2hWm06SnFQrqXlpIvCZtpcIiLwmX1Dgeh73jp66GHCmZFARrRTujYJuRzKCNwta0TPasu6O/oONEkyPLLMlF4Bamb5DatSX3w+S2Lj6Uq28lvYOKaNyDj5dMKjgmnUHlktp1pbhGR75GkyHQsJFuMPdrpfVMhw+XcarCXzCObmUbBNVBBzJEtcWRoToFDJI2yUSMvdDMz1Rbdhj07o4M8G8zj6huzdOgoVp2IW7NJzNYqoJhDNEo9q3FEiIShBfQREXAQnboVUTTMXcm+sXRMvXA069GwDkphVrW4bEEcRHGw2anDNZmTeiWajMzy2nmA5D0JDU+Ku6GKm9llLYXTmcolypwpUROZhGPRbdPwDTzhaqBh1K0G3HTcQktDR2NntLfLf10bkVTgnwvyeSTKtI65lwIuMdk0lmM1S6b0xjIiIddbW6lTrqzQy2skZG5t1bac0aRZdNwcEW7MxQKy29V2Nv/wCYiBwfRaJK3GUZbKcTZMYmnoOpHYaavQxds0h5tJ5lmRlpaDTuWZHtAg5KEwiY26mh0VxVONedyOqni6Z6iy9t85Yy4fbE0rVvttZEZmR5Q6i2bNIh2DD7dm717qKuvhuurN3pNdSimXZYU+k7xwq3tYlaWIpK2stFaXEkZqQSSNK0bCPSHXJX0J/C/OpbCTiVXCuLFQMcw3Ew77U0gDQ6ytJKQsj6S2kZGR/vHbsFlnsL1ta6r1rD7cuqKqmcsJqT1C3MslwsMsnXDSTbqIVltxWk0ss0LcLIvpzAHsdDju5Vdx7MTSl7hTqZzOq6IncRLJg/MopcRFqbWo3EG44szUoyUbrZZmexoi3iHBzup6/vbj0j7c0bcGoZHSNuKYc6sNy2PeYh35k82erN1tCkk6aVPtbD+TrLMh1OEncrwlY+67cncQiCo66FNRNTJUeTbZRcOhyId29zpaTMZv5fDo/f33ocVJzWLt5Vl/qpYWme3ZqGKm61OF2xQjbqybIjPblrFPmW8WRpyLLIASjRGGS7k5xtV/Z2BxU1dLamkVOMR8bWzKYrp+ZtG3LjKGdIownNAiiWi2vKL/J0bN7QqOlK7rh/om1ZUFEVnPXaZhKSaiWJKuYPHANOmxBGbiWDVqyXmtR5kWfbnwjiLUf2r15/2HhfwZKPBTCmoPosdXFFOobOPoxtMMlR5G6ZQsGZkXCeTaz+pJgSpsroitW1ZQ+GCcVBRdTTeQTRqZS9tuOlcY7CxCEKfIlETjZksiMth7do6Rjhr6uqSwUUjVVK1pPpNO4l6RpemUBMXoeKd1kKo3NJ1tRLPSPaeZ7T3x7HRU6rk8lw0FTUXGNpj6hncI3BQ+lmtaWTN11ZF/hSRJIz8BrSXhIda6IH3hNF/wCup/8AJrAg7daC0eKe5c1lN8bn39mdLwMylUUcFREsS8cPDQ8VBOswy31k8glxDRutPmakLPWI7pB9zNFpsNF2JljKuHbmExS1bBTulYOBjpnUyExPTU8aNMKsmHsosl6JE4lPbOOFk2WzwF9RqVIk0xKEpLIigIfIv+rISFYz+0ov55Bl34MCBNJaQAAEAAAAAAAAAAAE0Vp371C+Q3Pw48UqW+JqrTv3qF8hufhx4pUt8Vc3b6P218mmlsh4GQ9ynreZAAC0M0SH0Sq5UwpexcNbOmjU5UVzZm1I4RhrLWuQ5LSp7RzPwmbTR/6/wDTmNCzcThytXYm6lCtJ6p2jiISVRjra8if08ntYvZ3BxDbxHs/9KPYfg9a8tI1XjVxwzOhaKr+LpKWWhliUNT2EZN5yFmDbqTWpskutqJ3XL0MyWRl0tnvkO01v0Oe/NU0pMpLPccFa1TBusGvqRNIWLchox1vt2kOE5MFI+ESjaaTyMiPLYB9FvSGt6dqGhoC4kHHIKRzCVtzhuIVtIoZbRO6R5Z7yD2iD6ORisx7zSdXIpm+E1tDbWDmLkBIWZRriiYnVkfbKJp1lbmxRaalOZaZ5JT2mzl8Ftbz66uB24lnEuPJqqj5VOKeh2zLN5DcTCvHC5kW3MnDdbIv+hIbD6GFVUinmFGTSGWxLSo+nJjMISYspV7ohxyJcfbMyz3jbdTke8eifAYHyTDeKXX7onE7hztbe+qGawakVaQcbIKoJJofj4WJmEClbTyD3nGlw/hNZ5Ol2x7BWOLyrMTkXVlEWfw6yyZypNTOLcnVXolbr8NK2iURJSt7Vqba2E4o8+2PJBFlnt1PjqqySTDF9hioyDim3JnJKrhI2ObSojNpuJmMATJKy3jPpdw8j8BkfhHYsSVyb9XOxMS/CXZGuWqDZRJeq04niSPpl1K0mZpbURaaNFJo0dWaVGpRmaiIgPo6Tc+x+L7CxQUyvfT+Mqf1l1uttRMfKJ83EOw7rGtQlZJKIiH0q7rgbPLPIyPIbrvXeKoatwCTK9FOx0dTU6m1MQMzQ7LYpxh6DfcdZJwmnUmSyLM1ER55mQnbE/hGO1FhamuBeXFHXdeTWHhUQkphZpGutw0RFreTqUapx55a9EjcVkS8iyUvYRGNlVP8A2TjP7FS/8y0B8nWbS23xlYqbR0vV00xIzi2UgalkNCypqW9MRExmmob1TkdFxCH2XTU84lSu2cVs0T0f76u94ILp3nhbn3Gwx3vqhdTzagybiIGbvKNb7sNmlGS3FES3CMltOEpea+3VmZ7Mt4YQ+9dtZ+ysv/BIaCsf/aeX1/ZmE/DloAxuZLcYWI6/lUWzpGr6ks7bal0IbZnrUriWHJs4Sk5uMvlqjdzWStjbqUk2W3PS29SmswxMYH7pW6gquv1HXWoeupymTxbM5bc6bh1rcaSpxBuuuuEaSc0k5O6B6JkaSzIx4aajMT2Oevq5jKUv7G2poWkZ0uUwUNJUu9NuLRpElSzacaWvMiJS9J3RzVkSdg1niesLTVirlWego68FU13Wk6qyHi4tyexxvLZhemGC1iWzMzTrHTVtUszVo7O4MwPo+roAAHyYqEdYi++xt99qT/1B0WKoR1iL77G332pP/UHRSz5xdvab5mxsH+IxO6i+hSxW+4T9RDIYt9wn6iGQuU3DHKAABIAAAAAAAAAAAAAAADxuOIbSpa1klKSzM1HkRFwjyCZeiF3hiLSYbJ0UpiVszqr3E05L1NmZOI15KN5ZZbSMmUOkR+BakfUYGsreLRjhxQTG6E2M4u0toovpCm4JeTkNNZt3Rxai3jIi0XNvg1BeFZHy/RJ6Vj2aftzfWDi5Q+1a2oCmb8lmscmGamqFuMOapGn8I5/kuWrLtjQ45kRnsPeuFi0TFjrDUjQCYcm46HgURU0PRMjVHve6v557di1mks/Akt4SvjsTKaixfWEoe5b5Jt/ELJ59qIcNMK9ELiTSpDuZ6OR6MMkzPeS4rhAHH3B6LBaipbaTeRSG2FTLqCcS5+AOGmRQpS9tTramzNTpOmtxBZlsNtGkWe8KJwEW3fthhmpmURE+lk3dma4ibrflsSmIhk69eZNtupM0r0SIiMy2aWkXgzPcdRUVQE2o6JpKqKYkr1MIh1IegYmGbKDaZJJ5no5aLZEWe0sst/YJO6Fu7FM2yr6UQMbERdLS2s4qHkLzhmpCmtBBq1avCRlq1HlszWZ+EwBWFzWZ3FW4qqFpknDnDskjm5fqyPS6aNhZNZZeHT0RKvQr51QasPS6ak0VAN1TBzWMen0GWSYzSNzJpxxPdGjV6CSVvZkot8jFkxcUzCQj0ZEKNLTLanFmSDUZJIsz2FtPZwCK3MJ2CHGq9M7u22nU4hifmDjM0iqdcXApejMiW4bkPGQ56ClE4hRmhCSUZ57TzMwNdY5ro0dLcYtkZjQk2l0XU9OTFlqerg1oWpLLkWyTUM6os8l6s4ntT2kTpHszIfSIfL659hrTU5ijsnhhshK1l1ImhVHVcWp04mJdycbdIn3N4jbYhnMkkRILXlszVt+oIAAAAAAAAAAAAAAAAAAAAAAAmiiu/drryG1+HAClBNdFd+7XXkNr8OAFKCqmzeRO2/zNLZPw0n7iD6EJux2/FhJvL7P5aIFIM/BN/ZL+Am/Hb8WEm8vs/logUgz8E39kv4BJuPxvsz+QnD4FIu1G/rPIJCun0OegKqrGJuPaCvqgtVU0Y4bzsRJFGcNrTcJZuJaSttbZmZZ5NuJTnkZEWW2vQFqZojKn+h0uzmZwcTiExI1/dWAl75PsymPinmIReWWSHScffWZb+erU2e0tu/nuSzmGuS2Zurce4lOzdopdXpy5TEmal5MNyvpZtxJklwlmTiVG4ZkRIRoFs2743SAA0fZvDYdpbzXQu316dVeyRGNxfU/qdqOkNBx1WjrdarW/C5Z6Kd4bGuTbajru0XM7f17J25lJpq1q32lbFJMtqHG1b6HEnkaVFvGQ7UAAhZnoalXSpDlLU1jEuHK6FcVkdPIJ3I2zIs0mtESlkzPItuoy2bwqGxVhrfYeKGZoS3cA41DazXxcZELJcTHRBkRG68siIjPIkkRERJIiyIiGyAAEC9E9pGSXPm1n7f048l64E9nbkHLmmiJRlLnySl110yPY2ThNGRnsyJ0/AYtuhKPk9vaLkdDSBvVy6Qy9iXwxHv6tpBIIz+k8sz+kzGirA4CLE4eKuTXlKKqGcT1ltbUJFTuMae6UJadBZtIaaaTmaTMszIzyM8ssxSgA0ZSmGjrYxYVnie69OmSq6SNSY5H1N0OldBuCTremNaesz6S7nVl8Jv8Aa7et4mcFFPX/AKtldy6er+cUBXUnZRDQ88ljes0kJXmk1oJba9NJGskrS4k8l7dIiIipcABEc36GjC1VQ85gK9v1UtXVzNUsQ7NVT2GcjSl8O2+l022IdyINaTUSCQajePZnkREZke4cQWFw76WEktkOvjqJ1Icl6uqnUzpnWdLMm18DrkZaWefdnl9I32AA9OVQXU2WQkvNen0qw2zp5ZaWikizy8G8Jcu9gbmNc32ev1bi+lQW8nMybh0ThmXQ7i+nSZS2jInG4hk0IU202SknpkZlmKvAAAAAAAAAAAAAAAABNFad+9QvkNz8OPFKlviaq0796hfIbn4ceKVLfFXN2+j9tfJppbIeBkPcp63mQ9aKTFuQzyIN1tl9SFE0tbesSheXaqNOZZkR+DMs+Eh7IC0M0aBwp4VmMNUHVcTMK2XV1Q1hMymEwm7kuKDUtJEZpb0Ccc/0jjyzPS26zeLIb+AABOtnsJC7MYhK4vNTdwtKS1xr1xVM9SdFLLrjqXScKJ1x56K9bkWrLY6ZeDMdFuV0PKEm1wplcmxV7qntHM566t6aNScnFMPLUZmo2yafYW2RqPSNGmaczPIiFiAAI2Z6G/S8tq629cSu503fn1HVJ1yz2aTeFOOjajeJ+GdQ2t03k6hKChlILY58KZnme/3rEvgxpu/9Ryq4khreb0FXsmbSxC1BKkGpZtEpRklxCVtrNRaStFaXEmRGZHmWRFR4ACQJB0OylZhK5k9fO7dX3VqGMl0TLYKaTuIcNEq1xGWuhmXHXTJ0i0MjU4os0kZEWzLmaTwVzyn8MlW4bprfGaT1moXEFAzONl61IlEOk2jJhmHOIPtM2lHkTiSzWZ5cNTAAOm2hoA7VWupa23VYpp1tSuHlnTvS+o6Y1SCTp6vSVoZ5b2kf1joFEYalUbierrEeVZ9OdessZl3Ubqdq+lNWmGLT1+tPWZ9Lb2rT3W/s27xAARxcboeZzG4s3uPYu/lU2mjKicW/N4aUodU286tZqM2zaiGFtpNRmegZqIjM8si2Dx1V0M+3M9oYpbLLhVEzXxzVmbuV3M1HHzFxxtJoS2ZabeTZEZGWisl5oQZqPIhZYADrVvKamlF0NIaTnNUxtSx8ogGYOJnEcajiI51CSJTzmkpR6Sj27VKPbvmOygAAxUI6xF99jb77Un/qDosVQjrEX32NvvtSf+oOilnzi7e03zNjYP8AEYndRfQpYrfcJ+ohkMW+4T9RDIXKbhjlAAAkAAAAAAAAAAAAAAABoLErhcdxG1NbyZxtfHJZPQ80OZxMrTLOmOqZm4yZp1uuTqu0aUkj0V5a0zyPLIb9AABqnEJhwttiVpFulrhQcQlcE4p6XTKDUSIqBdMsjU2oyMjI8izSZGR5F4SIy2sAAhdPQ2a4mDR0vVWMq4k1ofSUjqARPITqMz0G83IpxrMiPaepyPbsLeFa29tjRdoKAg7e0DL0yeTSxhTbOR5r01Zmt5xe+twzM1Go/wDuIdzHjcQhxJtrQSkqLJRGWZGXAAJZwEddi6buAid3entzpNB1SuAkdTTSJecTHtNQ7ROqYJ113JonTURGlZpUZGZDrdZdDnQzWs3rSwWICsLSrn7y35hBSnWKhzNStI0Nal9hSG9LaSFKWRZ5FkWRFYEpk8pkEth5RI5XCS+AhUatiFhGEssso/wpQgiJJfQRD3gBPeGTBrQGGx+Y1KxN5hVVZThvVx9QTMiJ00GZKW20jM9WhSyJR5qWozIs1HkQoQAAAAAAAAAAAAAAAAAAAAAAAAE0UV37tdeQ2vw4AUoJrorv3a68htfhwApTI+AVU2byJ23+ZpbJ+Gk/cQfQhNuOwi7GEl4erzP5aIFHslkyjIs+1L+A0liwt3WNyqBlsnoyTnMo2Hm7cS40T7bWTRMPJNWbiklvrSWWee0atIsfyUkRa4iLYX/E45IsrdIZbEcsJ7kcjaLVtO5T+S3kk1Q57mWTwmyuFCdDdEpSI+1X9VpRQlC8yligI79//wAD/wD4OHv/APgf80nH3Xf/AOPEydZ5XE9YSbO+0sQBHfv/APgf80nD3/8AwP8Amk4V30ETJ1i4nrCTZ32liAI79/8A8D/mk4e//wCB/wA0nCu+giZOsXE9YSbO+0sQBHfv/wDgf80nD3//AAP+aThXfQRMnWLiesJNnfaWIAjv3/8AwP8Amk4e/wD+B/zScK76CJk6xcT1hJs77SxAEd+//wCB/wA0nD3/APwP+aThXfQRMnWLiesJNnfaWIAjv3//AAP+aTh7/wD4H/NJwrvoImTrFxPWEmzvtLEAR37/AP4H/NJw9/8A8D/mk4V30ETJ1i4nrCTZ32liAI79/wD8D/mk4e//AOB/zScK76CJk6xcT1hJs77SxAEd+/8A+B/zScPf/wDA/wCaThXfQRMnWLiesJNnfaWIAjv3/wDwP+aTh7//AIH/ADScK76CJk6xcT1hJs77SxB+GI89/wD8D/mk4e//AOB/zScTXfQRMnWLiesJNnfadsrTLduUJs/5Dd/DjxSpERbx7BDMbbvGXMa1gbixsldcqGWsHDQsZr5YRtNmSyNOgStA9jq9pkZ9t9BZdlMsfx7fdtnkccUjnN0F0VXyeJ+pyqn6eShE5/8ABbzrYxDl0OTNhzhJv+OGjFpi8qOct69uX05vsWIAjv3/APwP/wDg4e//AOB/zScdld9BEydZUXE9YSbO+0sQBHfv/wDgf80nD3//AAP+aThXfQRMnWLiesJNnfaWIAjv3/8AwP8Amk4e/wD+B/zScK76CJk6xcT1hJs77SxAEd+//wCB/wA0nD3/APwP+aThXfQRMnWLiesJNnfaWIAjv3//AAP+aTh7/wD4H/NJwrvoImTrFxPWEmzvtLEAR37/AP4H/NJw9/8A8D/mk4V30ETJ1i4nrCTZ32liAI79/wD8D/mk4e//AOB/zScK76CJk6xcT1hJs77SxAEd+/8A+B/zScPf/wDA/wCaTia76CJk6xcT1hJs77Swc055eExHeIs/fY2+y8Byf+oOjPLH9n/ptnkcdPqC0uLmq6rl9bz+nnIqdys2elIo4iXINs2nDcR2iVkk8lqM9pHnnt2CunKcXyqEjGSeJSiot9vMpf2N2OwZplbo0eXyZUVj23oqbrm0Juol4vJvuE/UQyEdkWP8iyIn/NJw9/8A8D/mk4sEnvoImTrKBbCesJNnfaWIAjv3/wDwP+aTh7//AIH/ADScK76CJk6xcT1hJs77SxAEd+//AOB/zScPf/8AA/5pOFd9BEydYuJ6wk2d9pYgCO/f/wDA/wCaTh7/AP4H/NJwrvoImTrFxPWEmzvtLEAR37//AIH/ADScPf8A/A/5pOFd9BEydYuJ6wk2d9pYgCO/f/8AA/5pOHv/APgf80nCu+giZOsXE9YSbO+0sQBHfv8A/gf80nD3/wDwP+aThXfQRMnWLiesJNnfaWIAjv3/APwP+aTh7/8A4H/NJwrvoImTrFxPWEmzvtLEAR37/wD4H/NJw9//AMD/AJpOFd9BEydYuJ6wk2d9pYgCO/f/APA/5pOHv/8Agf8ANJwrvoImTrFxPWEmzvtLEAR37/8A4H/NJw9//wAD/mk4V30ETJ1i4nrCTZ32liAI79//AMD/AJpOHv8A/gf80nCu+giZOsXE9YSbO+0sQBHfv/8Agf8ANJw9/wD8D/mk4V30ETJ1i4nrCTZ32liAI79//wAD/mk4e/8A+B/zScK76CJk6xcT1hJs77SxAEd+/wD+B/zScPf/APA/5pOFd9BEydYuJ6wk2d9pYgCO/f8A/A/5pOHv/wDgf80nCu+giZOsXE9YSbO+0sQBHfv/APgf80nD3/8AwP8Amk4V30ETJ1i4nrCTZ32nbaLMt25XeZf8hN5fXq4AUpt/wiXsP9uL4QF5pvcS7UmW27MZSuHdjDfhT1jpLYJCdBhWz3NrfyIu127T21B+4/OPaaKXQXPe1W0uctCpQt9aSvstSEyWQ4UKK2JaQobVVi2zaWtRFoU/Q8IALZN8ZheQzAAHmoAAAAAAAAAAAAAAAAAAAAAAAAAAAAAAAAAAAAAAAAgMT3iH4W+AD0XdIUzAAHmSAAAAAAAAAAAAAAAAAAAAAAAAAQGP6D8PugAenKfK/gzAAHmfQAAAAAAAAAAAAAAAAAAAAAAAAAAAAAAAAAAAAAAAAAAAAAAAAAAAAAAAAAAGJb5jIAH2u4gP/9k="/>
          <p:cNvSpPr>
            <a:spLocks noChangeAspect="1" noChangeArrowheads="1"/>
          </p:cNvSpPr>
          <p:nvPr/>
        </p:nvSpPr>
        <p:spPr bwMode="auto">
          <a:xfrm>
            <a:off x="155575" y="84138"/>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7" name="6 Resim" descr="tutunç.png"/>
          <p:cNvPicPr>
            <a:picLocks noChangeAspect="1"/>
          </p:cNvPicPr>
          <p:nvPr/>
        </p:nvPicPr>
        <p:blipFill>
          <a:blip r:embed="rId2"/>
          <a:stretch>
            <a:fillRect/>
          </a:stretch>
        </p:blipFill>
        <p:spPr>
          <a:xfrm>
            <a:off x="3357554" y="4071942"/>
            <a:ext cx="5500694" cy="25232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7 Resim" descr="portakal"/>
          <p:cNvPicPr>
            <a:picLocks noChangeAspect="1"/>
          </p:cNvPicPr>
          <p:nvPr/>
        </p:nvPicPr>
        <p:blipFill>
          <a:blip r:embed="rId3"/>
          <a:stretch>
            <a:fillRect/>
          </a:stretch>
        </p:blipFill>
        <p:spPr>
          <a:xfrm>
            <a:off x="0" y="2000240"/>
            <a:ext cx="3372120" cy="27146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8 Oval Belirtme Çizgisi"/>
          <p:cNvSpPr/>
          <p:nvPr/>
        </p:nvSpPr>
        <p:spPr>
          <a:xfrm>
            <a:off x="6286512" y="1142984"/>
            <a:ext cx="2714612" cy="1143008"/>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err="1" smtClean="0">
                <a:solidFill>
                  <a:schemeClr val="tx1"/>
                </a:solidFill>
              </a:rPr>
              <a:t>Mikroklima</a:t>
            </a:r>
            <a:r>
              <a:rPr lang="tr-TR" sz="1600" dirty="0" smtClean="0">
                <a:solidFill>
                  <a:schemeClr val="tx1"/>
                </a:solidFill>
              </a:rPr>
              <a:t>:Küçük ölçekteki yerel iklim koşullarını ifade eder.</a:t>
            </a:r>
            <a:endParaRPr lang="tr-TR" sz="1600" dirty="0">
              <a:solidFill>
                <a:schemeClr val="tx1"/>
              </a:solidFill>
            </a:endParaRPr>
          </a:p>
        </p:txBody>
      </p:sp>
      <p:sp>
        <p:nvSpPr>
          <p:cNvPr id="10" name="9 Metin kutusu"/>
          <p:cNvSpPr txBox="1"/>
          <p:nvPr/>
        </p:nvSpPr>
        <p:spPr>
          <a:xfrm>
            <a:off x="214282" y="5000636"/>
            <a:ext cx="2571768" cy="1200329"/>
          </a:xfrm>
          <a:prstGeom prst="rect">
            <a:avLst/>
          </a:prstGeom>
          <a:noFill/>
        </p:spPr>
        <p:txBody>
          <a:bodyPr wrap="square" rtlCol="0">
            <a:spAutoFit/>
          </a:bodyPr>
          <a:lstStyle/>
          <a:p>
            <a:r>
              <a:rPr lang="tr-TR" b="1" dirty="0" smtClean="0">
                <a:solidFill>
                  <a:srgbClr val="FF0000"/>
                </a:solidFill>
              </a:rPr>
              <a:t>2024 YILINDA TOPLAM  5.5 MİLYON TON TRUNÇGİLLER  ÜRETİMİ GERÇEKLEŞMİŞTİR</a:t>
            </a:r>
            <a:endParaRPr lang="tr-TR" b="1" dirty="0"/>
          </a:p>
        </p:txBody>
      </p:sp>
      <p:sp>
        <p:nvSpPr>
          <p:cNvPr id="11" name="10 Akış Çizelgesi: Delikli Teyp"/>
          <p:cNvSpPr/>
          <p:nvPr/>
        </p:nvSpPr>
        <p:spPr>
          <a:xfrm>
            <a:off x="142844" y="642918"/>
            <a:ext cx="2571768" cy="1214446"/>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Portakal,mandalina,limon,greyfurt…</a:t>
            </a:r>
            <a:endParaRPr lang="tr-TR" dirty="0">
              <a:solidFill>
                <a:schemeClr val="tx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142852"/>
            <a:ext cx="2214546" cy="584775"/>
          </a:xfrm>
          <a:prstGeom prst="rect">
            <a:avLst/>
          </a:prstGeom>
          <a:solidFill>
            <a:srgbClr val="FFFF00"/>
          </a:solidFill>
        </p:spPr>
        <p:txBody>
          <a:bodyPr wrap="square" rtlCol="0">
            <a:spAutoFit/>
          </a:bodyPr>
          <a:lstStyle/>
          <a:p>
            <a:r>
              <a:rPr lang="tr-TR" sz="3200" dirty="0" smtClean="0">
                <a:solidFill>
                  <a:srgbClr val="FF0000"/>
                </a:solidFill>
              </a:rPr>
              <a:t>FINDIK</a:t>
            </a:r>
            <a:endParaRPr lang="tr-TR" sz="3200" dirty="0">
              <a:solidFill>
                <a:srgbClr val="FF0000"/>
              </a:solidFill>
            </a:endParaRPr>
          </a:p>
        </p:txBody>
      </p:sp>
      <p:sp>
        <p:nvSpPr>
          <p:cNvPr id="5" name="4 Metin kutusu"/>
          <p:cNvSpPr txBox="1"/>
          <p:nvPr/>
        </p:nvSpPr>
        <p:spPr>
          <a:xfrm>
            <a:off x="2214546" y="4"/>
            <a:ext cx="6929454" cy="1175398"/>
          </a:xfrm>
          <a:prstGeom prst="rect">
            <a:avLst/>
          </a:prstGeom>
          <a:solidFill>
            <a:schemeClr val="accent6">
              <a:lumMod val="60000"/>
              <a:lumOff val="40000"/>
            </a:schemeClr>
          </a:solidFill>
        </p:spPr>
        <p:txBody>
          <a:bodyPr wrap="square" rtlCol="0">
            <a:spAutoFit/>
          </a:bodyPr>
          <a:lstStyle/>
          <a:p>
            <a:r>
              <a:rPr lang="tr-TR" b="1" dirty="0" smtClean="0"/>
              <a:t>Türkiye'nin dünyada söz sahibi olduğu ürünlerin başında gelmektedir. Yetişme şartları, Karadeniz ikliminin özelliklerine uyum sağlamıştır. Çerezin yanında pastacılık, helvacılık, tatlıcılık ve çikolata endüstrisinde de kullanılmaktadır.</a:t>
            </a:r>
            <a:endParaRPr lang="tr-TR" dirty="0" smtClean="0"/>
          </a:p>
          <a:p>
            <a:r>
              <a:rPr lang="tr-TR" dirty="0" smtClean="0"/>
              <a:t/>
            </a:r>
            <a:br>
              <a:rPr lang="tr-TR" dirty="0" smtClean="0"/>
            </a:br>
            <a:endParaRPr lang="tr-TR" dirty="0"/>
          </a:p>
        </p:txBody>
      </p:sp>
      <p:sp>
        <p:nvSpPr>
          <p:cNvPr id="6" name="5 Metin kutusu"/>
          <p:cNvSpPr txBox="1"/>
          <p:nvPr/>
        </p:nvSpPr>
        <p:spPr>
          <a:xfrm>
            <a:off x="3857620" y="2000240"/>
            <a:ext cx="5143504" cy="1754326"/>
          </a:xfrm>
          <a:prstGeom prst="rect">
            <a:avLst/>
          </a:prstGeom>
          <a:noFill/>
        </p:spPr>
        <p:txBody>
          <a:bodyPr wrap="square" rtlCol="0">
            <a:spAutoFit/>
          </a:bodyPr>
          <a:lstStyle/>
          <a:p>
            <a:r>
              <a:rPr lang="tr-TR" b="1" dirty="0" smtClean="0">
                <a:solidFill>
                  <a:schemeClr val="accent6">
                    <a:lumMod val="75000"/>
                  </a:schemeClr>
                </a:solidFill>
              </a:rPr>
              <a:t>&gt;&gt;Türkiye’deki en önemli üretim alanı, Karadeniz’in kıyı kesimidir. Ordu, Giresun, Samsun ve Sakarya en fazla fındık üreten illerdir. Türkiye, dünya fındık üretiminin yarısından fazlasını karşılamaktadır.</a:t>
            </a:r>
            <a:endParaRPr lang="tr-TR" dirty="0" smtClean="0">
              <a:solidFill>
                <a:schemeClr val="accent6">
                  <a:lumMod val="75000"/>
                </a:schemeClr>
              </a:solidFill>
            </a:endParaRPr>
          </a:p>
          <a:p>
            <a:r>
              <a:rPr lang="tr-TR" dirty="0" smtClean="0"/>
              <a:t/>
            </a:r>
            <a:br>
              <a:rPr lang="tr-TR" dirty="0" smtClean="0"/>
            </a:br>
            <a:endParaRPr lang="tr-TR" dirty="0"/>
          </a:p>
        </p:txBody>
      </p:sp>
      <p:pic>
        <p:nvPicPr>
          <p:cNvPr id="7" name="6 Resim" descr="fınfık"/>
          <p:cNvPicPr>
            <a:picLocks noChangeAspect="1"/>
          </p:cNvPicPr>
          <p:nvPr/>
        </p:nvPicPr>
        <p:blipFill>
          <a:blip r:embed="rId2"/>
          <a:stretch>
            <a:fillRect/>
          </a:stretch>
        </p:blipFill>
        <p:spPr>
          <a:xfrm>
            <a:off x="0" y="1500174"/>
            <a:ext cx="3429024" cy="24288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7 Resim" descr="fınfık harita"/>
          <p:cNvPicPr>
            <a:picLocks noChangeAspect="1"/>
          </p:cNvPicPr>
          <p:nvPr/>
        </p:nvPicPr>
        <p:blipFill>
          <a:blip r:embed="rId3"/>
          <a:stretch>
            <a:fillRect/>
          </a:stretch>
        </p:blipFill>
        <p:spPr>
          <a:xfrm>
            <a:off x="3428992" y="3857628"/>
            <a:ext cx="5384485" cy="28807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8 Metin kutusu"/>
          <p:cNvSpPr txBox="1"/>
          <p:nvPr/>
        </p:nvSpPr>
        <p:spPr>
          <a:xfrm>
            <a:off x="0" y="4714884"/>
            <a:ext cx="3286116" cy="923330"/>
          </a:xfrm>
          <a:prstGeom prst="rect">
            <a:avLst/>
          </a:prstGeom>
          <a:noFill/>
        </p:spPr>
        <p:txBody>
          <a:bodyPr wrap="square" rtlCol="0">
            <a:spAutoFit/>
          </a:bodyPr>
          <a:lstStyle/>
          <a:p>
            <a:r>
              <a:rPr lang="tr-TR" b="1" dirty="0" smtClean="0">
                <a:solidFill>
                  <a:srgbClr val="FF0000"/>
                </a:solidFill>
              </a:rPr>
              <a:t>2024 YILINDA TOPLAM  717 .000 TON FINDIK  ÜRETİMİ GERÇEKLEŞMİŞTİR</a:t>
            </a:r>
            <a:endParaRPr lang="tr-TR"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0"/>
            <a:ext cx="1857388" cy="1077218"/>
          </a:xfrm>
          <a:prstGeom prst="rect">
            <a:avLst/>
          </a:prstGeom>
          <a:solidFill>
            <a:srgbClr val="FFFF00"/>
          </a:solidFill>
        </p:spPr>
        <p:txBody>
          <a:bodyPr wrap="square" rtlCol="0">
            <a:spAutoFit/>
          </a:bodyPr>
          <a:lstStyle/>
          <a:p>
            <a:pPr algn="ctr"/>
            <a:r>
              <a:rPr lang="tr-TR" sz="3200" dirty="0" smtClean="0">
                <a:solidFill>
                  <a:srgbClr val="FF0000"/>
                </a:solidFill>
              </a:rPr>
              <a:t>ANTEP FISTIĞI</a:t>
            </a:r>
            <a:endParaRPr lang="tr-TR" sz="3200" dirty="0">
              <a:solidFill>
                <a:srgbClr val="FF0000"/>
              </a:solidFill>
            </a:endParaRPr>
          </a:p>
        </p:txBody>
      </p:sp>
      <p:sp>
        <p:nvSpPr>
          <p:cNvPr id="5" name="4 Metin kutusu"/>
          <p:cNvSpPr txBox="1"/>
          <p:nvPr/>
        </p:nvSpPr>
        <p:spPr>
          <a:xfrm>
            <a:off x="1857356" y="0"/>
            <a:ext cx="7286644" cy="1200329"/>
          </a:xfrm>
          <a:prstGeom prst="rect">
            <a:avLst/>
          </a:prstGeom>
          <a:solidFill>
            <a:schemeClr val="accent6">
              <a:lumMod val="60000"/>
              <a:lumOff val="40000"/>
            </a:schemeClr>
          </a:solidFill>
        </p:spPr>
        <p:txBody>
          <a:bodyPr wrap="square" rtlCol="0">
            <a:spAutoFit/>
          </a:bodyPr>
          <a:lstStyle/>
          <a:p>
            <a:r>
              <a:rPr lang="tr-TR" b="1" dirty="0" smtClean="0"/>
              <a:t>Antep fıstığı , yazların sıcak ve kurak olduğu, kışların ise çok soğuk olmadığı yerlerde yetişmektedir. Olgunlaşmak için yüksek ısıya ihtiyaç duyar.</a:t>
            </a:r>
            <a:endParaRPr lang="tr-TR" dirty="0" smtClean="0"/>
          </a:p>
          <a:p>
            <a:r>
              <a:rPr lang="tr-TR" dirty="0" smtClean="0"/>
              <a:t/>
            </a:r>
            <a:br>
              <a:rPr lang="tr-TR" dirty="0" smtClean="0"/>
            </a:br>
            <a:endParaRPr lang="tr-TR" dirty="0"/>
          </a:p>
        </p:txBody>
      </p:sp>
      <p:pic>
        <p:nvPicPr>
          <p:cNvPr id="7" name="6 Resim" descr="antep harita"/>
          <p:cNvPicPr>
            <a:picLocks noChangeAspect="1"/>
          </p:cNvPicPr>
          <p:nvPr/>
        </p:nvPicPr>
        <p:blipFill>
          <a:blip r:embed="rId2"/>
          <a:stretch>
            <a:fillRect/>
          </a:stretch>
        </p:blipFill>
        <p:spPr>
          <a:xfrm>
            <a:off x="3571868" y="4071942"/>
            <a:ext cx="5399718" cy="26351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7 Resim" descr="rrrrr"/>
          <p:cNvPicPr>
            <a:picLocks noChangeAspect="1"/>
          </p:cNvPicPr>
          <p:nvPr/>
        </p:nvPicPr>
        <p:blipFill>
          <a:blip r:embed="rId3"/>
          <a:stretch>
            <a:fillRect/>
          </a:stretch>
        </p:blipFill>
        <p:spPr>
          <a:xfrm>
            <a:off x="142844" y="1857364"/>
            <a:ext cx="3576626" cy="21431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8 Metin kutusu"/>
          <p:cNvSpPr txBox="1"/>
          <p:nvPr/>
        </p:nvSpPr>
        <p:spPr>
          <a:xfrm>
            <a:off x="4000496" y="1285860"/>
            <a:ext cx="4929222" cy="1477328"/>
          </a:xfrm>
          <a:prstGeom prst="rect">
            <a:avLst/>
          </a:prstGeom>
          <a:noFill/>
        </p:spPr>
        <p:txBody>
          <a:bodyPr wrap="square" rtlCol="0">
            <a:spAutoFit/>
          </a:bodyPr>
          <a:lstStyle/>
          <a:p>
            <a:r>
              <a:rPr lang="tr-TR" dirty="0" smtClean="0">
                <a:solidFill>
                  <a:schemeClr val="accent6">
                    <a:lumMod val="75000"/>
                  </a:schemeClr>
                </a:solidFill>
              </a:rPr>
              <a:t>&gt;&gt;Antep fıstığı üretim alanında %38'lik paya sahip olan Şanlıurfa, 1,5 milyon dekar alan ile en fazla üretim alanına sahip il konumundadır. Şanlıurfa'yı 1,4 milyon dekar alan ile Gaziantep ve 320 bin dekar alan ile Siirt takip etmektedir</a:t>
            </a:r>
            <a:r>
              <a:rPr lang="tr-TR" dirty="0" smtClean="0"/>
              <a:t>. </a:t>
            </a:r>
            <a:endParaRPr lang="tr-TR" dirty="0"/>
          </a:p>
        </p:txBody>
      </p:sp>
      <p:sp>
        <p:nvSpPr>
          <p:cNvPr id="10" name="9 Dikey Kaydırma"/>
          <p:cNvSpPr/>
          <p:nvPr/>
        </p:nvSpPr>
        <p:spPr>
          <a:xfrm>
            <a:off x="7358082" y="2500306"/>
            <a:ext cx="1500198" cy="1785950"/>
          </a:xfrm>
          <a:prstGeom prst="vertic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tr-TR" sz="1400" b="1" dirty="0" smtClean="0">
                <a:solidFill>
                  <a:schemeClr val="tx1"/>
                </a:solidFill>
              </a:rPr>
              <a:t>Şanlıurfa %38</a:t>
            </a:r>
          </a:p>
          <a:p>
            <a:pPr fontAlgn="base"/>
            <a:r>
              <a:rPr lang="tr-TR" sz="1400" b="1" dirty="0" smtClean="0">
                <a:solidFill>
                  <a:schemeClr val="tx1"/>
                </a:solidFill>
              </a:rPr>
              <a:t> Gaziantep %31 </a:t>
            </a:r>
          </a:p>
          <a:p>
            <a:r>
              <a:rPr lang="tr-TR" sz="1400" b="1" dirty="0" smtClean="0">
                <a:solidFill>
                  <a:schemeClr val="tx1"/>
                </a:solidFill>
              </a:rPr>
              <a:t> Siirt %14</a:t>
            </a:r>
            <a:endParaRPr lang="tr-TR" sz="1400" dirty="0">
              <a:solidFill>
                <a:schemeClr val="tx1"/>
              </a:solidFill>
            </a:endParaRPr>
          </a:p>
        </p:txBody>
      </p:sp>
      <p:sp>
        <p:nvSpPr>
          <p:cNvPr id="11" name="10 Metin kutusu"/>
          <p:cNvSpPr txBox="1"/>
          <p:nvPr/>
        </p:nvSpPr>
        <p:spPr>
          <a:xfrm>
            <a:off x="214282" y="4643446"/>
            <a:ext cx="3071802" cy="923330"/>
          </a:xfrm>
          <a:prstGeom prst="rect">
            <a:avLst/>
          </a:prstGeom>
          <a:noFill/>
        </p:spPr>
        <p:txBody>
          <a:bodyPr wrap="square" rtlCol="0">
            <a:spAutoFit/>
          </a:bodyPr>
          <a:lstStyle/>
          <a:p>
            <a:r>
              <a:rPr lang="tr-TR" b="1" dirty="0" smtClean="0">
                <a:solidFill>
                  <a:srgbClr val="FF0000"/>
                </a:solidFill>
              </a:rPr>
              <a:t>2024 YILINDA TOPLAM  383 .000 TON ANTEP FISTIĞI  ÜRETİMİ GERÇEKLEŞMİŞTİR</a:t>
            </a:r>
            <a:endParaRPr lang="tr-TR"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142852"/>
            <a:ext cx="2500298" cy="584775"/>
          </a:xfrm>
          <a:prstGeom prst="rect">
            <a:avLst/>
          </a:prstGeom>
          <a:solidFill>
            <a:srgbClr val="FFFF00"/>
          </a:solidFill>
        </p:spPr>
        <p:txBody>
          <a:bodyPr wrap="square" rtlCol="0">
            <a:spAutoFit/>
          </a:bodyPr>
          <a:lstStyle/>
          <a:p>
            <a:r>
              <a:rPr lang="tr-TR" sz="3200" dirty="0" smtClean="0">
                <a:solidFill>
                  <a:srgbClr val="FF0000"/>
                </a:solidFill>
              </a:rPr>
              <a:t>SEBZECİLİK</a:t>
            </a:r>
            <a:endParaRPr lang="tr-TR" sz="3200" dirty="0">
              <a:solidFill>
                <a:srgbClr val="FF0000"/>
              </a:solidFill>
            </a:endParaRPr>
          </a:p>
        </p:txBody>
      </p:sp>
      <p:sp>
        <p:nvSpPr>
          <p:cNvPr id="5" name="4 Metin kutusu"/>
          <p:cNvSpPr txBox="1"/>
          <p:nvPr/>
        </p:nvSpPr>
        <p:spPr>
          <a:xfrm>
            <a:off x="2500298" y="11"/>
            <a:ext cx="6643702" cy="842077"/>
          </a:xfrm>
          <a:prstGeom prst="rect">
            <a:avLst/>
          </a:prstGeom>
          <a:solidFill>
            <a:schemeClr val="accent6">
              <a:lumMod val="60000"/>
              <a:lumOff val="40000"/>
            </a:schemeClr>
          </a:solidFill>
        </p:spPr>
        <p:txBody>
          <a:bodyPr wrap="square" rtlCol="0">
            <a:spAutoFit/>
          </a:bodyPr>
          <a:lstStyle/>
          <a:p>
            <a:r>
              <a:rPr lang="tr-TR" b="1" dirty="0" smtClean="0"/>
              <a:t>İklim çeşitliliğine bağlı olarak ülkemizde çok sayıda sebze türü yetişmektedir. Domates, biber, patlıcan, salatalık, kavun ve karpuz ülkemizde yetiştirilen sebzelerin </a:t>
            </a:r>
            <a:r>
              <a:rPr lang="tr-TR" b="1" dirty="0" err="1" smtClean="0"/>
              <a:t>başlıcalarıdır</a:t>
            </a:r>
            <a:r>
              <a:rPr lang="tr-TR" b="1" dirty="0" smtClean="0"/>
              <a:t>.</a:t>
            </a:r>
            <a:endParaRPr lang="tr-TR" dirty="0" smtClean="0"/>
          </a:p>
          <a:p>
            <a:r>
              <a:rPr lang="tr-TR" dirty="0" smtClean="0"/>
              <a:t/>
            </a:r>
            <a:br>
              <a:rPr lang="tr-TR" dirty="0" smtClean="0"/>
            </a:br>
            <a:endParaRPr lang="tr-TR" dirty="0"/>
          </a:p>
        </p:txBody>
      </p:sp>
      <p:sp>
        <p:nvSpPr>
          <p:cNvPr id="6" name="5 Metin kutusu"/>
          <p:cNvSpPr txBox="1"/>
          <p:nvPr/>
        </p:nvSpPr>
        <p:spPr>
          <a:xfrm>
            <a:off x="0" y="1000108"/>
            <a:ext cx="4643438" cy="1877437"/>
          </a:xfrm>
          <a:prstGeom prst="rect">
            <a:avLst/>
          </a:prstGeom>
          <a:noFill/>
        </p:spPr>
        <p:txBody>
          <a:bodyPr wrap="square" rtlCol="0">
            <a:spAutoFit/>
          </a:bodyPr>
          <a:lstStyle/>
          <a:p>
            <a:r>
              <a:rPr lang="tr-TR" sz="1600" b="1" dirty="0" smtClean="0">
                <a:solidFill>
                  <a:schemeClr val="tx2"/>
                </a:solidFill>
              </a:rPr>
              <a:t>&gt;&gt;Ülkemizde en çok yetiştirilen sebze domatestir. Antalya sofralık domates üretiminde ilk sırada yer almaktadır. Üretim miktarı bakımından bu ili Mersin izlemektedir. Salçalık domates üretiminde ise sırasıyla Bursa, Manisa ve İzmir ilk sıradadır.</a:t>
            </a:r>
            <a:endParaRPr lang="tr-TR" sz="1600" dirty="0" smtClean="0">
              <a:solidFill>
                <a:schemeClr val="tx2"/>
              </a:solidFill>
            </a:endParaRPr>
          </a:p>
          <a:p>
            <a:r>
              <a:rPr lang="tr-TR" dirty="0" smtClean="0"/>
              <a:t/>
            </a:r>
            <a:br>
              <a:rPr lang="tr-TR" dirty="0" smtClean="0"/>
            </a:br>
            <a:endParaRPr lang="tr-TR" dirty="0"/>
          </a:p>
        </p:txBody>
      </p:sp>
      <p:sp>
        <p:nvSpPr>
          <p:cNvPr id="8" name="7 Metin kutusu"/>
          <p:cNvSpPr txBox="1"/>
          <p:nvPr/>
        </p:nvSpPr>
        <p:spPr>
          <a:xfrm>
            <a:off x="5214942" y="1000108"/>
            <a:ext cx="3571900" cy="830997"/>
          </a:xfrm>
          <a:prstGeom prst="rect">
            <a:avLst/>
          </a:prstGeom>
          <a:noFill/>
        </p:spPr>
        <p:txBody>
          <a:bodyPr wrap="square" rtlCol="0">
            <a:spAutoFit/>
          </a:bodyPr>
          <a:lstStyle/>
          <a:p>
            <a:r>
              <a:rPr lang="tr-TR" sz="1600" b="1" dirty="0" smtClean="0">
                <a:solidFill>
                  <a:srgbClr val="7030A0"/>
                </a:solidFill>
              </a:rPr>
              <a:t>&gt;&gt;Türkiye’de salatalık ve patlıcanın toplam üretiminde Antalya ve Mersin ilk sırada yer almaktadır.</a:t>
            </a:r>
            <a:endParaRPr lang="tr-TR" sz="1600" dirty="0">
              <a:solidFill>
                <a:srgbClr val="7030A0"/>
              </a:solidFill>
            </a:endParaRPr>
          </a:p>
        </p:txBody>
      </p:sp>
      <p:sp>
        <p:nvSpPr>
          <p:cNvPr id="10" name="9 Metin kutusu"/>
          <p:cNvSpPr txBox="1"/>
          <p:nvPr/>
        </p:nvSpPr>
        <p:spPr>
          <a:xfrm>
            <a:off x="142844" y="4286256"/>
            <a:ext cx="4429156" cy="584775"/>
          </a:xfrm>
          <a:prstGeom prst="rect">
            <a:avLst/>
          </a:prstGeom>
          <a:noFill/>
        </p:spPr>
        <p:txBody>
          <a:bodyPr wrap="square" rtlCol="0">
            <a:spAutoFit/>
          </a:bodyPr>
          <a:lstStyle/>
          <a:p>
            <a:r>
              <a:rPr lang="tr-TR" sz="1600" b="1" dirty="0" smtClean="0">
                <a:solidFill>
                  <a:srgbClr val="FF0000"/>
                </a:solidFill>
              </a:rPr>
              <a:t>&gt;&gt;Antalya, Mersin, Çanakkale ve Manisa ise en fazla biber üreten illerdir.</a:t>
            </a:r>
            <a:endParaRPr lang="tr-TR" sz="1600" dirty="0">
              <a:solidFill>
                <a:srgbClr val="FF0000"/>
              </a:solidFill>
            </a:endParaRPr>
          </a:p>
        </p:txBody>
      </p:sp>
      <p:sp>
        <p:nvSpPr>
          <p:cNvPr id="11" name="10 Metin kutusu"/>
          <p:cNvSpPr txBox="1"/>
          <p:nvPr/>
        </p:nvSpPr>
        <p:spPr>
          <a:xfrm>
            <a:off x="4786314" y="3286124"/>
            <a:ext cx="4143404" cy="2369880"/>
          </a:xfrm>
          <a:prstGeom prst="rect">
            <a:avLst/>
          </a:prstGeom>
          <a:noFill/>
        </p:spPr>
        <p:txBody>
          <a:bodyPr wrap="square" rtlCol="0">
            <a:spAutoFit/>
          </a:bodyPr>
          <a:lstStyle/>
          <a:p>
            <a:r>
              <a:rPr lang="tr-TR" sz="1600" b="1" dirty="0" smtClean="0">
                <a:solidFill>
                  <a:srgbClr val="00B050"/>
                </a:solidFill>
              </a:rPr>
              <a:t>&gt;&gt;Ülkemizde karpuz üretiminde Adana ilk sıradadır. Üretim miktarı bakımından bu ilimizi Antalya ve İzmir izler.</a:t>
            </a:r>
            <a:endParaRPr lang="tr-TR" sz="1600" dirty="0" smtClean="0">
              <a:solidFill>
                <a:srgbClr val="00B050"/>
              </a:solidFill>
            </a:endParaRPr>
          </a:p>
          <a:p>
            <a:r>
              <a:rPr lang="tr-TR" sz="1600" dirty="0" smtClean="0">
                <a:solidFill>
                  <a:srgbClr val="00B050"/>
                </a:solidFill>
              </a:rPr>
              <a:t/>
            </a:r>
            <a:br>
              <a:rPr lang="tr-TR" sz="1600" dirty="0" smtClean="0">
                <a:solidFill>
                  <a:srgbClr val="00B050"/>
                </a:solidFill>
              </a:rPr>
            </a:br>
            <a:r>
              <a:rPr lang="tr-TR" sz="1600" b="1" dirty="0" smtClean="0">
                <a:solidFill>
                  <a:srgbClr val="00B050"/>
                </a:solidFill>
              </a:rPr>
              <a:t>Türkiye kavun üretiminde Ankara ilk sıradadır. Konya, Manisa ve Antalya en çok kavun üreten diğer illerdir.</a:t>
            </a:r>
            <a:endParaRPr lang="tr-TR" sz="1600" dirty="0" smtClean="0">
              <a:solidFill>
                <a:srgbClr val="00B050"/>
              </a:solidFill>
            </a:endParaRPr>
          </a:p>
          <a:p>
            <a:r>
              <a:rPr lang="tr-TR" dirty="0" smtClean="0">
                <a:solidFill>
                  <a:srgbClr val="00B050"/>
                </a:solidFill>
              </a:rPr>
              <a:t/>
            </a:r>
            <a:br>
              <a:rPr lang="tr-TR" dirty="0" smtClean="0">
                <a:solidFill>
                  <a:srgbClr val="00B050"/>
                </a:solidFill>
              </a:rPr>
            </a:br>
            <a:endParaRPr lang="tr-TR" dirty="0">
              <a:solidFill>
                <a:srgbClr val="00B050"/>
              </a:solidFill>
            </a:endParaRPr>
          </a:p>
        </p:txBody>
      </p:sp>
      <p:sp>
        <p:nvSpPr>
          <p:cNvPr id="12" name="11 Sağ Ok"/>
          <p:cNvSpPr/>
          <p:nvPr/>
        </p:nvSpPr>
        <p:spPr>
          <a:xfrm>
            <a:off x="142844" y="2428868"/>
            <a:ext cx="3000396" cy="164307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b="1" dirty="0" smtClean="0">
                <a:solidFill>
                  <a:schemeClr val="tx1"/>
                </a:solidFill>
              </a:rPr>
              <a:t>2024 YILINDA TOPLAM  14 MİLYON  TON DOMATES ÜRETİMİ GERÇEKLEŞMİŞTİR</a:t>
            </a:r>
            <a:endParaRPr lang="tr-TR" sz="1400" b="1" dirty="0">
              <a:solidFill>
                <a:schemeClr val="tx1"/>
              </a:solidFill>
            </a:endParaRPr>
          </a:p>
        </p:txBody>
      </p:sp>
      <p:sp>
        <p:nvSpPr>
          <p:cNvPr id="13" name="12 Sol Ok"/>
          <p:cNvSpPr/>
          <p:nvPr/>
        </p:nvSpPr>
        <p:spPr>
          <a:xfrm>
            <a:off x="5429256" y="1714488"/>
            <a:ext cx="3071834" cy="157163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b="1" dirty="0" smtClean="0">
                <a:solidFill>
                  <a:schemeClr val="tx1"/>
                </a:solidFill>
              </a:rPr>
              <a:t>2024 YILINDA TOPLAM  3.5MİLYON TON PATLICAN  ÜRETİMİ GERÇEKLEŞMİŞTİR</a:t>
            </a:r>
            <a:endParaRPr lang="tr-TR" sz="1400" b="1" dirty="0">
              <a:solidFill>
                <a:schemeClr val="tx1"/>
              </a:solidFill>
            </a:endParaRPr>
          </a:p>
        </p:txBody>
      </p:sp>
      <p:sp>
        <p:nvSpPr>
          <p:cNvPr id="14" name="13 Sağ Ok"/>
          <p:cNvSpPr/>
          <p:nvPr/>
        </p:nvSpPr>
        <p:spPr>
          <a:xfrm>
            <a:off x="214282" y="4929198"/>
            <a:ext cx="3071834" cy="157163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b="1" dirty="0" smtClean="0">
                <a:solidFill>
                  <a:schemeClr val="tx1"/>
                </a:solidFill>
              </a:rPr>
              <a:t>2024 YILINDA TOPLAM  3.5MİLYON  TON BİBER ÜRETİMİ GERÇEKLEŞMİŞTİR</a:t>
            </a:r>
            <a:endParaRPr lang="tr-TR" sz="1400" b="1" dirty="0">
              <a:solidFill>
                <a:schemeClr val="tx1"/>
              </a:solidFill>
            </a:endParaRPr>
          </a:p>
        </p:txBody>
      </p:sp>
      <p:sp>
        <p:nvSpPr>
          <p:cNvPr id="15" name="14 Sol Ok"/>
          <p:cNvSpPr/>
          <p:nvPr/>
        </p:nvSpPr>
        <p:spPr>
          <a:xfrm>
            <a:off x="5643570" y="5072074"/>
            <a:ext cx="3143272" cy="1785926"/>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smtClean="0">
                <a:solidFill>
                  <a:schemeClr val="tx1"/>
                </a:solidFill>
              </a:rPr>
              <a:t>2024 YILINDA TOPLAM  4.5 MİLYON TON KARPUZ VE KAVUN  ÜRETİMİ GERÇEKLEŞMİŞTİR</a:t>
            </a:r>
            <a:endParaRPr lang="tr-TR" sz="1400" dirty="0">
              <a:solidFill>
                <a:schemeClr val="tx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2000232" y="285728"/>
            <a:ext cx="5357850" cy="646331"/>
          </a:xfrm>
          <a:prstGeom prst="rect">
            <a:avLst/>
          </a:prstGeom>
          <a:solidFill>
            <a:srgbClr val="FFFF00"/>
          </a:solidFill>
          <a:ln>
            <a:solidFill>
              <a:schemeClr val="accent1"/>
            </a:solidFill>
          </a:ln>
        </p:spPr>
        <p:txBody>
          <a:bodyPr wrap="square" rtlCol="0">
            <a:spAutoFit/>
          </a:bodyPr>
          <a:lstStyle/>
          <a:p>
            <a:pPr algn="ctr"/>
            <a:r>
              <a:rPr lang="tr-TR" sz="3600" dirty="0" smtClean="0">
                <a:solidFill>
                  <a:srgbClr val="FF0000"/>
                </a:solidFill>
              </a:rPr>
              <a:t>SERACILIK</a:t>
            </a:r>
            <a:endParaRPr lang="tr-TR" sz="3600" dirty="0">
              <a:solidFill>
                <a:srgbClr val="FF0000"/>
              </a:solidFill>
            </a:endParaRPr>
          </a:p>
        </p:txBody>
      </p:sp>
      <p:sp>
        <p:nvSpPr>
          <p:cNvPr id="6" name="5 Metin kutusu"/>
          <p:cNvSpPr txBox="1"/>
          <p:nvPr/>
        </p:nvSpPr>
        <p:spPr>
          <a:xfrm>
            <a:off x="142844" y="1071546"/>
            <a:ext cx="8643998" cy="1477328"/>
          </a:xfrm>
          <a:prstGeom prst="rect">
            <a:avLst/>
          </a:prstGeom>
          <a:noFill/>
        </p:spPr>
        <p:txBody>
          <a:bodyPr wrap="square" rtlCol="0">
            <a:spAutoFit/>
          </a:bodyPr>
          <a:lstStyle/>
          <a:p>
            <a:r>
              <a:rPr lang="tr-TR" b="1" dirty="0" smtClean="0"/>
              <a:t>Tarım ürünlerinin cam, plastik veya fiberglastan yapılmış, zemini üretime elverişli hâle getirilmiş özel mekânlarda yetiştirilmesine seracılık denir. Kışların ılık geçtiği yerlerde daha fazla yapılmaktadır.</a:t>
            </a:r>
          </a:p>
          <a:p>
            <a:r>
              <a:rPr lang="tr-TR" dirty="0" smtClean="0"/>
              <a:t/>
            </a:r>
            <a:br>
              <a:rPr lang="tr-TR" dirty="0" smtClean="0"/>
            </a:br>
            <a:endParaRPr lang="tr-TR" dirty="0"/>
          </a:p>
        </p:txBody>
      </p:sp>
      <p:sp>
        <p:nvSpPr>
          <p:cNvPr id="7" name="6 Metin kutusu"/>
          <p:cNvSpPr txBox="1"/>
          <p:nvPr/>
        </p:nvSpPr>
        <p:spPr>
          <a:xfrm>
            <a:off x="1500166" y="2000240"/>
            <a:ext cx="5929354" cy="1200329"/>
          </a:xfrm>
          <a:prstGeom prst="rect">
            <a:avLst/>
          </a:prstGeom>
          <a:solidFill>
            <a:srgbClr val="FFFF00"/>
          </a:solidFill>
        </p:spPr>
        <p:txBody>
          <a:bodyPr wrap="square" rtlCol="0">
            <a:spAutoFit/>
          </a:bodyPr>
          <a:lstStyle/>
          <a:p>
            <a:r>
              <a:rPr lang="tr-TR" b="1" dirty="0" smtClean="0">
                <a:solidFill>
                  <a:srgbClr val="FF0000"/>
                </a:solidFill>
              </a:rPr>
              <a:t>Türkiye’de seracılık Antalya, Mersin ve Adana gibi illerin kıyı kesimlerinde gelişmiştir.</a:t>
            </a:r>
            <a:endParaRPr lang="tr-TR" dirty="0" smtClean="0">
              <a:solidFill>
                <a:srgbClr val="FF0000"/>
              </a:solidFill>
            </a:endParaRPr>
          </a:p>
          <a:p>
            <a:r>
              <a:rPr lang="tr-TR" dirty="0" smtClean="0"/>
              <a:t/>
            </a:r>
            <a:br>
              <a:rPr lang="tr-TR" dirty="0" smtClean="0"/>
            </a:br>
            <a:endParaRPr lang="tr-TR" dirty="0"/>
          </a:p>
        </p:txBody>
      </p:sp>
      <p:pic>
        <p:nvPicPr>
          <p:cNvPr id="8" name="7 Resim" descr="sera.jpg"/>
          <p:cNvPicPr>
            <a:picLocks noChangeAspect="1"/>
          </p:cNvPicPr>
          <p:nvPr/>
        </p:nvPicPr>
        <p:blipFill>
          <a:blip r:embed="rId2"/>
          <a:stretch>
            <a:fillRect/>
          </a:stretch>
        </p:blipFill>
        <p:spPr>
          <a:xfrm>
            <a:off x="1428728" y="2786066"/>
            <a:ext cx="6096000" cy="407193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42844" y="285728"/>
            <a:ext cx="3286148" cy="584775"/>
          </a:xfrm>
          <a:prstGeom prst="rect">
            <a:avLst/>
          </a:prstGeom>
          <a:solidFill>
            <a:srgbClr val="FFFF00"/>
          </a:solidFill>
        </p:spPr>
        <p:txBody>
          <a:bodyPr wrap="square" rtlCol="0">
            <a:spAutoFit/>
          </a:bodyPr>
          <a:lstStyle/>
          <a:p>
            <a:pPr algn="ctr"/>
            <a:r>
              <a:rPr lang="tr-TR" sz="3200" dirty="0" smtClean="0">
                <a:solidFill>
                  <a:schemeClr val="accent6">
                    <a:lumMod val="75000"/>
                  </a:schemeClr>
                </a:solidFill>
              </a:rPr>
              <a:t>PATATES</a:t>
            </a:r>
            <a:endParaRPr lang="tr-TR" sz="3200" dirty="0">
              <a:solidFill>
                <a:schemeClr val="accent6">
                  <a:lumMod val="75000"/>
                </a:schemeClr>
              </a:solidFill>
            </a:endParaRPr>
          </a:p>
        </p:txBody>
      </p:sp>
      <p:sp>
        <p:nvSpPr>
          <p:cNvPr id="5" name="4 Metin kutusu"/>
          <p:cNvSpPr txBox="1"/>
          <p:nvPr/>
        </p:nvSpPr>
        <p:spPr>
          <a:xfrm>
            <a:off x="4643438" y="357166"/>
            <a:ext cx="4143404" cy="584775"/>
          </a:xfrm>
          <a:prstGeom prst="rect">
            <a:avLst/>
          </a:prstGeom>
          <a:solidFill>
            <a:srgbClr val="FFFF00"/>
          </a:solidFill>
        </p:spPr>
        <p:txBody>
          <a:bodyPr wrap="square" rtlCol="0">
            <a:spAutoFit/>
          </a:bodyPr>
          <a:lstStyle/>
          <a:p>
            <a:pPr algn="ctr"/>
            <a:r>
              <a:rPr lang="tr-TR" sz="3200" dirty="0" smtClean="0">
                <a:solidFill>
                  <a:schemeClr val="accent6">
                    <a:lumMod val="75000"/>
                  </a:schemeClr>
                </a:solidFill>
              </a:rPr>
              <a:t>SOĞAN</a:t>
            </a:r>
            <a:endParaRPr lang="tr-TR" sz="3200" dirty="0">
              <a:solidFill>
                <a:schemeClr val="accent6">
                  <a:lumMod val="75000"/>
                </a:schemeClr>
              </a:solidFill>
            </a:endParaRPr>
          </a:p>
        </p:txBody>
      </p:sp>
      <p:sp>
        <p:nvSpPr>
          <p:cNvPr id="6" name="5 Metin kutusu"/>
          <p:cNvSpPr txBox="1"/>
          <p:nvPr/>
        </p:nvSpPr>
        <p:spPr>
          <a:xfrm>
            <a:off x="0" y="1000108"/>
            <a:ext cx="4286248" cy="1754326"/>
          </a:xfrm>
          <a:prstGeom prst="rect">
            <a:avLst/>
          </a:prstGeom>
          <a:noFill/>
        </p:spPr>
        <p:txBody>
          <a:bodyPr wrap="square" rtlCol="0">
            <a:spAutoFit/>
          </a:bodyPr>
          <a:lstStyle/>
          <a:p>
            <a:r>
              <a:rPr lang="tr-TR" b="1" dirty="0" smtClean="0"/>
              <a:t>Niğde, Nevşehir, </a:t>
            </a:r>
            <a:r>
              <a:rPr lang="tr-TR" b="1" dirty="0" err="1" smtClean="0"/>
              <a:t>Afyonkarahisar</a:t>
            </a:r>
            <a:r>
              <a:rPr lang="tr-TR" b="1" dirty="0" smtClean="0"/>
              <a:t>, Bolu, İzmir, Aksaray, Konya ve Adıyaman gibi iller, Türkiye'de önemli üretim merkezlerindendir. Bu bölgeler patatesin yetişme koşulları açısından oldukça elverişli bölgelerdir.</a:t>
            </a:r>
            <a:endParaRPr lang="tr-TR" b="1" dirty="0"/>
          </a:p>
        </p:txBody>
      </p:sp>
      <p:sp>
        <p:nvSpPr>
          <p:cNvPr id="7" name="6 Metin kutusu"/>
          <p:cNvSpPr txBox="1"/>
          <p:nvPr/>
        </p:nvSpPr>
        <p:spPr>
          <a:xfrm>
            <a:off x="4643438" y="1071546"/>
            <a:ext cx="4286280" cy="1200329"/>
          </a:xfrm>
          <a:prstGeom prst="rect">
            <a:avLst/>
          </a:prstGeom>
          <a:noFill/>
        </p:spPr>
        <p:txBody>
          <a:bodyPr wrap="square" rtlCol="0">
            <a:spAutoFit/>
          </a:bodyPr>
          <a:lstStyle/>
          <a:p>
            <a:r>
              <a:rPr lang="tr-TR" b="1" dirty="0" smtClean="0"/>
              <a:t>Türkiye'deki soğan yetiştiriciliği; Akdeniz Bölgesi'nin doğusu, İç Anadolu Bölgesi, Orta Karadeniz Bölgesi ve Marmara Bölgesi'nde yoğun olarak</a:t>
            </a:r>
            <a:endParaRPr lang="tr-TR" b="1" dirty="0"/>
          </a:p>
        </p:txBody>
      </p:sp>
      <p:pic>
        <p:nvPicPr>
          <p:cNvPr id="8" name="7 Resim" descr="SOĞAN"/>
          <p:cNvPicPr>
            <a:picLocks noChangeAspect="1"/>
          </p:cNvPicPr>
          <p:nvPr/>
        </p:nvPicPr>
        <p:blipFill>
          <a:blip r:embed="rId2"/>
          <a:stretch>
            <a:fillRect/>
          </a:stretch>
        </p:blipFill>
        <p:spPr>
          <a:xfrm>
            <a:off x="4572000" y="4572008"/>
            <a:ext cx="4429124" cy="21431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8 Resim" descr="PATATES"/>
          <p:cNvPicPr>
            <a:picLocks noChangeAspect="1"/>
          </p:cNvPicPr>
          <p:nvPr/>
        </p:nvPicPr>
        <p:blipFill>
          <a:blip r:embed="rId3"/>
          <a:stretch>
            <a:fillRect/>
          </a:stretch>
        </p:blipFill>
        <p:spPr>
          <a:xfrm>
            <a:off x="142844" y="4643446"/>
            <a:ext cx="4110044" cy="20002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9 Resim" descr="patates-mucizesi-apelasyon-60b28690a0a80.jpg"/>
          <p:cNvPicPr>
            <a:picLocks noChangeAspect="1"/>
          </p:cNvPicPr>
          <p:nvPr/>
        </p:nvPicPr>
        <p:blipFill>
          <a:blip r:embed="rId4"/>
          <a:stretch>
            <a:fillRect/>
          </a:stretch>
        </p:blipFill>
        <p:spPr>
          <a:xfrm>
            <a:off x="214282" y="2786058"/>
            <a:ext cx="3714744" cy="15716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50" name="AutoShape 2" descr="https://img.medicana.com.tr/photo/r/sogan__23-79853_WebImage_b.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052" name="Picture 4" descr="https://static.ticimax.cloud/3140/uploads/urunresimleri/buyuk/943ecd30-c93d-49d0-bf69-83cb16d40873.jpg"/>
          <p:cNvPicPr>
            <a:picLocks noChangeAspect="1" noChangeArrowheads="1"/>
          </p:cNvPicPr>
          <p:nvPr/>
        </p:nvPicPr>
        <p:blipFill>
          <a:blip r:embed="rId5"/>
          <a:srcRect/>
          <a:stretch>
            <a:fillRect/>
          </a:stretch>
        </p:blipFill>
        <p:spPr bwMode="auto">
          <a:xfrm>
            <a:off x="4857752" y="2786058"/>
            <a:ext cx="4048120" cy="15716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928794" y="571480"/>
            <a:ext cx="6000792" cy="646331"/>
          </a:xfrm>
          <a:prstGeom prst="rect">
            <a:avLst/>
          </a:prstGeom>
          <a:solidFill>
            <a:srgbClr val="FFFF00"/>
          </a:solidFill>
        </p:spPr>
        <p:txBody>
          <a:bodyPr wrap="square" rtlCol="0">
            <a:spAutoFit/>
          </a:bodyPr>
          <a:lstStyle/>
          <a:p>
            <a:pPr algn="ctr"/>
            <a:r>
              <a:rPr lang="tr-TR" sz="3600" dirty="0" smtClean="0">
                <a:solidFill>
                  <a:srgbClr val="FF0000"/>
                </a:solidFill>
              </a:rPr>
              <a:t>KAYNAKÇA</a:t>
            </a:r>
            <a:endParaRPr lang="tr-TR" sz="3600" dirty="0">
              <a:solidFill>
                <a:srgbClr val="FF0000"/>
              </a:solidFill>
            </a:endParaRPr>
          </a:p>
        </p:txBody>
      </p:sp>
      <p:sp>
        <p:nvSpPr>
          <p:cNvPr id="5" name="4 Metin kutusu"/>
          <p:cNvSpPr txBox="1"/>
          <p:nvPr/>
        </p:nvSpPr>
        <p:spPr>
          <a:xfrm>
            <a:off x="1500166" y="2143116"/>
            <a:ext cx="4572032" cy="646331"/>
          </a:xfrm>
          <a:prstGeom prst="rect">
            <a:avLst/>
          </a:prstGeom>
          <a:noFill/>
        </p:spPr>
        <p:txBody>
          <a:bodyPr wrap="square" rtlCol="0">
            <a:spAutoFit/>
          </a:bodyPr>
          <a:lstStyle/>
          <a:p>
            <a:r>
              <a:rPr lang="tr-TR" b="1" dirty="0" smtClean="0"/>
              <a:t>1) https</a:t>
            </a:r>
            <a:r>
              <a:rPr lang="tr-TR" b="1" dirty="0" smtClean="0"/>
              <a:t>://cografyahocasi.com/11-sinif/turkiyenin-tarim-urunleri-slayt.html</a:t>
            </a:r>
            <a:endParaRPr lang="tr-TR" b="1" dirty="0"/>
          </a:p>
        </p:txBody>
      </p:sp>
      <p:sp>
        <p:nvSpPr>
          <p:cNvPr id="6" name="5 Metin kutusu"/>
          <p:cNvSpPr txBox="1"/>
          <p:nvPr/>
        </p:nvSpPr>
        <p:spPr>
          <a:xfrm>
            <a:off x="1500166" y="3071810"/>
            <a:ext cx="4643470" cy="369332"/>
          </a:xfrm>
          <a:prstGeom prst="rect">
            <a:avLst/>
          </a:prstGeom>
          <a:noFill/>
        </p:spPr>
        <p:txBody>
          <a:bodyPr wrap="square" rtlCol="0">
            <a:spAutoFit/>
          </a:bodyPr>
          <a:lstStyle/>
          <a:p>
            <a:r>
              <a:rPr lang="tr-TR" b="1" dirty="0" smtClean="0"/>
              <a:t>2) https</a:t>
            </a:r>
            <a:r>
              <a:rPr lang="tr-TR" b="1" dirty="0" smtClean="0"/>
              <a:t>://www.tarimorman.gov.tr/</a:t>
            </a:r>
            <a:endParaRPr lang="tr-TR" b="1" dirty="0"/>
          </a:p>
        </p:txBody>
      </p:sp>
      <p:sp>
        <p:nvSpPr>
          <p:cNvPr id="7" name="6 Metin kutusu"/>
          <p:cNvSpPr txBox="1"/>
          <p:nvPr/>
        </p:nvSpPr>
        <p:spPr>
          <a:xfrm>
            <a:off x="1571604" y="3786190"/>
            <a:ext cx="4071966" cy="923330"/>
          </a:xfrm>
          <a:prstGeom prst="rect">
            <a:avLst/>
          </a:prstGeom>
          <a:noFill/>
        </p:spPr>
        <p:txBody>
          <a:bodyPr wrap="square" rtlCol="0">
            <a:spAutoFit/>
          </a:bodyPr>
          <a:lstStyle/>
          <a:p>
            <a:r>
              <a:rPr lang="tr-TR" dirty="0" smtClean="0"/>
              <a:t>3) </a:t>
            </a:r>
            <a:r>
              <a:rPr lang="tr-TR" b="1" dirty="0" smtClean="0"/>
              <a:t>https</a:t>
            </a:r>
            <a:r>
              <a:rPr lang="tr-TR" b="1" dirty="0" smtClean="0"/>
              <a:t>://</a:t>
            </a:r>
            <a:r>
              <a:rPr lang="tr-TR" b="1" dirty="0" smtClean="0"/>
              <a:t>data.tuik.gov.tr/Kategori/GetKategori?p=Tarim</a:t>
            </a:r>
            <a:endParaRPr lang="tr-TR"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Ekran görüntüsü 2025-11-28 133309.png"/>
          <p:cNvPicPr>
            <a:picLocks noChangeAspect="1"/>
          </p:cNvPicPr>
          <p:nvPr/>
        </p:nvPicPr>
        <p:blipFill>
          <a:blip r:embed="rId2"/>
          <a:stretch>
            <a:fillRect/>
          </a:stretch>
        </p:blipFill>
        <p:spPr>
          <a:xfrm>
            <a:off x="142844" y="683595"/>
            <a:ext cx="9001156" cy="549081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kış Çizelgesi: Delikli Teyp"/>
          <p:cNvSpPr/>
          <p:nvPr/>
        </p:nvSpPr>
        <p:spPr>
          <a:xfrm>
            <a:off x="500034" y="500042"/>
            <a:ext cx="7858180" cy="3643338"/>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000" dirty="0" smtClean="0">
                <a:solidFill>
                  <a:srgbClr val="FF0000"/>
                </a:solidFill>
              </a:rPr>
              <a:t>TAHILLAR</a:t>
            </a:r>
            <a:endParaRPr lang="tr-TR" sz="8000" dirty="0">
              <a:solidFill>
                <a:srgbClr val="FF0000"/>
              </a:solidFill>
            </a:endParaRPr>
          </a:p>
        </p:txBody>
      </p:sp>
      <p:pic>
        <p:nvPicPr>
          <p:cNvPr id="6" name="5 Resim" descr="MISIR.jpeg"/>
          <p:cNvPicPr>
            <a:picLocks noChangeAspect="1"/>
          </p:cNvPicPr>
          <p:nvPr/>
        </p:nvPicPr>
        <p:blipFill>
          <a:blip r:embed="rId2"/>
          <a:stretch>
            <a:fillRect/>
          </a:stretch>
        </p:blipFill>
        <p:spPr>
          <a:xfrm rot="21200556">
            <a:off x="656365" y="4637985"/>
            <a:ext cx="2464122" cy="16078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6 Resim" descr="BUĞDAY.jpeg"/>
          <p:cNvPicPr>
            <a:picLocks noChangeAspect="1"/>
          </p:cNvPicPr>
          <p:nvPr/>
        </p:nvPicPr>
        <p:blipFill>
          <a:blip r:embed="rId3"/>
          <a:stretch>
            <a:fillRect/>
          </a:stretch>
        </p:blipFill>
        <p:spPr>
          <a:xfrm rot="2137852">
            <a:off x="5666305" y="4220759"/>
            <a:ext cx="2879193" cy="198433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142852"/>
            <a:ext cx="2071670" cy="584775"/>
          </a:xfrm>
          <a:prstGeom prst="rect">
            <a:avLst/>
          </a:prstGeom>
          <a:solidFill>
            <a:srgbClr val="FFFF00"/>
          </a:solidFill>
        </p:spPr>
        <p:txBody>
          <a:bodyPr wrap="square" rtlCol="0">
            <a:spAutoFit/>
          </a:bodyPr>
          <a:lstStyle/>
          <a:p>
            <a:r>
              <a:rPr lang="tr-TR" sz="3200" b="1" dirty="0" smtClean="0">
                <a:solidFill>
                  <a:srgbClr val="FF0000"/>
                </a:solidFill>
              </a:rPr>
              <a:t>BUĞDAY</a:t>
            </a:r>
            <a:endParaRPr lang="tr-TR" sz="3200" b="1" dirty="0">
              <a:solidFill>
                <a:srgbClr val="FF0000"/>
              </a:solidFill>
            </a:endParaRPr>
          </a:p>
        </p:txBody>
      </p:sp>
      <p:sp>
        <p:nvSpPr>
          <p:cNvPr id="5" name="4 Metin kutusu"/>
          <p:cNvSpPr txBox="1"/>
          <p:nvPr/>
        </p:nvSpPr>
        <p:spPr>
          <a:xfrm>
            <a:off x="2000232" y="6"/>
            <a:ext cx="6643734" cy="873470"/>
          </a:xfrm>
          <a:prstGeom prst="rect">
            <a:avLst/>
          </a:prstGeom>
          <a:solidFill>
            <a:schemeClr val="accent6">
              <a:lumMod val="60000"/>
              <a:lumOff val="40000"/>
            </a:schemeClr>
          </a:solidFill>
        </p:spPr>
        <p:txBody>
          <a:bodyPr wrap="square" rtlCol="0">
            <a:spAutoFit/>
          </a:bodyPr>
          <a:lstStyle/>
          <a:p>
            <a:r>
              <a:rPr lang="tr-TR" sz="1600" b="1" dirty="0" smtClean="0"/>
              <a:t>           Buğday, Türkiye’de en çok yetiştirilen tahıldır. İlkbahar ve sonbahar mevsimlerinin yağışlı, yaz mevsiminin ise kurak geçtiği bölgelerde buğday tarımından önemli verim elde edilmektedir.</a:t>
            </a:r>
            <a:endParaRPr lang="tr-TR" sz="1600" dirty="0" smtClean="0"/>
          </a:p>
          <a:p>
            <a:r>
              <a:rPr lang="tr-TR" sz="1600" dirty="0" smtClean="0"/>
              <a:t/>
            </a:r>
            <a:br>
              <a:rPr lang="tr-TR" sz="1600" dirty="0" smtClean="0"/>
            </a:br>
            <a:endParaRPr lang="tr-TR" sz="1600" dirty="0"/>
          </a:p>
        </p:txBody>
      </p:sp>
      <p:sp>
        <p:nvSpPr>
          <p:cNvPr id="6" name="5 Dikdörtgen"/>
          <p:cNvSpPr/>
          <p:nvPr/>
        </p:nvSpPr>
        <p:spPr>
          <a:xfrm>
            <a:off x="142844" y="1285860"/>
            <a:ext cx="6000760" cy="2308324"/>
          </a:xfrm>
          <a:prstGeom prst="rect">
            <a:avLst/>
          </a:prstGeom>
        </p:spPr>
        <p:txBody>
          <a:bodyPr wrap="square">
            <a:spAutoFit/>
          </a:bodyPr>
          <a:lstStyle/>
          <a:p>
            <a:pPr algn="just"/>
            <a:r>
              <a:rPr lang="tr-TR" b="1" dirty="0" smtClean="0"/>
              <a:t>     Türkiye'nin iç kesimleri ile karasal iklim özellikleri gösteren step bölgelerde buğday tarımı yaygın olarak yapılmaktadır. Yaz mevsiminde yağış alan Doğu Karadeniz kıyıları hariç ülkenin her yerinde buğday üretilebilmektedir. Ancak delta ovaları başta olmak üzere verimli ovalarda çiftçiler daha çok gelir getiren ürünlere yönelmektedir.</a:t>
            </a:r>
            <a:endParaRPr lang="tr-TR" dirty="0" smtClean="0"/>
          </a:p>
          <a:p>
            <a:r>
              <a:rPr lang="tr-TR" dirty="0" smtClean="0"/>
              <a:t/>
            </a:r>
            <a:br>
              <a:rPr lang="tr-TR" dirty="0" smtClean="0"/>
            </a:br>
            <a:endParaRPr lang="tr-TR" dirty="0"/>
          </a:p>
        </p:txBody>
      </p:sp>
      <p:sp>
        <p:nvSpPr>
          <p:cNvPr id="7" name="6 Bulut Belirtme Çizgisi"/>
          <p:cNvSpPr/>
          <p:nvPr/>
        </p:nvSpPr>
        <p:spPr>
          <a:xfrm rot="1063898">
            <a:off x="6067382" y="1166812"/>
            <a:ext cx="2857520" cy="1737190"/>
          </a:xfrm>
          <a:prstGeom prst="cloud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tr-TR" sz="1300" dirty="0" smtClean="0">
                <a:solidFill>
                  <a:srgbClr val="002060"/>
                </a:solidFill>
              </a:rPr>
              <a:t>Akarsuların taşıdıkları malzemeleri, deniz içerisinde biriktirmesi sonucu üçgene benzeyen düzlükler meydana gelir. Bunlara delta ovası adı verilir.</a:t>
            </a:r>
            <a:endParaRPr lang="tr-TR" sz="1300" dirty="0">
              <a:solidFill>
                <a:srgbClr val="002060"/>
              </a:solidFill>
            </a:endParaRPr>
          </a:p>
        </p:txBody>
      </p:sp>
      <p:pic>
        <p:nvPicPr>
          <p:cNvPr id="8" name="7 Resim" descr="BUĞDAY.jpeg"/>
          <p:cNvPicPr>
            <a:picLocks noChangeAspect="1"/>
          </p:cNvPicPr>
          <p:nvPr/>
        </p:nvPicPr>
        <p:blipFill>
          <a:blip r:embed="rId2"/>
          <a:stretch>
            <a:fillRect/>
          </a:stretch>
        </p:blipFill>
        <p:spPr>
          <a:xfrm>
            <a:off x="214282" y="3286124"/>
            <a:ext cx="3357554" cy="2455552"/>
          </a:xfrm>
          <a:prstGeom prst="ellipse">
            <a:avLst/>
          </a:prstGeom>
          <a:ln>
            <a:noFill/>
          </a:ln>
          <a:effectLst>
            <a:softEdge rad="112500"/>
          </a:effectLst>
        </p:spPr>
      </p:pic>
      <p:pic>
        <p:nvPicPr>
          <p:cNvPr id="1026" name="Picture 2" descr="Türkiye buğday haritası: Görselleri görüntüleyin ve indirin — Yandex Görsel"/>
          <p:cNvPicPr>
            <a:picLocks noChangeAspect="1" noChangeArrowheads="1"/>
          </p:cNvPicPr>
          <p:nvPr/>
        </p:nvPicPr>
        <p:blipFill>
          <a:blip r:embed="rId3"/>
          <a:srcRect/>
          <a:stretch>
            <a:fillRect/>
          </a:stretch>
        </p:blipFill>
        <p:spPr bwMode="auto">
          <a:xfrm>
            <a:off x="4429124" y="4286256"/>
            <a:ext cx="4572000" cy="22764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9 Dikdörtgen"/>
          <p:cNvSpPr/>
          <p:nvPr/>
        </p:nvSpPr>
        <p:spPr>
          <a:xfrm>
            <a:off x="4429124" y="3143248"/>
            <a:ext cx="4572000" cy="1477328"/>
          </a:xfrm>
          <a:prstGeom prst="rect">
            <a:avLst/>
          </a:prstGeom>
        </p:spPr>
        <p:txBody>
          <a:bodyPr>
            <a:spAutoFit/>
          </a:bodyPr>
          <a:lstStyle/>
          <a:p>
            <a:r>
              <a:rPr lang="tr-TR" b="1" dirty="0" smtClean="0">
                <a:solidFill>
                  <a:schemeClr val="accent6">
                    <a:lumMod val="60000"/>
                    <a:lumOff val="40000"/>
                  </a:schemeClr>
                </a:solidFill>
              </a:rPr>
              <a:t> &gt;&gt;Konya, Ankara, Diyarbakır, Şanlıurfa, Adana, Tekirdağ, Yozgat, Sivas ve Mardin buğday üretiminde ön planda olan illerdir.</a:t>
            </a:r>
            <a:endParaRPr lang="tr-TR" dirty="0" smtClean="0">
              <a:solidFill>
                <a:schemeClr val="accent6">
                  <a:lumMod val="60000"/>
                  <a:lumOff val="40000"/>
                </a:schemeClr>
              </a:solidFill>
            </a:endParaRPr>
          </a:p>
          <a:p>
            <a:r>
              <a:rPr lang="tr-TR" dirty="0" smtClean="0"/>
              <a:t/>
            </a:r>
            <a:br>
              <a:rPr lang="tr-TR" dirty="0" smtClean="0"/>
            </a:br>
            <a:endParaRPr lang="tr-TR" dirty="0"/>
          </a:p>
        </p:txBody>
      </p:sp>
      <p:sp>
        <p:nvSpPr>
          <p:cNvPr id="11" name="10 Metin kutusu"/>
          <p:cNvSpPr txBox="1"/>
          <p:nvPr/>
        </p:nvSpPr>
        <p:spPr>
          <a:xfrm>
            <a:off x="357158" y="5786454"/>
            <a:ext cx="3500462" cy="830997"/>
          </a:xfrm>
          <a:prstGeom prst="rect">
            <a:avLst/>
          </a:prstGeom>
          <a:noFill/>
        </p:spPr>
        <p:txBody>
          <a:bodyPr wrap="square" rtlCol="0">
            <a:spAutoFit/>
          </a:bodyPr>
          <a:lstStyle/>
          <a:p>
            <a:r>
              <a:rPr lang="tr-TR" sz="1600" dirty="0" smtClean="0"/>
              <a:t>2024 YILINDA TOPLAM 20.8 MİLYON TON BUĞDAY ÜRETİMİ GERÇEKLEŞMİŞTİR.</a:t>
            </a:r>
            <a:endParaRPr lang="tr-TR"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142854"/>
            <a:ext cx="1357290" cy="502906"/>
          </a:xfrm>
          <a:prstGeom prst="rect">
            <a:avLst/>
          </a:prstGeom>
          <a:solidFill>
            <a:srgbClr val="FFFF00"/>
          </a:solidFill>
        </p:spPr>
        <p:txBody>
          <a:bodyPr wrap="square" rtlCol="0">
            <a:spAutoFit/>
          </a:bodyPr>
          <a:lstStyle/>
          <a:p>
            <a:r>
              <a:rPr lang="tr-TR" sz="3200" dirty="0" smtClean="0">
                <a:solidFill>
                  <a:srgbClr val="FF0000"/>
                </a:solidFill>
              </a:rPr>
              <a:t>ARPA</a:t>
            </a:r>
            <a:endParaRPr lang="tr-TR" sz="3200" dirty="0">
              <a:solidFill>
                <a:srgbClr val="FF0000"/>
              </a:solidFill>
            </a:endParaRPr>
          </a:p>
        </p:txBody>
      </p:sp>
      <p:sp>
        <p:nvSpPr>
          <p:cNvPr id="5" name="4 Metin kutusu"/>
          <p:cNvSpPr txBox="1"/>
          <p:nvPr/>
        </p:nvSpPr>
        <p:spPr>
          <a:xfrm>
            <a:off x="1285852" y="13"/>
            <a:ext cx="7572428" cy="779067"/>
          </a:xfrm>
          <a:prstGeom prst="rect">
            <a:avLst/>
          </a:prstGeom>
          <a:solidFill>
            <a:schemeClr val="accent6">
              <a:lumMod val="60000"/>
              <a:lumOff val="40000"/>
            </a:schemeClr>
          </a:solidFill>
        </p:spPr>
        <p:txBody>
          <a:bodyPr wrap="square" rtlCol="0">
            <a:spAutoFit/>
          </a:bodyPr>
          <a:lstStyle/>
          <a:p>
            <a:r>
              <a:rPr lang="tr-TR" sz="1600" b="1" dirty="0" smtClean="0"/>
              <a:t>        Buğdaydan sonra en çok yetiştirilen tahıl ürünüdür. Yetişme şartları buğdaya benzemekle birlikte buğdaydan daha erken olgunlaşan arpa soğuk ve sıcağa karşı daha dayanıklıdır</a:t>
            </a:r>
            <a:r>
              <a:rPr lang="tr-TR" b="1" dirty="0" smtClean="0"/>
              <a:t>.</a:t>
            </a:r>
            <a:endParaRPr lang="tr-TR" dirty="0" smtClean="0"/>
          </a:p>
          <a:p>
            <a:r>
              <a:rPr lang="tr-TR" dirty="0" smtClean="0"/>
              <a:t/>
            </a:r>
            <a:br>
              <a:rPr lang="tr-TR" dirty="0" smtClean="0"/>
            </a:br>
            <a:endParaRPr lang="tr-TR" dirty="0"/>
          </a:p>
        </p:txBody>
      </p:sp>
      <p:pic>
        <p:nvPicPr>
          <p:cNvPr id="6" name="5 Resim" descr="ARPA.jpeg"/>
          <p:cNvPicPr>
            <a:picLocks noChangeAspect="1"/>
          </p:cNvPicPr>
          <p:nvPr/>
        </p:nvPicPr>
        <p:blipFill>
          <a:blip r:embed="rId2"/>
          <a:stretch>
            <a:fillRect/>
          </a:stretch>
        </p:blipFill>
        <p:spPr>
          <a:xfrm>
            <a:off x="0" y="2643182"/>
            <a:ext cx="3286148" cy="21431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7 Metin kutusu"/>
          <p:cNvSpPr txBox="1"/>
          <p:nvPr/>
        </p:nvSpPr>
        <p:spPr>
          <a:xfrm>
            <a:off x="214282" y="5286388"/>
            <a:ext cx="2857520" cy="830997"/>
          </a:xfrm>
          <a:prstGeom prst="rect">
            <a:avLst/>
          </a:prstGeom>
          <a:noFill/>
        </p:spPr>
        <p:txBody>
          <a:bodyPr wrap="square" rtlCol="0">
            <a:spAutoFit/>
          </a:bodyPr>
          <a:lstStyle/>
          <a:p>
            <a:r>
              <a:rPr lang="tr-TR" sz="1600" b="1" dirty="0" smtClean="0">
                <a:solidFill>
                  <a:srgbClr val="FF0000"/>
                </a:solidFill>
              </a:rPr>
              <a:t>2024 YILINDA TOPLAM 8.1 MİLYON TON ARPA ÜRETİMİ GERÇEKLEŞMİŞTİR.</a:t>
            </a:r>
            <a:endParaRPr lang="tr-TR" sz="1600" b="1" dirty="0">
              <a:solidFill>
                <a:srgbClr val="FF0000"/>
              </a:solidFill>
            </a:endParaRPr>
          </a:p>
        </p:txBody>
      </p:sp>
      <p:sp>
        <p:nvSpPr>
          <p:cNvPr id="4098" name="AutoShape 2" descr="data:image/jpeg;base64,/9j/4AAQSkZJRgABAQAAAQABAAD/4gHYSUNDX1BST0ZJTEUAAQEAAAHIAAAAAAQwAABtbnRyUkdCIFhZWiAH4AABAAEAAAAAAABhY3NwAAAAAAAAAAAAAAAAAAAAAAAAAAAAAAAAAAAAAQAA9tYAAQAAAADTLQAAAAAAAAAAAAAAAAAAAAAAAAAAAAAAAAAAAAAAAAAAAAAAAAAAAAAAAAAAAAAAAAAAAAlkZXNjAAAA8AAAACRyWFlaAAABFAAAABRnWFlaAAABKAAAABRiWFlaAAABPAAAABR3dHB0AAABUAAAABRyVFJDAAABZAAAAChnVFJDAAABZAAAAChiVFJDAAABZAAAAChjcHJ0AAABjAAAADxtbHVjAAAAAAAAAAEAAAAMZW5VUwAAAAgAAAAcAHMAUgBHAEJYWVogAAAAAAAAb6IAADj1AAADkFhZWiAAAAAAAABimQAAt4UAABjaWFlaIAAAAAAAACSgAAAPhAAAts9YWVogAAAAAAAA9tYAAQAAAADTLXBhcmEAAAAAAAQAAAACZmYAAPKnAAANWQAAE9AAAApbAAAAAAAAAABtbHVjAAAAAAAAAAEAAAAMZW5VUwAAACAAAAAcAEcAbwBvAGcAbABlACAASQBuAGMALgAgADIAMAAxADb/2wBDAAMCAgICAgMCAgIDAwMDBAYEBAQEBAgGBgUGCQgKCgkICQkKDA8MCgsOCwkJDRENDg8QEBEQCgwSExIQEw8QEBD/2wBDAQMDAwQDBAgEBAgQCwkLEBAQEBAQEBAQEBAQEBAQEBAQEBAQEBAQEBAQEBAQEBAQEBAQEBAQEBAQEBAQEBAQEBD/wAARCAHeA5wDASIAAhEBAxEB/8QAHQAAAgIDAQEBAAAAAAAAAAAAAAYEBQIDBwEICf/EAG8QAAEDAwIEAgUGBgwKBAkCFwECAwQFBhEABxITITFBUQgUImFxFSMygZHVFhczQlKhJDhVWGJ2gpWWl7HBGENTVFdys7TR1CU0Y/AJGSZEkpOy0+E1c3R1g4ai8ShFRlaEhaPCNjdHSGS1w8Xi/8QAHAEAAgMBAQEBAAAAAAAAAAAAAAECAwQFBgcI/8QAPBEAAQMCBAMECQMEAgIDAQAAAQACEQMhBBIxQQUTUSJhcYEGFDJSkaGxwfAjM9EVNELhcvEWJAdDYoL/2gAMAwEAAhEDEQA/APum5hfdz72V20KRuxcdqUmi2tQ6k3HpEOlu86RLl1Rt1bipkN9f0IbIASQBg9Oupf4udw/3zG4/832391azi/tkb1/iPav+/wBe0+a8jxLG4ijiXMY4gW+gWqm0OaJCQPxc7h/vmNx/5vtv7q0fi53D/fMbj/zfbf3Vp/0awf1PFe+VPlt6JA/FzuH++Y3H/m+2/urR+LncP98xuP8Azfbf3Vp/0aX9TxXvlHLb0XP1bd7hj/8AmY3H/m+2/urWtdgbhJJSPSY3F4sdP+jrc+6tdDV9E+1jUSRLhRk+sy32mUo+kpw4x9p1YzH4o/8A2FSFIOs0JHO3u4qcJPpK7jE46kU+3Mf/ANq0N2BuI4CU+kpuQPLNPtv7q1oubfbbW1m3U1O62FuNfTbjq41ED4eeua3Hvfd92RwzabS6FSJEb5uavKpaiVYygdkdPHGrqOLxld2VjyV0qHAsTXIcWZW9TYLqTdgbhuZH+EpuQnH6VPtv7q1iuwNx0kBHpJbkK9/ybbmP/wC1a4a3ce6FMdj1Oj37UJMmIEIVGnr5jMkZ6hwHssjxGu37W7vwNwoRiOs+oV2In9mQFZyjHQlOfDTrYnHUH5XuKvx3o7WwdEV2kObvGo8unet6tvdwU9/SZ3GHv+T7b+6tL17Wnu7QKKqtUX0j7+kpiL5sptym26pRjgHjKMUse0Oh8egVrriiFJ9v7MZGo8hcdLKm1qQlK+iiTgYH/wAcfbqNDimJY8PcZA1XENJr7NC4nFZ3RmpbejektfC2nRxoV8nW91GP/pXrJMHdlSeP/CRvvB7f9G29916n1SktWbWm2YeDRKg7iKErwmO6vuyD4IV4EdiRqx4Wkpw0SoZ+kRj9WvoFB1HE0xWpixXl67sVh6hY935+SqD1Pdn98hfn8229916PU92f3yF+fzbb33Xq/wBGreUzoqvWq3vKg9T3Z/fIX5/Ntvfdej1Pdn98hfn8229916v9GjlM6I9are8qD1Pdn98hfn8229916PU92f3yF+fzbb33Xq/0aOUzoj1qt7yoPU92f3yF+fzbb33Xo9T3Z/fIX5/Ntvfder/Ro5TOiPWq3vKg9T3Z/fIX5/Ntvfdej1Pdn98hfn8229916v8ARo5TOiPWq3vKg9T3Z/fIX5/Ntvfdej1Pdn98hfn8229916v9GjlM6I9are8qD1Pdn98hfn8229916PU92f3yF+fzbb33Xq/0aOUzoj1qt7yoPU92f3yF+fzbb33Xo9T3Z/fIX5/Ntvfder/Ro5TOiPWq3vKg9T3Z/fIX5/Ntvfdej1Pdn98hfn8229916v8ARo5TOiPWq3vKg9T3Z/fIX5/Ntvfdej1Pdn98hfn8229916v9GjlM6I9are8qD1Pdn98hfn8229916PU92f3yF+fzbb33Xq/0aOUzoj1qt7yoPU92f3yF+fzbb33Xo9T3Z/fIX5/Ntvfder/Ro5TOiPWq3vKg9T3Z/fIX5/Ntvfdej1Pdn98hfn8229916v8ARo5TOiPWq3vKg9T3Z/fIX5/Ntvfdej1Pdn98hfn8229916v9GjlU+iPWq3vKg9T3Z/fIX5/Ntvfdej1Pdn98hfn8229916YAla1cKOox26a89pX0vtxgaOVT6JetVveVB6nuz++Qvz+bbe+69Hqe7P75C/P5tt77r0wd+w6eY7aE8H0u/wANHKp9EetVveS/6nuz++Qvz+bbe+69Hqe7P75C/P5tt77r0wK4c8QTga80cpnRP1qt7yoPU92f3yF+fzbb33Xo9T3Z/fIX5/Ntvfder/Ro5VPoj1qt7yoPUd2M5/wj77/m23vuvWRp27KBk+kfffD/APS23vuvV7/JzpVvS75NBjsxKbyHJ810NtJd6pbbAJLhA7gFIHXxOnymdFZQfiMRUbRpElxsFMTB3YUMj0kL7x/9Lbd+69HqO7P75C+/5tt77r1U2vfqpkhdIuR6HDkoKA2pslLcjj8gc466dFJ5aij9Dp3zpClTUsQcVhXmlWkEKg9T3Z/fIX5/Ntvfdej1Pdn98hfn8229916v9GjlM6Kn1qt7yoPU92f3yF+fzbb33Xo9T3Z/fIX5/Ntvfder/Ro5VPoj1qt7yoPU92f3yF+fzbb33Xo9T3Z/fIX5/Ntvfder/Ro5TOiPWq3vKg9T3Z/fIX5/Ntvfdej1Pdn98hfn8229916v9GjlM6I9are8qD1Pdn98hfn8229916PU92f3yF+fzbb33Xq/0aOUzoj1qt7yoPU92f3yF+fzbb33Xo9T3Z/fIX5/Ntvfder/AEaOUzoj1qt7yoPU92f3yF+fzbb33Xo9T3Z/fIX5/Ntvfder/Ro5TOiPWq3vKg9T3Z/fIX5/Ntvfdej1Pdn98hfn8229916v9GjlM6I9are8qD1Pdn98hfn8229916PU92f3yF+fzbb33Xq/0aOUzoj1qt7yoPU92f3yF+fzbb33Xo9T3Z/fIX5/Ntvfder/AEaOUzoj1qt7yoPU92f3yF+fzbb33Xo9T3Z/fIX5/Ntvfder/Ro5TOiPWq3vKg9T3Z/fIX5/Ntvfdej1Pdn98hfn8229916v9GjlM6I9are8qD1Pdn98hfn8229916PU92f3yF+fzbb33Xq/0aOUzoj1qt7yoPU92f3yF+fzbb33Xo9T3Z/fIX5/Ntvfder/AEaOUzoj1qt7yoPU92f3yF+fzbb33Xo9T3Z/fIX5/Ntvfder/Ro5TOiPWq3vKg9T3Z/fIX5/Ntvfdej1Pdn98hfn8229916v9GjlM6I9are8qD1Pdn98hfn8229916PU92f3yF+fzbb33Xq/0aOUzoj1qt7yofUt10p4l+khfmP/AKW27916002Ju3Pu+HbafSMvvkuRHJTyxTLe4wAcJA/6Lx3B8NXk6oRoMZcic620w2MlxXh5at9taTMmVSXeEyG6zHfjtxIHOGHFNAk8z3ZJP1a5vFKtPCYZzpgnTxWvBPr1q4Ey0aqSNutxOv8A90vuP3/c+2/urXv4utxP3zG4/wDN9t/dWn5P6SuhPh5dde68M7ieKn2yvQ5G9Fz9W3m4iU8X+EtuOf8A832391axO3u4aU8S/SY3FT/+b7c+6tdAUCU+zrVyjxKU8vIPYHrj4aBxDFRJqFPljYJEG324ikhafSX3Fx76fbn3Vr1W324Se3pMbjq+FPtv7q1nfm69nWIG41brPLlrOW4sUcxxf8kaqrT3+s66KjFozcWqQZNQe5MT1qNw80gE569h01Y3H4t3+ZW5vCMU6h6yKRydYVinb7cNXf0ldyE/Gn2391az/F1uH++Y3H/m+2/urTwr9kJ4ErWlQ8umtyRwpAUc4GoO4jioHbKw5G9Eg/i53D/fMbj/AM32391aPxc7h/vmNx/5vtv7q0/6NQ/qeK98pctvRIH4udw/3zG4/wDN9t/dWj8XO4f75jcf+b7b+6tP+jS/qeK98o5beiQPxc7h/vmNx/5vtv7q0fi53D/fMbj/AM32391af9Gj+p4r3yny29Egfi53D/fMbj/zfbf3Vo/FzuH++Y3H/m+2/urT/o0f1PFe+UctvRIH4udw/wB8xuP/ADfbf3Vo/FzuH++Y3H/m+2/urT/o0/6nivfKOW3ouejb3cHBP+E3uKeuOlPtv7q145t/f7aeYfSa3Fx/9L7b+6tPqQlLhRwo4e5xpZvS6nregSkw4LdRqZb44VOStIckEeXw1b/UcQLl5VlLDGs4MYLn8+CULmgVizoiZt0elnfVNZWvlpU/EttOV+XWlaVI24NvSQQj01bwSP4ce2k/20rrrqFAsSnAyKpcSn6s/Nket8uesSUQ1kfQa4uiAO3TV4qz7UfILluU5ZAA9qKgjt8NR/qOL1zraynw+n2Kgc49RA+oXA94bovWydsrvuW0PSpu2fcFAt52uRYciDbq0LQkZSpaUUwEoPuIOvrQ4z4a+c/StolMp/o2bnS4lMisPfgvLZ5jTaUqLfD9DIHb3a+jPjjXpOD1qmIol1UyZ+wXJxQptf8Apad65LF/bJXt/Ee1P9/r2nzSHF/bJXt/Ee1P9/r2nzXnuMf3b/L6BWUvZC868XmPLXnF7WNeKKE4KzjrjvrFzKXkcOcEHrjoPr1zgrPBDjhSrhPsfrzrFUjgVwrT08SFZx7u2l64dxLItpSI1yXZSqa5JSVNNyZSGlLAOMjJGuBbj34dxblkUW37mUxQaSEIQqnSkrM5akpWVcSSTgcQT28DqyjTNV+RsLq8O4PiMfUywQ3d0TH54rou+W5E6iCDZNsVhcGs1jjc9bQ2h0xY7YytZSfPIR9euNPUpqeX1VOq1SpGWAJHrM50oV7wkHHXy1qplDp1MkLltCQ9KcHLXIecLp4M54eI9uoH2asejfteA16DBYAUmzVF17XD4OhgKbadC8auiCT9QNLSkrcCg0ek2FVl0qmR47nqwwpDY4vpDPXvpqpaEppsZbJ9jkNcGPBBR0A1CuuCqo2zUac8rHMiujp17DP92tFi1BFQsmjTupU7AYyPLgTwn9euoym1jeyE3VC7ES87b3V+lPDjz9/XUaTBW8+JkCoSaXUEDhRNiqCXgPI5HUe46kqGTjqFAcWMdh79e54jjqAR2II/t1F7BUEOVnZBLY/O9WP4wN4HWXY679ZQhxtLSHG6W2Hm8DBUSVYJPftpalU6r1R3m16/bjqJ78PrIZT9jYGpqZsL1hURUloyCniUyHUc1KPBRTnOOnfW3zwnHu1m/p+HLsxYoUOXQGWiG7XyibDr9e9U1UoMBqlp9ZrNXZZiAlkLqDpAPcEgk56412i1qg/VLZpdSmIWmVIitKe4kYyvhHXXLmfUE16jrraUKpwf+dC8lIcKCGyr3ceNdlUlKe3TgJR07dPL3DsNeh4bSZSodnc6L5l6cVs2LZTDIga9Z1+H3XmjRo1vXiEaNGjQhGjRo0IRo0aNCEaNGjQhGjRo0IRo0aNCEaNGjQhGjRo0IRo0aNCEaNGjQhGjXnshJUrIA6nAzr3C8/QKhjPTy89CgvQ2o+P6tHDjpqqXX478hUOiRpdZkoOHGac1z+X71LB5Y+BWD7tIB3YrVUmVSmUigpgP0+SuE8KgspfYdRg5U0AehCgR16jB8dIua0Zn2W7B8PxGOqcrDskrqiuFIKirGPDHX4/DS7V9w7VpJUyJYnSvzI0P55f19QgfWR8Nc6kfLFR4l1q46hL4+6UL4W8eWMdtex40aGD6pGQ37+Dqfr1jqY+k2zBK9jgfQisTOLfA6C5+KmVa4LhuaSXXHpdIgoGWYTTwC8+JdcH9g1p+Urrj4TAuyaAB0DqG3R+tOf168wnp0T549/nr3i9nGeusJxdUvzL2NH0e4fSo8jlgjqdfivTV72UsPPXfIDn6LcVoJ+zH9+pCLlv9koWi6YiwD9B6njCvjwKB1D4U54uufMayScfRT9en67WH+XyCR9HeGEQaI+alquzcFUwSl1umEBX/AFP1Ehoj/W5mf160Q96K8m6pdt1C1Y7i4sRqXxMSy3zW1lSSpIKT9EpGev8AjBrUpKnFDi9o+/STfba6TVLevCHkLjVBFMeTnq7HkEAo9+HEtq+o6sZxCtMGD5LBivRXhhbIpx5n+V1Ze5lWcHBGtJbRPVDkiejGPghs69Z3RqLJ/wCkrSWtA7qgSw4R9TiU6XPYCQhDqCO+Mjr8Ous8+yOE9vDodHr9SbAKP/h3DMhEGes/bRMErdJ5yKpqjW1PMlfQPTi20y39TalEn7NLCGX1Ornz33ZM+R0ceUceOQhtP5iAeutyfepA1mOis5x/adU18ZUq2Ngujwr0dwfDO3SBLuphRXI0F6t0b5T4PVfXEc5SugCAcjJ7gZ8tdnTzVHicHCrxT5HXG5DLUphyM8jKXO/92nfbuuv1Sku02Y9xTaQ5yHM9XFNf4p0+J9jGT2zntrdgK0sybheR9NuH1DVbjGXGh7k3KGNYlWNCHOJPF4a94fs1u2lfPSSdFkhSFJ9rprHsr6XEPs0FxlGE8PXPnjUObcNvUx71afW6fFfJ/IvSm0ue4cOc/q0w3orGtc+2sdFNUtAxhHX46B9Hi1i28hz3ggKQsdApB8R5j362Kxw+zqHckBmMysdGjRqSaNGjRoQjRo0aEI0aNGhCNGjRoQjRo0aEI0aNGhCNGjRoQjRo0aEI0aNGhCNGjRoQjRo0aEI0aNGhC8HbWaQlRT7JT3yon2QNYq+iNQalWI9LbQ0pJfmSDiJBaGX5bvggJ8vEq7YB8s6XtQk0GYCrK9WLbhXNQI1yT2qfBD3ranXweErH5IHy+cxjXbWHUvJQ2h1CgtsHiSf16WbP2uhGjOyb0jR6jUqn7UlLzeUtjwbSCOgHnqhrOy100OsOVray9l0tTyi47TqgVPxSonJ4cdUfr15Tj2FrYt4dS7QGy9nwnD4blBj35HHc6H4aeN10hx4x0hbz4I7lRGO3mfLSzVd0rBo65Prt1wgYIC3221c1TQJxkhAJ7kaX4O1W4d3LXG3ZuWEqmlKQmn0fmNhawcgrcIBx7saf6Zt5ZlKyiBbsJtK0IQpSmgrix5k99cfC8FrVm5n28VvqnCYZ2Vzs/wDx023I8dkhL9IfaVSktG6AST39Uf4fj9Dtry7d3KHGsY3Naj6bikyEkU+PGUA4+euSE9/Z65yPAa6d+Ctu5WPkSF18o6B/dqgRtVZUestXXDoTcaosMrZaLfspAWrKjw9snWmlwKqHgvcCPBTqYvhwg0mOBF7kEH4AL5Dtlym1RJulEpydUKg6sSZL4+eacySWjnq3w4I6d+n6Q1eLdrMCpwK7b8uO3Ppr4dS5IRzELRghaPdkEjpqfuhbtOtXfSYzRy0zGuGjfKUiK105chp1KeMjw5gV9fK1GwlSlfNn2BkpAJ+3XTfhKNJvKAgL3OAxn9Rw7ajxbobp7Y9JtyJKcFw7b1WJGSrAkR5LcgY8ykAEa6daO5tqX4zzrWrLMotj59nBS618UnqPjgjXzsrqr2UrScY9rtqCukI5i3oUhdNlrWD61FXyldOwJ8QdcWrwg+1SdboVlxXA8DiGHktLHdQSR5g3+a+v0KcH0l8XH26Yxrb+d3wNcw2bver3Zb0n8IeQqoUqUqJwsOAqUgAcK3E5yM9fs10xLmWxxniPiU9tcl9MsMFeKxNB+Fqmi7ULYT0741r5vMPAhWD56ybR4pSfr8Na3F8KvZ4EJHdSumdRgaKjvWauYHFcPVPB0+Os0nhbBUMnx1H40FwNLdAcQc8OR2PY6Tru3l2/spxUSq1+O7N4iEwoqufIV1xjlpyoH3HSdA1VtChVxDstJpJTm3KS4lZb9sjsO2o0qpxIDJlTqlGisoKOJTzgSAScYJPn4a5zAuPcTceNORS7fm2bECmjDmT2QZDycnj+Yzxozgd/PV6raS1JwqSKy09P+WUtGYlx5RStTfUED83rpTPshaXYVlE5a74PQX+/3TXFrFNqCeOBVIj6f+ycB/Xk61VCv0emJxMqTTa+Wt3hKhxKQO6gO+B8NILvo57Z/SjQZ8X/AOh5rif79MlJ2ts2kuU95unqkPUtlTEV2Q6pakIJJI9/c99RBcDcKdWlgmiWPcT0iPnJHyS1XNyLirLENvaW3UVk1JtZFUfcLMWNhWFcaSOMny6DSbGoT+092x9yN1bgkXC/UQIvrTEIhqmqOSVABXsN4GM4J699d6jxYMNpMaJFS20kcIS0gBIx4dNYS40Z9pTT8YSEOdFIUkKSR5EaZpl1ybrRQ4ozDtNKmyGGzveI/wCUW8AAOoVVZt20C7KWmfblQjSY3EUkMu8WD5dhj69XuCFYBxjPv8f+GNcnEa2NsdwahWvUZFIptUZZaW+B+xFSCQAEpRk8z6sa6BTrotqoyXWYVwU2Q+2stONtSkKUlYPUEA9851JrpmdVlxWEyvBoAlhAM9O4kW+S596XXtejLuZk9rbmYH/1M674Sc6+fvS1cB9GXcsNK4h+Dc32s9D82dfQJ769XwL9h3j9guPXEOuuSxf2yV7fxHtT/f69p80hxf2yV7fxHtT/AH+vafNcPjH92/y+gVtL2QtbyQUglOcHVJeFSep9sVOoQ4D86RGiurRFYyFunhOEDHif7dXTg41cGMdiFZ8fLS/ds6NCodReqEv1eOmG9z5CVcJaHCeuR5dO3jjWGOytOHE1miJuFS2Xt3aSbUpkCVazZabYy23OSHHWuM5KCT45Oq25PR12trjgkIt5mmywQEPwAGHPPujUvYGXWZu1VvvVxb7kgxEK5jxypQ8CSep6eeuiODiGEjP6Xw1W05IcAuhWxmLwOIfTp1TYkWJg3+i+TKvRalaF2T7Oq9Wbm8psS4biR7Xq/wBH5z+HnHXSdZO6NnbjSqzCtWcuQ7QpXqc1K2inhdz2Hn2Oul7vSyveaTEciMMn5FaLTyUYccHNORnxA6dPeNK0Ok0iluPu02lR4bkhwvSDHZS3zV4+m5gdTr1vD6wrUJNyvaUXVqtGjVdAkX70oX9cEpioN2XR32I0qqx1l2c+5hLLAODwj89Z69tNVHpsSh0WDSIC0CPEZbZaPi5hPf6++lXcxyBUIsW1G6LDnVWoEtwmXmUOhlAOFO+2DwAfwcZI03UymJpVNhU9Cy6mFGajoW51UeBGMk/r1vOgUac8x51Sxuttydz7VFsC6alQh601J9ap68O+wc8PwOnCOyplltnmLdLaQnmOHKlY8SfPVRWr0tW26jS6VXa5Egy6w/6rAbeWQZDv6KemrlTnCypaU4WOpHfGlJgK1jaWdzm67pSj7W2vF3Olbqssyfl6bBbguHnnlctAwMJ7ZxjTervxJ7566RbCvK8rkrFyQLrsp2hRqTPMWmy1uBXrrY/xgwBgHy/Xp1efaZQp2S8hAR1KnFAAfE6HTZRpGkWlzBEnwusnWmZDbjEpvmNOJIWnTltjV5c6jyabPe5ztKf9WDyvpON4y39eMa5JK3Ps2PIVHZmSJrqAQUwmVugHtjPb7DqptPfKTEv1RottzHKa6A1Uo59p046BeOzfD8STjsNbcFULCQdD9V5j0swQx+GBpQXtPmRuF9QcY/OyM9tZAZSSntqLTqhCq0VidBlc+K6n2FJPfzyPA6kK+bWEJzwnxxrrkd918lcCxxa4LLRo0aSEaNGjQhGjRo0IRo0aNCEaNGjQhGjRo0IRo0aNCEaNGjQhGjRrzClHp1PloSJhe69SPzVdCeg8Bn36xHGBnCcds56fbpci3xBr1Qco9pmNU5yFlk8UlLbSV+IJzxnHu76A0kSmxrnmBqrSpVym0uUiJIccXJWOY1HZQXHleHRI9/T6xq2oe39au0My7wXIplMWslumNq+ccGP8aods/o/HTrt5YbNrxnX5y0SqrLVzZcnl4KicYQD34E4wAT56cXvmU8fLK+oHAn49/q1kq4gaU12MNggwZnqtpNv0SjxBBo9OYiR2kYQhtsJA180ekZbH4Ibm0e+YfCId2til1LhH/nrQKmFH3qaJT8GRr6meeSGlFauBA+lnw18UekzuXAp28jcW8GpbdGt6A05TUsgLbdkv9XZCkg5yBy2wMZGFkfS1kqdqSvQcHJp4tmUx36WU1KSFcXER9eslaUIu6drSnoyMzWWJK0NtyXoq0tZX0HU9snA6+emz6fRIydYrjVfTaT2uEMuoVauCi23DFQr1SjwYpWGw7IcCU8ZOAMnU9JQ82HWlIUMZBSeh940u3rt5Z24tHRQL4oyapAS+mQGXXFo4XE9iCgg6u40duCyiNGbDbTTYbbQnOAgAAAfV0+rStsgGpLg4dnu1W5RUPZRgny0ZPDxYx4aRI8LdZvdGRNk1mAbHTSlBEQNj1n1o+Oe/lpwlzqbSo4fqE9qM0tzHHIdDYyT0GSe+nCg2qXAkiI6qbhQ8caVb7oNXqyaTKoqYjz9LqSJwjSiQ08Q06kA48QXAfq0z8XE4rh6pHjoUniTwqSgjxChkd9IWMqb2is0tCTUxt1ZSeNdYt+mpR3YbYU4G/iSOuiBWrvpFyQKJc/yfKZqjbvJeioKVNrbQFHiHkQRq7uavxrYpiZ8iM7Kfcebjwo7KiC46teEgdcDqe+Djy1T21Qa5Mri7wupDbU3khiJDZc5qIbR/KZVgZcUc5OPHU9pKyuBY4Mabpx9ge2pPv1hxJVjjJC89Ej874azCf0e+km7dsm7pvW2bxcuatQfwbW6tMCLI4I0njTj51OOuotidVfWdUY2Q2U7K9rHhqM5FcTKTUoExyFMaGG5Da8EfwD5j3akqGE6w5fC2V+wlPc/8dNjywy0pYilTxDCys2QdVYJ3mXQZkGk3VS1vyKi6WYz8LBCihPE4SnwwOvTzGr9e6lE5ZMWDUJKv8mlgpz7snoNcatFt65q3Nv6ouLWkKdplIaHZiO2r5xQH6bjqcE+TYGnlI5eSlWSe6iBk/Hz1vOOeyxAK8gPQ3A4l5qAlo6BTKldVyXA043zEUeG50WhleX1I8irw+rVNHotNZaUj1NrhX0JKBlXkT5nv19+pqlAp68AGvQpDh9lGFjAOstTF1atyV6DBcHwfD2cuk0eMXKZdrJTyWapbrzvEinONuR89SG3Ar2fgCk/bp5HF9HXL7JlLh3s5DCuEVCF0TnqpxtfQDzOFKP1a6i4FcwJ4k9Brs0X5mNJ6L5Fx/DtwnEarGC0/VGjRowr2vIeZ76s8FykaNA69PHRo8UI0aNGhCNGjRoQjRo0aEI0aNGhCNGjRoQjRo0aEI0aNGhCNGjRoQjRo0aEI0aNeeHXQhZJ4D9JWNeqR+j11rkOR47SpDqw02gFS1uHAAAz/AHarolUqVUSF29blTqSCcIeS0EMk/wCsTnHvxogxmCbWvf2QJ8FvqlWiUlLXrPGp108LbLY4nHVnsEjxPu8uutHo/qqtUuy+l3PTWmarTJzTUUu9VR4ziOIN+78mo/8A2tdD2929epDqrluIokVp4cKfFENo9eU15e9Y6qPuwBT7ibdXE1cKtxds6gzCuRbQYlwpWTArDCAeFl9PgocSsOAjHiD21mq1/wDBq6+DwgpDPU1XWGWuNv2lL+vWYYSOuevnpI2o3Hhbi265OZgvwZsB9yHUIrygSzIbOFpCh7KhnxGNPSVZ1iAgQugtRjAkK41Z89a1QSrhxJcABzjUvRpi2iFFcYUhspDysk9NLG5F7U7buzqndVYwtins8QQe7rijhtse8kgaapRw0enjr5q9K+tJqdas/bplwLU/IXWqkwD0DTQCGuL3FZXj3tnQTF1dhaJxFUUhuuVwZFfuCtT78uzDlaraUN8kfRiRh1bYT8OufedL26Fn3vdqaQ3Zl9O24un1JuXLU2CfWGAerfv068nDpXxHsfHqc9yffqmt297YuyROi29W4k9dLkerSkx3TlhzyPbHx1jLi45l9Np4elQpNw+iui77JLmRwDPX+zXiPnmwU9UkhXfP69Qa7SUV6izKK9JfjNz4zjKn46+FaUEfTB8FjS9YVoUnaiyIVsuXJNnQqfzHBNq0pKnHCtwqIKjjI69BqOW1iry94eA4WjVMhiV2m1g3FadfkUepup5LqkJ4m3hg44k+7VfbO/28lOrU6p89FeoUd5yAVulDaeeDw8QSOvAD3Oqtrcqkynj8hUGs1bhyA5GiANEjOPaWR09+NbrAoMyBY7NPrEcsuv8AMcdZ8U8ZzgkeOsVXhtJ4c6LlKrUp4tzadRocI1gT4T0X0tWarvaiHTnqLS7eK3IiDOU46vCZBzkI80YxqFS6dv5OqbK6vcFCjQmnEOPMx2CpTiM9UdRpN2z3Vl2lVKfYV2vrcgLHJptZdUVKV1yGnie6xnAPkB5a+iQ0p48wudD2GvK1aJovLHEyF5THivw0inUpNANwYmR4yfhskFzbOdOSW65d1VkgVBE9jluckoSg5DRKO6M47+WmClbe2hSZ8qrRLfhNTZrpeeeDI5i1k9STpgSlLeUp8fDQnj4vaPT4argLlOxtd0jNY9LfRHLSn6HQ+evUp4UlGemc6y0aMxWbeV54eWvdGjRJQsUp4c46Z7694cdumvdGiShR5EFiU2W308SfDI7e8e/SHXdg9rbgeXLlWzHYlOkrckRRyXVLJySSPf1+vXRNGkb6q+jiatD9pxHgV84+kltvDtP0bb7epdcqnqtPtOpsequSCpDvMSDxqz3Ix0+OvqvXBvS5/axbm/xbmf7M67zg4GvW8AEYZ3/L7BY8bWfXeHVDJ/2uOGpQKd6R16uT5jMdH4DWuvidcCRgT69k9T7x9umOTuNYUNJXJvGjNj/6Obz/AO1pSqVuUC5PSHviHXae1LZXYlrt8LgPZU+u5H14H2auo+y218dvhRZlMV5ZZz/adcPjIPrj47voFvwYwXLHPLp7gPuVKlbl2EKfHqKLphLYmSvU47jTwIW/gHlgjpnBHfz0pTbTru8EWMu80SrepseS4HKSzJQr15sEctTix2B8hnT1Esq26bGbp0G34LUZt31htsNDhS724seeAPs1bohgLH6KOw1hDZEO0VgxNPDHPhQc02J1AWuPHZp8VuGwhplplHA22gYSlA7fDWz1pkp4OI5wACMdTpN3cvxVgWbPr8WOmQ8jgZZbV0StxfROT5Z18+vVzcS4IKG7ivGYgrd5xap6OSlJwPm8juB4fXrVh8OcQ7KwfwteA4LX4lT9YzANmL6zunH0lE0xy5LUqNNcS7WGpbkWSy0QSIy2yTx47AKSjGdca3b2+qe49vt0ClXxOtqQ1KbfXLhJC1qCTnhIyMDTRDpMGmuPyY6F82R7chxZKluHv38+nbzxpW2y3Spm6UKpz6bRapAFMmGGtNSZLSnCM9RnuOmvR8PwhwjCCd5XqmsZTw9PBPMmI+5HkTCxtflTLouS5ZjrfDElikx3XVAcLbSQHAM9sucZPx07mQhSU4dQpP6Q7fD465hJsmindWbDrbTkuLW2vXorDjquU3JQOF75vp1OOL+VqzmWg1a7gNv3w3bcKY7yfVpHA6yXT/kgtQ4FnyGSdb3QSo0S+m0gCwtqmKvWPa9x1Km1iuUCPOm0J4Sac64kkx3fNPn9fbVypSUoCgOLvgK8fjpFnOXdYPJrdSrDlxUZtf7OSWOXIit/5VsAnIHiO+PDTE9fNlR4Pyk/dlIDWOYHPW2wFe4df1ajfxVoexhMjK7vVTWLkr1Yrsm2rKZiOPQyEz6nLz6vEJGQ0hI6uO4IPcDqOutKdvqJMmoTd1yTa7UMcZjPPpYZCB4hlshZA95X31t2tbectqZV1MOJTVKtUJzS3ElJU0uS5ynCD1/J8vHuxr2dtXbczcuDuwTM+XY0A05tHO+Y5aiSFFPie/26dgYVeVz2ioRmJ69E0w6bCpLIiQYDTCEHKG2Ww2n68dx9nx0l7fxUUe47ktmmKDlKiPIfbKh1ZddHMUyVDq5ji7nr4HTHd9yN2rbsytFlbrjSCGmfF909G2x/rLwPr1hZNurt+kpiSHfWKhIcXInPeL0lZy4r4Fece7GiTlKm5rDWaG7K+o9UrlpuLNGS1Mhur5jsFzLYye5bIzgnx8D7tdDty8qLcQ9XZfWzPH5SK+OF1HuA7Ee8Enp21zvi4c5SSEfTA7//AA0qbjXxYNhW/wDhFf0tMKDzm2EvctanCpRwB0GfHv21soYxzAGuEheZ4z6L4bGE1qTsjt+i+juBRypGVfAHWGeh8/LXH6DdVeosdt6jVL5SgLQFpjyl9kHtwueGm2DupQOJArCpFLkdA4moey0CfJz6H2nXRp1mVrMN+m68Bj+BY3h4lzCW9RcJ00DrrVEnQJ7KZMCbGlMr7LZdQ4P1HW5SgnClK4Ur6gnpn4akTBhcctcNViDnR+djOslKLPtOI4R/C6axPXJLXQdzjoNTEuuAokwF6Rjxzo15xBXtJxj3a90lJGvAc+GskpUo8Kep8vHXiVcHsqGDnt4n4acE6BRJE3KD06aNeKVxK89e6XimEaNGjQmjR088jxODgfXo1DrFSdgphtxIapUqY8I8ZlBALjh8CScAfHRcmAjWwUzhPDxAFXXAwM51WTq3FjvinRczao6eUzBjkF4rPmR+THmo9sdAdMlL2ouiuMJk3XWlwWXR/wBRgOdeA9cOOeJ+Guh2/ZNuWzEREpVJjt8H+MKMrPvJ76qdXpsF7lb6WBc4y7RIlB2eeqCU1G9p5lSF/wDmcV1TUZkeWEYKyPE5GdWdW2F2oqiCJVnwGnOHHOhhcZ7PmFNkHPxzrozaSkYxjWiUkN8Lqj0z1PlrE6o59yV1WU2sgALkvo9VByDCumyZ1UlSn7XrrsRluU4XX24jjbbjRKj1WCS6Aev0T111x10BoulKghPU9PDx6a4RdN32ttPv1Luq9ahEo1HuG22o8Wc64EtOzIjzqlNfw3S3JSUDuQleOx0nXR6Sd+XpxwtsaUih0pZ6ViqI+feGcZZYPx/OwPfqt8M1WzDYarizFISVdb8bsXlDvVO3FiVqJTC3AEqqTVs859ouEhtpsEhCFkYVk56Ed+2uRw7RpENTkyW2up1CQ6XpFTqBD8t5wnJWSRgHPQYwMeA1uoduoovPkLekS5s1wuzZkhwqdfcPir4atuLodZqlXMvf8L4VSwdICoO2QqK9KPJuS16jSmHUIkSY59XJyAX28ON592Up7e/Wizbuh3FT+SrmM1GEENTYrjRQ8wcY9pJ646dxnVVPqdzXRXahbttyUUmBTnAzPqIHE+46QFcppPh7Bzxau7Zs2lWql52nesF+QeKRJfc433iB04jqO11tZJfNPbVX2MpHElf9+kvce9butGRbzVs2DJuRuqVEx5jjD4ZMNoAe2c9+pP8A6OnROeEeH168VwkH20DJ4cKPjqI1Wiq0vacpglYcXAlTrxKT3OcAnp1JOMeXfA6aVdw9sLX3Xt1q3rtEtyKiQ3KxGf5LnGg5B4hnI1Ov+zYd+WjU7Nqb82JGqjPJddjr4HUdQcpP1amWnb7NqW1TrbjSZEhmmR0Rm3nzlxQAxknxOjaRqoOaXPNJ4lsKxZZRHaQy12QkNj4AYHx+OtnRKStasDudeDvw9ScZ6DWiZNjRYrkqS8GWG21uOLX0AQBlR+oZ+zUVc0Bok2SpfxDVcs959wIiorQ43DnhBLag2FfFwpH16cEpbTxp4cKQfPPj5f8A29cyuerV/cajClWPbckIW61JbqNTbXHZ+bcDiVIBHGvPD04QdXKqhuiy2JjUO3Ki1/kIstwOKA8UqWkIz8Tq2JAWFlUMqOIEz+fwnXiUDw8PhnXgWriAKCFE8AHn4/2aVqHf1Hqk5dEqKXaVXW+iqbNbLbp8y3n8oPenOsb2rk9pti3rfymu11ZjRfEsNY+efI8EJR4+JIA6nUchV/rDcuYGVlUt0LWpdTXTnjLebjuBmXNZZ4o0Rw/muOZ6e/AIHiRpoVynGjxJ9l0Y4s9wR0x9WqWlWnSqPb6bbjwQuIWy0624Qebn6RV5k6U6bdCNvY7tn3JGqLjNPWWqVMaiuyBKh92kcSAfnGxhs56+zogbKHNcB+roVbbauGNEqtrf+cUOpPtFQ/Oad+eaJ+JcWn+Tp0CeIDSfYNMqQ+U7nq8VceZcEpEkx8jLLCE8LQPv7qx/CxpxT0z49dJ2qnhp5d0j3pUt04d4W1Fs2gU2ZQZL/DWZEmRwLYb4u4GOo4dOwVjltBK+HBwQOmMnHXQ43xHPjjp01gpt1XRP0eh4AcDPjpEzqrGNyEkXla5kdMnhdQtbT8ZwONPtrAU2c9xp4s++Hao8ujXChDVV7tqbQSmWB+enA+njwxri9qN7rJ3FuT8KnKYbR5TfyGGPywXkcXF49s9/dpynQG6k2G1/NqR1S6k/ONkeKT5614fEcgw42XnuMcFpcbpFzRleDZdmV7AB7/D2uvl00nV/cT5NqTtIodIFTfiDEpxyQGmW1n83ISrJx16aWHryvN6mpoi0RkuIHLcqST844j3J8F+eoEeGzT2Qywg9OuVH6RPUrPvPjrbVxjabYYZJXlOEeiFarVc7HCGDbqnCHupBRhFeosyAT3fYAksj48AC/wD7DTdTalArEJNRpktMmMvs431+0dwfceuuT4QhpXsEE9wTnOtcWbKteYK7R1ucDZzKitjo6145HgR56hQxgf2X/Fa+LehbaVI1cESSBOXuXZiMAdUH4HOvB192oFPrVGqEVmfCqLDseQ3zW3OIAEf3H3asEqQ4lKwoFCxkLHVPwz563EEL54QR7VkcPtcGR8c9NYq4kqxgn3jtr1TaeH6RH1a1Sp0eEoRpDzTThOAHHAknHfvps+KRBI/CtujXnspbSVHBV16+PkR5jXvbHF0J6gHQmjRo0aEI0fHprzi4fa7Y69dZFtTivbWEqA4uEEE488aLpdw1WKeJR4UhX2aFez9LWYSfyXNWn6tL8q9rbi1GVTFTy+7A4PXVMNqdTFz25qkAhv68aIcdAiDCv0J4xxfRGM5V01jxe458Bqqj1n5cqCKJZ6GqtPdIPE04FR2Ef5RxwdPq76l1+kXXZKhMuRcabS1gesS4yOWqPnxKf0B56UwcpVooVXszAaKYlPFnhPbWPF14eHUZVTpsNxqNJqkJtx0ZaSp9ILiD2UkZ6g+epi21o6rQUp78RGB9uiHA3VWwOiw/k699ryUfhr1JykrHtJHiOo0FQUpOOAqJy2c+PhjRedEpEarzrjPAf7vt7awfebituPPPJbQ0MrcWQEp+s41SR64zcl1M2DbFap6aqWTJeK3A5yWgSDwpz7bmc5/R8ca6PSdmaIl5mZcE+bWXGDlDcpXzKV+YTodUbSu5aqWEqVe5J1uUpO4NYhIZiPrt2E5z5ch5KkplrH5NlAIyU8WCVdjjHjrubUKOyyGm2w2hH0QkAY9w1jFp7URsMxkIZQkYSEDAH1alLTxDA6awVavNMbLsUKAw7YGq0qkcscAaV0GfDt9uuVbq3jW6hV2dqtvHgm4qwxzJs0nibotPJAVLUBnLp+i0jxWrjPRs6dr1uOJaVs1WvTFlDdPiuPJyfpLAyB9ZIH1aR9j7MlUi2hedYS4u4brWJ9SkOq9paFZLLYPglKSOnvV56r7pWi+sJ127siiWDbEa37dhpZYaHtrJJU8vxWonOSfjprA4c6wjfkU9vq1t0kKBUqrBpLKpU93kMIQtxx5RAQ2lAySo+Axri9Q9MHbZmU4xQqDdtwMNkoMum05HIJH6JecbK/iARq49K1b7ewt1KjuLRmOwhZR34TJZBA+IyPgTr54orKGaXESyy0htDLYQlP8AqDHb/v11Co/INF2+DcLbxAuzmAF3OH6Xe1EtvFSi3RSnPBEqhvLOf/qQWP16+e6bekbcy9br3DLy1OzZ3qkaO6gpeiw4/wA00lTZ9tvJDjvUDPO1eqShz6aMnz0r16wqZVZqa1DffpVVQOk6IrhcI/QcHZY92qXVc4g2XpcJwRmArc+mc3cmnIThLvTPiASPtHTVDbVi2paMipS7bt+JTXKrJ9ZnFkHLyz4nPx1RPXFeVktqkXlCaqtIABdqkDIU0M9FOtdwB3JTkdOunhiQzIjolsuhbLqQ4lwH2SD4g6quAuy0sqkEi4Slf9UqbC6VQKPLXBk12b6sJQ7tNd1Yznr16dNew9rbYZUh6peu1dxGDxVCSt0cfnwjCP1a03U18qX3aUHOFRnJE4+4BKR/aDp1SorV7KM569PhnTmAIUWM5j3FwmLBYMxmUxRGbRwNoQQEpwAPLWbfEnDqTg8ecdxpN3C3XtPbSTQot0PutOXDUW6dDDTSl5cWcDOB0+J04pUhziKFDgBxk9BpQdSpsqUy7lsN2qNWKWxWIKoTpWlKzxoUO7bg6hY94Ouq7MbtPKjwrAvV4m4EBaIr7aSUzGkAYJJ7OAHqPhgnrjm3Fw+OB56qrkkeqU1VSE5cR2O6041IaHzra+YAAB36gkY1zcbhKdRhqHUJYzCtx9EYZ+5t3GI+HVfZCVDHH189ZhRV18NV1GcfepsRb6eMrYbJcV0JykeGrBHj5a8v3gr5w5uR5astGjRqCijRo0aEI0aNGhCNGjRoQFyP0uf2sW5v8XJn+zOu85OuDelz+1i3N/i5M/2Z13nXruAf27vH7BZa/tLkrH7ZO9fb4f8AyHtb/f69p74VqH08j4aRYyVK9JK9eFKf/wBh7W7/AP0fXtPSlfpdPhrj8WdGLf5fQK6n7AWOOH2OMZ14lY68CeJQ6ZB7a84W1KxxrB75zrxRU26lYCODseuMnXP9reFPRcO9J5hyQ1aqZcwt09VR5bjPbmu4HBn69cEvjdCNY92WxbDtu1Oc5c7i2USIqctReDAJcPnnOvof0kqu2ujU62YjkNdTlT2no7TqeIpSg5UoeWuXkI4itHxypsdeuMpz216Hg4ApmRqV7rhhqv4exswRMaaTPzWQUj83KghefiQe+oc6pU2kMrmVGZGYjtZUXHsJHvzrfIbdXHWhpZbK0FLagAeUSD858Qdc023s2i1Zh+pXBA+UZ9PnOxUSJU16Yw+UL6upadVwAnwx01123klbarnBzWNF1b22JF43Ii95LLrFMgNOR6Ih4YW6F/lH1f63h7gNWG4G2Vn7msUxm76WZZpExFQi4cKOB1HQHofb9+oNQ3RtukbjUjbB5mb8r1SJ6xFLUTLDSBkBKnPA9PDT106476HEggopMo1Gupm/XxSPurN3Cotqc7auhRKtWlvNNmPLOEconCzj3DVvAtK24ampTdvUyPNWgKccbioBB8euPPVLZCt3heFzG+F0IW8XkfInqgUHinx52e4xpzlPMspMmU80hI9lXNOcdemNO+irby3E1SI8RYQl+0tx7LvmdV6ba9WRJdoEtcKalLf5F1HQj3+X1ar9urXvy3n7gdvS9zXmqjUefTEcrh9Uj4OW9WtJiWnQpEyVRKRAiPVCQuTKchxClUhw+JKASft1ZNVRhbimVB5p1xJCRIjFpBHc4J7nt+vUuXUAJaLKHrVCo9oqvGbaEr1Z78Itw6ZRwpbsO3G/lOS3jKef2YQT44JCv5OnRSUY+dSFADBGM/D7P7tJ1Ji1ylbjTqbTaO5OTcMdEqOps4Sy62CCHCfzcKJ657a6UztvcshnmT69CirIHCzHirXgeGVLUOvwAHu1czC1atxoufi+PYLhri2u7tzp06Lmm3e59D3NduCLRoc1tdu1FdMkqlM8HEsAdUnxHfTHXqbRKlS3fwihxpMGP+yHEymg4lvl9QvB8sZ+rV1+Bd4Ud1aWIEKqJWS4HYwMdxRPQkp6gnoOpOly6Koim0SotVemgOsNct2HKXwl5BOFAEdF9M+Gm7CVWuAhPB8bwWKpGKoJAJKTrpt6zPSQsBqBTLtkLo78kKamUt/hHMbOSnIx5YxrokdKWYbUFtRUzGaRHyv2jwIASM+Z6aobTpdn2fabLNp0aPSaWhsyOVFSUpGRlRx3J1WbZ7epsRNZmR7urdaZr1RdqyBUpHMLAd6hpHToBrO5jrjoulTILw6xzDtEJgr0OBSYiqrDb9UlN4IeZ9lXH+b1+o6YYt+X7UI6JLEmHEC0DCCzxKOBgkk+ekKuXDGrzcelUoFxx+UWTlsgN4BCvj1I+3TnHa9XZDfYNNgHW01auFogT2j1XIdw7B8XxbnlgLGgDzvP2VvBv+66eR6/AhzmwMccXLLwHkD2xq2a3Zip4RJt6px0f5TgDoHxGlU9PgTga8Ckq9lS1p+GNQGNqG7gCs1b0P4a/wBiWnuK6NDvS1aoOaivRw4BkocVwkfEHtq3blRnkhTcthYPYpcBzr57vSu2fTYUiHXnWluOsLbEdDQdkOE9AEpHUHv17a8sG3ksWjSE1iCtmcIwDyS8sHPvwR1xrQOINiXNXCqeg7n1SyhV+IXfZ1UpsCOqTMmR22WwVrUpQ6Y/v1zy4N96TRUtT5FvVBVMkyW4yZCHAFuFfZfLx21Q/ItKyFqhoWpByOYSsA+fU6T4ypd/Vpqepvk21Qpa1MIxlVRmN5TzD5Nt9QPFZJz2GoPx4J7LbK/DehNOkIxD8zjpAX0fS6rTatDYmU15p1l38kU9COnUFPgRqdrijdPUy869AqVQgOvnjc9VeDfEQO5BBGeupqKhdjaQkXxVcJ7BaI6v1lo6vbjaJAJsVza3oTjmVCKJBbteF10qSn6XTWRSpOcp1zSl7h3TTkmPXKa3Vmx9GRHVyHiPIp6oPx6fDV1aN/TL4nVClWvZ9QkSKOtoTm33kp5QcBLZCuuR7KhnHgdXCo1wlpXAxfB8bgj+rTP2Ten2lAJ6k9Mar6ilblXocOHkz3Km04ylPUgIOVH6tWkS09zqhwrjUOm0fjP5abIVIcT7+WgJ/WvVftO4m3dwqva24LSBd6FLcgTuAJZnQCTwrjI/xZHZack5B031GtuDKpw+DqPfLxELv0cnlpUruRk41lkqV2xrVGcaS0lPGgE9cZ8+utnEnOOIa5neV216opIxnXKfSLvys7fWEmuW200ai7MbhR3Xk8TbC3M/OkeOMePnrqhU2n2s51wD0xZ0xuxaFSkcLECqVthibN/yCACR9uD192ncXVuGYKtVrDpK4ki2BUKoLgvCoy7hr2OJdQqDnNLQJPRls+w0Mg9Egd9XSU5UVLcJSBjoMa0MToMp1SIc2O9wdSG3QrGfDp8P163jPXrrCXnUr6ph6NKkwNpNsEj1j8an4zKMKS1SlWR6qTUeakes+seBB7+WnniSj2z2AydGca8UU9eLGPfoPaUqbeXJnVI2086BOpM6WiY25Kfqkt+QnPtDqGxkfBP69PXF+krSBuJR6fQ6bIv6jwxDq9E4JKHGEhJlNk8LkZzHRxDiD0yMheNbIe7FJmtNqjW3cshxaAS21AAx07ZWRqRZNwqKdYUv0n6p74k/R4xpIpFnXVD3Qq15SL4myKNNhNRY1FcWrkMOIOSsD6Pj/wDZHVvQbyolfTIMZLkZyEvglsTG+U6wfeP7wce/VW5upbzz6o9NiVWrKQsoBh0/KDg9wpZAI940gCFOpUpPLSTonJHEltIKuJXYq8zrJRUB9HSe5f1ScSVRdvbmdPAeHibZRk+/Lp1d2xcEO5qYmqQWnWkFRbW28AFtuI6KQceIOlB1KtbVa+zSrNxxaUhXMWgePD30hXbJn3PV3rGgKaYhNR25VamL6lLHHxBlJ8OYG1ZPkDp9c4ipCEFAPhxDOkFhUeg3tWKRckYCNdhQ7DkKJDbmG+W5FJHY4yRnvxL02KrESRCYqNULbvCiqTb1VYqNPW2YQcjO5wgYBRxe7S1sfbVh2XZiba26rfytTYrzoW8qRz1B/iJcST4dfDTBZti2ft3RhQLMo7VKp5cW96ulxaklxZ6qOTk/brTYNj2LYVLdh2FTIUSDMkKlv8hwuoW6ScqBJOBnw0SIIVbabhVY8gAgGflEJOYlV6XDud3f+n0Cn2/FqnLozgIATHP0HCs5KXM46jrqTb0WNZd5JXVau5VIFwRERqTUZjvMVF4DxCLxHuHAriCj1y3puuyz7L3Kt1dt3PAj1mlF4FTZkH8og56KQfDy1tkUO2azSVW2uJDk0+MhuL6ukg8kIGG+oOQseB1LMochzTMz0KvEniwPPoPr1r6LIwvxynJ6D3jy1yy0bZuRxVdZot+VtlymVR2LFZmLaksBAWeEHjTxr7d+MEaYPwl3FlJ9SRYcdioIHBIlSpWYJx+enoVkfwTjHbJ76WToVNmIzNl7dfNPCSEg5V4nx162rI+vXM7kuTdm1YsOqVB60vVnJcdh7lRpILbTiwM8a3yP1a6JEqEWahS4cyPJQg4KmXQ4M/EHUYMSrmVmPdlgiFKyNYqwrsevho7/AB1ir6OAcZ6eycairtV6nH0ULCl+IB6jWXCVJHkRnXI5FrVKxdxKhcdvViqVmo3ssNpp1RqHDT4bbI41FACCeI8OPrOr9u+LqZuGkUSq2jFjiqrWgcupF11IQgqJI5QHB089WZNwVkZirlrmxBhPijjtr1PXrrRJlQYQWuRUmmQCRxOuBOPhnVPNv6zISS5JueEFAfk2XUvOn38KMn9Wq8mwWp1ZrLlXqvZVjOT5a5xRzd+4FPcrEm500mmOuOIaYpscB1TQOAeaQSCR5Ea2SbiuG9ozlMtKlSabDl5bfq8wFopb8VMNdy55ElA8we2nWiUuHQ6XHpUBBbYjtBltvHgPE+/VnsBZ/wB90DRQqZZNu0eG1TWaO0ttjOFPEuqUsnqtSj1WSfE99XFLTVbfS4LZqy6eh8YcaACkZ8wDnH1a3fDto4hxcOevlqTMRVYZDlCvw3CV25KlMEeCvKXuOuCyiFdEF0rz/wBejp4m3B5KT3B9/njSvUHEXVVpVdqUAcDnzURl9GeU0jscHsVHJPx1KWniSQkpAX4kZGvEg5KieutDsfUfTyFcjB+jODwOL9apjbTYK52/uqBb8f8ABesOri/PrVBkOdWlNkA8snwIPF9RGugs1KDIwhmaw5nsnmA49w1yJ5pDrZStpC0+KVo4h9Y8v+OkOjUeNcl2z6w4hcSHQHTBhQ47pZ5sggFx1wo69AQEDPivV9LHiO2FwuJehoq1jUw74zXgr6fSpKhxDqNen2faV0GuLstVCO3yYV01xln9Ey+PB8hxpJ1ujyK9FVmJd1YbP/aqbeB+paD+rGrRjqO5XIf6F8QAkFvxXYFPIbbU9zQgN9SonAH1653WtwqrOmSItqiMmG2eEzXWycufnFsfQJx4kHVHNXW61HDFbuSbKj5yI4DbLRI8w2kE/WdetpabbS2z9FGAEj2UgeIAH9uqquPDf2teq6nCPQvK/mcQII6DQrQ3HqbPO4borAMkYeU3NcAd+Izpy9F2nsx74v5ERjiiI+TmlHHQu8nKs+Z4CknPnpSeejxWS9JkIZb/AE1rCR9p1QWzu1Sdr92odVhTnZFPrLXqtxMQUmQlptH5KW7gHgKclBQnqocPkdZWV6j3dp1l3OM8Kw9HCEYamGm2guvuWDToEBseqxmmA4eL5tASPs1slxWpsdbEplKm3BwlK/oqHkR4j3arLRu+2rxo7NUt2twqpFWPysdzix7lA9UH3Hrq9GFrJ4wR7jq3oV4eIOUpUZ23sOGw9EZtCmJRIPE8lMdIDhPcnpqjc2RshSlLpqJ9M8QIMx1hI+pBxrobgCVcQHEo9sdP16UqLunYVduiXaNHueDMq8LIkRW1HLeCQRk9FYI68PbpnuNWMrPaTBUOS12oVKdj6Nyw/BuOvNzEHLcldQddKP5KyUH4Eajp2UencabpuSZUI56erRj6slwf9oW8Ff166klxCAE8SOE9sa2cSVYwQdP1iqd1D1ek0zC4rvZt/Fp+2orFr0xDFStJxqqUxTLXCpkoWObgjwKCokeJGddQt2tRrjo9PrsB0GNPiNSm8dRhwBSRn3DP26tJ8ViZBkQpDKXWZDam3Gz2UlQwR9muTejjJdZtSs26mTz4FAuKbTqW/wB+ZH9l3v48K3XE/wAnHhqv2+0dVbpYLrye3XUeRPhRmlvPyW222xxrUtYSEjvkk62PuJS3jjAPx18V7kXLP3Yvat0t64567Qo80wYkKNJ5LE11sYecdUj23BzOLAB4MY6aROUSVrwWEqY6rymapw9J7c+l3xQI209gXr/0jVqgPlJ6mq4/VYjfEoha/DiXyvsOqq2N9907Ciw4ldtmkXDRILCWXHKbzGZyUIGAvCyUOdB1AAz10t0yk0ylsBikU6JEZ/ybLAaT9iPHUp5JLC0tK9s5CeLt2OsxxBmGr2FH0coMoRVueq+urIuyj3lalLuqiukwKqwH45WnhUUHzHgdWjtYpbJ4HqjGaV5LdCf7dfKln73Q7A9HezKVbMZqp3LMjfJ8KC44Q23JQTxKeA6htPc9unv1zlNnt1J12qXnWanXqpLXzXpL055LfGvqeSyhSUMN9fYSM4GBnWhzw3VebwXBq+Oc4NsBuV9B+lrdtKTtquyYc5p2sXNIYiRWW1BSkth1C3XSP0QgEfyxrjsSOiHFaiIwQ02hIx7hjVXTLToVHkuToEZ71laAOc/KekOgeQU6o4HXw1cJGMDukDCMdAB5fHWWpULl7LhHDP6cwhxklZZOOuvevcdNeHqMaOmOFRwNVLr73S5flRTTLLrTiGVuuOxVxG0nqVOvnlNjHiONQ1Q0G0dwIlEg02ReseIw1HQgqiwW+cPdlY1e7jUtdSs2qIjvcuVDZFQj+Slx185I+1I1Y0OoGs0aHUk9US2Q6tPb2yMEfbqyYFlkcwPqw8bfdUVs2rSI843Gzc8yuy2mzFbkvyi622ASFDAONUFItKztjkXluDVbmmiBV5aKlMcnPlSIv5oDY8ASfs6dtRaQdpfRho9KtFuoVGHCr9RUmGl9TklTr68ZSVeCcnXSa1RaLX4L9IuOBGqMF9rgdjyEBSFDOfEHsdMk+SgxjHAGAHt+AJWul1Ch3RTYNeprzEyFJCJcWQlAKceCx5H36W6/cW4MLceh0CiWe1MtaW0tdUqqnCFRF5OMe/TVAh02jwUQIEaNDgQ2uBtlpsBploAnoB089UO325No7pU6RX7PqD0mPEfXFdUpktFLgOCMHuM6jpJ2Vr4eWtLocem8fZNa/nFBTmSfDJ7kaxtyhKvfcmiWqG+OJAPyzUiOo9jo0g/yjn6tKNA3Msu6Lqrtk0eYtdYtxwJqLPq5SEE9ei/z9du9HEtm4rvMhUUPq9T5Xs/snlYX9M/o57Y9+ubxTMKBA3SxGMbQwtWsyCQIHibfKZXdGWG0qBCTnHT/AIazSFcXEnt46y4vZznr5D368T7KuHz668uRay+dOuVno0aNVoRo0aNCEaNGjQhGjRo0IC5H6XP7WLc3+Lkz/ZnXedcG9Ln9rFub/FyZ/szrvOvXcA/t3eP2Cy1/aXzrey64j0k7lco1wLpahZFtcYDQcS7+z65jIJHbr9urNNybnRCEt1eizUjuHoy2SfrBVqDeP7ZK5/4j21/v9c1Ya9I3B0MRTl7ASuFXxNWlWIa4x/pSfxkXXDHHWLSivsIwXVQagHF4Gc4S4lOemTgeWs713gtm17RjV8IdmKqieXS4baSHZbh6BIB7YPc+QJ1EbR7RXnp0yPt7/Vn7dcFpEWQ8+ubPqEiYeY4Ijbn5OKjJ6J8tcXivB6GQGkMpOsL0voq13EsS5te7WiY3NwIn/SkoRXK5V37uuqU29WZXsBIOWojfg2n6vHx1YlKVJHsjtjHj015nGEpGOmCdH0fa76rw9FuHaGMEQvqryHGBp02HgF6hKeJKQfHoPf4aStp0cVolf5kia/IawcYbWrppyUVfT4Vgj84dx7/q1yqk12pWrc1bt23aJMrdMjL5xVHIHqL6zlTJJ7jxHljWoXBCx1XtpVWOOlwmGl7j7f3BuTVbChucy5LejoVLSuGoBttwJOG3uHH53np1wSslKsaS6NdEFdwim1e0pdCqtQbJacktI4pCEYyOYPIY0bmbaM7mR6RGcuSp0oUSoN1PjhOlBex/i3OvbQYlQY52QxDjOgsry66NIuO3avb0CrSabKqMN2K3LZALscuNkBwAnw0bM2IqhfJdsVmrOXJ8gU7jclzgU85xZ4Qpwdeoznvq1aYmVGqQqBR3EIkyc4ecOUttoSVFavf0x/K10y1rZhWzEW1AQt+RJJcefcGVurHiryHu10MFRcBzdgvHel3FqFJhwtOeYRfoArRmBGbe5SIERkZ6cLbYI92BrRVKTTa6wum1Flp9lY6lSSCnHY5/4Y+vUn2sdF8QHQK89eji/O10ReZXzRlRzHSwwZ/NFTWzZdFttUh+Ah1558ctT0p3KggdeAdBgavCtCx5kDJT5ax0aItCk976js1QyT1WTbi1pKUrGPfqJNpNLqIQqq0iNLKD82440lWD4e/UnRpiQbFREjxXP5mz9NdakQl3DU2ITuR6shpA4QfDi/s15B2lpkVLcR66KhMhtABDKUpQo+4qz/droPf6WgJz7Oo5Rlj+F0BxXHAyKh0jXZIVa2tojLaJNsusUqXECyFK41MuheMhR6kHonqNK/MlRpxo9XhrizmhnlL7K/hpP56NdfqtOjViE/R6mlDseQnlOpScex5aTapYMOFY82h0yNIq7rDL7sASFAvB/HzYSo+AONKrQbimBx9pdLgnpHX4S8039phOm87rj1UqVx3NcE22reqTdLp9M4ETqmAHH1OLQFctlPYHrjiOPr1i1t5V6RxfgrecyFHkD9ktymvWyVn/ABjZyChZ+BGfLtqdbNJm2aqqRLy4Idaky1zHytwEYcOW8Y74BA1fLr1IShEgVGPlftgJdCgB8PDXHqUalN2UBfTsNjMLiqQrPeL312VbbtjUS38rjNh+esLU7Ok/Ovur6ZPEeg+A6ao6xC3Wc3Oo79KqdKbshEV0VCO5n1tTvAeEpGPPHjp2izYExorbeQ6Aeqkq7HWZcad4Q2guhHUhJ7+/VJbUbMhbQ2jUDQ13hB1SnuhZFS3BtVduU67ahbb/AKy3I9diIBUeA/k+46HUXbtl62KlVbAlyzI9QDU+I8vo48w/xcRUPMOpd/8ASGtdQvm6ou534Is2NNfoQphnOV5IJZDoGeUB2z4azsSLOuiojcWryWEuPsuxoUNntFa5mFBw+KyWx8Pr09BB0VfYdWDqftab6J7GfhoJWPzOL69a5LUh+O+1Fe5Ly21htzGeWvHRf1d9Jm1Nq31a9oqpl/3gu5alz1r9cWg5DROUt5PlqIAiVsc9wcGgGOqcpD7EVlcmY6hhptJWVKPQAdSTrofor0Krzp1wboy4/qcCvtxoNKZUcLkRo6nSZJHgCtwBA74GeygTzii27CvrdK0rMuBeabIEiqPR/CUtgNlKVfwMrPTX2pEiMwoqYrDaUIQMJSkAAD3auottmK8d6ScQJd6o3TUlbhx/naTL62xs3cZLMe7aL60Yyi4y82+tlbWe4C0ELwfHw08+GkDdvcBjbSzqheUhpT5hey0wju84ThLeffq4NvK8o2XdlqXU+jNtEtkgUGew+D7DiatKKm/h87j4ZzrmW9luXbsvTrcmbebqXHF+VK2inuRpzjcxkILLrnROEn/F+J1EqHpC731aKI9Ltq36A8E4VKlPmSo57lKEE/rGk9/8KrurkS6r/uxdekw0LTBbSyhmNHJGCpKUdM9+uM6jzQAYXcwfA8TVqtNVsN71NlV3dmpELqW8NbSMYCYLTcb+3i0v1ux41zIbavC5K3cCEL5qGqjOyjmDx9gD+zTH9NR48/We+shjJ4hnWbmuiCV7OnwvBsMtphc9q9v0S0bvter2/T0Qm5b8imyg244UqC2uYk4J6nLKtP6eiynPQ9ft1UXdbrFzUdUBT70Z5txD8aQ39Jh1HUKHn4j4E6oo8LdqNwPLrdvTh3QXGXWsnwJ4E9/PS9oBXfsOJDbHonVfRJ9rHvxpCqlWu2qXk/SrJqVPbjUaMgzvWI5daVLcOQ1xA9CG+FXj+UGoNNqF67gTqhS58kW1EpTwiy0Q3uJ+QvGSUufmI+HXT1b9Bpls01NMo8NphhtRcXwnJKz3Wpf55Oj2Ep9YNrBLKrRu24ihN7XDGMFpxDq6dTWiltwhfEguqX7axlH0QnT23xIQlKHMADAGNUF6XhTLGtWq3jWGXDEpLBlOoZSVLUgdMpHn10WVdkC/LWgXbTEOphVRhD8ZDqSl3BP5wPjouRKkw06dTICSe9UV7WTPr1U+UKPWBT/W2fUaopxokux+PI4cfng5xnwI05U+HHpsNmBDZQ0xHbDbbacYSB2HTVbdtcnWrbdTuGNRZFUcgRzKTDYTxOPEDASn3612Jc0q9LNpVzTaFMoz9RY5zkGYOF5jqRhQ+rPwI0GSE2ik2pljtG6s6o5IZgy5ERAU8iM4trPYLCTwg/Xg/Vqi2vZYbsSkPMkqMmOJLriu7ji+qlH4nVu9No8+Q/QXZcdbzjBDkfm/O8pfslQHuzpOp9m7j0OKzSqJekP1OIngYQ7Tg4620OgB6dcaNoKTyGVBUaJGll0Hi+kry0q7pNRnLJqEuZJajrhhEqE454SW1BTQHvURw/ytJ1Ltusx7kFEv+5qnJmVBLr1PqEOetlt0AjiaDQ+gQCO2ruBa21tPvBikvT25lxNMma1Dmzuc+lAPCXgk/HGpQAVVzn1WZS0CbXP+k2xebVqK2akzyxJiYeSF8KgVp6gHwPv8NLm2W21tbeWU1ZttVWVOp6uapD0qRzlqLhJUOYOwGdNVSp8OqUt+lSkuKYmNLjr5ayklCxwn4Hrpb2/2yoO2NmM2HQVyfUGEr9p5alr9snjPF5ddR2gKbmHOHEAwNfhbz+Sw2s28tjbaiyaHa9QlTo0uoSJ5dlSg+oOKIynKfoDp2+OtFm7b2ptfMue54VSn8Naf9fqCpskOpYDYJykDsM6lbYbbW7tZQHqBapkmFNmu1Ran3ecpTjnQkK8B7A6apkWHfFQuq736rfPrNu3BTzBp9N4MiEteQXAe3x09Zuqy002shlxt0VztnHlqpMyuTGhGcr8t2c2w53bbJPLCvfjXtyJtvcal1/b2FdaI8/lCPMRBlIMyDkAjiGcgnVfTb6lWzDZgXvb9QhLjAN+uMMKeiO46ZS4BgD46ys2l7VM3TW7wtGRTFVm4HA5UH2XgVvY93gc6N5TDxkFMRG8yDHcrW3bNgWxYMOzZy5FejU6JyVLnDidfweIBX8PPQa57t4u4bmp7t22racqxJkaU5EdpFZQsM1FpBGHemS3jP08eGnS05e6rt53SzelIgxbcbVHFCeYeBW6hYVzSsd/LvrGg7i1Ot7l1yxXLLqsKHR46XWqs8jEeRlQBSk/DOne6gW03uYLtFwLX7r6x5oTN3R9YDLwtJbhHFyRPfS6R545B6fDprabh3BiqUKlt67IAOOZS6gw4kj4OqbWPs0p7gQNqNp70/Hzd06oR5khpuk8xDjjrPUcKfYHu05biW7Wb2sWdSbTup63ZlQaaXGqEcHLCPZOBjrggDRayAKkPAJzN2BB+ygR4txOSqhuBc1FxIp1Pdbo9HYeDjgGOJWcdOaopSkDPQE6iWo8jeCzKfctxWtVrWqKHV8luQ5yZTGOgI6H2DnxGm+11mFTIttz68iqVOlxWmpjhcBdWvH5RQ7jOPHVupKVJ4BhJR1BV20pjZWCiKgDs3j4rlm3to0es0t1+60S6rXKfJcgz35z6nU+sNnhPDwAI4CBnV/XtsremJi1GhMR6PU6d/wBSmNspPD4kODstBP1607WVAzodZejNE06RWJcmBIc6KkNuOFSj8AskA+IGdbLv3BqNrXra1pxrIq1TYuBTyX58dtS2oRbHdw+/TOaYUG8k0gXD6qZaV0zJ0p+2rmhohV2IjjLaT81KaPTnME9x+mO6fLTZg6pbis+hXMhhdVC1uRl81l9lwtOtE9MBQ1T/AIu34+E0y+rhht/5NUkuj9Z1GxurmCpS7LhPmnTWCiS5xdMgYGRjJz0Gfr1z6sRb4tOnuViHdPyxEgnmPRZUVAW41n2sODqSNPEGfFqMGLUYi1mNLQh5sjtwEBST+vGlCtbVDzGhVRS77tCt3LUrRpNwwptXo3/yhBaUSpnTD7uJZP8ACGNUUCz7Wo9cn3FTaDGiVKqDE6Uy186/5Aq1ed1KyoZ8QPDQ6NkU898yj1SUuBT5ExCFuGO0t3lp7q4EE4H2aVtrG2pVuuXGZiJMityXJr/L/JtOH2eV8UhKc+8nTc6ccPiO2AOvXprnbtVpu3F6VpU+HIjU+sxmn4rkdhawZDfEHUAIH0yFJPwSdMaQFCqYe1ztF0hPTwwNY91d9V1Br1LuSnoqFKll5haik5BBSsdwQeoOrNPTUFc2HwQbLB5TobXycczB4eLtnwzpN2tZ3Tj0eYjdl6lO1EzHDEVTs8Ai9eEKz46dVcKgfPS7f1cqFGt0mkFJqEt9iBC5v0Q++4lpKvqKtSFxCqqgNdzCdNkuX0mNeVyU2yYbPPVAlIn1FXH8200DkNqwR7av0fDOdNtFtyi2/DVBotKahtLPtBtJJcOO6iev92tdrWzFtmnCHGWXn3D6w/Kc/KvOnu64ffq7T7WFcIHuT2+rTJ2CjSp5jzHXJVNDo9Tt6qG4tvqw7b1Y/SaRmNI80PNZ4CD5gg/Htrr1melRAp7aKRu/SpFuTQDipRmXZMB/38TaStv38wIA89c7UnqNYuIb9rj6hYxkjIGmyqW965+N4FhsaZPZd1H8L6op97WxctqvXFb1xQapAEda/WIclLqE4Tk5KCcEDw18S7f1afZlTp27VCt2PciY/wAsB6LzeQ88h+XxCQ2rss8DSRwnz1YSrLgPSJy4VYqFPi1THylEp8pbTMzH+USOh1dMx2oUJpqKhtthhPC022RhAA6Af8ffq51WYyrmYHgHq/MZiDLSIH8rfcHpRXhMvQ3HaNWiVG2KfT41SlUZttLr5j8f7LbccQr5uQ0AShJHtYwO+vqPbrcSzNyKYzXrKuKBVochvmhUV5KijI7KTniSfNJHQ6+FKDPvy7ITletpFt0+HLcdQuM6ytTjhQSPnSB8T9WpVsbS0SFQY8C46dCly4/GgvRwUAIz0bB6HA0+aN1mf6O80NFIx3kf7X6D1xl2TR58diSmM67GcbbeJwG1FBAV9ROuFbNbrba2PtS1Cu28qDQpFFlzYs4y57LZcfQ6pS3QkqychQPT9LXyTR6fb0zdGsbfydtqkIlLjtSE1iRxqiyC4jOEnt07fVq23Es226LbbC6VQYUSK7U4YqimWxxCOXOp+BWG8ny0+cG2WZno697S8vsO5dXvvdy9N4kzafbEyRb9mSWjFS8tkpnVNo9FEAkFptQzgnBOew1V0mkwKRCTTaU0hhpHVDeD3X1JBPU6kMlhxlkReWWOBAa4D7OB9HGtmM41nfUL9V63h/D6OApxSEk6leJ8OHqMdNeK4eL6ODnIz21lrzA4u+q8q6FwFTxbToEGpO1uDT0MTJGQ46kknB78AJwM+OBq2bUF55nBnp9HtjHTr462HhORpH3W3AqO3dHp9QptnVK41TJzcJTMBsqUyhfdw48NMS6yrcWYZpfFk8YH5uvNYNKW40l1aFtlYGUqHUHHj9WPs1nnPv0lYCCEaPa4fYRxHy89Ul5yq7BtmfKttkO1FporZSUBWT7ge50p0O0KFeVLjVWfd1brjExHMHMllpHYAjlZ9hYXxA/DU8tpVD6pa7KBJ+Csb6uJMpL1h24PXK1VWlsLZR2hNLHC466r8wAE8A8TjTTSKe3TYEKlMK9mMyhke/pji+3USh2zRbZhuQqDTWoSXO/Cjqo+ZV4/DWF5Wz+GVs1S2Fz5MFNUiuRFyIpw+lCxglvStogMcJqG56fZSKlQ6TWFRnqvTI8tcJ0uxlSGkuFLg6Faf0O2qy/7NTfVm1Gz3qxNpxqDaG/XojiQ83hfFkdfq1oodkyrZ23YsKiXBKVKgwPU41RkZU8lYTgOq0ba2/dltWfTqNfVy/hHWIwWJFQUTl8lwqbHXwSDjT00OijBd2XM9oXVradvtW1bNPtv15+YqnxgyH3yC66EfpZ6HOdSKbRaVQ2HYNFpceE0tzmKSw2hlPGepWQPE6WtxZ26kOTbrO29Kp8xh2ptprBlrCeCEfyik51b3fQWbstmqW69UZMBupxVxjIirKXWwsd0nQ2dTunmDBla27QpsWg0eFMlViBSo0aVNIVJkJaSl6QQOnEfHV9tvciLQ3Uo77yW24tytLpr7qgch1HzjQ+v29cjsm7turDs2mWixfPyr8jsiIl1xfMkvrR0IwMknPTUmt3NcNxU9T1Jserx0xHW5rMmXiOQWzniDS8LORkdB46x4+i6rQcB4/BSomhiG8ipYPEHuJ3MdDfRffDaluMlSxgoPbIxrYlOQlfu0vWhWlVi06fVXIy+KVEbWoJOSenX9er2O4XGRwtLQB04Vd9eSfJvEL5y+ny6hpnULdo1glKgorC040JC+qlKCh7tQhQWejWjnFLgSv6Pn5a94l+zwePfRkETKFu0aNGooRo0aNCFyP0uf2sW5v8AFyZ/szrvOuDelz+1i3N/i5M/2Z13nB167gH9u7x+wWWv7S+e7xHF6R90DiwfwHtrwz/5/XNTzxD2VdTqi3JZDe/t3Vdu4mqZLgWNbS47b5SWZOZ9cylafpq7D6PbOraHIVMhRp3q62PWWW3iys5U1xoB4CfMZwfeNepw7w5haNQvPY+mWVc+xUji4RkAlQPngfH3nXLZFiXVS5DworUafEecLiCtwtqTk9Qe+upobK8KWv2UHITjPXz1ir8ocE/bq57W1BlcEcP4jieFvNbDmCbLk71u3vFSnm24Hgs9CzI4gPeenQa9/BW/OBxz5KhHBAQ2mSeJ3PiDjAx8NdZ9sJwpWUj9IA/2nS7cd+0G3SqIyt2fPHaFHxxpP8Inogf98HVIw9IDNC7zPSfi+KcKdMy7uFylaPtzdMqOl6fcLMCQvtHaYC0jyQonx+Gl+dYdPsGHGepdYdcm1GoFyW0pXRxbpypxLf5mNW1Q3FvMR3nj8lUxhfQHhW+prPYggpBXnHQDVfR7GuKpJRUm2mqdzR1m1Bbj0g5PVYa/Mz4DI1NrGPGWmAfzcraK3EcJVGI4pWyNF4MSfACfmue0WVEuC8qlXay4hK6BJcplOgJ9pST2cd4O5W5jofIDXS4lFvKp8CKdby4iHenPmHgS2j9Lh8T7s6cLY2ztO35y7hjU/wBfqjoAenyODmnA64QAEI/Wffpgbq0B6Q7Ej1GM4+2MuNNyEKKfLOD09+RqungWTe5VOM9Ma5BGEEN67lVNr2bTrZcMta3Jc99otuynVkuFHQlCR2bRkDoO+NTK9UvkynKmKjuSgt5tLbTeAVLJwn4dfPUumzqdNYekwalGlBDhbcSwoLCVgdEHB7HzxpHuyVcMO7Y0PnNVGm1BpY+TTHwkIQPacLuclzuR2+Ot1KnmfAsvI1alWvUD8Rcn4poqNRuakwUVerUWFEjrHM5LlQBkYIHTGOp+rVrHdRIYbktBaUOpDgSvuAQDjXMY24NpMw4tUhWpVH5rrgYaYqByWkYyPacUoAdemO+rdrdZniSifatXaR4uMlpwI92OIHHwzpVP07PMHyWmnw+vim83DUiW9QnvRqoo93USuLCKZJbkuIwXGeqHQM9ehGrYpKVcKnUK8PZH69Q7ysb2uY7I8QV7o0EHISnqScY0o3JXK7AvG36VT05iTFuetpLJOAMfng9PHUmNzfCVEmE3a8zjqe2ss9CgM5T3S7nuPhrj0u/LhuJUpEOrRqZBytsMhkKkhoZHGpRVhBx3HB01BzhTGZ2i3cPwFXiVXl0R9vrc+Sf5l/WTFeLLlej81tRBSErVhY8O3X46p6nvBYdP4C9WzzJDgbZbSggvOZ6IHH458tcjh7lWEzHEZmrOtttlaOI0+UoKwcEg8rC84750qX6/tFuPIoUmttViqTLfqLdRp8WE2+y6XUHKQQUgEZ/SIHv1jOOkwWL2DfQ3DtZmFaSY/wB9SuxXFd0yrL+VWaLDpPqaTyqk8A5LYb8eXkfNnx8dVW3u4dzSqE3UYFoURtMh1z1We40GpMiOFEJcdCMZKhhXvznSXclxXnWbfqUVG19UTHkMLbBE6Ol7qM5LeSj6uZrXSblvKtW7TKDb1ry6XIEGO3Jn1JIYairCAFBtsFRcX9iPjqn12pM2XcZ6P8PbTFENcQPiT02snuvRZ91TkT6r8nMvAY4o0JOVf/OFeeMfHVLcRrlp21Wqvb1HarFSairdiU5htMdL7qEHAw2AMk+7UJNF3FoSlu0S7o1aRwAerVeNylqPdQbeawEA+9s49+qWPuDcl31x6yaLFRa9ViNc2c9UcSXQM9TGbRjmj/tCR8NUvxFSqIcZC6dDB4TBwabS12g/JhW0W+rii7XRbwue30UiuSYiHDT1HiLUlfZPXuQTq+s+33rYtyJSnneY+At+Uv8ASkurLjpHkOMnt5DUCDt5AVObqdxVWp12U0Q40qc6gJSR+cGmwAPgrOmzhRnPjrMXDZdKhScPa2Ed/mtMqXHp8VcyU+0y017anHVcKRjxJOveJDjYXzkOpwDlJznPYg6pNwbGo25Nn1Gy68ZSYNRbCXFRXuW6OBYUCFfFI+IyNT6LSIdBpcOkU5SxEp7IjtFTvGtSEDAJJHU6jt3q7tB8R2fuq68VUuDS3LinVORTHqOovxalElKZkMOdgtKgc+10GOxPfX1RsVUb3rO19BqW4NQMirymC6t5CQlfLKyWi7wYRxlst5wPPXx3vBFiS7PajTAy8yufG4oqkkCR1ILYPfp37fXpiYtdNFcCrauK4aLgAD1OquFAxnACXS4AOvlq+m8MbBXneL8NfxGrNKBHzX3UEOICUpUVefETnXzf6WdxUuTT6NYceWh2q1GrsPuRs5UiO0SVrOOoBChjr4a5vIlX/Jh+oS947tXGX0KUuxk8XuKgzkfbqvptu0qkyVTmmXXpr4w9MkSlvvuY7guOHoPcMD3alzRFlzsL6PVqdUPrkABTahDTVKfIgurdbEtp1krZXwqQhYwVpPgR4HS9tntxC2vthNrwqtUKmhDzj/rM98vPZWc44j4e7TU42opC2sA8PQ+XX+wjGkva/wDGwTWE7oqooPygfkgU4KwqN/2uex+GqNivWmOa0QSdj3LG8rd3BqV62vVbVvRNIodPeKqvA9WQszG/IEjp5ad205UUpK+gAIV3zr1La0ueOQcAqPTPvGk6y9zaLe9x3JbdNptYYlWzM9TfXMj8pt8joVNqzkjIOlci2ykA2lU7Ru46JxcT2SoLV1HRPjpRqG4lFjznqbS4VQrU9pXLcRBY5gSfJSugBHn10yzqlTqXFkTalMbYjR8Fx548tseQyffgfXrndrwZ9wQbzoNtVKfTKJUUu/JlRSzh6PIdbIccbSsjIT0UCcdtNg3KjiKrgQ1hudt1HtmrXxSKxX5L23s/nVWd600oSgEBBR0CnMd/djTPTb/WmqopN20l2hTJDfNi890KZe8+F3oM+7GoUK0L7tbahVnW/d7dWueHDLUWr1RnhSp380upBJ/Wdb6PGi1SyqTF3Ok2/V6gw0hiovNrHqyJmOvLz9FfuGDqdnKhgfTgSRab/MW6JxLjEiOfoONugjP0hg9xnOvEtJbb4EJHCODAT3GO2B5Dy1y2XSKPa24lGhR5C6DTkNOTlSJE19TMxY9kRhzFFtH5QOdRn2emeur4s7pv7psSoVRoxsT1AhxGD636wR0UD24c+XhqORWesZz2m30ss9rLd3Gt2DUxuJerdxPyqi6/Ec5IRyGSfZT0HgMDGin7nfKG5lV2z/ByoxjSoUeX8qON4jP8Z6tp6d//AI6deHi9s/r14pz2uBRWQfDuPtI6H3aUzdTFLlhrWugA73lJr+3NjUW/Jm8stj1WtfJa4MmU5JWGmo4wo5RngAwD4aaafUYFagsTabKjyYzrfE060QWle8H+/Wi5LcpF02/ULXrrIk0+qMLiSGlEgrbWCFAkYPY9xqNbFmW/Z9rxLOoUVMOlwmeQyylxZ4U+QJJOceJOlYi6mGupPIYBlNze8qovppmp0Fu56TWGm5VAcXLjSGSHkJWBhbSh5EgA/VrKl2ba9YrtM3Wm23FYuZ6lNtete2VtNqAc5YJPn49xnHjqNZ+0tr2JaVQs23nKguFVH3pD3rkjnLC3e4z4AYBGtm1sqqSKRPp06rfKTVIqRgQpHL4SWENtgcXgvBOPZx2OpbWWdrSXgVW3Inrcbrzc+/bhsSDTZlAsiVcbk+oNRHmI7nCWGlkZdPTqNW95WrAvi1qnaNVXLjxaiwWluRXChac9+FXgdVNh7nUbcOrXFTKbAqUR23ZfqklyZFLKXu/Vrqco6eJ8dVV3UP8ABu91bzV/cibTrdo9OKZlH9W4o3b8qSOv2DRG2hTe+xqTma60WsLyfJWlCoVqWxbkLaCNXnHHGqW4w029LJluMHKVOdevc9/drXZVrWlsjZIo4rz7dJiyFu+uVKTxqDjpACONXgT0+vRRbb21v6v0bfajseuT3qb6tAqCXXOsVSirq2SBkHI6jVJd8/b3dm5qh6P932zVZYjxGqs66plxqItCHQQgOhQPFk58jp62Vf7TcwidG316K73Ik7nsx6Kdp26VNcdntevqnE49UJGSnBA7atrstqy6lT5s+4IcJDTQW58ouICXWMdA4l4+2CMeerWW3IptFcjW5BacdiRSIrDh9klCPZSo9wOg0mWtT7h3I2w+St7LYiw5tTacZqFPiuFTfL5h4cHOQSACeukNJVjmAPyxJI30+K121uAmjU9im3bLUuOsYhVxCObGnNeBKhnC8YB88Zzp5cqVOeo66vCdRJisNLdCmjxcXAM9Ovu7aVpbNv7W2PAte3KJxR2wimUimElYfcWFHhPHnoMFSyfDPjjUekVK0dnLapVLu644UB6t1DlNnqEPSnf8U2APYHTA+vTsbhRY51MZKjrRr0K2beXvbW9Nlt3FFt1YhrfLPIqkRAWlbaiOLlkcPft01dVS+LNod2Uyz51biR6zWGi5GiOZLjoGQSB2x0HTUe9qnMo9KhRbefiRp1VnMQWHHE8TUcuLwXAkY4yPLI0pVnay55FdhXOxctMqdTpiCYk6p0lBks5OVNtqbcA4FHtlBIx30hB1Te+pSEMEutJ+u/RMtu7XWba991y/6NAWzWrkbSme8p5wpdAPgknA8Ow1Bbql/wByXBWWbdn0qBGo8z1IR5MVTqnSPzieLoDqUpzdauRkxhEodABRwOSi+ucsntltvhbCCe/VZx79a6VUrD26rMK0KpdSHLiud1b7XraiH5z/AMAOADyHTR8ynAEZey2ddJnYea1bbU2t0mbWqVVfkxtkyfWY0SDIJLHGAVDlkkoQVkkDsM6tdxNwqDtfacm8LkXMVBjuoaUIzXEolZwBjSvVqHtxs1Vrn3xrk+qRnamy2iouLdU+2kIACeU0jqM466eKZMol7UCFU4hjzaRUmG5TKXmeJKkLAUMtrHfvpu1zbJUMwaaIgPvvPxUui1iNWqdFqsTPJlsoeb4k8JKFjKengdLUXdK2JW40vbBlc01iFFEx0LZIYDZGcBwHqfjpqcejU+KpTikNR2kLW4pQwlpvGMj6tUdo3NZ17Q03XZ86n1KO6TG+UI6MFXAcFJJGemojrCvqOd2Wh11fvpQ6C2rqpfUoUOiumCk6S4dtXhaq3Y1oVmnqpDqlluHU4ylGKSSoobU2pJ4MknBz31d3NfVn2hUKZAuSvxIUutPFmC08ojnrHcDAPbt4avjwFXEgZPv0rhBYyqTe46JKlRtznWy7IuShU5KBxuOswHFEIHU9XFke/qPDUvbi4KrcNBMmq8t5TEl1hqY01ym5jaFkB5Lf5gI641Y3bRXK9bNXt9l0svVGI7HbWVnAK0kZPwzrn9m7rPMWm0i62YVPqAp6JEN5tK0RZYLYICe+CD0Lec9NTFxZZ3kUaozE6LrCj1HCoBXgfEaQ49dvO8HpLtsVGJRqTHfXHRMXH50h9aOjikAnlge0Bkg6i066Nz6pbsZMmxmGqhNgoX683PAjNcxAOSkp5nGOIez26dzprtehi27dh0JEguqjt8Lq0joXCsqUQPeVePu0vZVhca8BukKj2pZMWn1qHLkuS6g1WZaJUpwAKePH0WQAAM+4aeeFSuie50i+ru2zuBEVBexEujm+tR1d25DTZVzB8QMfXp6+HXSdrKswwysynayR75h7qPV+2l2HVqdGozUp011qUwFuPMnHL4Ce35/bTNXqBAuKnrplSacUySFtqbcLS2lgghTah1QQQCCPEasuJfkevTvo4PZ0idFJtFozbykV+i7g23FEmiXN8tQ4wz8n1JlvnOI8g8gBfH8SffnV5a13Uy6o6VU5xaJLQAkRHGwl1k5OQ4n3EEdPLUW9rgqNHiRadQ0NPVOryhEilwEpSTjLhSOpCc5769tmzfkSZIuCpVV+rVee0hp6U6yhkctBJAS2OwBUcZ69epOpGIkqljXCrlp6bqBuYrdFUSkp2vcpqJPyoyan8oJzmD7XGEDwVnHXvpyb5qkhLiccCcOHPb4aHOFCfaIJwDxFPQAeesk4UkpPXPQ51CVeKQa8knXZV8WvUSRVJFBYqjS58D2pEdEhCnGweoJTjS3uopb9JpdIf9hqs1liLJCSRxNcDiuD3AloA+eSNTaTtdZdHvWrbhU+ipar1ZaSiZLDq/nAOg9gnAOPIDWrdJyiptOT8pSi090XAKfypmA/NctPdZyevgATnUxE2VL8/KOeB0TNT4sCDDagQIbUaK02W2o7TYS2kd8ADsM6ULP3KVdV7XLZv4L1OB+DjwbTPkI+ZljPdvp00zURU5VHg/KS20zSwgvA9g5wZOf+/fOt4qMNU40715sSscwx1Op5oHmU5zj6tR6qwkw0zA+vcs5kqLT4bs+Y8xHYYTlxx1fClIHmfAaR72qEe5JVv0Jmurj0K4G5bcuVHdCRIaQhvEZLo7BziJOMEhsjTTdVt0a8rfnWxXoxfplQaLMlsLKeJHxHUdRqrpe3lnUWz4VhxKOw5Q6clDbLDilq5fQkLSvvnwyDnrpsgXUazX1OwAMvWd/4VxR4tIptNbgUt5r1WE2G0J9YCygDsSeuPr1PUtOONCMjAOArIIPiDrmd5WlY1vUV6VTKG769IPqsCGxPkNetyF9G21AL9sZ7qHYZ07WnRDbdt02huyly1QozcVx1ZJJIHU5OhwtKKdV2bLlA8FcEdMDSPFt/cdvdh6vybyacs9VN5LVE5CQoSs9HePGf16dlLHFwoe4Qeg+byT16kdR/ZrNCic8R4gRpSQFY6kyq4Em4VPVbqoNJrkG259biMVOpg+qxHHAHXsfojVuhKOHK+AjH0ie/jjS7Vdv7Mr10Uy8axb8Z+t0cYp85wq42PckBQB+sHVVufaN5XZR6fCs2+l2xJizW3pD3qQfL7I+k3gnpnz07WEqtz3w5xbPT/cp0W5wMl6QlKAEHt4Y656fX00p7Z7oWzulT51StgzFM06WuE8qUzylcwd8DxHv01NlCW0tOr4koQEFRXgqx4464ydYw6fBpoWmDFjxkuKLi22WwnJPdRx0J+rS/xTyuL2kGw1W9wkY4F8J8DpSnbdwFTH59BrFXojst0yX006SUMuunu5yvocZ8TjrptylXhoSlI/8At50pIVj2NqG+iR6TXqxbVwotm8KsiUxPTzKZVFtBouEfSYdAwgOY6g4GcHTn14VctWUeHQYHv1Gq1BpNehGm1iE1KjrOeFzJwf0wQcg+8EH36Qq24dp3adORckh2hS5rUOTAmkOFsOLCQtlQ+cyM5IIPQHrqfteKodOHHau36Ky2poO5FCt+RD3MvNq46gZTriZSGg0EsE+ynhAA/wCGst0L4r1gwabKodkzLkkVCpNQ3G4xALLS88Tp6H2R2xrJW5USUfV7WtyqV139JDRjsj/WddAH/ohWvHIm51dSG5FUo9txVnjV6mlyZIAP5gcXy0A+/gOnF5Krzjl5KTiT11+qvaldVDpLPNqtZhxDjKm1OZV17jh6k/VpJuDc9moVyjW5Zdz0qG5Ui7xvymFKA4EEgYXgdffpuotg2tQymS1SUSZv0lTJoD0hS/PiI6fVjU2rWrbleTwVmgxJoR1SXGRkfBXcaQLQpvp16jSJhQrLpMOh2+xR4lV9fEQuLcebWjBcW4XFYSjohGVHA8Bpi4fZ9pAUtQ8/pAgjH2Z1zmqUOlWXdFsz7WiCn/KMowJcZtxakvNlHRZST3TjuP0tOz9wUKFV4tGmViO1UZba1MxVqwXEDoVjp4EkYJyfDScpUCGSNNvyVb29ee5O39MFv2aujy6Y3xqZTUOYVtknJBUD292nih+ks9Hpqxd9k1Nie1wJPqPzrTufFPkNcjvty72bSqz1hRYsq4ERXPUG5PsMqdx04sHP69bLReuh62aQ5eLEWNX3IrYnJhuEsoex7SUk+GdcupwqnUJdOqhicPgcSeU+jB1zCRPdOnyXT7j9Ie6FOmLZVnOBvgB9cqbnLAJHbhHf7dJci995aq+JdQ3CMFKF59XpsVtKB7iVgk6T9zNyKLtban4S1un1Sazz2mOTT2A88VueJHT2B56h7g2xWdy7Wpka2bzm2q65Ji1ESmmQt5TITxKacHTgzkefbRT4RR1cSlTp4PCt5dKk0uA8T8SuoQN0d1KHIkyjWo9xsuoy3DlsIaII8nGwP167JYW7Ft3yWoUN8xKow2lUynvHC21EdUj9LB8tfOz0qDTmmIUmpNoWgBsLfWhoqwPpYKupOtM+nyxLYr9Bkop9bhYdjSewUB/i1gZ6H4nVOM4ezIXUvaVFXhOFxpLfYOxHW0A9y+zAQe2vdcasn0i6JUkOQL7hu21UITIW8qR7cd4diptwDxPhjOn87g2Uh9Lbt50ttaEcxbS5DbZAIyCeI9Nee5Z1Nl5LFcNxWEqGlVYZHmPiLJm0aSnN2bGdKTAr7cxPrTcRSoaFPhLi+wPAD09+meBVI9RZ9ciPR3WlqKUlDoUkkHBwoeRBH1aQbOhWapQq0fbaR4hcx9Ln9rFub/FyZ/szrvJ1wH0tuar0ZdzlFeEm25mE4/7M+Ou/nvr1/ARFAjv+wXOxGy+cb6psOd6S1xvSYrbjjFj23y1LGeHM+tZx9g1cJbUnPsDhAz3xjr21UX9MjU/0ibqlSpaGGkWRbAKlHuVVCtgADxJOrWl0C/LkZE+mQIdPiY4mE1Hj5r/v4R2Hx16qiYpiTAXn8VRfVxDso6fRZO4TnCj+rrrBSuFtZUrhAbKio+GP7/dqG6ir0G43rYuSoxJEj1RqYytlvh6LW4FJx4gcPx66muJ5yOJCwhI6gA4z1x1Hlq9gzObJ1WGow0nEHUbLl1XvWt3KnFJWul0wk4eJ/ZD6PAgeA1UstxaYypTKkNtN+044v6XvJUfH69QvXoFPjzpNNa4ofr7qII48I5fMOB7h79Qorb9aSh7hK1g8fPcT8wz36MtH6Z/hHx7a5lQVKxJqOhoP5C+tcPZhuGUabcHSLqjxP/Z2C3tTlSJQlU5TT7pXy4IcHE21jq5JV+pKPMkkdEnV0mtXc37aLvmLUcHiU1lJOfLOqmqW9DqFFqFHecdbbqsRyLIfUTziHElJUT3z16eWNVu3FjU3bK04lm0iZKkRIfFwOSneJxRJz3Oq3YrIA2jp9VtbwenXqGpjWhxO+w7h3Jxqd03hUYJhSXadF/NelxHiFcHj7B6IJ1T/ACPCS2kBhbfAOAqS5wk56+0dc8mP7d+ktYVTtyl1+aqDHm+qyXohLLjb7R6jPiDpruBm4rY29ci7ewm6jV6ZBDNKYmOkh51sBOFHuTwZP1apq4irVgExHkr8HwzBYJr3UaYLTedT4Jss2dAs+vOyJy/VYE1ltDcjP7HacB7ukds9BxduvfXVXuB8tnIK/wDF8QGDkdCFdv164DQ65WItiRa9uXCgUyoNxedVGknLbCx1OD45A7ajWTUr2kS5VUpNUmW/RXWwmBAWgKLo7l5SV/Qz4DW2hjQAA+0bry3G/RY42scRg9XQcpsuyStt7TAmttRFtma0hJw6cJLZIbWAexHb4DXOau5X7TcTDqtKW+pZWmO7HdbWXUDGXOFBKwOoGcdwdb4jdbhpcVTrtqjCZCua4ObxcS/0+vb4dtZMQkNyFS5Ly5cl3q6+91cPwPgPcPPTxGLw9UEm5WjgfAuK8NrWqBrDrv8AJSbbmUOiVFu7atdFPMjkltiJAy+6ePocpHtk4/Nxq2pu+EKuR3JFBt2oy47L7kfmFLbQUtCilRAWoHGR5a51uFUJtLgwodFeEKXWJ7UETiAfVeM9XRnpxgds+Or23qPAoNFh0KmM8uJBZDTSe/Qefmffqt2PHLAaxW/+KU8Vi3PxVQuPwT3F3YYTj5Stirx0noVpaDv6kEnUyNuZZTrilrluwXEEcKpsZxgn3e2NJWDw8HH7Plrwo4k8JwU+WNVs4gZkt+qlX9CMK4RTqEfNdFqF9WfGiF6Tc1L4VjolD4dUfcEoydK9Uf22vxIpyqkafU30nlLEdcZ5WRg9HAnjB0usQobLnNZjNoX+kkddViq9a9Yq8u1FVGFKqMMIelQUrBdZ4xkFQ+GrPXmz7NllZ6F+r9ttch+yt6ntpZ+3dox4zbtUemoJjU9a1AqedOXMcOPoDx8tR48JDbaJC2WA/gFaggZz8dYM0qGy608lK3FNZ5fMUVBOf0c9vq1LVlvur2cjw8PHWfF4htYjliF6HgfCq/DWO9ZfnJ36ISVpCfZ6A5x4aEt9v+/1aSt1Li3Gtu348/bmz2bhqLkttpyM44Uhto44ldCD005MrdcQhSxwqI9tOfoL8R9RzrLBiV2m1WOeWXJH3SxfdaqNPbg0KgK4avXHzFZcxkR2glTjr5/1UJOB5qGleVZkSxbgot502nT6ihpt1mqPstuSZKkOAkOlKBkjOOgGr69Feo3tZtR6OB2TLp/K8cuR1KC/gC0Af9bTlwtFWXldfprR+l7seepTAWd9IVXkHbTuVNbt30m5npUSmvPqfh45rD8V1h1IIyCW3EhePfjGrpXGlJK8AD87Pfr5HS/XbHt+5JbU6aw6iTHbDTUiO8Wn0o/RKkdSNQFbWWkotJqS6pUm0HDbM6e7IbT8ELJGlZWsNQCDfvTJU50amU9+qT3+VEiNmS65js2jqo/UNJtHt25LqZNwXFXqxSnJp5sanxng0I7GfZQeh9vHfS1Un65t3ZNTtiu2i/UKW62+w3OZeJj8t32fnQOrYHHknyB10m04kynUCnQajUflGU0yht6WD+WIGOL4al7Iss7H+sVcrgRAUKn7eUeNU2qxPmVCqy45yyuoSObyz5gYA01cQHROBrDhVgqyfq1W16pKpdDqFVbQhxUKI7I4fNaGyoA/36h7a1ta2iwwEsNwNz2N1H6k9WKUuyF0/hbhgEShJ+JGCPgdXN/Wv+Glp1S1/liXSTPa5XrcX8q1nrxDSzTbdvlVFiXJSb8muVN1tD/qtQIVCdWevLI/xYx4jGpvr+6ldb/6LpVOt9DQyDJeEhTi/EDHTBPn11MtM6rLTe1rS0tN/PVMFm2+bRtWk2wqpSKiqlxURhLk9XXsD6Z+OdV251Tvyk2ZUJ221vIrdebSj1eG46EB5JcSF9T5Iyca0UPcmiOsqi3FIj0WsxsplQZHzeCPz057oPcfHWmZuOqpuLh2TAjVpERBelzXXOVDjgdwXDjJP92lBnRTdUZysodFvNNFDeqj1NiyazDEac6whyTGSeLlOEe0M+7VJW7yptDqZpNLpy6rXH08wwoaBxlBH5VxXRDaPe4Qe+q7nbi3NHZjJkUijQ5JyZkV31h1SP8As+pQD7zqpp91W1YO4lN2lp1t1VyXWIpq0mqKbKkurJIJedPVaunnphslQdXAY3ZvU9VT27cSL43Yq1nX3TagahbkRqazFSwoUxIXnBDhHzznbBxjocZwcTNx7neu+t1H0f7UlV227gm01M1msNwj6swAQS2FDuSOnTzxpkvivX/RLgtiFZNks1mn1WUtqryyogwmQAUqOD3JJ7+Wtt9bmWpZFy25bVYYmqlXNMEOItpkrCXPNR8Bp6kEKpwyMcxzt4MjUHYFV8ncKLYtctHa2ux61WKpWo4j/KbcQ8njQOHjdV2SSR49tLVT2H2ajU6RZFTr0qH+Edf/AAhZYerCG5D0ofSbaB6qSP0Rpso9wblVO/7noFYsuPAt+A0DSampwq9bcPT2hnH2aobV20r1zCl3Xv1DpVQuy3Z8lVLlR8JS1HKvZzjp9unpvCTjzLBuYTAkQABYq/qN47cS7zjbJ1JbcusLpvraIbrK1fMo9nJcxgEj3+GttjSpFFq07bmpSHHnIQ5tMUo+09CPUY/TKegPx01GmwFVAVdcWN66G+SJXKHNKD15fF3xrmtKh35uLXLgjXjaX4ON0aWUW5WIzp57oz+UHX6yB0Oo2IjZWuz03h0S46QNo0P8p7r15Ua11NM1ib+yJB+ZZZaceee96W0ArIx4ga53IqbNW3dpVzt7pPUalRIKor1vVGM5DMt8qOHAHQnPQgfVq/lWneEOlV244tZiT7vkRuTAkPNhuO0B9EcJ6dTkn3nVHct8VGw9tbcXvBbibhrFVmNU+oNU2Kh1nmuFzDvCBgDAGfedNsbKqu97o5ggC/z6rrjaiUji4FcCMhXcE9wD/wAdI9Iv646lubV7OfseqRaPT4gfZrhaJjyFkDKU/X00ozLDpdSvGJSLIqtcorUBv16qvwZ7qGmkEfNRg0Dwcal46eSTpvb/ABnW+Alj1e6YqOiVOuCNMAHTr+YfszpZAFacRUq3iADtefunV1SEqWM4BR28zjt9nfSNtS5mPWUQEyF2+Km4aU48kcSsk84p69UcwYBPv1Bg3BdW5Cp9CgMG2otPcXFqSnsOTC6QCpCR+YMEe14+GnWjx6HRGYltxFx+NpkFtjI5haQQCrHfuT1951GMoVvM51QEWAn/AKVjHix2VvIZaYSpZC1FsAk9fEDx0k2Dfltb0W9UXxa89mGzIdgyY1TilClcJx9E9wcaNvaHuXSKpci78uiPWoUmYXaS0w1wGNHIOQT9YGmC7rlpVh2nUbwqDLhh0yOXnRHbKllA74A7nT0MapBxc0O9lomQVSX1eVvbNWL8spoMx+l09xqE1GpcUrUjjPTCR2A1nd25ll2LZqNyrtdXBpzzcdC1mOVvJLhTy21ADjH0gSMdMatbPuql3/Z9Mu6mId9QqrCHmm32+BXASe4Pjkal1yDFmUmU2/RWqqGm1utxXUA8xxAyB17nIH2aVgbohzmnlkRFrfNKt/7gV+16fRJ9nWLUrqZrExpp71JCssMLx84r3ddN9ZhyZdPmw4ctUd91pxpuSke005jAVw/HOlnam7Lkva049au20XLanLecZ9RcyChCDgHB92sFXjc1UlTI1nWxHlxIEhyCqRIkhsKdbOHAlOc4CwU592gi8IbVBZncTDtBCVNu7QuG0biolsXtdT1yzKbSpM6POkDgUpbjwDmR39lspCP9ZzVtdVQti/3osCm7fG8DR5aJMd9IDcWLJb7LDzhSCR5J4j7tUN60HcdLFUvWpSaYwxIajRJMZguF5qAh3LyG3c9Cri6nyTrq1Fj06PSYcejsNIiNsoLKGsYKCMg9O/frqZP+Sz0WEtNCIGt9e5L1PtetSqk3d17z2AuntrciQY+SxF6dVkke2v341N283Gs/cyju1+zamqVBZmOwn1KaW0tLrfRXQjt9Hr79MfEso4lcHKX27AEfDWiHTaXR2DHpsFiGw44pwtsJCUqJOT0GoEzqtLaRpuGXTfqVVwb5s+qXbLsim3DCertNj+tyISFfOoaKgOIjyypP/pjUK9aHZkFH4w67bHyhPthh2XGfZZLshrgQSeUB+f5amTqLZ9qzqxuEujxGKj6itcyehgc5UdscwgkdSBw9vPGtG3t/29ularN4W05IXTpCyEc1soV7B6gg6O8aInP2Hxm2/CtdlXJRt2rFh3GqgvNU+sMcfqNSj+3w568ST4f2+Gody7hUWyLqtaxTQ6k4q4Q41DXDilUaMhsAYWodE9u2mG4Lit6z6K/WblnsU2BFAD0h08KUe/PgNYyLko7NqrvAOtyKc3GM5t1Csh1BA4Sk+/iSPr0TeYsnkOXKH9oC5/0rR2G1MZdjSEpdaW2WnEnqnB8DqmoVt2nt/RF0y36dDolJjrW8ttI5bTRJySc6XaXaNTuiI1W7tr9VS7JCHm4MSW5HaYQTlI9ggnp3zqxTtXbCnWVz3anUW46uY2xNnuvshfnwrOM6LC0ozOqHO1q1IG1+6EyHLCaRcEuiSPWI2HA65HWQMrSAc4OM57HvpwUr2StPh4dNU1wWPQbiUzJlsrjzo/5CdGdLL7Y8g4OuPdqjVZN4QVGXSNxaop5o4Dc5tDyHB789dKx3TmpTF2yT0Wy6qlW6vWDZNtveqyFsc2o1DAPqccg4Cev5RQzjy6nw1dIo9Ft+3WYKKahyFS42G08sPK4AjpgEdSceHfVbbNv1Sn1idclyVqO/OqbbcYJjthpocH0QAe69NXCptHXg4u+RnGc99MnQJUmF+Z7vKUpbXbi0zdG1hdFLpVTprKJb0YMT2C0582rBOD+af7seGm72G8Ap9pw4GPH/AL/3aopF32vTbgp9ny6rEi1qosmTFp6nAHXmgSCsD3nOtW4tDr102dU7dtqvyKBUqg0Exagz1MchxJPX3gEfXo3TY4spm8uaq6+PlKJVqHXqbRpVVVTJDvPbi8Jdw40UjAJGe+tzO6Vs8SY9YXLocg/4urRlROv+s4AD9uri1aZUaTbtOptaqr1TlxIyGXZjmcvrA6rOp1Tp1NqsFyBVIbUqO6OFxl1PElQ8iNO2ijkqn9QOidlT0O/rQuKV6jRrhgSpCQV8CXgC4AcEtg/lBnxHTTFzEpUErSE8fbrperdk0Ot0uPTVw0RxCbHqD7KQHIq0fRLZ8MDpjsRqmbpW47X7EavOmOtR+764oL2P4WBgHSgFT5lWlBcJ8FjWnGWdyrdenyW24vqr7MZSujZkkEEAnxxjHnp45aVYXwde3tDXHqhXrnulmq2S/brVziOQhqpxFBppiR+gs/pp8047aZoN3XJZsViBuFA9YaaaQ2qtU8LWwo4AKnR3QT3zqRYVnpYhuYzOU796sd0Nvkbk2ZNtFdaqFKTNW0565BPz6eWviIGOuDpjo9PTT6VFpUd52R6uyhlDjnVxzAxkjz1Dpdx29cTfrFGqceUgd1tuAEfXqwdYb5LoX0S6go4kZBIIwcY8dQvEFaQ1pdzGbqJUqzGpdGk1p1SHWojS3CpJBzjoR0PnpXs+grqjjN7XesSKpLb58dlRBbgsL6pQlHngp41e7WiztnLVsKwpW21AfmmBLLqlrfdK1hbh4skn36hTrvunbmhn8LaMiVAiNoZTU6e5lLiwAG+YnuMkAHwzqfc1Zy8tLX4gaD5roTzkKG3mZMaZYAxzFuAJ69e56Y9+ubSGNkafuc5umbwhOV5yL6mttipoeb4MY6NIz1xrNuh2bQ7Zd3E3cVDdcWESJUuo4cZiocIDaGwew6pHTxOn2ixaCumsyqJGhpiyEBxlUZsBKkEdCMaPZRJrwIE63+SRL2vWxbns+p0Gfc1QosGoMhlyrGHIYaYKzkEPLQEDt3zrK3bktWx7OotmWncf4ZVJpnkRm4slEiRIOc8xwoJCEDP0iR01d7jUaoVJukz4lIXVYlMmmRIpqf8AHDwwPEjUWNeFHhqWY1h12PKd6vNt0ZXU/EDrp6hVlxa8l1tp/hSrdtSeKg3dl4TETaolOIzTacMwgT1Q2PFZ7FWnLhCfojwxqnt+vwLhpialTHjyVqKFpcHC4kjuhST2I1bk+znx1WZlb6WVrIaku59tWbm3Cty/116qwzb7a2m4cY/seWVkk8Qz4adeH2j7XQHr7vLXnKSrqpIOepyNeZ4VZU91Csn/AFNIymxjGSQNUkbkbXo3GkW89JuCq0s0OoIn8MAkCQAeqHPdq7uu87XsiKxUbvr0OkxJckR2XJToQHnT2SNUW29nXla8ivOXXfL9xJqc4yachwD9iNnPzY93XUDfStbY2/Q6VI3VpLdQguVNhqI2uLz+GT+aoD8wanqQ1ZXdhjqrWwT17rXVjcdB3EnbgW5W7eu6FBteEy78q01aCVSSsApUhQBGPo9/P36eOL2PazxL9rHTtrWy4lTCVx08KCEBKcYHgfswRpJsjcKu3Rd1yW1UrIqNJiW+6hmNPkE8maDnqnSu7yU2uZRd3vT0lXs+/QpXCkqV8dZYT5Y14pAUOE9tQWm8Qk6vXJWalUjaVmNIVOQ3zJ095PzEFs/RH8N0gEhI8jrbR9u6JAk/K9WXIrNVx/1ydlRz/wBmk9ANaaxbdeo9Xeuqz5DbkmW2G51OkHDUrgOULSfzHAMjPjnrqba97xLikKprkORT6pHOXoUno62Pcfzx7xqy8dlZQG5/1tdlfIDLKQyygBB6oSCE5HhgaTLppe6Tl/25KterU2PabCXflmPJSrnPq7o4cA693HhbqOyqCrbSsU+Gw3UOKq+tNg82P06Jz26Z7aak1amvVByiRqlGXKYaDrsZKwXGwSQCU9+2lpcIcG1CabpEHVTsL5f0Fk5Hh389I9cg7pr3GoFTodTpqLSjsOCrRXUqMhx054eXgfDWEy07tmbrUu64V+utUGDFeZlUJOOF91SCG1Hy6n9Ws6XB3Qb3Sqs2sVanuWUuM23TYrLYEgSMDJUR1Iznvpi0qL3mrlkEXiR9Sre7LX/CJiFyJq4FSp73rMSUEBSm3MdQUZ6g5/s1WQdt6bMZmvXbO+VqhUFtqMwJDPKDeQ2hrqeAgqV8SdebqUG57vt4UCzr3dtqf6y0964wcKcbHcYHYH+7TMmQ1Q6K3MrtTQW4kdCJUt9QAVgAFwk9uuD9eleAnlY6q4uGm65RY0m1L0uC4KBbVbvSmTrafEeQ6+4UIeJz1TxJGR7OnH8FdwqermU2/m5oT2aqMQEf+kCTn6tMFQrEen2zOuWKpyotx4js1CIqyTJCEFQAI7k4wPjqt20vb8YdnwLvTRZtJE1HF6pLB5qPjqRJ1UKVJjQGE9o3tZQZEnc5bXqj9t23NQO7gnHhPxC0jGslxN0K0yYjk+iUNhfRxURTjz5HTIBWkAH3gnGnTjyrj6lXnnRw5UVpVhR8fHUM8bK/kTuT5pMj7U2S0yBOpi6lIPV6TLeUtxR+0au9odtItev6p2nNkSpttUtjm8lxRCoj7ozyg54geA1bqA6qUOnYnT96OdNUiXeFTdYWgP1BtkPZzngaQBj3a5nFqtTkgM3N1Ti3MwWGqVWiHRY6QZF/qka+toa3YsGU1NS5X7TWhauZwn1iC2D3c80dsEdemrLZKPt7ulJn29cNIpk+oUpptUaS2fy0bw4sHuOg+vX0yYqXG+BfVJ7p7g9PL4a5XcdoQ9va1K3Ls632nizHUJlLhxW0uS/bSS5xgZJSBnHu15yrVJY1sTHVcujxw4/DPw+IJFUjsuFr9D46Sn2h2jbFvx1U+i0SJDirPEUtoABPx89c3vRFa2ZkRLitdKDZrJ5VQpaQSGQ46pSn0k+9zr9Wui2he1BvmjM163nkvR3O4xhSF+II8CNWcinxqlGdjTWkSGnUctxpwApUCP8A46iWBw7J8FwKeIq4XEFuJbm2cD/vfouQ+lDVqfV/RY3Fn059D0aTbEtxp1KgoKHKOCCPj/br6LJOfo518r+ktt7Dtf0ddwJFGqMuJS4VpVJhFKbV+x+Nz2i4fMg9tfU5IJ769ZwEk0HT1+wXKxraTan6RkfS6+cNwqTBrHpEXRGns8aBZVsLSQooWhYn1wpWlQIKSD4g6sY0jcCCyiNA3DmNsNjgbDkOM64AOgypaCSceJ6nx1qvHhPpJXRn/wDEe2v9/rmrDLQ9ni9rwT569TQM0xuvMYt7m13ZTGn0VT+Dok1Zi4a5U59Vnx0L4JUh7BSTjolKMIA79MaV9069Ph+pW/TfWGxU+Yt1yO2VOBtAyUJI+gVeJ8sjx0/cXCgLRjhPQkkfV8fq1y+8K5UqncEikU6qSKdFpgDbio2Atx09TkkHGMfr1aXBgL3mBp+BXcJwlbHYxrKQDna9rS3XuSdclIkP0tinyYzkJqYQIUAYD6m/8q8R1QgeQ6nz1TbnSNz6bTKQ3tTTKbOeRLZZnpqBJDcMdCUnvnHBjr20yTqhQqA4iRWK2wxKqCiw29OlJDjyz2SnjIyfcNWD0qPDbXJlPNNIR0Wp1YSlPhgkn4a42IrNfApiwX1zAYOpRa/1qp23axaBsB3JV3Iol53DYsyi7f3O3b9edUzyagWQ6lHtpLgCVZyCOJP16YKPHqEelRY1am+uTW2UNPyuWGg6sD2jgdOuqLci/wCk7a2bKvaqU+pVCDCU0lTVMY5j5Di0pBSMhJ6qHj2zqq3Bs5zeewY8KBdVYtf18sTm347fLkJGQeFSSR3Hfr9us407l0XOa1ziLuAFto2TlS6JRaEy4mi0WFTRLdW+6zFYSykuk5UsgDudK0Osbnr3Tn0eZQKa3ZrdPS7HqSXVesLkFRyk5JGMHGMeHfTk00thlDGeIob5fMWeIrwAAs+8466Xb93Ds/bGlx69e1SMKFKmNRGXDHcc4n3AcDCAT+YTntpD4qdVoyh05QLqq3IBZeoVYqkFcq3qVMMmpxkdeHCDynVJH00NucKsdO2dPDamZjAcQWlodw4haCSl0eBznJ1oQlmoRxnD8ea2Rj81Ta0dQfMY/Xpc2peeNjUyM8Sp2nkxVg9wWzgg6Z0UWP8A1CTfMm/h4iVFISSeoT20Y4dHMHER7RVknAHv1ipaVDiSr9X686gryQl7cK3XrotSdR4rvLmOt8yIv/JvoPE2ftA1NtOvoumgwbhaa5aKgwh/ljs2VjOPf31aOBSklKUElXQeSvdpM28b+RahcVqpX+xaXPC4Lf8Ak476A6EDPXAKuHPu1PUQqH9isHdbJ30aM98pI/79v+/nrwnw1BaV50IPF1Glql7eWbS7tql90+34rFcqqUt1CekucbwAAGQTgdAO2mQ8TaSriA+rOkmyr/rV0XZdFAqVk1KkwqBLLEWe+oFqc3nGUgfb/K1ITBIVFU08zA8XTv8Am+xpG2vqm5lYTVVbk2rTaO6zPLVPENxSubH69Tk+WNPPw14pTXVAWCeAE+3jHXr1OibEKT6Uva6dNtl6tKB7CPDz66iVKpRKLSpFSlqKWYjZccx1JwB295OpX0l9McWOoHXVPd1P+VLaqlO4lHnxXMDyWBlGPrGkALBSc5wDi3VUFrQ6rc1yM35cFL9TYbhFqmRVO8wthxYKnj0GFqCQMeHXqc6l7n2lV79tCZblGu6bbk6Vwcuowh84gg5I+BHToRqxsWofK1oUmYR7fqyG1k9ytv5sn7U6pLw3Aqls3lbVrxbKrNUiV97kyqlEQCzCRnGXD4efw1MTmsszmsZRh+jtU00WK9TKTEp0ie/MXEjoZcffxzHVoABcVgdST1+vUem3TQaxVptBptXhSZ9O4BNjNOhS2OPtxDHTp1+rVonKmxkJycgr4gemeh0tULby0rYumt3hSaOliqV8tevvpUs8/lghJ69E9zqIgzKtcKlMNDNFezuS9DkNT21qhusr5yVYAU1ghQc92Nc0sW/LZttuRZ9brAddoThjxpEdtx5t+P8A4sgoBGQMA9e+ru4mTd96s2lLkOGk0yN8pT20lbfPWVAMtKIIPB3PTP0ex1Gs2+rPqV4XBt5Q7VqFNk2zgPvPU8Mx3gT3acz7XfuRnUxos73l9UGQNhO6s5m6VnpaaTS5LlWmv9EQoLZU+T45Svh4B7zjVNXpVxV+OxCvSXAtGg1B4NFLstCpk3OMRgrCQ2FY6jqSPHUu7qXGt+5KTfNNoqlqYLkeoqgxit1UZwDhWQBlYBSr39Rpdv2hQt83KdTItuPLp9DnNVJNUqTMiKhElHRKGmeEOOHqc5wPfpgBV1alSDOvQWBXRK9a8Gv2vOtVD0uCzOhOQufEcKXWkLTw8ST4LHgdJ2zFbsuHGn7T2xXazVJlkD5PnP1BJUsuA4JyfZV192roRd3GEBEasWu4hAwOKK8kkDwxk6pK1F3Lh02rRqbatCanVFpYcqlFkhL4dI6KU2623xn4r0m6ESpVH5ajauWI7vkP5Uux7Hu6M7Xl7rVynXXz6k7JpSXaWz+w4nTDQ9nrg6i3FcdIuG85Ow9SsKqqpFSoj7r9SaPKipQtBBaTwYKF47HPQ+GlB6i7+ubQRbHRIrDdzNgBVwpXEU8shwqKeVzsfQKUd/zffro1q3k8E0m1q/Ra5HqMuP6v67OitIRLdbb4nMct1WDhtavgk6kZ11VbCwgU4LZ1JvM7SVRja66ramWRRNsruFCtKgfN1Cmvx0yFymhn2Q65lQJHTVvflf3SpdateHY1vU+o0mdJKa0uS4oKitdMFOD0Pfz7dtSrM3Xs7cKp16i2rJmPy7bkGJP5kdSAHOL/ABfEAD289RtsL6ru4FCqlVq1jT7alwJ0iIzFlLHFKCD0eHuPby8RkddRvuFNraR7NJxGbppaNNlq3Lua+7bn0CRbNIpU6iLfd/CCZUHlI9TjISgpcTggefU+WPHTP+EFt1CgC74suJLpsZpc1qYz86ChAJJbPngHtpUsqRc25VpV2k7q7eoojciZIp5gqkB71uLw45vEk+xkH9WpNsztsLOmRNk7dnQokyNDW6xRQsqcEfuSc989c+7OiNtwmyo49uey7r12Vnt/uFbe5lrxbwtdx1VPllYaLjXKVkHCsj+/VRuHTrR3Pi1LaFy8ZFLqjrDciS1TZHBKYRnIPY4z5azuDcKz9tritzbr5BmsruJ3kw/k6BmLHWTj50j6IJ8QDqPMhWDT75uCvUBimz9xW6SOfGbkhEp1sIJaCk5OM4AzjtoAvITrVJZkcQTYO/O9aaleitsavZG2ka3a9W2KkDBFUKg4mMGmx848cdVnPu1Oo+5Nu7jSLstWyay7HrNCcXBekPRyUsSCDwrQF9wD8NZ2LdV412wEVm9bXZtivyedy6ZJlAtc0ZS1lz+GSOg69O2lah37J2t29l33v9SqDbs96ZwS1Uhku8wLVhpag2CVK66cd11VzXNcG5oYROmgiNREKDQrG/HBtBGtC5N35laq1Kn8FQrNBcRHWXm1Ehk4HUY7+ffXaI6fV4aYrCluriMoaaKySpRAwCrzPTOfjpHh7a0SkWNWKbtQGrZXcPFOamNJWoesOAHnYJ6dD2xqXa8p6w9uaaL8vAVyXT2C3KqzKcKmP8ZCQ2kE5X2AGPDJxpOuraEUQMzbkXM2IFhr4ytO2baZlny33ZLiKjUZMkT5CBhbb5JTxg+aUYx3xk6U12rvJtZthHoe3le/DCvon8x2RcSis+rrV1AAPgO3XTXtrS67Cj1N6fHciwJssyqfFkYVIaBGVF0o9gcWAMdca37X3TfF0UOZP3Csv8F5bUt1pmOqUl7mNDIDmR26eeidTsosY1wa0khxBAP1UG+qHATBmXJS5Pq90U9ht91cSUW3VBGCQ6kflEYzgqHwxqTTdubOq97QN5kQ3V11+kIjIeS+5ylMqwsgtg4z7Wo1IsawK5fU/dqj1l2qS6vBNLe9Xnh6Ly0DlnhSjpx9PE6k2POVbcpW31bWWJUbmP0t5Rw3LhFeRwn9Nsq4SnyKCM9cG0BNrGl2aoBG32Pmi7KzufHvm16VZ9uwZNuzSsVedIdVzYgHYJA6f8f16aaxVKJSqaqXWJ0eFDIAWuU4Eo69gc+flqhl7jU12U9SbYp824ag10c+TeAstHxCnlqDefcCT7tLF/OWhfFAVam7dn1ik02Q6h4vLKFMcaOx5zClY/lADSAmFa54YXFrpJ66Lp0dEP1NJh8tLOPZ5R9kIx7JT4YxpQ2vsGq7fsVZmq3vUrjFTnqmMu1E8Xq6CCOUnp0T1/VqPBu6TMjRqRtpbqJ0GI2hhM+c45EhtoAwAglJccPwRj36Kjbm40invVNF6oXVIaA6zT4Mbkx3Dn6DhXlaxjyCNGWxEpGo1xa8Nkt6aJ5Lkf2kB753g48A9evx0lbVsPKptXqr0gmNUKxMdiwF4JiDnKDiCe/GXApXfpnHhpRi7ZbgVjc57c31923XpUFMBUNyYZXLbAwXEsIAbQv4uHXUbYtuNbNMbpcR5x9SnFvPSHl+0864Spxw9O5WSe3joEARKKbqlaoHFkBsqycjtPNrbkoQtDiOW42oew4gggpI8Qc9dJCbduqy3lC0eVVqMs8bdLlSS05EJ6kMvEKIR/BIOpNp7nUW8rruSzKbSaxGl2utluU9LjcDL5dCiOSsE5xwnOcdx305p4kqUAQUH2D7v+/w0vZVgDcSMwOm6R1XRuLMUmNT9vkQn8dX5dUyyB5hKGxx/aNYTrgvu1VRqrca6JUaRIeRHkKgx3GXY5X0CyFrVkZwOmO+nk+0Ajgyn4Y1R31GgSLRqyKqHFRxEWs8pPEvphQIA8iBoBGkKLqToLw4kj82VwW0SWRHeVxJIPRXU4PQ+GPt89YRYMOGwIsOMwy2j6CGWw0kDywABpAs+n7lVq3afPk3zSoRfYQtIjQTIJbx7PE5zACcdwOxzq3/AAUvt75qTuU6lB78qloSr6iXDoiLSgVc8ODTPkr247ToF20SVQrlp7NSgTBh+O+niSv9elS/KXApFiQbaosZlmC5OgQWY7Y9lLSHArlj6mxqUqxbiKcq3OrpP8FtoD7OE62xdvCioRKlXbpqtacgu81lt8thltzBAOEJHgfE6kLalRqN5gsyDGqa0shtJRwYCPm0pHljGtnZOT0GcDOqu5Kw/QLfqtejQJNSdp8R2UIsdvmPPcCc8LYz7az2HXv5ar9vrrevW0KddL1uTqKuc1xuQZzRQ4j4g6htKuzhjxS63VbULNvV7dOJdkW/HWLZagerPW96uFIdf4iS7zCenfy06KUgewHOFecdz0+vSnuXubQ9rKXDq1cplYnNTZjcJpNNiF9QWrstXUAJHx+rUSj2pesHcuo3rPvZcy3qhAaZh0NUbHIcByVcWe+P/a07uFyqg9tF5DBJJv3Lffe1lD3EmUSfWahVoy7dnoqUZMKUWw6431AWOvEPd003MuNTgJAeQU56htQIyO/n4+GsfVUSG1t85w8aC2eWoAjIIPteHfSjtdtlTNqLZFr0qs1WrM+sOSC9UHuY97SiSO3YaNRqpBvLqyG2Ot99lbTrFtGo3VCvefQ4L9ep7RYiTlpy600evCPDuT9uriVJapsOTUJHNU1EbXIUG/ynRBJAHicDSdW6hulD3NolNodu05+zHYZdqc52SEvtyeIjhCe56cGMe/OPF5UpZylRwST4df8Av10jtKmwjtFog721PVKG2W5FK3Stpu7aHTahCjyHlsFuc0WnStBwenXpqRftwVK37fXUqZht0vNsiQtvmNsIWOrpT+eB5aY47MeKkJisoaGcBKWwBn4DtqLWJVOg01+TP5aojDRLwUMjA7gjz0SJ0Q5r+XBdJhJtPtO43o7MmgbqVB4yBxPOOsMPMuhYPtMgJHLxg+PxB1X3Rbe0e39HNbvmpORIwcQ3LqEqpSmjKcWcDmcpQC8n3dNWW2VOmpcq1aj0r5Ho1VMd+n04u8RBAVxPcHZvmBScICyPZJ92mO6rRtu+KX8iXbR4lVghxDpjSEEpUtByP16mTe6z02ZqctHa77hS6TT6TT4LUOgxY8aEB80yyjhSPf0wT9ZzqUlxPEtpDiHFo7pKs4z9eR+rWTDbUdltEZPCgD2Rjw0l29tbTrd3BuLcVivVaRJuRDQehyJCTHZ5aQAGk+Gcah3rS7M2GhoPyj+VY1fb+0qsoSnKOiJNByidB/Y0tK/c43gr/lZ1X+rbi2zlqFMjXRAHUtzMRpiR7nUDC/rRn36dQ44W+NHAD1TkePTsPI+GkbbO6L6uZFXXfNhG2XIVQLEHikB71tjOA5jw89MTEqp7WNcAyZPcsGZm8KmXKoulW4ptaytum8x1LwRnASXwcFfTOeX49tboNjyK1/0xuBMfn1Ba+a1DbkLTChAdUoDYIDhBGSpzPUDGMdXCTOgwYrlQnvtR2GAS686sJQMd19e2o3rVNuKkh2DUGpcCoNLDUiK8FIcaWCkrQtHTz+zTko5TW2Jk9CoNat+0b/oMm3a7BhVikSAhDzCiFod4FhYyR4hYB1MUuhWrSRxqiU2mwmg2gqUGmmGx0Ayew0pWpbFi7BWHPHyxLZokJb1QlTJ75eUnOCScDoPIDVnVqTZG89iOQH3k1a3q6yFodjOkB5sj6aCBkfWNL6IDjGg5kJliy2pTbcuO82806gLS42sFLiCMhQI7g62q4e5OD4arbdoVNtWiU6gUeMtuDTIjcSMhxzKktIACck+P16slYUPaPBx5AJHj5ajaVpZmcztgSkq3OTbt7Vu3VjlsVFfypAbwQDno8MZyevCe/hp2KVFaQMHzAOqG6rXZuaOypqU7CqcJznQJrIBUw545yfbQfFOolr3ZLenqtm7IjcCvsJ5gUgksy2v8o0rHUe4gLHiBqWtws7f0zkOn5ZNmvAlXFx56g5Gji/SSRo4h8dQWpeJHCoqUonjHteGdRZlNgTm225kFiQhtQUEvNBwcY7EBYOD79Ss58Do/knQomHCCvMeyEfm9j7x3/v0Nt8PiT7snA+rWSfhrwpV+boTgCDC9/O17/JB+PbXgHD30BXF2GhNCuLBUe+OwA/v0h7nNogx6Rc0VIRVIFTjMMqRnLyHXQ24z7woKPT69ONSq1OpMNyfUJSI0dpHGt5w8KUjzJP19O/TXLhe1KuG+oNTrUCpwrfgvIRR5MqKWo0qWs4DxJ+gB+ZzMZ6HVjJ1WTFPaW5JuV1jhwClZ7kjhx19xHu0sw9srLp9+1Hc2HTEpuGqsJjyZqn3OFbaQMYb4uAHGB0HhqBuRbe41wTKCuxbuj2+zAn8yohxgrVJa6fNDyP6vfrLc2sbl0uBTEbYWtAq8lVSabmtvyA2GYmDlxOe/XSE7HVFRzGyajZDdFlbe1lFtq+7gv6HU6q9MuRKG34siUVRWsEEFpHh1A8dOSlI6Ibf4VYwcdPs6aGnF8LLzyWePutIV4464zjOkSkW9uBD3Mqty1W848m15cZtuFRkskLYd6ZUVHp16+PjoEuNypksw7AGt1PwlSXtr6O5uendb5Vqqaj6iKd6kmSRE4R2PLH5316tbstq2dwreqVoXA2ipUueExprKHynISQvBU2QQsEDrnVTVr4fnTnKFY0ZqsVBrHrUouhMSGMY+ccGST/BSCfhpMsO2ZOxMisyK2zIqFLuSd6/LqceSqQmGs/ptLAW22M/SHF368GBmVzcrOSxpytb2Tqft5rqNBoNKtGhQ7co8Qw6ZTmuXHaS4pXAhHbqskn69FuXXbl3U8Vi2a3FqcNxxaRIYc4k8YOFD6vhqTHnQKtT0yoMxuZFc7OtrCg4PIYznPu1zemWLR6VVF7XWEx+DdBp7SZ9QTDcPMdddOQhKiDgHIJ9x1GAdVaXupuGQCNP4juXVCrlp4l9BoKjkK6lHicYxpKf2thMlp63rhrdKkD/GplF8Kx+klY6/URpv22sPcbcuPPLN3UmnCmyfU3nBDUp5WBkK4eLAznz1jxWKZhQCZMrQDkpvq1jla2Lz1WUqVHhxXZkpfKZYRzHCrsEDuddX9GugVCBaEu4qkhxly4pz1QabWTxIaWfmwfLIGcY8da4vo00WQXFXPcVSqrLrSErjZDTXEO5wkZwfLOuvtsoaS3HbYS2hkAJSgYTjH92uFjcX61UDR7IC85xfjNGthfV8Pck3PcOnjPy71v4nEthaPaGe2tDzDj3ttu8tSuue+pCUrSfZxg99eJQtLilKUOHwA1zpi4XlJ2K5TW7Na23uh/ce2Vy0wX0Yq1IhM8wSVns6kE+wvPjrpsB1uoR0yo74IVkgHGU56lPxBJGtqkY42T7TawQR4n69cqfuJezNxxaDUKfyLNqXGqPP41OKjSnHFLUl4nsCVdD1+rUZ5dxoV02h/FRlN6jRbqQPqRsj0t1E+jDualS8kW5Mz0/7M672RjXz56V05mX6MO5RaWHOO2ZZ5iMFKvmycg+Ix4jpr6FyNeu4F+wfH7BcOvLXQV883n+2Tuj+I9tf7/W9T+5Gegz5ddQLz/bJ3R/Ee2v9/rep+vVUPZC81jf33eX0SdOi35BqzklE2TPiLdR6uhllJb4CcONO+IAByDpIbc51WrMjg/Kz3MePQY12jibbw4tByfYCkrI8O3v1xZlSFVCr8nBj/KC1oI6BXUeH26hjnE0Y2XqPQqPXy7o06Jdvbbaz9xpdGeuilKmqoMz12HhZGHenl3HTWW4+39B3UtaTalxLkCDN4HHFxnS2pJCyQAf1ah2BQ9zqbVrlfvu8GKxBnTFu0dlMYIMNjwQSNeWVudQr9uC5LcpkWW0/a0gRJapDHAhRI/xXmNceDqNl9LL6b5a5sF/Xu8FdW63byKKxb1HmNTIlLDUEpLoeADaMYc9/jpfvGFulIvG2H7OqVOi28w/zK8zIwXnWv+z+rtjVRQaFaG1NYrFD22sqVNqFXdTVKk0zJIbbUo4BU4c4ycnHuOrp6PuRdDghz+VbEH/GORJPMluD9BLgwED3gZHnoAvIVbjzGZHCD3d3enlzjTngQtRCM9BkHXO7HvOm7ww61FrVizae3Qq0uGhurR+jy2wMPNg/m5z21Mbs68KO3wW9fMhcXuGaq0JRz/8AOH2z9Z1i3uBVqGo0q+KDJRIR7bL9PjqdjyEeHL65QseWdIC1rqx7y9wD5aNxqnX2E8KGcdMApT+bjr/YNKm17wmUup1pkYjVKqy5EXHYtrcJBH1arpbl63+05SYlNk25SJaSiRMlOfstxs9222/8Xkfndx4YOniDDjU2mxabBjoZixm0NR2kDASAMZ0RFlNruY4OAsNEn7lbaPbjfIvBdVUoiKPP9eKoR4Q/0HsOdRkdP16dQrASlXLV7Bz19nPgf1Z0rx9x7Sk7gzNsWJ/Mr9PiImSGCzkcsgEYPwIP16ivXde7G6jFnxrIcXa8ilKlOV4KISiTn8jjt2H69FzZRa+mwl4Opg73Wqm7oLnbp1TbhdrVZlNNgCYKs42fVnu3spPbWd4MPW/ctOvmJDfdaQ0uLVBHbK3PV8eystjqeE566dHlJbQp104QM/SOBgDOvI7kd9lK2pCZDR68YIUFHzHh00SJspct72ltR3eFFotepNwQUVWi1SPOhr/xzLgUkHoDkjse2R4Z1PT7Q40pPD546aR7ws/1VZvO1Y3q1cjfOvGP7Pyi0D7TbyR0cOM4Jyeg1izuXGqTCDbtrVWoSSUNhpMYNpaXjqlThHTHXw0ZNwk3EGn2amyeSriSAVAA9Bk686pA9rsMDy+OqO1bnZuSM696i7Elx5C2JUd4DiZcHh0A+3V8Fd1K6ajotDXB4DwdV7+bpEtu3b/h7i1yuV27m5lszW20UymJSeKIviGST27Z7aeknvjsO+l+5rxpdslhvgXJqUtZbiQ4zXFIfXjPTyR5nTE6BV1w0hr3GIVbM3Stek1iVTao87EYiO8hdQcaIjh/GS2XPoZHx1dN3faT7KZCbhpa2lj6QlNkHv4589VlkUaqw4tSn12M3HmVuW5MWylZc5AWThHF3JxqwVZdnuPFx61aNznAFuOeoN8R759vHU6dlW01SJCoto5CJFBqYhvB6BHrElqG4k9FNYSrI93Gpf2adx7SvbCD44Uew8TpJ2j5bNtzaWy0hpqn1eTFaSnxGQ5//k/Vqzve4p1BgxWaRFblVCpyURIjTmeArPcuY/MAyfq0G7oCdNwbhw+pomEJZ4QR1QjoOuQOvQaUapc1cnVuTaloQozz9OQ2ahOnLKWo63OqWwkdVrx1wB0GM9xqsrjNz25QpdzXPunLjRqfHLst5imRuEIx14Mt58sZOqSHWq4rZg3nsS0i5atWHhUGXaopYMpZXynVuDI+iGgAO3TUgyFTVxGcwBFp6krdUZt67c3ZRgxbky7n7tqDEWq1CO0pLNOYRnCsDskZPU41eblXjX7Fj0yTbFiy7jXPnoiyxDT7Udo4BdcP/HUW4d0J1mOWdRq3bE6TPup1uHJcgp4mIbhGVFfTqkHPftjU217svWqX9cVv1ixnaXQ6UR8mVMq9mcTgfYB10+8qppAJY1xE6WmN/wA8Uboblfi5bor6bVrFa+V6gIIFPZ4jGB68bmPDB/t1c33cFVte059coNDkVuowoxdjU1jq5JP6I88e7VNdVV3Mg35bkW1bfp8m13Qv5dmSHOF5jB9nHl0wdaIsS/J+6Sbqpt6RJFiqpqoxpjSEOKMwODLgWOo6dO+owIBVhqvDnMveBpp396vKHUriuyxY9QXBct+s1CCVBiQCTCdWMDPw0uW3WJmz+2cFW91/Q5E1l3lO1RwcpDilrPLTleCSBqwvSxKzdV4WzckC+KrRolBf58qnRXSGZyPJY8fr1U2/c1nekA1cdu16x31w7fqphutVaNxMvONHAdaBHmNG3cmSWvge3ECdHdZ6KzTb9+yt0Gbzh3k05ZTlKDXyUGiVF8qKg+FYx1BHjpWe3St3c2iVKv2aJjyrGr0dUxK2FIJDauW9wgjqOS4928veNNTe5VMi7psbSNW3UEyG6UioszkoxFS2FcIbBA6HprzcPcWk7ZSrfim3qjO/CeqopyfUWQS0XTguOkDt8e+pDW4VbmtyGHw2b6m9lKqFSZmW3VJO1z9EVXpMRciMorb4HJBHsl3HvI76mbfm9PwOpYv5uL+EPqoE/wBU6th3xGR0+Okih2rRKpuy/eFrQ26axSyuJUX4zy0JmuITgs8pBCAgHucd9Mcfc6G5uo7tOaHUESWYYnuT+UTFVkE8IJ8fD6tB0gKbHdrO614EaeXRKcr/AAnE2dcIYbtxNdNdQmj5UgMmmdOLiPbj7Yz7/dp7ct+26TKO5FwUOns16HSltzakhvLyWg3l1CfMdD266rts6JflF/CBm9r3FxOTaouTTvZCTDiEewz9v9mqqkWlY22e4VUrMy85iqjuA8Go8CoyyptSxnKWknx6/wB2g3kKtjcjQ8XH/wCiLfL7pmsS+bQ3StqJetrvCZAdWsMPLZKFBQOCMLGR10nbZSrVvXcK7rzj7ezaNcFLlfIjtSmtEGY0gfSb8x2+rGrq86vfVoyLZpO21iU+pU6XO5NTPDyEw45IJWEowB3PXWd4XVuPRb6t+DQ7WanWxIbf+Wam86SYKASRj3Y+3R4boL4y59WxPZ3jVS9yNsLe3PptNpVxOTWo9MqDVSYEd4oJdbJwCfEHPbVpVnLPnPRrMry6XIcnjibgSlpUX0NjOUg98Y7653e0jazfTbZ+rqv12n27R6m29KqMR8sFDrKsFskeHtj9WNNRtba2vXNbl9kU+oVuHF4aPOL2XS0UYykZ9vpnrjSjSVI1AXOLALxcnUKJJ3Os+5bSupFoVtqaqgqdp8vlp6svD2Sn/wC1qZaO2Nq02HTaozREJmR4zRwvOG3eWnmOBJ/PJ76WKu5t1UqCYm3vyMtNRuZqNUDT2wjnSOM8zmkDq5kaZaBUNxape12067rfgx7U/Y7VDkNElySFhXN4+vhnH1DTjok2rmcOZDjtGm+9+iurpqVcRaNZn2PGj1CsR4jqoEdbuGXZAHRsn3nz1Gsty6K1Y0FzcGkx4NYkRgJ8RtfGlBIwoZHhpDhw7a9G35Dsuy7LrNSi3bXymS82svCMtzu4Sc4HQdPdpvvGyLiuW8LYuOlX1U6RGob3NlwIqsMzx4hwDuMdOukpgmS/UgQWjS+8mFz+tPS/R3jUqydqts506j1AyJkqoNZcZp7i1D2le4Z8dNK9r/wwZpdQuC9qpU2uYie421hpp0lsgBvB9hOFEEeOOur26rrlR5q7ZtynIqFYfbK3Gnc8iKwSRxvY7564T465Xs/ct4sUeq1SnUetpplHrMiLNpMxhtPEggcT0MISCgZx7PXoc+ep3iQspDGVeWQS06AbQu60qlU+lwmodPiMR47Q4G22UcIz78eOpao7LjZadQgg90lHs6V4O6diy+Br8Imm14wW3kFtST5HpjOmliRGlMiRGeQ62ey0HIOqSCurTdTcAGwhtoNp4EBCQD04RjGsiVKTxKTlQ8fPWXs68+icairNDKT91L+Xt5Z0u6G7dqlZVFW3mFBbK3HCs4yMeA0yUuemr0yFVBHcj+tsNSVtPDDjRWkEoUPBYzgj3alJUs8KsrB8cHH1D3aS9vrgv6uVS5Y17WWxSIkKqOs0l5KyVT4wOG3ST2OMdtS20WcucKg7Ug92kLdZe5Fi7gzq5Cs6c1LkUWWIlRCGikpd6gAnHt/n9dWNzXJbFGbi0muXJEpb9cUafA5rwbW86sEANZPVfl79Llava3bBv2g2RAs6QJV6PPPuzYERDbQW0B1fUgdT17nV1d1mWncioVZuG14lWl2876/A4mQVodR1TwHzyBj36lAmVVmcWOZILt7EDr91F2o29VtjaqbWXdNTrpQ8496zP/KjjOeHv4Z04ONqUlTK+FQPQhXiPEaTtqdw3dz7URdMm1qhQSp5xoRZww57BI4+w6HTp1wFlOCdRMzdaKOQ0xy/Z21080hJgMWLe0D5LX6vRLjdcjSImfmmpYbLramx4ZDbgPmce7T3zOiSvqeHqPLVJeVts3Nb8in5LckYeiPJ7syEHibc+pQGfdnWFk1hy4rbp1YkeyuWyC6n356n9Wn7QlVtBpPLetwr4YSkp6ZHv0jw7GutrdSZfb19zXqO7TkwmqLjDSFA55vfvrO0JW6bl43NGvKn0xm3Y8gJt92KBzVs+PH79M1xSahDoM+VR6cJs9qM65GjqPR50IJSg+4nA+vRcW6p5W1WioZAb5aJU3A3NgWDWbcoc2g1Kaq5qginsuRGCpMdZ7OLPgMqGsdxYO6kuZb6dtqnToTCKgg1gS08XMjZGQny8emrPberXpWrPp1Uv2gpodadBMmC2rKWsHsM9jrzcu7qtY9oTroolrTLglxeFCYcU+0srOOMA509DAVRbmpl7yYMEWuBqUxyBGUjjkqQtloZPFghPBnrjsMaI8yJVY3rtKmNvsuJPLdQ4FNcee5I8uuq5cWNdtstxa3TFsMVinoEmG59Jrmt+02SPFPbS7bNH212MtakWXHmNUemPyjDiJlSSS6+slXCCe5JJ1GPirw8sMiMp1JO+31We1UXc+DQpqN0qpCmT1znFRfUR0EfPsjp4gaxuSxbnrG5NvXhTb2m06lUhtxMqktj2JeSTlR+Bx9WttQ20Yn7n0vc83JWG10uIuKmmofKYjuRjjUn69XNyV1VBtupVqnUtyrP09kr9UjuDmPLH5gPXr7tTm8hZxTDWZKmguLmSArjlrb9pCAk9D1PTOANJdB3Qp9W3MrO2TNJqLcujwxMcluMkR3AVBJCVHufbH2HVnt9clQu2z6RcVVt16iTKg0XH6fJHzjHtqGD8QAdMKXGeeUIcbK8ZIGOLg8CfHz1DSxCv/cDXsdA1+KV9z7Wr18WZNtq27pk27OlFATUI+eJCQeo+BHTVff7Myk7fx6DNnrmS3zDpjshXRTq8DicPxKT9un3iUAfYye4SfHSVumlEiiwKdlCGJtUjRnXPzm8lR40+/ppsN4RXptDTUm5EJvZjtsNJiMo4G2m0NgeQHb7MY+vS7uPTbyqlmVOHYFWj06vutYhSXweBo/YdMqXClvh4l8Oex+l4jrrMn83x8tRuDKtLW1KeSdlV26zWo9Dgs3HJbl1NDLSZrzPRLroA4lDPhpd3Sh7nSKCwjayoU+HVDOZVIXMTlJjD6QHTvpunVCHS4b06oyUR2I7ZddccOEpR5k600er0u4qaxWKJPamwZKOYy+yrKXEeYOpAmZVLqbDT5c3+a3R3H0R2kSlNLkcsB1SR7PHj2jqlg3vZ1SuebZ9JuCHIrtNaC5UNDvE4wlRAyR9et9xXRQbdgvy6tMjpVHbWsNFSFOEkYSEjzJ92kqlzWGq1Ku6m7MzI1x1VoNvTkttsl1oEFPE8E9e3loiVF1XKQGH66eSe7godNuiiz7ZrEYPwprRaebC/pIPfqNRrPtWhWdbcG0bWhpj06mtlphtKyspRkk9frJPx0s1Jnd1xsV5MiFDVCIdTR4nzoloB6hxw5647cOBrL1O4dxpCvllio0e3mDj1FS1sv1B0jJW6AejYzw8I74JPhh5ba2SNXM6cva8NlDVWLs3Bo9URGtKh1SjSHHIKoUqQoOy2kdCRn2MdfPU+l16oWrTY9HRtTVYESI3y2o8TlqaS2PzUlBI05U+nQaPCRS4EZuPFYHC002jDaPgPDx1u4i2UniB4D2Ofs0F+wTbhzZzjDo7v4SVT6LuBXG1VOsXVMoPrCypmCy22oMNZISFKBwVEY7ag1CLe1t1im0+267Vrsq01zDlBWxxPPRwRxOjGeWE5HU4HUacq9UpcP1WmUSGJtXqrvqtPhIRkuPr/PPuHX7NfSOzGzcLa6irW8365cFVWh2r1JYwt5wDo2k90NIBISgdOp8zm2m3Ncri8X4gzADl0zLz3lfOc1ndGl0yVVJmz9dixoTLkiQ5IdjpS2hAyoklWOw0p2zT7hvCdS75uVhumsNtrNMpiFhTiA6OpeUOhc9w19+1iiU+u0yZSKpF9YiTWHI8lleSlxtacFP2HXzpb/ogVNt5NMufcWqS7fhBLUKLFQI8h1hPQNvvow52/QIzp8v3VzcL6Qa+t3jQBc7n3BQqSCKrVYkTgGTznQn+3VbCv62570VEd6QGJri2YktyM4mNKcQMlLTpHA4cA9AfDX1bb+wGz1sx2mqftrQErZPsvLgNLeyPzi6Rxk/XqZuJbdo1iza1S7vprUmgNwnHpTPD+TabQVBbZHVK0lIKSMEEZz20xQbuVJ3pTVztDaYj5r5oSVKUQgEnxHiNY8fXhzjrjqf1a5laszdhykIXEh0ifCWpfqXrzqzK5GcN81WcLXjGTjV36vuvMSOZUrfppx1QzFcdOPIkqI+zVGS8SvVMxZqMFTKbp1ScqKMjPlnXuk2i3RXYFYbta84seLNfStdPmRBiNM4MZTwfmLwR8c+7TilCW0cXK4M9SM+OoFaGP5gkL3WCun0tZKUEjJVge/S5cN80Gh5jGYiVNWPmYcY8brx/QGNAulVcGNklUs2Gi8r8kQZ+V0u2m47qYqvoPzHS5h1wf9mhJwPNQ001qgwK7SZNFqMdCo8hrlLA6dD5eWqex6RVYvrtx15oMT626h0xk9o7CAQ237z1JOmsfpakT0VNJgcCXC5SXZVwz47v4FXO7iuU8FsPL7TmkdEvJPiSB1HcHOdN/ClLfGtAwjoCvGPd+vOqC9rbeuCk86CvlVanr51PkJ6ONLHYZ8iMAjxxrKjVld8WiqXGkOQZcll+K8WzwqiyAOW5gfwV9tFjcJtzUiWOuRp3qs3Fh7qTJVur22qFNiNM1RpVYE5OS7B/xgQMf2eesdzrfq1cg05cCJGnM090vSafJdLbT6MdCSP0T16637W2dW7HtMW7W7wn3PLQ866ifOWVOe32byfAazvq6k0thVHpDPPrlRCxEit9Tk9OJY/yY8dO8wNlU9gNMvqEgu2UyyfkuRa1MnUSnt0+LLjNSkx0DojjQFYHn3xn3avHmW3m1NPMBaHMlxP6XuPnqFbNJFCt2mURK+IU+I1F4vPloCSR7sg6sijOOHUDqtdJhbTAhIky06ha9XRcNj0xpwO/Nz6Wl4NNvjPR1sk4Q4k+eOmdWNk0OpQTUa/XozLFVrDwceZbWFJZbQAltoEd8IA01A6OhONMuMKoYcNOYFetnlq4OLBHYnV3tNc8Kxb5kw6jwRqfdJbSX3HcJTKR9BvH8Lj/AFaox35ik9fLUao0yJVae7TpqApt3rxEZKV+DgPgR4ayYyhz6RA1CvqUWYmmaFQw0/gPkvrsZdQBkpGcdBrYUgp4M9fA65L6P9w1Cs2d8mV1/jqVFeXEWoqypxsdEqPx11pZTgZ6HsNeSyEOLXL5zjMK7BV30TeDr1Xo6AJ17o0aqWZa3CjqpSsFHXVNXKNTrogSKfVo6JMJ1stuNOJyPiPfq6WtSfotqV8NYqTwp4kIJB68PjnUxomx5Y4PaYhfNfpDWZV7L9G2+6ZQqsX7abteql5uWouP8xbY5YQcdEDCunv19b4J1wD0tkk+jLuc4sdfwbl/7M67+T5a9ZwBobQdHX7BUY6u+u4OqC/Xr3r56vP9sndH8R7a/wB/rep+oF5/tk7o/iPbX+/1vU/XrKP7YXl8d++fzZUV315NuUd2ohHHIJQ1Eb/yj5zw/UMEn465pT4i4sVLS1caz7TivNZ6nXTbqtNq64sZlyY7EVEdLzTyAFALxjqn4HSTPtONTZBh1LciHDcA4uBcYBQQe2fawNVYqk+uAxi9P6LcUwHCmvqVycx+irygKHXsPeQPrxqoqlco9DhzKpwMqeQ2XXG2UBTjp7YwgZJ6ePbOnSh2TZVWS+Bd8isusHDiGZCA2B54Gf7dOVMti3qRFBgUmGgdgVNdftXqpnDcv7jl1sX6cUR2cKzNvJ/JXzxYLC4sORW6jAqDtWrDwlSUtxXDhABDTY6fmhf2qV7tOyY1zCO5OTbE31dpBcUt0tpUAPJOSSfd0119x1qGyqSVchtptbjuEHogAkkYHgM65XV7wrdzcw03/o6mu5QVkhUh5Hn0PsZ8j11N2Hw7LvWfh/pDxXiTxSwdMW1O3iobLvrDaJSeEtuDIz176yTzQfYTxK8cudvh01i1HbaYaZbyEISEoHkB0BP2a2JSpOuQ8iYavozGkwXBJe6G5TO1lrquiRblVrSfWW4xjU1rjfBWccRz3A92m+K8mVHalpaW2lxAWEK7pyOx1tW2H/mVt8QR11jw8KcYwPLRaFEB4eSTLfBQfkaiJqjldRTY7VRdb5SpqWG+apA8CrvqcPa9knBz26+Q8ydUV72qq9rRqVrCqy6WmoNcozIxAcbPQ+z1762Wbb4s+2abbaqhLnmmRgz6zKGXXUDuT7+v9mjaUmy1+XLY796mV6jxbgok6iTZEhuLPjORnjHc5bpQsEEJUPoHr31WWDY9F24taDZ9BkzX4VNRwNOTXua6cnPtKwPPtjWca87QlXRKsyLcUJ6twmfWn6c258+hrzI1dkpbVxrVxHIzwjofI6LiyOxUPN6WWbgyBwnr3BHhrzGUfO5Pfrx8WOnU9hqtodx29XnJzdDr1PqK6c/6rMTDlJeDDo68KsfQPXtq0V7SsaXcpAtf2wuf1KVJsW7pdYMCXKpdwBBcERkuLjy0D2QB4hQ8fM6kubowIL8ZVyUSrW/FlnEeXOba5RWfzVcClEE+GdO/QpOe2kCbDRel9vUmcwhVItjlOGMocXPlrQFcZ/gJBAHvzqYg6rO9j6cBh1NgmqLc1tyoqp0OtwHI/wDjXTKb9n49emlfb6MzWnKrfMhkuyKm+tmKXBnhho6NobHgVE9/cNTLktvbemwZNzXPTKZEiQmy9IkuZZaSjzUAQNXlu1SgVqgxKrbEyHJpb7XFGfjqHIcQRgFKh2Gf16WgspHM6oM5FtpVgzIYezyXkLSglGQoHt4aySrDpC1rAWc+Y0kbdbZ0raWjVOHR59SqImSnajwzneNeTk8KT5ak7X37K3DtZVfm2lVbfdRJdjmHPaUh5YbUQHQFfmnQR0RTq3a19naryfZ1ZptRlVuya23TVy18cmFKjl+K8v8ATACkrQs4xkE9h01Q3QrdGa1Akx7MhfKtKlIlRnY9TKmHCOhQQtvIChkeOM6Zdx3L7bsuoObatwXbl5aBC9ecwxkuJ4j8eDONXlv/ACr8iQk13lCo8lBlhk5Rzce1w+7OnJiVW6k17ywSPok6u3HdVPpqp10WTSkURWBLQ3Ui+sNrPUlpbIQsdexOpV+3Kva2xXaxbFkO1gQC0mNSqWlDXsE/mgD2AOLJAHiNM1epMOuUeTSpzXMZkNltaQCSfgB3I0p0WuVy1HoNp3czzmXF+qwavGXlmRhHzbbo+m07hJBz0PCevkApPYactzajXorSo3pFt6xH7+rNMqLTcOB8oSobaQ8+kcPEWwnplY9xGvbauOPf9jx7ltr1ynN1WGXYjk5gBxnjHQqRk9vLVa5XNwlbosW8uzoqrIdp6nX6wqU2pQkY6M8rOSCcDt461Vqt7k03ce36Db9ktSrSksFdRqKXm0mIvrgBrOcdummAomodTMaEReeq1WLCqttWnB2/3Y3Bp9cuKpoktc1SkxnZbSyrAQkHqQkgZx4alWXQdudmaXTtvKNVm4SKhIfehRJs/iffdJBcKSepwB2God6UjZ+ZuPa0y7ZdPau2JzRQ0vSeF1z2yTwt59vx1prSdnrt3aplJqK40y97YiuT4jKi4lcZlzCVK7YOOn26NVG1Iw0gkWEm99fNWdhWtuHRbguabd17orlMqErn02GmKGTAaCuoyO/TWN63/VrNuW2qHSrGqNYauB/kSZsZxIRCAx7Shw9ennqbufaRvuzKna7dzSqH60jC6mwcKb4DniznAHTz1d2w2zFoNOhx6qaoiPFbbTOKwoyAEgczI6HPfp56jP8AkVcGH9lpjv132Szcm5UW29wqBt6u2KrMkXC2663UG2cxYoB6Bw575B6dO41N3Oq160O0ahVrAoDFdrzXK9VgPL5aH8uJSsk+YSSQMjt31Coe50Kubm13bpNt1VmRRY7UhdRejlMV3mJzhtzx6HHxBHhrG1qZufDv65qjdVcpcq1pDSDRYkdCi+woEZLnToNOIOiiXGo05XSHGLbQqudGVavyPuM5R0QDIIFxwWXT6uA4MFzhHTLazknxA1dW3XL/AJ24Fz0q4rRixLahJa+R6ql7iXOyMlSh+aM5PTz1BuS8HZm4UXaR+xa1LgVmnvKeqzbJ9Sa6H2SrsM/36129ei7fsWsSK0JNUm2YXYrqY7ZL8pprAaXyu+VN8J1KZGiqaWtflzQAZ0i4Fx85VhbW21GtK+bgvlm4au9KuhTPOjSpqVRmC3k4ZQRxAn+zOqi7altHXt1bYs27oLcm7IaXKnR0qZcPI5Y4yrmD2M4SSM+ONRfwfofpB23Z1/S13FQk0+SapFiFXIfKgSlaXUdyM+XhqZAvWzL4vm47LokZ+NdFuRFt/KbtPKUshwcIW06oe0ASMjx66B1OqTyMoa0ANJEX9rdSNxb+pVPrlP2nkLrsWr3Yw41CqEKMHkRMkpDilZAC/fquo1wWzs1AtHaO+r3qVbrtZQ+zEly4pUZRLhJCiMgAA8HXOmPbW2bqt+1KfCv+5Wrir8MrCqhygFEE9OHPXtrKLWbGvaVUJlAlUW4KvbL7kX5txta40nH5MKP0CT00u5Wdr9xxgnSdhrETcpVtaHa14vXztHUdnE0S2ILraVlQS3Hqi3cqLiQgAggtjqDqdUNs9pKHWKDuLJLdMNmxzDgOCocqIy0ehCkk4PfxOrDbqqX7eFoz1bmW23QJzkqRCEeLKQ/xRsYS7xIJwvOk6Xtrs1YW2zG0l8XZzKVXahwx/liaQ8/IWoENoX8dTGsKssmmH5R4u7O9hHmpNLtCyqHe9Oty06FT6PSy6q4+Ntxa/lKQ4SPmyTgYxnp4HVzOvS3typl47Q21clRpVw0eK21KmsscKoxdAKVNqPReAOvxOod7Vrbql3Ja+zUyHU2Z9RjIFHkRYylJiIb+bSeb+YfZ8enie+dSY96UXb23boui/fV2H7aeRGqdSjxuJUhrhbLSiEAkrw8AR5g+GjoUmgMlhIyic3dY28tU02TR3LNtylWpULreq8+JG4lTJDiUyZWD9LhPXx8NUe5dPh7iW3V7Kt/cj8HqnEWhyVIpryVPRADnDgz0B8e2lupp22rF62tvXTnK7VKm/AdTSocFDrgejqbPE6pgJ4un9uNKtVtGjrq15br2fYVUqbklpBTTuJ2IusSRhS/m3AFkA5GANNrLyVGriCGGm0CPEkxGtlsuW4LtsuxU3VbN40KnyqzcCY5qVeSoiXFaxHbxwDu4lkOdsZUe2dMNNVKp+498TLf3Q+Xrnk0BEyLajxKYcN4ABtwEd0KcwOmDhfXuMaLvfrlyMbcQrj2go/4OTmmnqw3VKi0x8jSgkctASpQKlA8XQd/iDrUzd1vUrdbcBdRtGkWw9RaCzwXO/LQFOtLJSjmtZ4kthzHXHXlj+DqWyy5gx8zabajbays65XN7VbaUWpyNrbdrN4SJbbM6lrV+xWGyoArHHnw95x7+2mqxY7FFuO4bShr5MSM83MgRyD7Md1AUoJOfoBwqH1aRrav/AHAsq1LUhXOp+/JV21P1cVygsF2NFiOKwl1ZIGAkZPF7tVcGTXNo5lq0zcHcGNct7T35EduPgsuzoq3DwtoJGOJKlHAJGdRLSbK9mIZTcHCTpMxbuneZ26L6GUpIx7OT21jhAV451TWxdVKuaKuTTFLC455UiO8gtPRV+TjS8LQfeeh8NXPF24kddZgC1dnmNqAOSZY231ZtGu3JU6lflUrjVbm+sMRZQARABVnhR/ZrXuHX9xKPULejWPaEWsQ5swt1dyRIKVRGuhCk9epOTrKo1zcxvc+n0CFaLS7RfiKVLrCpTaVsPAHhSGieNfXHhp1+kn2UcI8vLVk3BKyMYHMdTpy2CteVrcCeBXQcZA/O7AdTnGOvbyGk2hXFuPK3IrdDq1oxYlqxI4cpdWafJdku8QGCnpjoT3Hhr3cDch6xa5bdJatGs1pFxTFw1PU9krRFwEHidP5o9v8AUdOjfh4fDrnUdBJCtIFV+Vrrg3+CxTxqRwKSSrAHF0wSO+PLSjt1YNWsX5c+Vr5qVxfK9TdqDProwYrawMNJ9wxrVetwbmUu8Lbp9o2azVqFNf4axNXLbbVDa4vpcJOTp29hKkK68ZOFKX27nAB8emPt0XA8U8tOo+by3y16dVSXxWnqBaVTqUZOZKGeVHH/AG7iw21/9mtOttq0hmhW7TqKyvKYjCAFHuSepz9p0t3hUvwqrUWwKM6hTrU2PLqz7fzjMRhpwOpbcV4OKcS2AnyJ8tPCVN8PGngXgEewfz8f3aeghQY7m1S7pZQ6tXqRRQyqr1OHBTIc5TSpDyWg4v8AQGSMn3anFXs+100r3ztraW4zEBq66Z66ilykTIxLi2ilwdeuravPVaLQpy6BAalVNEV31SM85wtqfxltJUe2eg0rWVnbDnE6Kx4hw8P0j/C0kbfxd2m6nXzuFUaM7DdmE0RqnpUlTMbi6Bee/s6sdvKne86zIkzcSjRaPW+FZlxmH0OIaSDnPED7PTOr6n1KnVaGmZTaxHmxCfZdjvodQo+WUHT0kKLQ2sWuJI7tPiNUp2juJKuG9LqtFy0KxTEW4ptKak+ByJ/GM+x07D69WV2WPZN9vU9m66NDqho0lFQiNPOHLL46BQwc/b5aY0pUEkcHCPLOdJFJ2so9H3Nqm58esVJyfVYaYbsR1f7GaQDnmJHn0xp2mVW6m8tbTcMwJvNk7DgTwKPsqax7PZJwe3Tw0m7dbWU3bNVdNJuGr1BVeqC5roqT/NDKl9eFAx0TrGZd94Rtz6TZ8axJb9AmxnHpNd5gDEZwDISr4kY/laz3Ut287rtdVJse7xbFUceacM1TRUOAHq3089AaRAnVDnU3gvyyW26JyUsAcKigeAIR0Gkuj7XUqk7mVrcpNZqr82tQPUXYbkkqhMjIOUt475SPHp189NsJmSxDjxZr5ekobbbdcCMBSwgAue7JGfr0pUe1dwIe59auep3mmXbE2ClqHRw0QY7wUCXM9u2R9ekN7qdXtFpLSb/DxWvdOLujLpMD8VculQ5nriTM+UEFeY2cK5ZHbppjuak0auUiVDrsUPMNhbznCpTWMZOW1jqgjrjVsFcJHlrxbbchLja0caXEcCk+YIxpTopCk05iDJOyT9r1VF60Y0moyZcpUh512Ip50KeTE4gGQ45jqccR7eOtG2O31bsBipMVW96pcaqhOVKbVOI4mAezST5akbVuLRbMqnLXxN0yqy4TTnm0CFAfyc8OnBQzg6bnXIUaVMOpsfuFVXJHoNSoc2n3J6uumS2zHlIkOcppQP8ACz00hxqva9pUhnbLbKmPvvwIqWIUeJ85HipdyQ4t0kg4OV5yT7er/cC2ajXnKZMpkWPPVTH1rNPmOctqUgjHcdAQOvta17cpt6Q3U5lItxFJnCUuFUkcQUOa10wCCQe/hpiMsqqrmfXyixUy3Nu7cosdh+ZSok6pISgvTpI57rjnckKcBI9vPYDTWFJGeJSc+OsG+JICVJIHv14sdcqPsoI9nHc6gXTqtlOm1jYaIWxSgNedM8Ke/fA1BZq1MkVGRSmalAdnxBxyYrbwLrQPmNS0ktp9lfF0yDjw9+knI1QoBRHGVhIOcp1VcV3V++qXZlkU2mTKjNZdlu+vy3WUtoQkkZ4Enp0x21RWTuvbV9XFcNtUcThMth9DM8yIim0KK8gcKj0I6HXT/Rr+T4u8N3x6wA3UZlMYcpyVdeZEGA7wn8z5zw+OrmM7UOXE4rjTRwnMoGZKftjtjalbNcevvcN6HKuNaPVoLMYlUanRM9Et5APNV1K1nvnp213krQkp4iDk4Hx1857vb5V2nXIbA2uEdVViAOVWpSkcbFO4/aDOCRzHiDnhz0GM99WWwW7d03ncdWsa/WoTtWpcZqoR50RBQmTHW4pOFI7IUCkePXOtIiYleJr0MTVp+uVBY7r6B0aNGmsKxIBGquoU+LPZkQ5TPG0+2WnUnqFtqGCkj3jI1YOu8vWSTxJz2zoGkpWnvXw1cNl1rZa4otmVL9nUKpkot+eocGcdRFeH+UH5itT21ICQnjWs5I4iMcXXofjjGffnX0zujttbW51FVb1zsyChBDsZ6P7L0d0dnW19cEHz18q1Kk1GwNwZO3E66o1xcqA1LbmNtBL7PGtQ5TyQpWHPZ4s+IUDqipTEZhovb8C4uKmXDVPa2UG+Lfl3BR0GlvtsVGBJbnQHXBltLqMjCvcUFSfdxZ8NV7d9V1tkNVDbit+udRwxVtLjlfmHC4lePfjIz49taLisO4K1uDbl30+8p1MplDRIRKpDaQW5vEOhJz7tOxI4i4k5QenTrjwx+vVEiAvRZHZ3Fsg6ePekVFv3Tezgk3pL+SoKerdLpr6+Jwebr+AT8EgfE6YqNadt2+Qmj0aFE4+60tcTivi4crP26orGq25s25Lmh3ra8Gm0SNMKaLKjyEOKkM+BIB6ezqw3DmXpTbOqE3bykx6rXmk5iRnnAhCzxjIJJwOmT9WpHWFVTyimagBJ7xe3QJmUlCyHFdSOgGji4e6ft1V2u/WZlu01+54jEWqrjtuTY7LgdS06RgpBHvxqNWb+s+hOGJU7hiCSOhjtnmvf+rbyv9WowdFoFVsZiYnqr/iGkm32xSr8uejx8NxZLMOrIRjHLfc5rTmPcQwk/EnWw7qWw7/1Gn3BKP8A2VBnf/rtDVDUJF6Vy5qdc9n2e/FMZtyNKVVnkxmpDBwoI5Y4neMH2hlHivUms6qirWDiC0yR0Tvc1xU616WqpT2nVoJ5TTLKOJ11xwFIS2nsVnPj5Z0r7ZqYuBNTvV5ptEyqSCHGHPadp7SOjbKgfoHHf363xKDd9XrtMrV3yKU3EpDrkmNBiFTvE4W1NguOLCcY4unQ9ca8u+hu0moG7bSeQzWR7D0VwL5dRR+chQAPt/wsd9TY3N2WCSq61U/vVDDRsbeaevpZKiR/BHYe736FcI8xqjt+sVWtwWH4NsVOIqSkucFQb9X5Oe4Uo9/cQOvcdNW0e26xIYcl1KrOQXwvgbZjniSEe/IznvrXS4ViKxgiPFcHH+m/CMA0HmBxPu3W7iHUnp46OygnhIOqurU0U1McR5tYVJkEpZbZeaUV4HUnjACB8dT6eJjcFtmoLQuQB7ak9R/9vVeLwJwUBzgT3LdwL0gp+kDDVoU3NaN3CAfBb9e4B6KTkeWvNHf2dYV6BY0O6jtrcqLyUp5VLd+YqrLTYKlI7NvZ/g9Djxxr6sg1CNPZTLiOpcafSFoUCCkg9iDr5QlR2pkUxHmeJp9PC42rxQddb9G+qrkWQm3pdQRJl29Kdp56K4g0hR5fFkDrwY157ilE03iqND9VwfSHBU3UPWWDtggHwO/lp5rr47a90aNcVeNRo0aNCFyP0uf2sW5v8XJn+zOu85Pnrg3pc/tYtzf4uTP9mdd5167gH9u7x+wWWv7S+e7wP/3SVzgeNj21/v8AW9GbgrFWk0m3YcRRp4bXJclKIBKxkNpx44x17ddF4K4fSRuf+I9tf7/XNY02ZPs+4p1yKiLqECoIbbkpQfn44QkD2R2WnxIPXJPXw16Ooa1PDOfQu4CwXDqNp1MXlqab/AKwi2rftUfQ2tEKjMA5WsrD6ldeuAMgYx46cLTsiFbMeUqTKNQemuB16RISPax2GOw8da07gWq9SH6w1Wo4YaHEtXGA6np0yD49hjHgdcmeum+L2cdZptUrBkuK/YsWBhliISfmlvuj214OFEZwRkYGvOOOP4m1wrHI1uv8LotbhcLBpiSU07qUiNTa9bdQpjvqLjrhhKcTgM8oHi4T/COcA+elndSHR5VkyGa9PfiMIcQtLjRUFc/KuHOO/h9YOuyzqLArFvCm3EhiW241h1aunXH08/meefDXJGYsKQqZZ1XlorLLTaFRn1Yd9biZITxY/PbIKSR1PCCddX0exudjaJJzN0PULHxKhldzSLb9y5TbtSuT8HDbXr81qCVrXJkvOuc+RxgDAJ+gjA1GuC6LesuG0zLcLa3Byo8RkFTzx8AlI6kk6ut06DJsuDTavYdrh0LW5FloEpwMt8YHLcd7ngHXqOvhkZ0tWhai6c8q4qvMYqlamkl6eBgJRjo0yO6ED49fHOtePc5z8zzYr3/os7CuwsYNsO3JiVAj0++rww9Vqi7bdOIy3ChLzJdR5uujt8E62/iwt9tznR6xcLL/APlRVneL+3TmeBKSMYTnJT4aSPw+rKd1xt+mxqgaWul+v/LoV8wHOPHKxjy9+dc8SdF6ZzKdMjPcnz/6S5UrbmwryiUq57orsyl1ABqlPGY40GZY6ltwg9eJAPAT5Hz0wesXvZbymZDc66aTn2JCUD1xg/wh3cHv763bvJTFseZUGU8LkJ+HLbKehSW5Launl205MqQptCkoSPYB7e7UibAqtlINe5oMJK/GhHgq/wDKm3qnQYznVt+Szllz3kgewfceuplv7iUm4K0mlRIk1nmsrfjSZLBaZkIQtIVyye+OYOvv02ZJz7++k7cRmRTWqfe8JC1v0B0rfTknmQnMJfGP4Pzbn/1PSsVYeay+aQFZx7HtSDdsq9mKXFbrc1n1d+oFrDy2h4E+OrwqUpw+ygJc6q69E9O2tUOQ1PiImR18bbqQULzniQeo1vTwpRgdOudRPer2NA9nQ3S3Z+3loWLIqki1qOzCXW5a50xSO63T0J/UrTIopUnhUnPh31jxcKVcal48cdz17aQ9wfldmq0VcmtVSDbrrhjTnKe4Gnm33CAy4XMZ5Z6pwPFQPhpxmN1Bz24enLG26J1qNRi0uE5OnvNMsx0EuOrICf8A46VNv236tIq17yIy2WK642YbShhSYTbaW2nFDzcCeL+VrazthQXHmZNakVSsCOeNpqpz3ZDKV/8AzRVwE+8g6bvzuNYypP53jotFkmB73BzrBV9cotLuOjyqBW4bUyBUGi3IYcGWnW/I6qZVo+p2HMsuyJDVvOmA5Fpj0dvHqSylQbWPgTnUG9KzuZSrwteFaNuQalRZ7rqa5MfWoKjp4QWikA4z1PX3a2bqwNyqhai4+1VWg0+4ec2WnpbIWjgz7QwRjOPHTANlCo+m7OYJIt3x3LVQ3Htsttoz+5N5fKDlFjcVRqr5wVADqrr166v6ZX4Nctli47ZkM1CJNietw3G1ey+MEhAPkcDWyZTabWKGaRdbMKe1Mjhqa3IaBYeyPaBC+hBPYaziwYFs0NFPoFKQzDpkXlMRIjYbSEIBw0kYwOw7eekfmnTaWxHsx5hLu1VyXtdVsu1S/LR/B2p+vOstxeIq4mEY4XOvn1+zTlwJ79CrHXzxpO2pvqq3/bbtcr1ny7bltTX43qMlzKnG2yn50HHbB7e460bb0Hcugyq/+MO949dbnzebSkNRUNeqxzn2TwAE9x8MaHbqVF2UMiXA79PHxXtvRt1WtyLlcr9Spq7LWloUWMwkB5JwCri8datyHF1adb1n05C3ak/LbqfCOiGY7BIUs/8ApAfXpujVWmv1BynoqTCprQDrsZDo5rQPYlGcjIx30u7hUyS7BTdlIWW6nQiuQypPQPR+7rSvMEDOPMDTabyq3s/RLReT/tN3zKlA8SOHOB8e3T/v46rYVxUOqVKZR4laiPz6avEthlYKmfIK0l7VWy9TajXbnXuPPuGNcDzUtiFIkh5FOGCShA/M6/8Aseeo2z8raO66tcV/7ZUwIqE6WuLV5XLWhT7qD4AnoMjw0ZRdNmJc7LYCdp1H5Cc6zY1pVav0u6KnQYkqpUJOIMpxvidjg9cNny1MZtygt1pd0opMUVd9r1czeSOcW/pcvi8tUV/28jcG3KpZFNu+VQ6g+ltz1qnyQiXHRnPYdQD5+/VZe0S7rZ2mehWpeDUSu0uC0wzWKwEPZcBbSS5ke2tQB75x5aWoiUFwpuc8MsBPmm25rfg3ZQajbFbZWYFViOw5SeZwqLTiSlWFD3HUOyLMoe3trwbStyM61T6azyGGnHC4r35J7/HSBKe3U3F2yVbccIpkifTjHerRdMZ3mqSQXmW0AFsZ9/1aZdpZdVg2i1a9clypNXtoIp0yXJeL7z6wkfPFR6kKHX69SymNVWysx1Zri0yRqfomatXFQbbQy9W6pDp6ZjzcdpyQQnmLOcJHnqo3Nj31IsmoI2vl0+NcXsGI9NALAw4njBz0yUE40rwJ+1PpHwpCJdDNWbtSuLj8E5lxkImsjqU4PVGDq5vOhbhVCvWxIsa8GaNSYE0Lq8RUdDhlM4wGkk5xj2v1eWiIN0OqlzCWiWnSNU10turx6PDVX3m3ZzTKPWXkYCeZj2l/DS3ayRUL4u+sLTgoksU9CR1CuUy3k+/qTry/IVvXvSqptm9eDlKqEqKsuCDLDctlr9LPh5nSxR6fTrQrlAt2y7qk1BUthuBVcvh9T7bTQb9cUrsh446nurx0xolUJD2gCwOs3nT7pltW0rxoF8XNcFYvl2p0WsIb+TKVwEIpxQDxY8ASca1Jvepjdo7dpsKotw104zlV/l4YLgGQ2T5/36TbKqbViR7424tm9qjed7U8vVpEWrurUUczHKZCv0RgdAfz9dEtKff1YsCPPuenwqPdLsVwrYby4yzJIPLXg9wOmRofOqhQc1wDGmCLnfe4SzVVVza2v3lute9+S5NnmOFx6Wlkk0/GM8Ix1z7tXW39CsSZbb91WXSI8GJebfyrIdbZ5S30upHzij3Cup0ssX1K2q21p0f0hqzGqdRnSjDfkRYQcbdK1/NgoHTxGemrbeC+KNt3ZSET6XVXotbdFHbborWFxeYjhDox9AAAY8tEHRNtSmAah0AkzcgnqV5a+2/4pdvKzRNrVuTJ8lUufCRUnSpLktYBQCT04Mo1uo1nyb0tGgTt7bXo8qv0txEpQ4ApmPIByFpV2B1V22iibR7bxbSo91VO4ZqysQFSnhLmOSHApQyAr6CSOxx46V6NEuTcrbeXtrvLesylXJNkZXLioFPcS2lQLQBHsH3+epdVAPa3K0N20kZQfoul7l7jWltdb7N0XWtceL6yhhtTcfmuFbh7e7SpMrMuiVCdbybfRV/w5k+vUpxzqwpHq7SS2+PDhCUq9+QNWciuyaRe1s7SrsWdW6AulIU5W5hDqWlt5SkOhYIW5gAlXfJ1B3AuiDO3QoO38KHV4Nx+ou1GmVZlkLitAkpUy9noQeWM+PUaQso1nGpJmIIEfX4zCVK9bNlXxVqvshLvKrRL2lQo8+XLp6S2WYzbqDyWewSnt7A8AdSqHCs3djclM+K3cUWs7WLXT48iUtSWJjgzhxY/OGepOt1y1euTvkC7m7yoVmSKFVW4V1KeiNcUtnixyOYsFYSrIwM4z8Bpzcs67l7kyL9g7iTTSZFP5DFEOFREO8GEPY8TnBOp/wCKpa3M6Q2bidLjb4H4rjFyXXQbj2qqMLf+e1dtetCvIMuNbmULjkuHkhQbH0cD9Wm+TG2dqO7EagTLEmvVe+rWQH5b7JVGVDBSsMvDHfKE5P8ABGoFrW9uo7YsiVaV1WIm+plwLNw1aHBjhMltDh+acIGC4E8Phn3+Omtu8q9WNxhUqHuNbKrKt+IqBcMUtIDiKiseyONftjJHgcdPHwfcqWh0BzhJtqJNp31JjVLjVrXtfce77MtjcGj0myWYiINFcopAkU11tYJQsp9oDAUD8dakXJDo12Um8b0vy1KpYNIiNU+mVWSG3ZhqIQErXze+SsEnrqTt9BvTb7bm+KnSNmqHFqT0t2ZAp1PfdKKogg4cUVqPn2TgddbbPp2zEC2GNq6nZNFYrUOAivzbVU0ZamHyjjJCnMjiyenlp6ymGloaW2PfMG5gfVMLVv8A4wrinXzGqj9K+TB8l0qZHc5anihZLrrv6aOMlsA+CT56uoN6TbdfTRNwkNxXF9I1TT/1aV7if8Wv3fZrllETT9w7PoL1OplxUX8I6lJai0eqSVLahNoWouvBocOep6BWQkqyNP0iz9yk3MaQzWoMqwPkF2n+oymUKkuSeDCVLWRkjOPdqBA0K0U6j4zsF9105txtaBJZPGkjII66SdwmN0pVUt38X8+mQ4QmH5aTKSC65HwCOWT9fbU7bOrN1KzKU7zuJbLKGJKFrw424D1Q548empTZCgni+h9WqfZK6f8AcUrFe8PsjKMEdRnrpP3H3Otfa6mwapdcp1hmfNagM8pkrUVuHH1Dz04KSR46Ur0rTLFQp9vNWyK5OlgyWmHSkNNhv/GErSrBGe4GRpM7RRXLqbCWWITM8fmQpC0DjHZR8O+fjrl923tIrUxiJDcqEK1WnjDqFbiZS25IGAGkqH0EZyFqHj01eSqNf91cMGty4VDpbiyHGactx2W6j9Avk+wD2OAD79XFaoKnrMftW22IURS4RixW1N5ZZbB7Y8fH2vNWdTFlQ/PWaQLCPiVJoNv0aj0JVHoUZpmDJC+Mt9yVjqor8yPHVJtdtXQ9pbfdtq25Mx+PLlrlKVIdLqgtZ69T2GtVpXZDpDMaz6/Dfos2NFQhpU10KafQj2fm3fEg5OD5+7TY7V6Mlv56rQgnzckoH9+o30VjOW4NeQMwt4dyUK4/uoNxqAzb0OnOWatk/Krjixz0v5PQDv2xq/ve+rX29t1y7bunog0uM4hCpBGfbWcBHD56jVrcK26Iy0pdQE92QccuEQ86ffwg9EfHVVXr521rlDUzUURq6zIIBprkEPqkOD6I5S09wfgPjp6xIUS8MY8U3XPVNLblLuKgJlNuiXDqkfiSs9nWHEEEf+grVLt3t7am1tuJti0ofq1NDi3ktqdLh419VdTqrKt16jS1vUtFHt5ttgmJBEYvO9B7LbhJ4EAjocDI8NMFq3XBuylNS2XeF7PBJirxxMr7FtQGCD79BBaIRTdTc9ro7Ub/ADVTGs+9G91pd4vXw85bb1PbZZoPCeWy6PpODwyTk/XprqFSh0/lNT6lHiuy1hprnOBAUs9kDPdfTVJJ3Gs2PfMbbN6rcuvS4nyg1DLXUtZI4vLwOtF+7aWbuQmlKvCnLmIoM1uowQl5xopeT2UeAjI6jodHTMnOUO5Bkze/x+SauDKitawTwe3nukeOordWpD9QdpSZ8dUyMOa9HDwLrSD1BKdSEtpTwr52T3ORkdsfZjSXDsPbO39x6luMjlRrkrDCWpS3ZxHMbAwCGyrAzw+Wo23Vr84DcoHet+6V8VXb+1na/SbVm3BI9ZajmDCQSr2z1d6eAA/XpqgyXptLjzpERxhctkOFlwe0nKM8B941DqVciQ6TOq0d1uQzEZcePLcBBKEZ4cjv293hpRpR3aq1Li1JNz0KCmYkPNsppinC0hfUDPHg9MeGnEhVcwtqkySI0UndXb2ZuRSYNPg3jVbeXFnNy1y4CiFvBBzwnh+Gre5LuNsyoVLp1Fl1OfL4y1DjqAKUIA4ic+A1Xosy8p2Pl3cWoKSR1RTo7MQf+kE8Y+3VhQbLolvyjUoyJkqctvlGXNnPS3eDyy4o4HuHTUrbqGR8lzRBO/ckfbvcK26Lb8pi4ZEiDU5FUmSXILjR57OXPZ+b74IHfThC3PtKpz2KUxOcTIkKCU86OUh1Z6BOT56bO6/HOO40n7qpjPWDUmJDS3VutoagttnCxNWeGMQe4IdKDn3aVnG6mGVaFPsnRVMWBMv2vV+NVbhmwqbTpfqKIcJ7khSMZ43Cjqc+/TnRaLTbcprFMo9OajRI5+bZa8VnuT79c+sV67fwueXVaDJhrl09v5Xd4AIypbYwHGVdehAHTA11HBJypPXv18ND+iMLDxnIuo1SqlPoNNlViryxEiw2lyZC3DgBCBkr1Cta7bdvqhR7ltuoNTqbI4uU+0chXgR9WrCdDhVGK9CqENp+PIaWy8242FJdbX9JCge4PiDqPQ6DRLcpbVIt+lRadAZyGosVhLLSM+ASgADUdle4vzxIyqgpO1tqUG+6vuPCpnLrtabDU17mEghIA6D+TptT9E+/rn+7R/J170Tn2cE9T79Bk6oYxlMEMEKnuj5Sg2xWZltxkfKiITrkfhbGS4EnGfPStt3TZ9N5147e39UGJ1bjCNUJrzSH5Ch4pBcyWF58saf1J9kK7ELGCT0Hhk+7SVtm43MVX6pG43IU2sSXIygSApHGckY8z1zqbHloJCx4nD067msqiR0TPQqHGocRxuO+5IcceXJlypCyp2Q64clSlHuvrrpvolU1qoVi+rvlSEGcupx6O0yfpMxI7QdT/wCkuSo/yRrhm38Hc2LcFzu39X6fUaZImrVQ2Y7AQqPH/MbWQOvs9OuddL2LrsS0t7nYc+cinQ7rpZS2kr4WpE+O4OHPhzOU64AfzgD+iMTpe0VzONsLsB+mMrQdPCy+xNGoSXVONqSXFDHTIGFAnU3WheDRo0a8OhC416T12Ve19u3WbdmLiVesSo9KiPtqwtovrCC6j3oznXzdDptsWPT24zTseA066hsuOuhDjrhHdSz3J8tdh9L11TlW26puChuRV3nXFH6OW2eJAP1jXDtxdtrO3RpsKmXlTXJcOBKTPjJ9YcaKXx70Hr8NUVtQF7L0cw5bhn12gZiYTHVWpUyBNiQZa48h9l1pqQhGeSspwFj3g4Ol7a+3bptO0GaLeF2v3JUkOuOOT3QcqQT7I6+XXV8uoUeDLh0qRVI8eW6j9jRVOAKd4B+aD1IA8taa9KqsK3alUaRD9dnx4T7sWKpfCHnUIJSjz6nA76oHRencBOc6iVX7iPXpHs6e7t5Ghv3Alr9hty1ANFXvzqbbTlbVbFMeu1EVirepNfKKGVDlJkkZcA92dQdvK1dNy2hT6xe1uig1eQ0FSKeFcQa+s9dU28FJcnW6ipoLBjUd7nvQpRVypYOAG1cBBIJI76f/AOSq3uLWnEMvIFvzdSLtmKr9YpVkUiqrZbqBdl1J+K6ErERpOCkK/MCluNj+SdMFFtWhWxHTAodHZjsL6lQQOJa/NR7rOoloUOhUumMyoFsQKRInstLfaix0tgngzgkDJxnxz30xp4lJKPHGDoJhTo0s5zPFz+QvAlKU4HBrwlWortUjtPqgxYcibKyAENDIbyM+2fDv79Zpo9wzPaqMqPTm/wBBhPMdI96j7A+pGteH4fiMRdot1XE4t6U8L4R2a9TtDYXKk90/SGquuREvR2ZSnWmzEdDwK1cPFg9Rnwz21YptOSrqzXp6UeR5ZP8A7OtjNnUdtXHOD893Of2RIU4nPgeHtn6tdLD8Ir0qodnAheO4n/8AI3CsVhXUxTc7MIjQFUlmt1fny6pInzHG5a0IYS46pSAgE/RSfBP0Qr+DqbJrlwSpr6aMzHXA/IIkKyVhwf4weY6np8dbrscXIcp0PmrDT7i2nkpGFKAAwkHvjvkazZZaZZDLKOW2gcASOgGPDGtfE8e/CAU6Z7W5XI9DvRnC8fNTiOIaMhMNaNohRotPSy8Zj06RLl44eY84VYHiAPzBnw1L7+0vXo4eLPj56xWCr2OvXyOvLve6o7M8yV9kw+Go4SiKVBoa0bDRZKKunDoP0Rxd9Jm5+4iNtLZFzSKDUasn1liLyYIysLc7kjwA6aaIEz5QhxZ6mlsmQyh3lrGFJ4wOhHnpRABUxVDnlgUvHGpIVroHo2S3ZFSvNh5a1RGKklDCSeiSltIX+vXP1dwdXeyBm0TdF+l0xtxNLrUNct9B6obkAn5weRVrj8Wz8sFuip4hSbVwVZp1ifgQvpzv1HUa914nokD3eOvdeaXzlGjRo0IC5H6XP7WLc3+Lkz/ZnXedcG9Ln9rFub/FyZ/szrvOvXcA/t3eP2Cy1/aXz3eX7ZO6P4j21/v9b1OUOLvqDef7ZO6P4j21/v8AW9T9esoewF5vG/vu8vol+4rHoFyR1IfiNsPdCl5ocJBByCQMAjvnPXr08dXVq3ki0aW3RZ9iy4zTfsuSqdwvNO5/xuOLmfYFn3a2lBV+dgaz4uHJBwSPDUcZhKONZkrAnzhQoYqphzLLJner1n3lbs2IxWmlRHGi3JUHSy6yjHUkLAWjHvA1wiksy6fc0qHQk+vIiS2ER6nE4UxHY62U8wOAnKFkpBIHTIJ8dPs636RUnxJmwGXHUf4wjBPxx31NbZaZSUNMttpV3ShIAP1ay8P4YzAZg10g7K/E8ROIA7MFaajMh0+myajL6MsNreeyni+bAzggdwcHp5DXGXXICps+oW9TZLFKWOYzHVgLKwMqLacnofAHGuyVums12hzaDJcW21NjrYU4nukHsfq/szrlSbcvyFHdDlsLebYykK9YaCnmwOhSniyc+WteJY91PKxsrueimIwuEqPq4iplNo6b/FJ+1e4it0LUbupVp1i3y4+4z6nUUBLg4DjiHuOmSPWaVUKhKpUCsRH5UMo9YjMvBx1rIz84kHKM61UuovS3n40ulSIK2OBfLkfNupCxkBSfDoe2ub01/Ziyb6uO56XKSa/XHW26iIxckKcU2MAIbQDjHjrjuplri1wgr6fSxQqUmVGODm9TaU77kQUVLb+5Glp7UuQ+g+RbbKh+sDVtRZRnUqHK5WA6yhXf3aR65dyb6pz9p2W1IkGpNmLPmrjLRHgsLHCokrAysgkBI65PuOnjmQLdpBXPlNRokJj2nXF4S2gDqpZPlqFwIVzXh9XmDSFK41JcVxnCPsHUdBrW+y1IbWxIQHELBS6hYyFIIwRqvp9Xpt22+ms2jX4UqNNaX6pOiOhxsnBSHAR3wsH7NUW11r3tadtuUq/bw/CCormvyG5RBGGl44WvqwT/ACtKFZzZIESDN9lW1SkObaoYuG251RNGalNCoU13LrQjrWEqcSrqtHCCT49u2rB/dW21JQzb5l1ya4eBqLDjODne8OOJSjH8LP1acFBt8LaVwkkY4cgg6W7zvOx9tKMm4rrqEWlU4Opih0tY4VnskADTmdVQWGkCWuhv0UZNU3RqQKY1uUSlpbPebPcecc92G28D48R1S3jRd06xa85Eidb6UMBEr1WLHddcf5TiXeUlwqHAVFsDse+ukw5DEqIxJgrQ7GkNh1pwH8wgFJHuIOdZqSHPpqycYHXtozwdFN2HL2XeTKTIe6lkvR45XW0RXXEDKZDLrfLOMEKK04GD076a25SXmkSWXgtp4cxC0jiBHgRjPT69YuUqmvtKakU+O6lf0kraB4vjpQ2zdZp8Oq2xznEOUaqSIzUR0+01H5h5I/1ODBB9+iAdE2PcwhrtCnri4WyEIyO/fSRtjd183ZBq8u+bCdtZ6JLcjRmlSw8ZTA7OjAGPD7dOx9r2lK4dUdFuy2LlXUoVvXJT50imOcmWmLJS65HdH5igD0/+Gl1sm8nM3tRra1/uqbdTbGHupQ2aBU63WKWhiW3L51Oe4Fko7JOe4OnJlPq7LbDaHVpQgIKlEEjHn5nSXtTbd+2zQZUPcO7Y9enrlOuNSmwUcpok8KevlovGm7nTr3tSfadfpsK3Iwc+Wo76cvSOxBQR8dSPSVSw5RzspDjA71OvncezdtYcGpXhVFQY1RntQIxUytzmPKzwjpnA6HJ0z83ntIeZUhSSMhSPo4Pv1Aq1Fo9eCY9bgRpyGnUPtokNcQbdR9EgeBGdWHLRwhvg4Ujt4aiYsrqWcOd02SbF24sa3b7rO7Qiyo9XqUVKJr6niWy22MAgZwOnu1Ceqlx7htqgW3GdpNAdTh2qPtjnS2zkFEZo9gR/jHMd+gPcW26TpjWDXHWuhRFwMd+qgOn26pEbd1D8N7fvdm9KhDpVGoiKcqj4/YzpHVbquvCMY8fLUhpKzVWw8U2ixuYtqbqhuhNl7R1S1xb1QgUesTXxAi0yQ47y6vk9WlqQlSEOZ6hRGOPA7HTBBevG30uSoO3VHiQeIuSINNnJMpXX23Mcptta/MZGfPVrDVtzuV6pclNXSq/8iSz6nKYIfEaSjuQR9AjVtc0mH8ivU6TWGKQuoBcZmQp0JU26sdxnudOdikKQbNRpAaNI+G/WFylVky65flS3Ata1bgoVTuBpmLOqVQqDQDTCBj5phBVwOEIx1P2aePwHtuBUIK7huObU1c7/AKPi1aW3wKcCPBtCU8xYHnnXm3dBXt5bFJs25r+NcrKVO8uTNcCHpg5hIKEk5IGcfVqn3op208JNublboVJ6E1a84KhPpcUhHrLvshKkgdR7Ofq0TJ7km0206RfbNqQTYSe5ON61K5aLalYqlsUBqr1WHEcchwFO8sOOgdG8npjSjR1bgsoh35ItNpudWoTHy5QWpiA6xICQMtukcCiAAMEjt31Y0/8AGZM3P+XE1mkubeu0tCo0VHWUZBAIUfdrO5HLb3Rolybe2/ezUOoRm/U5z1PlNqlU9fvSDkY7HSHQqTpf22kjWBa5G48VhF3At6j81qdaVct/ieW9JUqkDhKyDlRMcuDP8InrjS9s43t5bMWvzKLu5+ErdQmLqb3r81AMEdcgJPtoR4dvIdPGztG47apsZ7Y6n3U5XLrtuij1pt78s9lvopRPTJyg9+gI1VWbQNt6h8mUGv2y1FuWG2srZmw1MOuEKKjw5A5gx18R01LYqnMXOYQRP0PS1vkliDS7V3M3SXdsu3Z9AfqMZcRuQ+FofrUdsdUpIJDSCB4gLI69NdmQzZlm8loGjUYzHPV2UZbY56x06Hus9j28dUO4ku2kuUeguXHTqTcbkkPUJqS8louyEf4tKSfbBxwYHfONLF1y9vdxE0V+9rVrbtet6V6y1BZgyC7Gk4AUjITwFGQOpOPfp+1HRRaG0C5ogumZV5VLttK2d2qTbrFhzXa5dUNRdrcSGhTSUNdQl93v/wBxqzvmi7m1CvWzPsa5oFLpkWoIdrjMhsuGRFHVxtJA78AV9uk7c1ncK/7SlUSHQqlbyHFtrMumuJdqcZsLBytoH6CgD0HXt01oqirfuKq2dKG8UqhO2m625MhTf2I5PCBg80OlPfx1KBYpc1zw5gEiQRHZ8VL3G3RlzK/cG39sbUTbkr1BhtzoaZ8dtMB9w4JDbi+6gPcNMtZuSrKt2k0STQU/hRcMDLlPTJBbiuLb+dcU8E44G1qwCO+cDz0Tbsqd1OzIG3EeI+0gLZkVx1eIySfBtwA8xY93TWnblrbWFVqjRrarMKo3NRmmGK2pt3jeDhHXPkCevx1DbRWQ7mGXSHb2jXQdbKis9SLT3GpW3v4sOY4ijLkybrYx6uXAerQyM5Pxz7u+GZN2bY39dFX21ekxapVbfbDk+K5GcSppBODy3fPr4HWyyq1uRUryumm3ZabNMoUJ1pNDmoeClTEnJcJHhjvrNd0bZW/uI1aK3IEW7biYUtsBvDkpKRnqv+SdIm/ep0mAMEHsknUdLR3+a1ptC8LaP/khd6JUdCeH5OrDZebSM9kvIIWj3ZC/jrVOn3VXrZqVKpkin0e6SytmDKcClssvg9SSU5+gQffzBjsdZXzt9VLtuq2a/T74qFIZoMovPxIwy3PQcdFdR79W7iae4zcUmQ+G0IktFl4dQJaGfoD34I6eOdb8BhxinFh1jXpHVcL0h4k7gtNlcA5cwaRMkh243BBXP69sO3fti02mboSoVRuhtCVS5zLSxGlupJKea2CC4gdOuUHyPgVev3A9thdVV3Ov6r12OulUv1VNtw2Q7Al4TgOx3SRnPfhVgjzOul3BYVauW7LPuwXbUKU1QlLdl0tofNzyU9ljPTH/AOtrK5KpOuiqOWNbVOjqVGQEVCdKj8xETIzwJSR7bhHhrICQcuq6TqTCMw7JtHUnvXEo9u7X3LUaTbVEtq9LLpM1pu/5VXbf5MVTroCy0+4snBAwMeGNWt4u7HTnK1bNRsEtWDXoTdw1a8KfMUYjj7b3C2CpvJKsnGB+l9DyfKtsvS6TahZoKpEqVHbLS2ZEgrTNYPRxnHgg9ceRGqa37Ym1eXQbXsSFRo+2MWHIi16gSUEym5K8KS2UkZ+mc+WOviNTt1VPIqMgQJMbD8A6qinLolHuBRsvfmXCqO41J9Ts+I7EceixCjHC6k4zn2cZUBjPjpn28uTb6BdE6gXK4mVf9qUeOzXriep5jsv+yMkOk9ep8hqrjbhU+h2sutbmWPTbBl0eculWq/Nb5qFKKSELTgHCM4zjwOplGp251coA27vNNtyrmdg+sVuekcLQbWv5lIIHtngCT9Y0vFSp2eDT+EGPC5sSZPgFY2/Al3lT7rmUS4FovBhyRBi1lS+fGjtuEONKZSOgHLLaV+PH7tWFXt7e2LtJCoduXlR5t7xFMiVVZ7CkR1t8eVHCM9eHp21Q0tFAr29MOmUPceSKnYtJajVihx45bYmPqRnnFf0CSPj2GnTbW8r2upisyL0sKTbDkKomNCDysiZHAPzoP2dvPUTOq00ix0scYJkSJ+PjslW9ritOy7j9Wpd2sU++VwDUXqWlpSo9TbbRxK4geiFkA9QQfjrr0eSiZEjzWULDchpDzfMOFYIyM9MeOuFvQbwrll1ivbqWLTabdb7zlFpciOQ66WH1ctIBHgc6sbZm29V74uXbqxaxdNDlWm4GpSVNlUNWR/i8+A8OvUaT2oo13McREB2g0K7RniRzFo4R19+eo7fb+rSTR+O49wqpX18tmHb7blIZQfyrq1kFxR92B01mm2NyGW8M7jIWo/QD1HQrp554tW9q2ym2YD0P1tyZOluOypLygAX3CMHA/Q/s1VoLFbsz6rhnbACpazfl0Q9zaRZTG382VRp0VT79bbeSG2FgH5spx17f/Za2X3QdzapWrXk2HcVOplPhSXHK0zIZKlSWjwFKU47Y65+I1pVdt9ObqvWcuxJDVroh85uvlWEF3GS3jPn017f0Xc+RcFsvbf1KmxKciY4a+3KBUtbX5obIBGQQvPxGpaEKmz2vnMbjuIuNPzRXV2fgg1T0uXw9TGYC3Q2hVQWGk81eeEJJ7E+7rrnlNp1sSt0Jdjfibkt0yJDEtq4HnlqivLOPmwkkjx/V20/X9YFqbl0dqh3fTlzIbUlqa0lRLYS62ThWfrP26yg3bZ/4Sr27hXFFXWYMYLcpqHQX0NdBxFPgMY0gbJ1aWapeA3yk91/slidc9l2fujRrEgbfzROr7KnRU4MBsRmAOgS450I7eGpO4NQvO3Kxb0qw9vKfXH6nP5FVkFxth2HGAA5nFjJzknv4asKxuTYdHvWlWJVam0zcNabL0CKGypRSTj6eOhOO2rG/Lwh2JadTvGrMzH4VKa5rzUVouOHC+HoPjp7hJzBlfDtDqNlVbnSN1mYNLRtRFpDs01Jo1D5QUQBC/PKcHvrVMt+wLmrlQYZmR0V2IEGcmnTS1Ibz4uNg4+tQOry07upV3WzSbjgpdaaq7POZRIaKXRk9uHvpGuCyqJbt1yarZ0L1G5L8keqTpzftcMdA4nXB4dACenloHQpVIJzt7QMW6W2+N1cbb06m1KRKuSowo1TqNJmyKVTaw40kyXobbihguAdeFYUnI741K3J3NhbcLoipVArdT+X6kimBNNYS5yCsZ5q+owkau4cej2dQUw2iiBSqWwcuuOfRQjJUVKOOp7n3k68tm6rYvmiRrktipw6rT3nChqQyoOpyCR9uQdR1Mq2CyiKQdDte/wDNlbspCm/Ya+mOPBP/AH8Nc7Zt63Lm3Aupmt0qPNQBE5ZeQfm/mU9AR2Gui4WpQRnBA7dunjpFvFciz7gjXxFRxwZYbgVNnPdHZp1PmseIHXpob0U67bBxuBqpEraeglx1mlTKjRYUhIbmQYr2WZGD48YUR08sabIceNDZaiRklCGmw2EK7toGAkfqOtyVJ5anPzeMj2spJOdIdN25jWzuVWd1JNz1FbdTp/IcgyHOGLHCCHC5knAICPsJ0DtapuAow6mBf6J9XhOEk49+e3v0ZCUpbSfb79R394yO2o0CfCrERubTZkeWy77bTzDqVtKHuIPXSjt7YVyWTULimV6+JtfbrVScmRGpKceotk55QKj2HbSi11M1DmGQSDundXEElXc41QXpQ5tx0hLECU3EqUOSxNgrc6tCQwoOJDmPzCRjV6tS09VI6eR6g/Z/ZpUqm4UOHUpFHpdEqlalRjiU3ToqngwSOgUrGM+7QEVXANhxiVlR72oj1pRbqrE9qltulaFtOr4lNujo40Ejqsg+Wo7d53LXlKas20V8gEBE6ru+pRyMDqE4U6v60J1VWBYMtNYqd1XTFWl+ZKck0+lrIcFObWSVZ8AtWcn46st0aLuHXLbhwNtbkiUeptzmnXZDzalNuRxkKSDjU7ZlkYavKnTuGp+K2qqu59K+en0Cj1dj89FOnFp8e9KXE8B+twa8Z3UoaVZq9LrdIb+gtc6mqLbZ97jRUgD35xqxum8bf26tM3DfNYYiQogbbkySkhPMJCR0xn2lHVrFehVqCzMjK58OY0HGVAcSXgRkYHiMajbcK/tB0NfJsYMWWyDUINSZTLp85iXHX1S6y4FNkfEZ+zS/XL4h0+pfIVGgy63VVjj9ViBJDKPN5wqCGz36E56dtKkqBtU9frtjUSvqoV5cn1sxoLxQ4EEZ9ods40+W7bNMteKqNT2lnjc5sh5w8Tz7pHVaj4k9MaLBRa+pWEWA3IuletRborcB+ZfVaptrW4w2XJbEWUXHXWx1PMfISG0ds8IP+tpnpaacbbR+BT8AMGNiA42vmR+3sryO6Pf30mWpcsDfG3Lrty7bDrFKpjEh2lPtVBktest4OVt+7p+sa9u21b3te0bctrYsUqGxTZDbbzc3qlMIEZA9+M6lA0Kpa5w/VAkR/wD1rGitts2dzIVjoRulMpU+4xzVuKpeQ0ocZ5SckDqRjS1blyXRubR5Vt3LtRVIt0rnutUykxnua7ykdGpxeRw8lHGT9IjODjj7a6ZMfktQH5MVvmvobWW04IClgdAM+/8At10f0ULbbkUup7jSrmYq0q4m48SQ2wwGk00xlOkxldc8YU91yBnLZGRqVJuYlc3jGKODosDSSdINx5nquzbY0u4bfsCh0S65y5dYiREMyns8Z5gycE+OOgz7tOinAk+101zTdzc+PtLYsq+JNDl1WNCfjtOsxnWws8x1KcjJH0c5OfAaWf8AC72tWz+xkXDJlpTlcJFAl89J8lDg9j69abLwzKVWrdjZXbW5KXkqLZ7HGoc2o+pocW46hCGkkqWvoB45PuACifhrgzfpj2mqFITIsy5olYBUYlKXAWp2Y34OIWgFAHnxEY7HrrnN8b1bp33Cet+oTKHZlMrSHIi2UO86c42sYW2M9AsoOMpJxnRnaFpocNxNZ2UN01JsvN79yXt+lx6BY0NcKmUibzWrlf8AypdQcH1RnsQfN0p9wOudPSa3YtaiKqtzyapQ6mDHXKnNIzDk59kkoAHLV2zjoRq3vKzJVfsOZZlsVl6hyHmOTGmRhlcf3jh7nUil2ryLIhWbcNScrPLgtxJEyUjDkghIHNI8DkazGrmN17nB8PGCp8tgPWZsT0UKvbaWXcF50LcSqx3lVe3GXWYDxkkJQlQySsdj449xGreVdtsU9pUmZclMaaZHVbkpJ6+4ZyT7gNc0Zup1+1Kttcz6xUrjjOO0ngijiUlggFqQ652QA2oDqevDrGFZr227cStVGHS63T23WI8hwxuF9kuLS3xtnJDo4yB59e2lk6q/ngGabddSnZO6FrqUCI1bU2eiJKaVJUhXv+jnH1aqrkuJV/ssWvblLqaky30OzJj0JxhlmOgg4BdCSV5A7A66IOAYU19AdR0wR9XhrEDhTw5WBnPTrqA6wtbmOd2S6xXiUoQ0hSFn5v8AgdOvQH+7WQKRjwV4nSTM27myt2IO5Iu6oNxoUByEaQn/AKu6V9nCc4yO/wBWmiuVF2nwz6vwArUGuesEttE/ndO4Gm1he8Nbuq34g0KTqtQQG+fwUWm1gxblVAptNkTmagtBeeaCg3GWOilKUQMjpjA8QdOyeFxKiprBQvB9skaXLVq1vOQ49Kg1JCnOUVhp1BadK8+0XAR0WTk4PidXzciK856tGeQ44gZWjmDiGO5OveUWCjSbRkmO9fmDj2JqcS4hUxYpZA4zER5qUpRDI5SceeseJsZeUjHhwg6xQpDquCM04vH0+Hrj/vnW5BQ4stFshPYcXnqRaQLhccS7QpOriqrKumNEgUZySiIyXW1ZKUFxZwStw9BgJHv66PlF+LIDNYprsbj6IeSoOM9/MdfDxA+vTh+TZVxHHH04fHx8dLl0SGvUkU1n5x+Z7DLHX6HYu+4A/wBuufjcFQxAdUeYIGq976L+lfEMA6jw7CsDmk3EXM6ny1XqklSR24ugAPY/9xpFTF3U/GqmSqp0X8BPk/Hq2FeuGTjv5Yz+rTuGVttoQtWVIAB9+NZKSMDh768eLaL9APp84BxsQseW3ggoyknJB6g6yHApJ4U59/jqpu9u4XrZqLVpPR2qyWF+prkjLQd8OL3aibes3nFtGnI3AehvV8NETVQh80pwr6EDwAHfRtKbXfq5Isd0w8OfzsDW+2rjp9k33S7prk6RGpa47sN7gRxJSVnKVOdsDr79aeIpPgoe7WpyOy4ktPMoW0vuhYyNZ8RSNemWBTfTp1GGm+YNjpMechfSdE3HsyvLaiUK6aZUH1gENtSUFRR4nHf9WmNLi0hbi1ZTnoNfJNr2iusbkWomhw2mFwpDs2S8k8H7HbSAU+/K1jX1uycIKnB38NeVxFI0ahY4LxHGuHUOH1Wsw7yQRN9ui2J4uEcSs6y157I+j217rKdVyAuR+lz+1i3N/i5M/wBmdd51wb0uf2sW5v8AFyZ/szrvOvW8A/t3eP2Cy1/aXz3ePD/hJXRn/wDEe2v9/rmp/T36r7yz/hI3Pggf+RFtdzj/AM/rmp46d2zr1tAQwErzONd+u4eH0QeLh4kdR79ehOU51jzuFXBghPc41m5+TyhYQMZyvpgDqSfLpnVkkHL1WQQZOqOWvhKuL9evW0laTw9VeXnpA/G1S1P8XyJUF00dpuEYPv4c9vfnTxEU1LZQ+yyhxDiQ4FJVkEHxGjKCCSdForYathi3mMIzaT/0ti32Y8cyZK0ISheVqKsJAB8T565zuHf1ep09mjWwzEfZqMRxbUxpz51p0joR4YB8DqmuxL9YvSqwKo8+/Hp/K5UdTig02SD/AIvssdO5z8NQmqfFiMvGnR2W31tnln83OOnYdOus9XFNw5LQJK9jwX0VOMpMxNV4ym8bpN3Abks0JNObnSXJFxzWIBkvukqSg98qznsP1nTTRLdoNrxRTLepMeBCLmQxHbDY5ix1PTxOk6zaPuDd23jlO3vh02NXHX1FPyUVISykH5pwdeigMau7EqVSlx6lSK7JEip0SZ6i8/wcJkN8KXGnVAfnkKIOPLXLqvc+5N19AwtGlRIAbAiwOybFJX+eTkdR7j56r64zRJ0NdIrSY7keoAx3GZBBDwIwUYPfOrDr46Tb62ptTcOfRKpcJnesW/ME2GY0lTI4wrOFgfSHTVLdbrZXzZSGBeVGnHazbWRB2vs2PKcpMcinUln2Q4pS+NYGPesn4k6uLPqlcrVr0+q3HRPkipyYnFJhqXxclw49jr7h+vV2eraRw5wMfD4eWq38IrfTWE2s9VYYqzjPrQiF0esKaHTmBPiM6NQkxgpvkGBEAbJXpsPdT8Z1RfqlWp5sV2GG6fDbSA6mR065+3TXXKHSLiiqgXBTIVRjrUHOXKZDqeMfROD46Xd10blOWdKRtU9TEXF7BY9fTlrgCxx/y8Z0y0v5R+TYaai6168W0GSloYa5hHtFI8s6Z0lRpgMcaJBO8n6JU203Poe4j1fgUSmToQtqoGlu+sscpLnABgt+7v0+GnfCengVa1o4OJRQjhJPEvIwVHz6fDvpSvHdS3bIr1tW7W2agqTc0r1SGqMxzEJc8OM56DRqbJsfyqc1T8u9OCuJKSeHPTw0gXNJXbN+RLsnxlikO075PkymhlKVh1XCXB+gARg6e1SQElRwE9ipRwB8fLSPd16U+pU+dbFtqNUqU1kxwiI0FpZJwDzHD82AOp8ToZMqOIc1zQQdE9NuIebC0KbWFo404OQR3BHu0mRIO2u1cqo1KFHpdCl157nyVNoAW+4OysAZ8dKW3zzFxfKNsUTeyszpVq8iBNRHgxWgwvlkcJK2OvY+37tS6tR7ptC8rbRZtox7jYq8rk1yvVGWpyZDZx1LRGEI8xgYOO2pZLwSqHYnOwVGtuPA92310TDI3CmV3igWFRzVnFkt+vSMpgsHzKj9M+4aS7JqqL6uS6bYXd94s1O2H0Jlyi+5HhuFac/NNAhvgHbqOoGT31a0WzNy7A26r7FFvUXfci3nZNLVVUhLSFns0Q2ew9xH1awui/oNrWRb9J3tiuM1e8GUUyamjtKUn1laMKIUCCO4wTnGNTDRo1Uue90OrSI8h0FxpfxUi54d7UO051wUfc2fPREQCj9iRnAcnhJKuHsM5P8AqnTvb8p6PbEGTWqvHlu8gLemoCG0u9Mk9OmNIVrStt9t6TVNmLIrDcir27SZFQ9Tqj7jhSF54S64RwFBcLYPkCMeelXY+2L/AL3t0ytxosej0Nb63hQYZUI8hYPTqslYZPflZ6+eMgottfZNlQtqBtO7nDrYEd6fJUyRuY/lgON2fEc5xe4SFVNaOoSB/k8+Pjqw213Go27dFqlQptHlxGIU+TSpCJjIQoltCcnt1QQo61O7mQIW6DO0QoNWDq6cJhqLUcJhtgD8lkeONOEd6M5zHI7iFt56lvgxnp1OPHtnx6agdLrTS7T5a6dQfzoFzi59jqDI2/lWPt5VZNjtPTU1F5+kK5TnGFBRB4fPGst26DtTWafbUDdiopAjz2k0xyQ8UqelIxjt1OenfVrZu2zFm3dc95N3ZWqgbldQtUWe+Fx4pGc8ntgEHU++rasatU9Fw35RI9TZt9RqDJcbKlMrR140gY69NSm+qp5WamTlA8fZhp1t/C03FtdZty3lRb7rlP5tYt3jFOkJcIQ0D1GQDg9PPVtcVOpVdoclqoUan11ptBkNRnkJdacdRktjrkZzqssm9Lb3esBNxUFctqkVZt2OgutFh5I6tqPjgjwOtG31n2vtNZCaTSq3KdpcN2RMdmVGUH1Dj+kVOeScfVnUb7q8NaRFMDKRJNvuvdp7iu26rXaqN62j+CtQRIcZRARxj5tBASrGfLUaxPxT/hhdarFRTPwgMw/hB6sgBYkE5PM+vvrC/t2kWnaES7rUt2TecefIbZZ+SnxngWcFwqIX0HljUO+q9ZOxsKTfMCwJD02uz225yqTFBfddWejjvXqPPT696rzBoaA4HJckj6bJ1botpM1qRW49Kp/yrIaQ3LfRHRznEDqniPfHXXI596UexKJJ3M3DqtZqzlErLlOjstKK0MOOgIDjbY6dEO4ydMNUtu17LvqfutGk1mVcFzRW4cell8qZcW2gD2WuyMezkk9OuO+mW2bcmUmxTSpcaPLqDsd+SWXgSgyFkqCVY9/AM/wdFgoOL6hsA0iTbTukdVlWrZsi5plN3BrFDjy5NCSZ9PfcYDjrHTiykefjjz1p2y3Ot3dS0Y96UBUqNFdedjMpmJ5b2UKKcYPfJB15tdM3HmWixO3SplKp1ccfWkx6c4rkhsH5sgEnr59dUl4WXYe51cpdNZuqXBmWfM9fdgUiWhktrcAPC8kDt0z9Z0dxUi4w2owCTqDYyd57uipNvxt1Td/b7gUBmqfhTNjRZdTXIKlRiASkcrPQEcf6zprt3cm0twLtuexo9PkOzbZcAkqlxPmXSemUk99X1s3VZ92uT51rVSn1B2FJXDmORh1bdA/JKPfIGfMaobLvet3Fe1127O2+lUOHSFI9WqrziSmoe/AAPTv3PbQTrZFNmQMaHCCToJnzXt3XbdNs3ja1tW3YjlTpdWd5U+oRxwpp7ecZIHToNbK3SKbt7S7lvexbIiTq7MQH3mYbYS9UnEeyASOpxrXDvOv1bc6s7eSrImw6VGhIcar6ZPzTzi0DKQnHfr3yfhrTt9blubOQGbIqN+TanMq1QflQ1VeYDJd4jkob7ZAx/boROZxO0kA+6RaB4qvrm5W4VO2/tq6oG1siXV6zMjsVCloUQqC0sqCnD49OAfbpurCrJpdSpNduFFHiVeQoRKfJktth8LX/AItKiM+OOmq3c2duRTKdTV7XUalT5siqstzkz1KKWoRyXVJwR85xf2nS3Nl7SbyX49Y1zW3NmVexXmqkXJDTjTLToI/JKQr2wD7tNrQRKHvdSeWTLra2E7x37ro6aeLmqD7TvNRAgENLQhwpDjvcg48BnVnXqTT4drSoESGglpKHGmw30StBBKhj8/g4uvv15ZMlkUdcZ5TYeMuQqTg54Fl1Wc+Pl31fKW0tsxloBUOnF4H6v+/TXscJh20sMGtFt+plfnf0j41ia/GH16jvZdZpmBl7up6rjV32Pa9xXLZ9+Vys1KO7bi1KiNsPkMyFrHEeYkHqAEnVfcFx2vB3KjU2kV6Iqs1ANwqzSmHsOuNOgBt7p2IyOo6410qRZsxNci+qBhVKYketOtvAEjjSpKm0jHVCgojHhrlkKw7doO59V3DuKgxYLtsQeA1QjLsjKOizgdkt9B08NcPF8PNCnnnf/pfVeDelOG4zXGHoiCQDeZBHtA+G0WITDYm31N2YsWXQbXfqFZTHVInNCU8XH3XFkucsE9upx7+/fXO6o9f987bTb8hwKnYdXraV0yrx0556Gm3QW5afHKRkHzQpfu15ZV1UYbzt3bZ8u7bqo25kUPNS3HcU2mqYy0oBvhBBK0qPcYyO/fTezu7cV7WteS9ubOlpuK15XqUSPWklDEt3i6rSQQSMcfY+Xnrmid16vPTqMgWgEAC/gQe8JStqi0K7LJcr167jS5TVGcaDNRmOAtpQ19F5TLmUcZVg9R4aariq1w7Z2e5d1t0CRf1brExoynI4wVoXjhUMD8mlGAMeWqyBZcLcmRU6Tufa9NZXKokdutwYq1todkLUHA4C2QSU8GASfHXUKG9bFPp4oFCmRkxqE2IpYYkh1UVCBjgUM56AeOk8ow1KQbgGLHeR3eG6Qb4rlx0+4qOztXQLefuaoPR1XLHmFCZTNPKQQTjBVgqWOvkNVYhs717m8daoFw0E7ZVFD8B8uFEaplYIzjyBSP5JOmexWNn70uWp7v2GI9QrCeOizKi2t0Ecsj5vgX7HbHXGoVfu6bu5aFUh7CbgQYdbpdRajvTHIvMSzwODmtYWMZIz4dcHR5J5JEucCDcNB1AGxtedVV0Go7n1iZbLO6tGpdMm/hEpcZqC5xJVHbBUgq698ga6xUG5xpsldHaY+UFMrMdTw9ku4PDxZ7jONJr9YsPcWXPsNy4US7httCHJXqpcZfhv4xxNnsDnwORq523q0ut2dTqnUpgkyVhbbj3CEl3gcUkLUOwWQASB2J1F+miuw5E5c0zvaenxSV656REDaiFMNHoNTvwTwmW2khLCYhcOSMEdQng7asZlm2kN3rev6vXIYdzrp5iMUtMvhZeJbw4EN56kZOmaHuFZs2+Ze3EWstqrsGKma/FwsFDROOLOMeI6Dz0l+s7d7g73rp1RsKpfhDYrHrUKsulxLI4iAQ0c4J8eoOlJ6JPDGhsPzGQLk6jwCbt0ot+SrPlx9tKhCg3AvgEZ6S2FN4z1HXpnGrukt1RujxE1KQhypIjtolqa6MqkYHNUB2xx51WXFWoZVItKBdUOlXLUIrioLalJcWnofnEtHvjUKwoFwWRt9Eibj3giuVKmsvLnVRxrkpCOYpQOB5II66Wyv/8AtMbi97D/AH9lo20n7nVB6vtbl0an01lueRRzEJPPiYILihnw6fbqFuLVdsdoGZ28tct5tM8Ibhv1GHE45Lra1hKU5HXvjWubSnN061aN+2HulJjUGmvOuPxoKQ4xUkYCcKVgYIPxHXt46bryr1pWvQH6le0uBFpKChDrktOWslYCQQc9c40/81W2TRdO2jjB87dFU3lLYZtl7cCh2c1cFbp8IPUtrlAPuhfUNpPcHB1uot4Sntvo983nR3KC63TjNnQXOqoiASXBj8/tnrqRd1TuViyajVdvIEao1fkl6mNSlYZecWc9x4YPYY1FpNffg7ewqtu0il0aa5GbFWaUoeqsuLyCkceeiumRpbJyGvPa2nS3/a5ZeV27K7tM23eMSuOzarQlfLtAgIfUw4+ptYACmwe3Hw59x11O1bTejyjclxVV2qVpxrBeWAGmEE54Wm+wHv7nSjOhej7OvuNaq6bSRdE6jOpiCLHWlYgrRlQaUgcA6ZI0wWndken21LTeFXaCqNOdpRlOdHH+WrhBIGSScdgM6m7Syz4Yfq5qhE92nn0+adJ0GHUIr0KfHQ/HkILbrTqONKkEYIOe/TUK2rZt2z6UzQLZosSmU1nKm4sZoIQCTnOB7ydUat1KAtRRCptZmdcAMwF//r41rd3Arb2BR9ua4+VgkKklphPTzPEr+zVYBiFufVo5s8/JMVxVdi36POq8iOX2oUV2W63n8oG0k4Olq07DXKbp9w3nNkVWrACUWX3CWI7pGfm2voeyegOM9NUFSqt1X/XPwGqUGHSaUWPWax6tKL74aB/6uXOFIQXOx6HXVHONzPtLUAegUAAB4dP/AI6ILRCixza7s8EgLntNotVs28bqvq8dyHXbbqKY4h0+UeBincHsnGfZ6kp/XpyqFMol127KpEtDUunVuMuO7w9nmnE4OCPMHvqNe1lW7uJbkm17upqZ1OlcHOjlxaAcHIIwcg5Gp9LpNNt+kxKNS4gahQ2m2WG0k4S2gjAyc+GgmfFOnSNHMI7MedyqyzbLt3b23I1oWxDTFp8VJEZlR5hA7nJPU6g7nM7gybTkt7XVGFT64440Y78lsKTwZwsYPTJ1HubbEV7cC3r9Vd9ZhG3+M/J0WQExpGc45qMdRpyQl1KQgdMD6I8Rj4aUjVSaww6lEAWt06perNVq9u2JIqVR5TlVbhtocU0By1SzhOQO2OYoazsy3Gbft2HBLfE+QXpK1d3HXBlRV5nHTr4ai7mMPSLKnPMslwxuRJKfHDT7biv1JOr+k1Rur09ioxF8xmQyHAtPUYI/tHlp7ShuUVcp2G6Vr9sCvXjWrcnUa/qrQGaJNEyUxDdUluYOnsLCe/w/hau7xuqn2Va9UuqqtyHIVMa9ZcRHbKnSjoCAB451Ubqydy4dpvyNp4VLl18PNBpupJPK5Z/KEYPU6Z2eY7TGE1lmMHlso9abBy0F8scSP9QHPfR0UI7Tw0EE77KgpMy093rGhVJ6ktz6LWGUP+qz4o7BZI5iT5LGrWtSJVHtqe9R6SqY9DiLVHgsjl84oSSltOO2cY6aizak9KtioP2HIp9QmxozrcABxKmPWQj5ttXLPbOOnhnSxEv+tWDtQb23yixos+npUam3SmlLQkk9ClOck/XogzZLmsa3tWtd0WUrbX/yspEDca6rDYt67J8blykrZHrLKMnCeIjjxjz17al7XbW7+um16zYsinUekiP8n1RfVM3jRlWPD2SB289M0G4qZU7fi3PDdWYUuIibzFA8RYLfEDg9c48Mao7H3TtbcS1ZN2Wh65IgRnpEZaVMrbWp1oe0hKSfIJx276d9YUW5WZWB99f+Qhebn7l0Dayhx6/cKJj0eXMZhNpjtlxQccUBk+Q1luO9dcixpv4vqrCg1l9nMOTNSjlgnwwvx1E263Io+5lqyLnnW9LosNqY4ypmstITjlEZc6jGPL36ralIo9/biU+jERKxTIcN+S810eYD5ykcWOme3j009D4KDnGq0lrrOsOoTpbj1Sbt6mJuqoxHqv6q18oPR1JS05I4AHCPDGdRqTf9E2bv2m3yzWG49MrEhFLuGOy6D6w0sHlvqSO62lgDixngUsahjanb9PCRbYKeD6HrUhSc+Psl3AGdWFJsaz6FIEmlW3AjSMEesJZSXWx4oKsZ66THhhkJYrCOx1E0HgfEz9FY39ecDeLcdXqFSm1GzqPHadhsLCmoipYWCXVJ7OkYyM51JlvMNNpMiQhpGfZLisJB8DqvYuChSa29bzNYiO1SI2HXYSXgXW0EgBZHcD4eeqPcza+3d1KGzb9xTapGjMPokhVPlFhZKOwJwemgvL3S5GDwjcFh+XSgn4Jv4fZyv21cziJUO58/j7++ub7l0LauqXpZk2/Z7bFahT1uUBt2SWuc9jJQB2P1+OnSFXLf+VHLUjViI5U4DLbjsP1jifbbPRK1Dv11DuKzLPuWqUys16hxZ86jOl6A7ITkx3PFQ8Pt0m2Kvr/q0oEG4+SYOFTmFK+bSewwMj3Z0j39VpkySzZNvSZAqk1AdeVHUUqhxs9VqV4E4Pv06OJQEnmqVjHH9ek20UtuXVesmShv1z5TabJV3DYjtFIz+jkk/EnQ2LlOq4nKzSUxW/btLtqCKfRULQxzC6tSllS3HDgkqWepPbqdV+4VGk1yzqpAho45fK9YYHip1o81sZ960gfXpjbTwjxOSSCruRk9/rzr1w4bPt8J7AgZ0pM3VvLHLIFgqy3atFuCkxK7DWVNTo6Hhk57jsffq0V7WuTWldyLXm1qN8iVB+1UVJ31Goxm+Y00SSXGynvwBeQFDwHbT4xfVnyGEyWbjphbX0ClSkpPwwcEfWNMggqqjWY5gBMK8IBx7Ayk5HT3Y16pRUOFf53Q9O48tUNevah2+llEhbkmXL6xYkUc194eYHgPeTj36rWdyqY3KRDuGlVKhKd/JOVBtCWVf/VEFQH140sp1VprUycspmqFPh1JCUPtBQQco/gnzHl9WlO9bNTKt51Nsw2mqjGcRJbdQOF2Rg/OJU53OevXz06BSCk8pK1H3J/4nWKkqUPZOc+Hh9WrWVqjIg6LJV4dha4JqMBm2gXPrSuCm31INEqUWQ1MokTlzIMhZJKyvKVFPj2Pxxp1gyJNtqdQRImU1Y/ynEqOsdsZ8PdpRUxLs6/GFxsSKfdsstuhf5WPLQ0pziCh1LakNqHCe2cjGn1lwpQCev6PkP8AjrZ/Uq7aoqgyuB/4lwzFYI4F7IAJvF7rKTd1M5baIwlvp7rWhkkN+/VfHPyhUJtYcbUn1haG2eYMKDSB0+AJJ+zU7hCVBXU9OgUfHz6aPqx16AdhqWK4q/Es5cQFRwT0IwXA8T61ScS6Iv8AVChgeyvCl+B8TjSldW59o2ZWqFb1wVBUebcj3Ip6UtFQWvOME+HXTasKUkoSsj4agTqFSKnIjTajSoUmRCVzIrjkcEx1+beex1zGRuvYVs5jIVNSpSgrjTwgLwP1/wDDWfDnrxYOsG20tgJQpYAGMefvPv66z1FWM70HsQnpo+ijiVlQJxg/HprHr11GrVURSaTLqPFlTLZ4Bj889BpPfymFx0CnTbznADe3zT7sBRYdWvWvXU7EkJkU1tulRHVjDTgV845we8EAa79zEN54kqz5Y0jbM0GRQNuqHDqrxflOM+tvKV4LeWVdMeIBx9Wn9SCocPH/AH68jWrCq9zyvn/F8R6zjHEaC3w+CxjuJcbC0Zx79bNYNpWlIStfEfPGNZ6yHWy5y5H6XP7WLc3+Lkz/AGZ13nXBvS5/axbm/wAXJn+zOu869bwD+3d4/YLLX9pfO18pkK9Ie7VRFoQ8LFtvllWPp+u13h/XqdYtj2VdFtxqlLeqD9R5SEVDjlkPMSMYcQpI+hhWQPDGO+od5KT/AISdyhRSEmyLazx9j+z630+OslcyjXZSarDbW047LRClcPTnoWD9IeJGP167uLbUqYWKT8pEn4LjipTbiyHiQYHnCh3xbdw2Coz7aqzcimy1x2WmZzq3pHrHMVxNtgJCMKRjqT05Z1rtuvm8INTjJpz8CdHzGkR5HUtrWDjGPpjp9mnLd1zksUH2Ecp2rth57/J4ZdwD5A9Rnz0o16rIh5ptEn06NXZqOOJHedCVOY/PGfH3+7VnBcRVxeEaa13TAPh1VGPpMo4iKY71yqltrZgmlz43KfgLMWS2ojCVoODjrjB7g+Phpz26uRmmhu1Kq8tlyOlwwXnCOF1gHPKJ8HE5xg+GD54oLutJNBii5TPkuV2sPIQG2lgMqcIAUkZ/xeolNVTWrnan3C0tyLDpzsltLfU89BAVkdz0UANaW0+TXyzYr2GMxFPjfB+a5pz04g96bLip9uXnQajc9Jiy11GEy+2ypsqacU4gZCSD3Hv948xpNbmuPUsz4nLku8rolBAPHjog9ehJ8x08dOW3NUt5xubKjS32RLeQ2YcwhtxOAVNhP6fECf8A0R5aX70TSqXcj5pVfo8H1hH7JiqUVOtuDxDaAfbPl56njMOK3sbLH6M8Wdwyq7C4gmD3EwddPNIu1lwX9dFqN1Pc20W7brDj7iTDbeDo5YJAcyjp1x2GsKg5UrPvSbW2aJPqtLrMRpt409sOuMyGOIca0kg4KFJHTPVOrs1GpKcPqcxh1513gEdTDjayM9SrIwBqr3Rqm41Ftn1zbW14tYqwlstKjvucCOQSQtzP2a5FWk6k6HRfvXv8PiWYilnZmOXctM/RW1v3pbtzOOQ6bP4ZkcZehyG1sPtD3tuAH69WkyUIsF+ZyXV+rtl0obQXFKAGemPHVDXLVptzUmPMuGOiBUYjQkCYw5wuQ3AnJKXPAAg6qYtR3GosdPDBiXVBQCUy4z6GZHABkEgkIJx5Z1TAOi2c1zbOEz+aKdtZuPC3QtRm6YVEq9JaeecYEeqR+U+ChRTkpST06eepDm3VnSr7Z3NfpifwgjwzTW5inT7LJJPCEZwTkn7dT7drVNr1Bh1imjhbkILqG8YUF5wpJHmkgg+8HSBKqUxO8Ddwo3bpbVtxKY5Ck0DnJ4hLK880+XQj7NPLcxZQLwykwVO1p/35LoNyXLbtpUxyu3XWotIgsKSl2TMcCUIUo4GSfPU1l5D0dEmM8hxKwC0tt0LStB6ggjpgjVNddrWhuXbS6LcNOj1alSVoUpClcSXeEghYPn01ZPPUigUtUt4oiwaez9PHC200gY6+4AaStzPzFxiEr7dXje9zv3HGu6wH7baptTXFp7i3kr9aYAGF9+n/AP1pvkQo0pyP6xCjrWweNDjjQUps/wAEnqDjy1S21dNI3HtL8JLHrrUqLKQ6xHmoTlKXhxJJ+o4P1agbXWvfFqWuum35d/4R1P1l1z13BADB6pb69emgx4KNPNDRdwN5VdccBq5r6NFqjL70Sn0ozPVULW2H3SsJweAjoM6VqHu+mwdrEXjuHtdUbU/6RNP+TYLQlPKJUQlRxjyz1/Xp6jvIkbuTGWMrUxQ0NugeBLqSP1ahvbipkbrJ2oes+puhcH1/5TXHzD7nCCSPp+/Uu5Z3tjtgwZI03VZdM7ammRPwRlTmbcqO5zK0xnI7RZlSXOWkknAOFpDg+njqdZbYVPb604b20VLvv5TqdoR+bPVOWQ+01nJK1n2P19NUFauqFvC3dlP2wpMQ3xYkltmnTKvEw0y+4ocfKJHilsj7NWNXhbfQoUW0tz1UqHdW4sE0qc5EAQ7OUsYUEqHY57anFrqnMQ8uZGXY7eHjKrp9jW9tZspdTVCvq4XIc9uRO+VGf2bIYDhJywlB9rGfMfHWqBC3FuPa7bWobb1aBU2WeW/UplywSiTIj4HtIRg8LnfsfLrr22qfudtPSrnotNtCJVrTt2HyrWgxng9LmcHdLnjnHfPjq+uSuyLg2XD1Wem2PV7gp6G2ozPWVGfWejTTffj6DoOwI0SVABrxoW9nTTQzqt+5lo0GPKgXP8lR0yJtThwampI4HZsZa+jJV3WA7ynCPEJ1Z7kXZeFort+NZdgu3GzUJ7cSYW5LbSYUfxXj3DXOLR+UKJS40bcOozE3ZAimNQflrPq5d4MNOqc+gXStQB65AwNNdC3Nmbe2rb7fpAVmlQrlrcz1Nn1NIcacUT831R07eOlBtupsrMId/jmi/TxOklXtQ3ItYbmjadyHVVVmTTzL9YREIjlvBwOdg4P6vfqBa2z1Gtex7hsmjV6sKauF6TJclPSua+w4+gBXLPhgY1Z7oWXct5W6qmWldK7bqhebd+UWW8u8hBOWsjrg6u3JcOn0uLSK9VmzJlsiKHXlhtyQ5ywFcPmSDnUJtZaeWA8moLbHTXb/AGkCobHUusbPwtsDfNcSxTyhw1hmUPWF8tzme0rOMeB69NNVyX5YVgw6TDvC4o8VqruIp0FUnLvrS8AAZQkjr5nppYhbS7dbdbV16yplwyYlArZdEyZMmcKmjI9k4cJ6d8D36nN2btXtzt9RoFzrhmhWy2hceZVlBXKX4OcZ8T4alM7qkNLPZaGmBqe+I+CKlWbmZ3Ba2wp23bjNnyqQ4X63FeQyiO4vIKEJHjg/HrpctKHtxZ9Qe9F9DNxVMzafInvO1BJdbdjvnCm+cOxHTGm24Nwrgi3patHoNmTK5Qa82XZVcY6x4ueoJPbqMY+OpM675citSIFn2y5WptP+alyg42yyzk55ZcWRxrHTIB6Z0CU3BrnEzJBjTboFGlVHbD0frOgwKhPYt2hx3ExYgdLjqUuKPQZAJz9WBqTuXuZbe19uRq3cUObJhSJjcRtEGN6wsLWemR5e8/VnUViZb24CnrS3At6MmfAeQ6umzCh0ebbqSDhYyO41uuC5nKhUl2lZ8OPOqaCDJkPJBjwfe5/D/g99KOqsc85Ty4DdB1+C1bmvUxmHT7hRWzTqzGLhpTYa43JfMwS1yu5B4U5PThx18tRZVt7h1+6LPu5i73aJT6dHdVWqGGOP1xa2zwgqB6YOr6h2K3R0v1hcg1O4n0lsz5o4lFwZICR+Y2D04R4aS7P3Pr9tVGlbfb31Cns3lcs2WKWzDQVNqjNgFHGtHRBxnvpjSGqurlDg6uMuaPiOvf3KHHdtfezc1uo0St3TTJG21R4JUVUcsRZxCyce9PTv392nqi2Jt/bt81e4qZGjxbjuVtt6eedl59AGAsN5zwd/DUHdDbur3rS4cegXjNth2PPbnyXoIAU+AQSlRHh8dSZG1toyNy2t23GJRrzUP1BtzmnlqbPXPD2JOdEgjVDab2uIcyTMzp108B9VzuZUKUhF5bf+jQqkUu+KfVWJtbROjPJYUHfp+3ggkgfm58ddcbmSp1IlQYdVpj1fixOW4EOhSGphbITxAdQOP9WlgXimDvEbDg2DNSmdSk1B6vsxsR3XEOFIaU4B1IGqCTaMOxKVe19bG0uPWrtrLyHH4q5nG2XkHqB19kgEnHu09dVWyaclpmJ7tOg6+CZbUrV02Rtj8v751ykt1GnpceqM2GFerhnPTpjjJA92vJdr7cbspt/c2Aw1VpdOYclW/PUXEJTxjoeDoSM9e3hq4nSoZsFyZudHp8JldPDlZbkOByOyeEFwKJ6Y1S3Da9Pv/axqibbXWKFBmRWvk6p0sjDTGQQEkeHQjpqHetLmkNDCJAFgfa+aj2xK3ktnbut1S/afTq7dEdcl+nw6W7wJfbAHJZPGOij11ZWlUrtuGxvwklWhFtu6p0ReYkpAUGZAHzYdcSMkZ89Vk6/Pxa1ayduqhCrVelV1JiGptt8SEFpsZcfP8Ikan7l2Pc95SLfcty+pluJptQblzfVz/wBcbHXlK+zT3uoEnlnI4kttFpk7ytm31Bv2Ja1PkX7UoSLxDSzMkU4n1Zw5OOPI+c9jGcadravCn1pMyAuQ0qq09zkSmGzkhYAUCnIGQUFJ6ds4PUa5ba269yS7fqFWvyypVtyo9Udh0uItBU9ObBPCptI758T21TqtjdiLUrT+QmKWmPPmTKldDj6gJLBcILQb8Twj2en6OurgOIvw5yVLheL9KPRfC8botfhxlqdYudr/AMr6CmTGo0d2TLcDbTDRdUpWfm8DOSO/2a5rc9zW7Tm37orKfVKEtjl1SRPQER1NAY4upz26Yxq1qleqMegy6VWGeaXY620TUYxy/wDGlQ/MIbBOuY3HXZ29lr285tMaDcFqTp5h14VNAQFxkHCgAvx+GuhxDG0zSDKcEHVea9D/AEYxGAxdTE4mW1GWaOvXxHerqLcVap9dtGgbXWLT5NgVSCZRrMOS2hiNxkkANZyQc8Xh31TIufdTae336lf9HVesmsXMI0BFuxVrMWG6k4W9lI6Dg7jP0++tEy45d8y1bdbCXIzbz231SYh1ht2KQ05FQAkNtHHUDhI1NkXBA223kqC7r3NnSUXfAWuj29y1lDKo6Cp1ScezxHGB55Plrz8bBfT+YB2i6BOtoGmg3A0We4VYrNL3QtSn2vblaZn11ktPVVuLzoDKAMhMsA9D7wenfB7a3bcW1SbEvKtGdbSqZXLuecnPSkTS/CmnuoN8YC0HHgoDVfatVrG9latfdG17mrtAo1HlSGZ9BkMlPygR0yR4jrjOmKTVKdc+6f4NyZjQNuRi4pnOHXnX2x2HklBTpdysEOPNHXs6dPvdUUW73Nva/cseg7bR07f0qE5VTVqM62+qRNKgHWwwg55nQj3Y668otRuOTFs65dlNuoFPtq45q5lxpqAEWSw1kgLKD1z0J6Z7jwJIiWPIoW1d0XRtHZViV18MRXbkTKeypiZJdR+RSo+eAPjqyoW/EeDT7Op25dqTLZrt2y3KfEpimSrhKD0WryGSBojooMc0Rndlva2hkWnoi67no6bQuHcfYgWjUrj9YQ1NkuSm22lFC/nOY6SBkYPfvjV5tOqqvQ6jWJUBcSHU3m5DMfllKQ+W0+suNggENl3mEcQBwR01S2Pt7ajtUnoolJhUu2KfUHRHhtJHJnTRnmPufpgHsNX95ItfdWk3HthCvf1Opx0oZnpp8getQznOFAHI0nxoraeeRVNraDQnqmxm26G3cDtzs0aI3VJDXqz0zlgOutAjDZPfGdK1yXTfVN3Ctyg0CxFT6HWC4KlWW30pEFIBAPD49ffpit+3fwfteBbHyi/LTEhIiCU8fn3CgAZz56odq9sm9s6LKogr1QrQlz1zlOzllTjeTnlp9w1UIWp7XvytYIm5PwU6dtvZlXvOn7jT6SF16msqixJhWsBKDnPseI6nuNU9xVu75W4UeyntulT7QqVKU5NrK30htDiipJZLfw/9rVxufadfva0p1Gtq55FvVCURicwTxoSD21bUmnzIVDjUqXVHJcyPERHkTXPyjrobCeaoefQHGgEQCirScHOpgQNZ6la7XtW3bNo7Fv2rTW6fTY5wzGaBSlJWcnv3yT56UIlwbUb/AMG4rMU0K3Fo8oRanHkMONJbfSrIxxAcWFJ8M9tWO1NmXLY9FmQLlvOTcsl+ovy2pcrPzDSwMNjPgADqwrlXtOw6fInuxGor01RWGI7Pz8t3+CB1Ws6fVRF2tJAAi4W66abczln1ClbfyqfTqsYvKpq30q9XYUMAEjGew8NU6tuzfG2lPsveVMWtTFsNuVVUfiDbzyFkhSexx21W1K8qkzDkUrcSiuW3FqsVYanRnOMMrWOqXCDhDg9+pe2NFo21e17TDN0T6/TILTssVF9zjW8heVYBycjpgacEBRDqdSoREiLz/CU4lUZqNVvCjW3thPo1YtCluQKTXZkVKUSW+WQG2XFHrjz+3TPYO3FitswrupTcuSqa0iW0JjhdbQ6vqtwJPZZOevX3Y15SLIReSXLnvqI3IeqGHYkPi9iIwRkADxJHU/DGn6O3Ep7DcaMhttmOA20hAwltA8ANDn7BRw9AHtPFtrfBb2sBIDal8PhxeWsFJKlnC0EfTwrp1/79dZFQ4vY7aTtyd0bY2yFFVcvrH/T1RRS4gZaK/nVjIzjsPedQFyttVzKTCXaBV1Js2/bZXKVR6tb0xMuSuS6uY06065k9lKAVq3t+/WZkxyg3PGYodbYODDclJKXUeDjKjjjR8QDpqBUpHElWQcY+Gq2sW3RK1HEeq0qPNbR2S4kEj6z4aczqqxS5d6RVipwFPM48J+Pfz6/ZpKk2hekjdmn3ixey27diQXWX6DyTh51YwlXF2wD1zrRWdv2qDFdrNjuSKdNhj1gR0vH1eQhHUtKb94zj36a7brTNx0OHWI4wia2hzCkfk1gkKR9RQdGlwlesQ2ptdWHQqwvBSDnPHjPTtpKnQ92Vbo06TT6jR02QiBiWwpLnrRk57jpwY+v6teTq3uTH3UptAjWpHXZrkNapVW5w425GCQOHPiemnlK0pQrOUgHp5EaPZTH/ALBOog+H4Fi80HcoIBRjHCRkKyOoI8tKCtq7facU9SJ9VpKzk8MKVwpyfcsEaZJ9do9NU2io1KNFLpw2HnQni+GdSWZMaQkLjvIcQeyknI+3SEtFlOoKVQ9q5Sb+At1NoLLO6NYDXhzIzbjg+C8j+zUWREvK00rS89Mu6iPhYlBRSmcwCMFaeyHUe4dR5af+MfnZT4Di6Z+GqS7LmgWvT0zpjBfefd5ESM2CXZD/AINpH6zqQcSVS+gxrS6YSptPStsbFtmczY9SEelomuTZypzxQ7HkOdw4HQnl+GAca2Vjce1a+r8GLegOXZNktrcMFtochbY7rU67hvg94JPu0tXe1au3lElb0byxEPSWi0ymLHZLjcRC3AAjlj8ovr1J7ddWtArSqbXqhcs62qxJjVOOgU9yDAU80YRGUow2CUE9M5xqcT2lmFQsAoEhvXw7+iuku7mU9lMhdDtqSyEAfJcaUpK2kYxwJUtAQsjtjoOmtcO7pNLjmlUHautxJhWf2OGWGGA4ScuFxDhGCe5GScdtRqfTLqui/aZuLQ7/AFotBdPW05Qw0QFSMnKyPMHp16jGrjc25q/ZdlzKxalpSLmqEdbaWqfHHtqSVjK+nl/fqG8K4S1peTAHgZHcokOw5lVcNT3CeRUHQCtFOikphR/djoXFntk4GfDUbZ6pXLWqXUH7o23as12PNUyxHbLZ57Q/xuUjxHnpjcudijWYu7roY+SmosAz56Xjn1QBPEpCvgAemttnXbb980GJctrSxKp85rjYWlJyR54PbQSYMhSp06Qe3K6DrB1VLutYE/cS326HSrwqFuutSmZXrUUAqUEDBb6kdD8dNsFkx4DbK1uOcptDTryvpOYGMn351uPGlvjQjKvhkaSZlZ3Hj7qwaJGt2I/Z7tOcdlVBTw56ZWeiQnOcY92lciOisOSk7mESXdO/RTou3lmUa9J+5TNLDFcqEYR5M1Th9psEHGO3gNWdtXbbV60xNas+uQqvBUstiRDeS4grBwRkHw1ayG0yGltSE8aMH2D7hqitCxrXsKii37OpcamU8OFxMeOMAlZyo+/RmtdNtNzHAUwMpmVHp+3VowL4n7jxaSluv1JhMN+UHz7aWwMdOw6Y+zWvcqx2dxrNqdoLr9QpQqSUAzoauBxngcChgnwOCDqBS9zPlTdWsbbfgtVY4pUNqV8pONERXuMZ4R7xnH1ayvq176uK67Zqtr3u5RadR5BeqsJKSfXmCMcHl9uneblUzSdTIY2bxbfqmelU1FBocKkpmOy0QmkRi8/+UVgYyo+Hx7aU7witW9XKTekJ3BlyWqbUGAciU2vPCry4xjuNXV8WbCv21KpZ1TlSGIlQYLTr0dZS4lB8Mjx0p0u22odctvbynvPyaZZdLbfW5Ic4nHXB821k+JATn+VpiNZSq5pDcsC0eK6erhB4z0Kzjr4Y8/LsdVdbuOj27BXV6xNQxGjHjPQqU4v81tKR1WtRwkAZJzrVdFxRLXpLlQmcboyhDbKfpPuLV7LY95Oly0bCituKum5qbEcr0yWuaScqVHCwAGwfMD+3UWDcq6s8zy2a7qdtnS5tNsmnQapEcjvBsnluYyEE5CTjoV4799WMiyLSluOSZFu09T7wwtXq6evv+OrdpteFcxfFg+znwH/HW7h4U58NBKbKQgAiYS1bNh0O033pNLbcL0j2VuPK5qktg5DaSeqEZ8P7dXc6lwKrGXCqsViVHc+m04nIOqu+L5tvbu3Jd2XXUBDpkIoQ67wlXVagkAY7nJ1aU2pQ6tT41SgvB2NLaDzLg7OIIyCNK+qbeUDkCTWaHedllTNqvtV6kp+jT5z/ACpUf+C24eix/rY1Z0bcGlSpiKPW4sug1V04ah1BATzj48p0EtufBKyfcNNCk5SOJKeLx6Z1VXDb1NuaA5TalBDzLqeEK4MlvHUEHwIOnIIgqPKfSOZh8lQbpOKp9Fi3VHeBfoU5iWgD/GAuBlxv623XPr03sufsdLy0+xgLynr0Pbtrkjz1yXJTXtoZPNM5txcaZVHWyUswgAUutk93D0SMdu+ra4LXr9n0J65qbeddmS6Yn1rlSH8suobOVN8Ocdhp5ABEqltZ7nFwb4rpQ6qHEFj3H9X6tZH6X16jxJUaTGbkxneJl1AcbUB9JBGQff0I1uT857SMqHu1XljVbhUa8WXujucdvicax9ri/O1DqlWpFIh/KFYmNRov+UeXwjPl18fdqX+SiXhgLjYKd5+7Qr2fpf8AH9eqmm1Kv3Q2hyybCuGtsOfkpaYimIqvg84A2ft04UPYHe+50g1yTSLPhqP0UuCZNI+rLf69TFIlcyvxnB4f2nT4KiDiFJ932dfLUG4qSutUuVTUHgddQFtqyAOMdRnTBdOze8G3dQ/6KgvXxSHU8TbzPLZlML/RcST1HwzqVSNi9+7iUoy4NAtVrzkSRJfx/wDUuJH69J+GNRpadCos9IsHTAqh1xeN10fZvc2FcFDi0G4kfJlfgJEf1NxaP2S22Bh9rr7aD4+R11UKLmVpI4cZJ/u1xu2PRSplPkfhDcN3VesXC0jgizOZyWoZ7/NNjoBnv56mm2/SRpxXFjVi2p6Ek8uU8gocA8CUpGCdeaxnCqlGOWJHcvMVfVcfWdUoODJMw4x8F1REpC1EYXlAycDOsku8SSeEjHnrje2FR3FRufcVu3jcbNRTS4jCi3Ha5baXHMHH69djUr57p1BGuSWw4giCFTjMKcFUbTc4OkA27xIXJvS2Xx+i/uaQkj/ycmd//mzrvo7a4H6XGB6MO5wT4W5L/wBmdd8HbXq+A/27vH7Bcmvsvnm8UlXpH3TwjJ/Ae2hwjoV/s+udM+GpW3lLF2ORrhrtVaMunu8fyU00GkxHx/lB3WevcnUa7if8JO5wFYSqx7ayodx+z65g6xlRauxU01i35cONMcY9WlKeZKkvIySFEIIysEnudegr0amIwZp0nQfyVxubTo4sl4/IVxufMRVqpSLThuNpW058oTVgZLTaOiQB4FS1ZHubOuL7hO1Jy8EzavGFLTD6U2c3nLuCFBRV5ggdPInXU6bTEQEurUtyRKke3JlPElx1ficeA8gOw1vl0mHU4phz2GZTCz+TfAKQR2ONW4LDNwGHFAG/XvQziUYv1gszAWg9FxiIp6eoVOfW5NReWpbqFOuqLTSyepSnsjr5DWVUi+ucKozxYfaJ5S0nr1GDkeKD5adLq27gFubcFvvSIdQOZHAk5juH9DldkA+7SPbPHuHIEGmtSWIcQj5TdA5LjaMEhoDxJOcHHbVT8PV5oe0z39F77Acd4c/h7m5MjW6t6pQvW8rF25YoEK9ykvViYilQ3ExAoqdOSB26Y8D78adYrEaGyrkt8GR1UlPtODyPnrK9bApFFXTquumOVCnMn5xU8pkKhSMjlOjIGOpIynz1sV0ypbuOgVwJI1RihUpHtOmd12eDY2hxKnz6AEC0bjxSVat0XxVb0ui37isk0uiUx4JplT5ynDUB59T/AGaYroq0u37WqVbjU52qu06K5IEVlZ43z4IGc9c6XL/Vu+msW8nbhNCVTxLKK16/zOP1fi6crHY407KSjhOOhR7AUjxHvzrK+5BXUoy3Oy9t46/VIlIVH3p2pLF5W3OpEa4oTrEunyHSl5tByMAjBB7HVxa9u2xt1alMs6kSUxIEJCYsQSH8uHHYAqOSdaLq3NtWyrgt21K7JkNzbnkep09CI3GFq81EdEDWm+tq7U3IqlCqdcXMD1vy/XIaY8wtjmA5w4MdRp/RVgAyWgF4t0Kp69TbstVVcjWrR3ahTq+syW+S4QqHJcADpCfFtRy57io6Z6XZdvQKFApT1BgPKjR0c1TjCF5dA6uHI9skk5zq/VKjNyEsrebStYyEczqQO5GdK+6n4x1We6Npfkn8IC+yW1VLi5HK4vnfo9c4I0SbApmk1odUbeNtfgq6LS7hsWqS0Wjb6KpQppDzUQSuSYjmPa4cg9D36YxjW6XeFZjsus3dt7LRC4CH3YryZLYQR1Ck8I6Y03U1U1uHHVUQwqUGx6wGs8pLmPnCnPXHfSjZ1U3OqF2XLGvK36ZAoMZ/FDkx3CtyS15qB6A8PXR3lD5aGsaTfaLBXtlw7Sg27Fj2NCgRaOMrZZgtBlkFZycJHjk9dXK0pxnSTQYrNH3HrFNo6QzAfp8afKZB+aTJW48nibH5hUG/bHboCO505yXGWWXHn3m222UFxxTiuFIQOpyfDp4+GkdVZTfNO4iFxKv1jcii1yfTrDp1MkXJNrSXpKamMJcpZ+hyj48KemNOsiRujG3QBDNK/F7HpnMcPD+yRJGTgePCNVk6HVd2nm5lKf8AkOjQnuOBVEM8ybIdB6uNcY9hs+8Hi8tXybavyMpHqe5KJACcL9eo7b2f/QW3qyy57WPkkExKqrf3Li7m2fcdb2ob4qhCfkQGjUGS2kz20DGUn6aOo6+7W+3adJqFv2/XN7Kba6rvp6w6mUWW8MO5xllR6pOD4arKCuZUqxV7Vt7dWhIqNKWhyqQabQQyphbmeFR+ePtnh66vmLEtyntya7eE/wCX5KGit6VVS3ymWwMlbbf5NsAeJwffoJAVrGvrDMb9enw6pdt+l7aejva0hU+8ZCaXUqiXETJ8tTiuc4eiUqznGdXdjwEXBVarek8NSZq578KIpxHF6pEaUWuBnP0MrSpRI6kq1UVraSg3NAQ9bcily6S+tEpun1Br1+A6R9F1rCwWyPcsj3aebOoSratuPS3H+fIK3XnnQ3wguOOqcVgeAyo4HXpjqe+k821unRpONQNLYYLiFOnQGahFcpdSjtyozrZBaeSHG1Iz1ykg+Gft0lWZRqVMcqFp1uAxVmraqWaaZ7aH1MtryW+ArBIIx3zp9c4koAS57Z6cXlnSPcDaKLf1EqVNXxGtumBOi4HziAM85PksYxntqDOi0V2tkOI/P9LK/twptnVy2aVGs6p1lNxyyw7Kin2YQGPac6HPf9WqL0hLPbqlCpt6U7b/APCy5LYlok0mJ6w40eNZAUshBHHjAOPr8NXzm5T7e6ze2n4I1nkuwPXzW0tgwknH5M48fr0Wned3V6+7mtqrWK/SqTRfVxTqq5KC01ALGT83jpw9fE99SDYgqio9tXNTe6QTAtoRvoqq/XNtr0otAsTeONCjzLqcYVHpMh1zmKkDCilKwfA9NW1UVtXfKqjtFU1UqpmmRm1S6Q51LbQxy1qz5dMddJEe/KLc171X8Y22rEGZZ8wJt+T0nSJOQSVJbbT82RjuTjVq3Y4vG55txU21Ba7NSbQ1VKopsCp1BodOUkA8DSD4nv7tSy9VQysal2tBm2lyB181aN1Wo3JFFpbdxmKTQqc38nrq3LBAQ2AkNxk4x0GRnGAew8dOVv29Ctekx6RSgtLDAJAV1KnF/ScV5k+OdRqRU7ThzPwGotSp6JlMYbWaay+Oay2RkHh7hGOvXrqjvCyLnuK9bZuKj31MpNOozr66hTGWQpM8FICeJWRjBHv76hr3LVDqTQ72jp4eHgpW5Njw70tmoR1Q2lVYRXfUJIyl5p0JJTwuAhaDkdwdSLBVbky1YMu2qa1BiSWuYY7KMYX+cFnuVg9CT46ZP8ZwqRwYOeMHqD8PLSLOTJ23rUmtxYy37XqjvPnMsDiVT3V93W0jqW1HJWPAk46aQJiFOpSa1+cef8rZtw5uq85Xl7ms0tKk1J0UVUE9DCwnl8z+Eeufr1F25O4FZfqtS3TtKhRZtLqC00CSw0FOiMQckqPUE9Oo1eXM8i4LGqTlCupik+sw3C3VkkOJj/8AbYzjpg5GemDpHZvKrbc7KUuuwJErdaoMuNxTLphSgzON0gr6cY9kf2ddSHaVDgylAJJAE66+X0VjbNN3DvexrjoG8FNh0l6ouPRWvkpxTavVTnDgVnIc7dtL9K2ysu67RtWkWRufWxTbEmrS5KgVIpVLW3gLafPjgj6snTfuXUN10UCkS9tqNTHJr8loz49XWQGmDgqSCn84DI1E2zf2go9xXRtjt3HixZ1NkmRWYDTTpAcd68WXOhyDjp5an7IlVFjXVAxwkREnUze3wusKvIq+6cy367tNus3DpVCqrseuMxEcxMkoxlkk+Iz1+OqbZS2Jdk3lfNvQtsRblEdnolxah6y48Kk4T1WOMnA6nt21d3Js9AkWPNtbaisosV2ZUW6m9MpzXGVOZ+cCklXj07Hpqwsfcq27luCsWDEk1GVVLS5TNSelxeBLi+x4T2OSNRz2MKfK/Va51nddQbXF9P5VIxuJbV7RL1oO5VnLpFvUOQuBIkVgDkTW+3GOnY+7TjToTFIsdmn7cs09qM3TB8ittoxHGW8tfyDkfbpWumpsXrfMzZu7ttp9QtyTT0Snqs8sGMpZGeUAMEHw75zrPdq47i2n29hSdvaZQkxKY7GhrbqsotsR4PDw5ByPaGB3OiNB1Q12UOe4yG76O1V7thK3AVaMBW6qKc1crq3Q8iDgIUM4GB8B4ajVS1L4lbl0q44V9usWxCiutTqClkcMtZBAUT8fHUer7fUncO4LO3DcuWoRnKE2ZcaPTZYEWShxvB4hj5wA4OenTStWHt2t2YV1WdSo0rbaRS6g2in1xRTKE5oL6lKenBkDz8dIdQpOeQ0McCY0vcwB+XTTdlVpsG/qfUqxJaiQaHTH6jKdczwslaykK4jn9HVJcllWjf06Nvhb17Sor7NBej0+ox5BEMIPGfWSjsSCV5+HuGrKoUmnvXo3RLsj/KcS4KAiA6XUhKZDjS1FwYz0JBHQaVp24NsW7RL324pu0Fdfo9k05ptMNiLiPUGH+7bB4snHFknqc8WpBuhGqpqOMOD4ymfiBP0nzWih2/fcqzbOur8fRq1LoLr8yvSmmAturRkZJbPmAAR18/hpdqFwbJbj1zbel2xGrtPjTKiuZTXKKwYcXmoX1DwbwAMjTszY1bq21ls0vZ98bfQlyWpsqFMh+sER1dXI6wT+d4/DHTWrcCaqwL0tZ6mXtQLcoFPjvyJlvN09BkTgMklhA7E9un6+2pjVZntLGBxHZtM3nwkqRWrpr9Ql7l29dtiyKVbFPgIdj1inuYl1HjaHEenUrHv1Q7Z1zae39rLZl0OlqqFUYgT5VvRKyEmrSHG+IuttqUCUZ6AYxq123m7ePya1vlblz1yeq94KpzVBqMhvmIaj8TZ5McnPUtnr1HbUZN7bQXBZ8H0ibzsOp0ty0lOtMets/sqHxuBvPLbPUEkdx2OjbRWEyQ+QTfXpMz8IsqO7b3lFvb3eu8UXjbSYkpUB616e4XG3XHTgLeT4jrnr5a6Bc1p0tzcOOiTxpRXGljjYcLT0WXHGA804ghaMoCQevgdc/wBu7rpNL3Suum2fRb5uuVcDUeutvVJxtNOjhfVKUlXVr6Wc4J6dtdgtu2aw1VPwquqe1Lqq2+Syywg+rxGvFLfH1K/NxWM+A0ndlPDNOJGY3vfu2PxEWC0N07dGCfkuPclKmRmxhmbOhKMkN+CSEKDef4QRk+OdeOR91EusMpjWtO4FcTcp2MtHI8zy+LqfgRrOJM3SVutLizYNLFjIgJMN1KlGX60fpA56Y76dFcbWeHJOqiSt7GMeCbwD9Fypvbq6rItl2TSL/q786E2uSGFlHqjqx1U3y8djpps+3LMQ8/uJb9tRIFSuyOxMmTGx84/zEhacn3A6hbZ7kI3WodSqH4K1WhoYkqguMVNoJW4BkFSfcdRKI5e1nU5q02rRFbj08erQ5jU4NcUZHRlLgWnoUoABwMdNSJJsVW0U25XMHZ27iqHd8bc0vczbq4LxqVXYq/rUmJRm4ZJjuOqS3xF9I8Bnpp+v1u75VoVdiwKhFi11yM4YLslsKQHfBRB+ie/6tQKdcMasVpqi3baiKfWI6DLiB1DclDjYGCWXSAeMEjPTx8uum5SVFPsM8KvynEewIBIz7tQJNgVZTptcajmmA7pYqstBNxt25TkXhMYfrSIrfrjkdHC0p3HtcI8AdJO11G27sW7LqtC2bukT6zUJ3yzUKfKkF1yJzRkYz2TqyVcW5je6L1HftSALJEIPIqxlcL/OKMkcJ8M+GrhuzrXpdw1S96PbcL8Iaiyhl+aMhTyG0YSCfDsOuPHT0md0ozlpb/id5nTZVG5dS3Lo6rfkWDSaRMiKqiDXHJx/IwgCXHB+jgazsePJuSpP7jVNj25Y5dKbc68iMD3HktXcn/jpOjXZuRdlvS7PvW3YNKuKqz3IyY8OQp3lUoFBckuH8z2QtAHiVDXYIceNBisxI7fA3HbDaAOwwNSMtEbqullxFQvE5Rseq2pRlvqnB4QlYCAOn9+uPR267IZre1FNpTrpRU+N2pBA5DEN9zn8GT2X3HD4Zzrsq1JbQ46pOQhBPT3DSfteFOW69W5KgqXW6lLlPK/hh1TSUfANtD/udQYYBWivTD3sE3umuLGRFjtRm8KbYaDSVK+lgDGqK97smWPZ1VueHQ5VZdpjK1tQ45+ddI8BnOmFauH2ew1RXteNI29tWo3hcIeVBpbRW8I7XNW4B4cOBpN2VtU5WOIMQNeirk7mW9S7Apm4t6L/AAdizYsd1bc4niYW6gENqwPpjOO3cavvWaVMgt1Va2nYQbE5qQoAtpQUk8zJ7dPHVMluz92rKp8uo0lmpUCtxo89mNNYKThY4kkpzkKweurCMLWr1JmWxDep86A0k0+Uww8CG2+Ap5RCCeWceflp+CqY4mA4ggi3UnvUuiVuk3BTm6nQ6kxPhuZCX2V8SVY79dTzgeOqGybJtvb+22LatGlJgU2MtakstuLcwSepye51YUms0mvNOSaPV4U1phzluLjOoeCVg9UZQTgjy0o3CtY4iA/2ipilJSkkrCQPaJV2GBnJ92kzalxCqRUPVnT6n8qyfVMdQto8JOPdx8Wtd2rm3DckexGphp8J2H8oTpKer0lvmFPq7R/M7DjPfBR56b6bAiUuK1T4EVpiPHQG222h7IHh/fnT0CrzGrVnYKQ4VIzyeYPDo4Qn68aSqheNeqVYqFtWXSELk053kS58pXCyyvAPRPdZwR46dHAsJJQv2vDrrnl4TDbV7wa3b0RyZUZsWQiXTmlgKfbaQOSSPAjqniPfTYJRiX5WyTA+3ctjdFsG3atFp171WnVW5Lg40tO1VIdek8ABLbIWCG0DPYADr8dSqht3R6Ol6qWrUHLZfbSXXDDwIuB1JcYOWj9mqy06ZT936Xbu5d97bfItxUdcj5PjS3Sp2JlfCT0wDxcIPUdNTabUL+q1/XDbNy2jCasn1NSIk8PlTksrwFNqbzgdCr4alcLN2SBLddNZ81Dt2+ryrNNTUaFTaJcsJzKY9Sps0sIcI6HjbOT+vUaO49Km3FNbrtOre4lMh/seml3LNI4xltpKfAK6ca+6j3Ot9w0OtbSbcIpWwNkQJL7LyORTXnyhAQtXzjnET11fWzY9pwKnOvuLQ4US4q8y01WH2XSoqfQ2Bw9/zfd5aLahVhtXMKbzca9PLqfFG3L1212yIP4yoFParxSsT4kTrHBDnsDByP0fr1R3hc192/uLQwy1Q49jvsuOVeZJWWpDToB4S316gdOg1Js2wqJslQbhqSLirVUjSpTtWfVUXuctJI/JNdgATgDPmNbbdtL5aa/DC/obc6oSwHGojqQ6xCY8G22z048dye+kHAGdla+lUfSaw+1qb7bSd5UzaPjRYdLkKUnNQQueUp6gF9ZdI/8AstXNzXVb1n0t24LnrDVNgRyEOSHiUpSScAEjr1ONL34u6HHkPSbWuSq0FaFrS8xT5rZZbxnpynUqCPgMD3aWbgZiVagvQ7qk0/cay5D3LkvtNAvRHEEHLgac4HAPHHCR0756KATKnzX06QbExpe38rqA+S69Sz8yxOp9QY41hwB1p9pwdcg/TBB8de02nwaLT2qXTKdGhw2EYZZitoabb8sJAwNVFShGpWDLgbf1ZiA9JprkalTGWgtDC+WUtnhz1Cc5xnpjVNtvXW4lDhWfcW4cK4rlhI5cyS0kMCQoeKR2WfhpRIsrOaGvAcLka2+C22fuDVbivO5bQmWbUabEt19DTE+UoKRMyMlSTjTZV6pDotImVeor5ceEy5JeWE5UG0AqUQPHoDqUeLiC1BZzhfFgZUewydKdD3Fsi87jr1k0mqtzajb4Q1VIpZXhkO56e30WPA40amQE2k0mljnXJtP5spO3l+W3uTbLF3Ww6t+A8V4UtrlEcHfVdtxYtx2R8ufhFfdSuVVRqK5kb15XF6s2T0bT5DUfcK66lthR6QiyNtHq2mVPagriU8tx24jS1Did6J/+HnqVuruR+LKgNV5Vr1Wvc2S2wmPS2eY8OP8AOV7hnTvtoVWXMAmoe0ze8XTjzmmUDmLCMnGFOeyc/H+zSvubIv2HY9Sf21hwptxYR6pHmJ+ZPzg4yffwZxqDuPtrTd1aNR26lVq1R0wpjFTS5T5AZUpYHRpwdRjz8tO7eE8tAOcDAz3ONLS6sAdVBpGw2I1ul2Tczlt2rFql4MtNzi036wxF6h2QRgttjxJPQai2bT5lLYqV13YpuLUKwr1yUjPsQ2AgBtrP8FAGT4nJ1qv+k1P1+lXdTGROXQlLccpqlYLyCDlTR7B1PcZ6dMauY7lEvO1mnlNNyqTWIQxxAp4mHEZCcdx0IB940WieqjDy/ID7Oi1uC0Nw7dStlcas0l8l1p5pwkBbZ/KNqQQQtJyAQR3OleJDlR6zLt6zt01vzIw9YeplTImqZQcAHiPzoHxXpmsmybe26t2Jado05FNpsPjKWUuLd4VrJUTk9T3/AF600nbmzqLeNT3AptHabr1ZYDEuYHF5dSCDjgPQdQD9WgECyH03vyuIE7/6VRKuq+bXUw5dFBpUmC4+3GMqC8pJBWcD5tZUf16elLwlQWjKQvAB+rS3flJqtZoKG6LHYkTIkxiYlh1woDvLXngzg4zpee3YfodYiU27abTKe3Lc5JXFqolPxzglIeb5SQ2MZ65PhpxIkJCryn5XEwnmqUWkV6nu0ytU+JPhu/TZmR0PNK65HE2emQR01KZjsxWWo8ZkNMoQAG0JCUoHbAH5g+GoX4SUFKm0LrNLSl9AcbUqW2FKB7HGdTEyoqm+ciS2tv8ASCgR9uo30V80vbC2cQKeIKz4aWa1fdIpNR+R2WZlQqQSFuRIDPMUlB7FWemo1zX7ApqBSqJy6rWZHzceJFWFe35uEfk0D36nWbbK7dpKkzHufU5rhfqMoAEvPr656/mJ+igDwA04i5VRqmqcrFBi7k0RExMCqs1OjOSPYbVUY3KbX/ABBI0zONwJjYQ6w04zIHteyhQVn+49j7tZTqfEqkNyHVIbUlt1HLcadHGl1HvHQA+/Ok9e09DSlbUOtXDBhrPtQ2J+WQj3caVLx7gsaLaoPMZ2T2ks2rt7a9yViq1SJHmIt+K76hAiJqEhLLrjf5V7h5mMczibGPBsabFbY06Lldt1uuUV3OR6vU3XWj8WnCpHn4eOmik0uHR6exS6fGQxGjoCWm0ZwkYz49c+JyT1J66mdcjpoLiilhabRcJKND3PUkQ1XvCSzkD1pNPT60BnwP0M+/g07ei5tnAurcm5LiuyoS7rYtwtRoZqZS+w1LWgOOKQkAN5BJGcdCNUNzKnSJNGt2JVvklNwVOPS3akUhQiIdUElQB6cfXCM9OMjPTOvsLbmwrb27oUe3bap/qcSICgBSipx0+Ljivz1nuTq+i0kZivMekOJbRAwzZlMfqbnGCkePEVEnPw1s5awAtKPa7dRqXrFR6Ee7V8zqvHx0Udxsqx7Cif9cjWxHAEkJ76G8JxhSz8ep16pSU5SkddKBEI3la+FzhUePv0HTtqP6so8JePMW2cpUOmpnEOHi14eqfZ6DTk5bIjtSVw/bunTIe6G4b9TZW0t+a0pjj8WeAcJHuxjXUwn6PkE4z8Ncz3JYkWBep3PkVB5dBkxm6fUYzbRUplXZLwx4Dpke7TpR6pFq1PYn0me3LgvNgoebcCuLyII6a8Nj8PyKzgd/n3ru4nPiGtxGogCe8DS/Rc89LhSFejHudwdf8Aycl5/wDVnXfM418/+lgsK9F/c4Af/g5L79/yZ13867nApGHcD7x+gXJr6iF8/Xf+2Suj+I9tf7/XNTErSlWFagXl+2Suf+I9tf7/AFzU/XqsOOyCV5vGzzjH5Zeqc8E6xxk9+mvde8Xu1aXQIAWMyTdBb4kK4F58/PHw8dRo9Oh09xx6NHabXI4OYptATzcDAJ9+t/EtP0Pr0cWfpnrp9o2lGcTZV10U2RWrdqVLhBvny4rjTXH24yMDJ8Pjrn8fbW6k0xpblVhNTQMqiqHMbSQPocwd9dS4vzeLpr0HhPsd9J7WQGvEwtuD4licDPq78s6riynnokx2j1iGadOa9stuKyFN+bav8Yj3jSlunUNxoNsombW0SFU6suU0nkSHQhBiknjVk+R19E1Kh0etMttVWmRprbX5JL7YVw/br59q1+2BbNfrlNZrEOOzHkgNMNj8mvgHMCQPDjGudXwrWjmsPkvovA/SSpxQ+qV2w6JzDujZXbdPjTo9PqFap8Zc6IlDwVwJdUw7we3yz4Dv10g25Wbjqm79WKNw7WqFruxUpp9LiTEOS0PADiJA8M51PUzU9zH0+vR5EC1OMOOMuNlDtUWOwI/yOfDsrtpirVj23W6U3S36chpqMB6qWRylsLHi2odjrFIGq9SabqgD2bfNVFe2soNc3Ho+50mfUEVChseqsx2XcR3QSTxKT4nr+rV/dCrhTa9S/A31dytIjrMH1ggNF/B4Q4PAZx1OqNuy7mUlLLu5lYU0gAAIaaSrA81AZJ950O7YxJiDGq103HUGT1Wy9UneU57lJzg/DStaSpBju1kZGbW6y28rtbkW3Tod+1WjfhWE8E2PAmNuIS4D7j5eGor911q6qm/S7Akx/U4x5curvI42Er8W2h2cX59RjVfXDsvQK/RtvqvTqKxUavn1CI5GGVBHUkDHu10KnU+FTIjUGnRkRo7SA2202OFIAGMgaDGqVPM8coOsO+6S2duLkj1CTXmdx5nr0lptl8+qIKCEFwp9gq6flO2dU0iJddYuxnb6+K7HVSZMcy2VRmS0qp8s5UyT2Rw+ySATkZ11R5XC2SpWB7uh+3w0gXNMF316BbFAaQ5NpdQjzplQx83Tg2oEjP8AlHEZTjyUT4abHEpVqTWgBs/HVb6XuLZdYuWuba2rVmhcNvx+J+LyHEtM5GE4JGFgEjtrdtLGvuDZMVG5VfptZrYdd5kunOcbCk8w8ICseAwNMLlBpLz0uT6tHS9PaDMl9KMKdQBjGR11SbY7Z25tFa7Vm2i3IRAbfcfSHnStzKzknJ8NIkRZOmysKoLtBPd8rz8UvXzSajt/63fO0+18er3TW5kdmppbc5bjjAzlxRPQ8I06Vy34V5WrLtivwSuFVoK48xlJOW0uNkKHGPInVFYO4i78uG66A5alUpYtuW1FTIlI9iVxgkuNdOn0P162bsbbq3PtP8FU3FUqGhEpuSZUF0pdVwHPCSPA6N4KIGRz6Ylpm3fMHbdEmnM7RbYrp1jW7JqzdBhcMKnR8uSHuAdGx5nVxZdeqVz2jSa/VqFIo8yoxRJehSvZcjk/mqz2xqj3P3AO1dsxam3a1WrxMpqHyYaON0ZwOYo4PbWi8qnVatWadZrcxdKg1CC5NlzEnDpbBAUyP0D1yT7/AI6cSEjVFJxAOgjLt8VYVjcqgRXHKXQHm65WfyTMGAeM8zx5jnZpA8VKI1Fg2vccWLPuqfJamXU5FcTEUr/q0NZB4W0jyzjK/HWFfrT9pbXyqxtTbDdxuwmkIgwIRGHzzAlZyO5HtE+/Omq35kypUWDUqpTVwJUhpDjzBPVlZHUH4aWgsptio7K47SOn+yubPW5vpcm0MKlTrop9t32XUOTJcMcbPLCz82CPEox28dNF2VOrU2k0i0KXMLleq45PPUMcptCAH5Kh4DJAA81DSpQdztyLkqNXtJ2wTQKlHnuNxH5SiU/J6PovkfwuuB2ONPlr2cxQpD9SlS3ajVpoR63NldVOIHUNp8G0DJwB066ZtqqqTQ8fpkm0Se77rbbdp0e14rTNNgoS+Pykhzq68vHUlR8z4DUC29z7MvC5q/ZdAqzkur0DAqMdTS2eWScYysAd9X5rFPTUkURVSYM9aOeiOtwc3gHjw+WsYtLpsKU9Uo0GJHkSTmSttGC57ydQ/wCS05QyOSbaH4JbnWvtxZtw1XdqpRodNqMiMhio1WQ9ym+BICQFEnAOANW9Zjxr1tCbDo9dLTNZgrTFqUNYUUoWjo60c4Xpb3FuTbOpVSBtHfrqX3braIbgOpKhISF5yV+HUazvi5oWye3DVQoloT6pDpfq8Fim01OS2gqIBHTwH9up3sd1SXMaXgRki8aqwsuhsbY2HGo9eut2oIpTJMmrVFfCSgHKlE5xj4nTDHlQ6pDRJgyo02NJbCkONuBbTqCOi0kdCCNVdVodF3EtBykXFTXlU2tReGTFc9lSELAJB941CVHpO1+3/IoFKCIFChctiKk54Aj2QD5+Z1HXxVocWCAOwBruqG77TYt6nT6pSYxk0KYhaKzRc5adaWOFx1n9BwDGU+Qzqxp5tDZ3a9ybbdJeTb9GhOVBiLFQVulPCXPZT3JPbr56g1KkVKdQV1rcu9THpCI3rUuLDQhmNyxg+0odVjr+rTZQ7ktiq2rHuegVBqVQkMc9mSwctFpseH2HUxpCytALi5tjFp1hc022Sm27PuTeSnz7puJm5krrLNFlMcMllGCeQ02T1J7ad9vHabddupvtNnu0GpXHGC5qJEfkyieoCVnzA0n2Ff8AcF+3VIveh3HSXdrG4akNhSA3Ibkt/S5hPUYI1Zb1RrEvLbNxy4r9XQrf5rEr5VjScDIJIRxA9QST9mmdYVdI5WCo0zAOsCep3gLXbcGwfR7hs2nUrycS9d1ZkSKf8prUpa3lgZaTjOEA4/8AT1jac6vbV2ncF4b61+hNpTPLiZsVooCY5UA0h0lIK15IxqffM/be2rCp1+XexHq1KtWPHlQ57jQkOp40htLjZ7lZyn7dVaod17nXRBmK+R6ntPWaPxyqfKYCpDz5GUkg9fpgfZpagynOVzRT1A7I6Tueonoriut7h3Bc1n3Dt7dFNRabivWKq28CpyWwvqC108R21lvpT5tW2xq8KmWKxeL5CMUl13lJfAc6ni92srpuS7LXum07YtTb12fQ55EadNaylFNaHToB0wBqgqFsXPs9DvW+7RTWLwqlemtzI1HfdJaZ8C00M9AB/dpdFJ0EPAkj/I9LbAjdWjlw09m3KTtlDq9Ps+9KtRFil00u8xcN1DJOU4+mE9c/D3at7YoF7U/bZq3rivBNTuFENxpVVS0RxOkewoJPcDURSbJXVLVvO96bSqPd0hjlU/1op9ZaccR86y2rzx0+vS0zG3/vnb+4INUkQrJuL10ppMuMvj/Y4J9rx6kalHkkHQ42zEiBFrQNeh8ld0Db66F7bU627yu/5YuSnD1hutNJIXzwfYKQcEpxgE+7WUndu37X29k3xuBJ+TU0qR8nVQ8lxZTIBwAlKRkhQKFD3KGtF4Uu87nspm2LA3NiU+56Q9Hbqs1oBQK0AB0EAfN8RBOPfqjZqsG4Lzua1LRq1HrNRhtQzcNLqjBLXN5WEvt+ZISjP1aBfVDqnKgU9SIG8+F9REHxVrdtLpF7XJYV0RtznaOliUifCpyHg18qtlOQClZBIA7jHY6p6Tt/eLkNy590oFsXDuBSnZLltKS5wJCFklLRBx0yfLpqdWNm6neVw0O7rrqNNh1K2iTSvkuP1ZJx4r8Og+zWVc9H2Hc13Ua9q9e1cfrdAOYkhKw2GsnPUDoeupZhpKpNJ7iXuZJkb28YM36JPqC6VYrW326m7FiTG77dT8hcigjnx4fzqiA4hv2B0UDjPidMUWyaJt7UataFoqXUKxfMpdTmN1l5DrEJpBAK+We/tuABvxJ92vLeqNDvS+7k25kXbeEqVbXIEvnPuR47vMTn2Sg9fHTjM2hsd6kyIVIokKNMKctTi1mQ06DlLnF3OD1z7tBcN0U6LiM1MAgfHofMq4tK04FqxDGZW669IPMmy3EhJdcA7+4DqMduuqql03dJO6VTn1Kt0pViriNphxRn1kSMDiJ6ds51vs+7kynE27cKvUbhiANSI6z+Wx2dbJ6FCh+vWrdSibh3Ha7UHbi7mKFVfWm3DOdb4gpoH2m/dnVV58VvGTKC0Hs3gfQrduXT77rFoSYW2dYh0yvc1ssSJiVFoIB9sEgd8aYKOzVItHhs1iQh+WGUCU6n2Eqd4MKIz4cesosj1RhmNNmt+scKEZJCVPLCAFYHj166T9uBujFduKRulMpjzCZ+aP6mEIAjAHiDpHjjHU6W0J52h4deT8B4rbau59Kr9+XFYMahViM9b4Qp6S/GKY0nJAy0rx76xnM7rq3TgLgSaSmw0wMS0OHMoysnqOnbGNNk6by6O/UqbDXOU20t1DLCgS6cZGMdydLO116VO/7QhXRVrTm29JlFzMCZnmI4HCAfa7AjT6uhQFy2i5/fYQvdxCiPMtisNgB+NWkR0KSc5bdZdCk/AkNn6hrTdO3U+4tw7Yvpu86lTY9vlfMpjWCxM4/BXXRuq409R4MBpHNkzavDbjJT4LQ7zFK+pCVa37o3fWdvLOmXHRbVnXJNjraDUGEFFxXGoJKxw+ABJ0DaEqmXtl+mtlF3ltu17rsWbb943C7RqbIUhTkpD3JWkg5AB8T7hqqoKqrckWBblqT6rTrco8RqN8pSIjjUqatCeHlthwA4AGSrxz07asaw4ahe1mz6iyttD8aQER3R+RfDec4/TAIH1amVDdS0KduTC2qkyH0VqfT/AF5ppLPzYa4iOrnnlP69OSBEKLuXUeahdAsN5NvHRQNq6jttVvlhFgVZqpyadJ9VqkhTpde53XCXFnHv6AY+zUi/7/qtoVm2KTTbDq9eRW6giG6/CZWtMEFXDxukdgO/XV/TLfte1VSHqLSoFK+U5HNeMdsNGQ7g9T+mf+J1EvvcG29tbedu+8Jhi09haGy4G/aytYAyB7zpTJkKQY6nRLXuAI1jorapz41PpsqbKcwww0tbjmcZAzkj3ao9r2Xm7Jpinkcn1hT8lpKvBp15Tref5DidT65Ho9xWnL50nEKZE4g82evK4AUn3dtRtuZk+XZFLmT3A44tg/OHuWwohpR+LfL0v8FcJfX7oWy6Nw7NsqbSaZctwRadKr0oQ4LT3+PdJ4QB7uJQ1Y1pylM0uTIrKG1U9tpapHGguhTYGT7ABzrTVbWoNdlU6XVaJCnSaW76zEceZCywsfnt57HVoptLrKm5CuYlYwUnSsIVmWq/MDERb/fVKm3F9WhufZ8S6bIfWulOcTbJ5BZKeWooKeWsDplJ7ag0CztvdmYtduJmS1RYtVmioVSTNlBDXMPQAFfQZJ1ZXZeVk7VUSHMuOfHpNNdlCJH9nhDjrhJxgf26mXfaVubi23Jte5aYzUaZUUtlxknuoEKbWDqX0VDYjY1GjwVtFlRpkJEiG+l+O+gFtbauJtxB7EEd8jx0vWJtjaW2cWbTbOirisT5SprwU6XCpxRyT17avqTTYFFpsakU+MGYsNkMtNp7IQBgDVbetck23bM6t09lDj8ZkrSlz6Oc4BPjjUe4K5wH7r9Ql3c2BMerFp1WhVL5PqRqDkEL5XN4m3GipWU5GRlpP26l8O8EUYDNrzh25q5DzIPxwggH69aKXS0IuSHNvW7I0+tiMv5OhNYabaQQOY42O5yQAT/B0S9r487denboG4aoh6nwHICKaHiIzoUg5UR8NTnQLLlc4l7RqRodO86rd8h7kVpJRVLlgUZlf0k0ttT7n1OuBOPjjSq4qt7cbghMCxi7aHyUqfVbnfl82Qh0ZJQpP0vsGNM1yWzf1Vv+27ht+8Pk+gQAv5VpZbyKh1JA7ar7ro9Wpe4EfcKsbjGmWlT6cIkyjvnhjLcOcOHw7EDUmKusMoloIIIg/Ob7dwVNaU2jbm3NTd/LZ3LmptUwHad8mPsqYjLdQ5grcLhBByRjp14dM1DuPcapbj1mgVa0W4NqRorblPrCX0KElziGW+HOcFGeuku9Ju3m6NVmbATbTqMilrpTVbRLgZajOhK+NLTakdMqJB1vtvdty3tuYjV90JdhzlS1W/RIs8rIecxhheT1wfE6cEhVCq1roLrakjc7i+nddXdjs1q2bquGjXvurErMqqSXZ1MpAWES4kPr05X08AeQ0l7Y0TbOv7dbhWxYu4NXbirrc1FSqU1RaMF/IK1NqcwOAJ8c6a9uNuahzIG4e7NOoz+4yGXYvyhGCEhTRyEAJHQ+xqVt/ad6yaFdVB3gh0d6PVapJEVunNIbBhOYxzODxOPHrpEptpuzNzNteJk2I3M2+BVbRYNOlwbK23o11fhFSGIztQkVISUumotx3E8tsFBIOXXEk4PZrTfa+6ll3VdlfsWh1BbtZtVQE9pcdxLaDkDovGD30q2DZdH9YgxrUhs0q07Omuinx2QC9JkFJS6sqPUNjmnPvGr6r3U2/ZdduvaWBTbjrCEOctuOsBD8hHThUod8eWkYlW0i5rcxMd2sgDbzVKq3ts9kE3ZuHdN0y4cS6pnMnKqDxcaaU6ThLaQMjPXGtlvytldjLdpFBiVWFSqZdM4u04POFwSpDqUq6HyKFN9/MeemWLCYu7b+nHc624iXJMFqTUYDyQ80y6Gwo9+2DnVdSK9tJuVbcW6IqqVVKTb8lYYlPNjggvt4ScE9sDg/Vpa6ypluQjJlBi066gum/RbntsaWtx1EasVOJS5buX6XHcCGlL8T5oB8RqDuJRaLAsxLVFpjDEqPKYZgKjDq26tYCTxdz176fm5kOoU9EmNKD0d1Jc5iXeikeJCh26ePu1yNG1tA2fsCWq0ly32RWWK47znlPA8DvEeE50MN7p1qTWtlgERrNx4DxXXPWoyZi4PrsdUkHiUwHRzuDwXw+A76hwKBQ6ZUp1Vp9KiMTJ+DKebZCVv46DmHxxnS/T9rLOb3GkbuQGHjWp0JuHzlPK5So4GE4TnH0Ej7NOLjjfL5iihKAfzlYBOo6GArWS9uaqII03Wf5o9nroW2hShzR01rUWGU8ch5CCgcw8RAGP7NIMdypbiVqdMgXJUIFDhK9ViOw/m/W3B+Vcz4gHIHw0gCrKtVjABEk7fypu5nrEmHRaPCnyYjtTq6GQYq+F0thpRJHiRkDw1qbqd/2qoRqpSn7mg/RYlQClMseQcaJ6/FJOrCi2HApNUTXpNRm1OphotNSJ8hbpYbJyeXk9M+7TQOWlwIzhfhpyBZVspvcS/2Ug1CNed+pVTZlPftyiSPm5RccbE59B7tp4CQ2PMk592tlhypNrvN7Z1BCOKlxUGlSE/k5UIey2D5OAJwc98Z8dPQOfzc9dKN6U2rt1ui3VQaWudJpxdZkR0KCVOMOAZwT5Efr0xeyg5nL/UBJP2TaFI6lIbUnoSnj/v+rSTZG31WtW7rnuSffFQrEe4XUOswXk+zAweyevj21ITdd7PEoY2xmNq8nJzScfaNaJEfc24AGJKYluQ1n5xcV3mzSjsQlQOEHHiMHQAQFJ9RlRwcASR5LGvViqXTWHbStGQhpEX/AOVag31EUf5Bs+Lv9mrSPalq23RHW0UyMmKy2tyQ5JbDrigBlS1E9Se/UdNR3JVsbY0OLBaYXHY5vq7LMdJdefdJ6nh7knxOqu4LmqVzU+XQaJaFZTLnpMUuy4hYaZQehJK+/TPTTvNtFWXNAJddyrdubBt6dDqVVk2zGYptXl+s06O/kuttYAJyT0CvpADwB00/ivsBTns283j9HmugfZnV/RYHyVR4NLQ6ViFGbYCz3VwIAH9+ph6J5uPaxqOYzCvpYankBIHwVZR7dt+iNlukU2PCT/2Ywr61HJOrMdNI+1V63PfdDnzLnsibbMmHOdiJYmIwt1AJw5115f8AtoxuDWbaqj9wVWmrtyYuaG4LxSJJWEjhd6+GNBbDocUNqg0w+k3XyTzo9nxOsQni/JK9nz760VKoRKa22uXxr57gabS2nKisnAGNVF7We0VfJIkhSc/o6OI9TjtqBWZNx244pdxWTWYTCVFKZAZLjRx540w2Lt5dO5gcqHFNtqktONrZcdZ/ZEsdeLCT9AfR6+/WR3EsMNHJV3NwtLnVXjL3EH6JQrkei1qu2tbtz1ZNKodSrDDU+YvoE8HzjSCr8zmOpbb4vDi19yQOSTwtp9/fIHw18kX5tJddEgymVQvwypEta0OMpbHPZawc8Xgsay2S3sr+2jz1lbi0+vpoMVANKkzYa1SGEHsy4o9VpHgdX0OKYZwAzR4ryXGsDV4jGNwxD26WIkeUyvsTGe2sFDIwCO2k1ncuxZUZ2U3dVOCRwcfE8AU5GQCPA6qKlv3tRR6oih1C8YTcrI4k8zonPmdbjiqLBmLxHivMt4fiqhyspuJ7gV0UAox0z/C1SXLdlvWvBNTuOtQ6ZFT050l0NpJ8uulK5t5bRptMceo1Sarkwo441Np7gdkPnwCAO40t0vbVN3OvXPucwmry5j3rESnSBxM0tvAHJQnzGMHzI1jxnFadBk0+0VfQwHLIdigWt+Z8j9V0y174tO8oypVsXHBqjSTwqVEkIdA+PDq+QvjGE+0B3GvnHcHbGgbeShulZzpoMuj8Ds+PEbPDNjlQTyy32ySe+u9UOeJtEYq6cpEllt5KFdCkLAOD9urOG8Q9cYcwghHEMJQo5auFdma7UHUHprHmpU2mxJ8Z2BMYbfjujhcbcTlKgfDXCr92nl7ZQqlfe11fk0wxUmU/SnFcUR5A+kAD9A413Csz0U+M7LedDDTSSpbqyAlAHidcYq28r970Wt02yrTqVcjtw3Wk1BDQEd1wdCGyR84R/dqrigwzmZax7R06q/g5xbHTRE07Zp9nwvv8+iqPSErQuT0Ob4r6WUtev2jIfUkfmktdRr6VzjXyXu1Wl170Lb3myI6I8tu1ZcaUwAByXG2ikpI8D0B19adR0xnVXAY9XMdfsFi4kw0cS9hEQSI1367r56vH9slc/wDEe2v9/rerDUC8fa9JK6EpxkWPbR6//R9c1m2qsV2qPUa12Ypcj4EqZJz6uwsj8mMdVrxg46d9enY8U6Od1gF5jE03VcQ5rR0+imBOVDy8f/j/APDXnOjeteriQgPJHM5YWCrp1PzZ8MZ1S1qLMoyvVKpuPSnhkgtU2AVT1H9BtsLVj4nt7tV1No7FPlG5qjD+To8FpbrLanS7IOQQXX1ePTPspH16dCuzFXpXHXT6wqauGdQE1DCanpKIsdcl/o0hvmLI8gO/uJ+OoVLpVauRlmpTLjiW5CkoDkeOkNLkKQeoWpxzI6+ACOnmdIdY3Zgy34DNuR3KpGfd5FQjBhwvho9AodMBB89N8ay6DFaKFRlyOMEBUt0q5TecJbAz0AA6YGrMTQrBn6b8k7woUH0mn9RspplbbV5qKH6TfUp90DjbblRIymXPcS22k4PuPjpFrVU3ItlVRn122IZp8YtttpZcWC4snGQrr0+OMeemGBVL7t+K5QqVJhyYfePKmFXMiDxbU2E/OdM4wfjpS3AoN9VyiqRBrtQqD7ixzk81pKXGPzg2Og7eBXnXPwVLiLahFZwLe/UrfV9Sqw1ogn4eZ2TvxNIjkvjhQtsrPGoEcGOvXXD6GzDS2+7DZ4I/rT62VYypTZdOCSff+rW+fUrukJTb1z1GbHYcTlLD0YMB9HhhxBV092QdSm2UMtpZbHChCOEJHgNWcQrtHYC916IcGfh3uxL3AiIEGfmvTklScdx1OlLc+8axYdpSblodrSrimtLQhuFGc4VqycE9uw02cR+jw69T7PUdD7tcoG69xUZmaWgqLSZS51NjTnGHYzshlt5UZxeVMrWgEtk+JBOPq0pC9L3/ABqpskWK6q3V0kzzXOb7IkBWOTw48v7dO3CM8XY61TJ0aFHU7MloZb6ZW4oJAOcAdSB1J0/JQex2QQ6I3UOVbNvVKqRK7PokCRUafn1WW7GSp5jPflqIyj6tWOVcX0dYcRT7JxlHU8PXppK2ug7qwWayndKs0aouOVBblO+TeLDUb80KyB10XISOWm4NDdbzH1TjUGpD8CTHiPcl91lxDTn6KyggH7dIe31wUChwo1n1Vv5Hqsdw85uRlIlLJOXQ7jC89O592ug8C1+zjp7+2uc70R2ahT6Oj15Cn2qpHfbpic82oAOActB4StABPMJxjCTnpqTNYVVeQ3mDZWFwHdtW4Vvot35GNnltZrXrCCJIX1xy8H4alncu0mdxE7V851NefgioCP6seTyj2HFnodb76van7f2lMuysQKg/Fp7IU5HgNc94dOw6jJ8M9tbqG5TLopMC+KbSUNS6rTWn4r0qKGpDSHG+INuE9RjPUZ0bSUs5FQtpuvY+Xcq7dCRuazbbKtqYtNfrPr8fmIqBVyvVskOnoR18PhpqYE5UFhU9DRWtKC6lBJTkjqPcOP68aUNqIm58Ok1NG6FZpFRnLqLqoaqdxBDUPpwJcJAyrOTga8cg7pq3WYqDdYpaLG9S5bkIoV66ZWCQfLhBGe+jeOiTXFreaZ7Vo6d682uc3UkUiYN2ItIj1BEt0RW6ao8Pq2TjOSR21X3tEhvVU3OuMitUOZT10WptxnOJ1horUS42UdCPawsd/ZGrLbfceh7u0KoVCk0yq0+PHfdgOJqMfkLOMgkAEkjVJa1OtHZSC5YVktVWvT58t6ciBzw+82tw5K3FHAaa7fSwcDpk50xM31UHFrmNDDLep1lVtPrti7Q7UTWNnbecrjNET6yzQ2XnfWHFuOpStYLuV4AJPjqyv67NzmKBb10WbTKPEhrdal3A1VyoqiwsZdCeA/SAz79VW4FMl0mjv7obiPPw4lEbLnyba7IXKeQsgFovHh5g8xgYxnPjqR+Lmg3nZ9Kr1jrm0Y1AsTW2Ki68406jIPKfaWSR9WpdnUrN+s+abbQLAfXu8CUw2bUoTL1Qu25J9Ph1WuL5vq8iQ2l2LEAwyyRkYIQBn+HnUlO6VvSKiIv7NMN14RflMR/2EXSDhsqPXJweuMe/SrYrm3M+8Kvth+C06bWLdZZNQqtQg/MzXFgEutrUTnJJOMAY10yo0Kj1SkPURyE23CcbLPKaATwjPQpHgQeo941EwCtVHmuYCCIHz6qiTtpZqtw2t1l0xa7hahGEiYJDmAyRgp5eeDsrvjOs7+3QtXbV2jouiY7HNblCBDLccuZcP6WOw66rbfuxFryHbTvmpx4j0LpCnyAUtzGPAlWcBY7EE+I76bnINDuBLM6bGiT2kr50d5xpt9KV+Cm1dR9monXtK1juwRRIBP5dR64zaVP4bsuGNSmjTGyWahKaSFQ0E90OkZGSdabiqNZmWbMqu3z9Ml1N+ItykuyFlTDjpHsk47jXl123at/UWdZN1erzY0toCTDU7hXATkL6HjGp1BodHtqjxLeoMcR4cJlEaMxwE8KEHHQk5x79LopZXEuFgCI1vKrLGevh+06cq/WKe1cLjQE5MPPJD5OOmSemNVNuUXcJ64LtZv6r0+oWzOkrbocNlgJdZYPgtQHU8PD1PjrO8ZW6DN42zGs2m0qRbj0gJr8iS9wusM8XVTQ8fZ/7/nau7iuilWzBM2oycJWeBllA4nX146NtpHUn+zT+6hb2CT2dzvZL1m01irW3W7Ar0RqoRKZNcphbfJc50ctJdShWfFIdCf5Ookij31a9yWpaW3FBt6Jt6y1IZrDLjRDjKOHKQ2AcdVE+HXV1ZdHq0G3Z8qpH1ap1qS7U3U5BMRbjYSyg/p8LaW+PH54OtO1VFve16DIh7h3czclT9ecfEltkoDbJwUtkY8Bnr79S6wqmtD8jXWka2Fhsl69Z1FgVqkbLM7YOybfutlxqZKgtJjQ4aFkglQbA6nvqukHa2i1Wh+jOdvpFSt52miTGdW16xCSkE+ypZJJVkHqTpnsOwLqttVzs3VuPJuGNXZTjsNHJDJhMEH5tJz16Hv7tJlt2nLoGzUu2PR/3JhVqowZznFVqs/zwyouFTjRWjtjOPq1IQs1QPnMWxM9JgRaOh1TjfVardqPWratsbasXDRajJ9Qmo9jk06IhI5Z4CMEfH9HVvuO5eNNsmqO7UsUw16OhJhInJ4YwSCCsEDHZGcalWPXqfcVDjyYtwU6syYiREqMqmOcxj1xCQXgOxHXsD56UdvajdMi+L2gXPf8AbldgNPI9SpkBfFIgNHOQ+CAEZ7eOofZaiQD0D7DTs22/Cruy76jXhYKbqoUmnVqWiMS96i4Q07MQj5xtJPUDjyBqj2z3gcvaGij3LSolt347FflOW884VrZQCQ04Tj6Cuhx79a6DSa7Zt30i1drrIoMfbpxl12fOjy0KWh7iJ6J4uvXHjrK8bgsOxd1bemSrFqMu4rqb+TmaxBi8/ktIAIDyiocPRY7A6lAkiFXzXhrXOdEWPQzuDv46JNuiTUqHYkTcj0idvYteuC2K2XaPHoAcUUNuKCUOkZ6kd8dvZGui3czubXKhaFW2/rkOj0kSmJNZjy4oW49EJBKRnOFY6dMahVSddFS3qpVFt6/beTRKXCcerlvur4qgtR6NOBGMcPHg5z0x7xp9rRqDlHmoochpNRcacbjOvIJZQ+B0yBk4B05NkU6bHB4BMCPEkd411hUNt7bWTZFcuO8bdpj0OdcT5mVFxLy3VPOdzhCycdc9tVe1d62RuMK7dVq2y5TJLFRVSp7z8BDD8p1oDqVD6aMdBntqmlvekPbe1VL5cGiXPfLbyW5ykPFqOWC4vJSSE9cY69NXG5riWtunqMq96bYVVrAZYYnEpKEzF4JQnsHFHBGdLXdSszRuUNEwRrPfoD5qTZFrXvQrmuWrV+/H63TKu+2qnQnWUpTTkjORkDqPzdezrQvGRufBvNF+yWbdjQ1tP0JtpPA+6QcK4vs+zVJekPcu39vKBGtzcSgtVCFJiorFVrOWm5Uf8/6IOCemAM592pF6bhVSdbUqPs5KpVTupHAY8WpJdjIdSPyhRzEjjwOowdEEmyWeixuV82g/eyu7f3KtG479uCw6Opz5dt7l/KaDHKU5WkEEOZ69NUeztuUSiT7tXR9y6hdSp1V5kpuVLDvyavr802B0A6np29kad6DSyIqKrMpUCJWpsZg1J2M2BzXQ2MjmYyQOwB6+eud1YWzsjWIjNi7V1KWb6q+KpJp3EpLDmD7bvETjue2B1Ooi8gKx4LMtWpBAnrvpYfdSrbrDW77dw0S8Nv5lGTQ53JgS3VAPPDrh5hxAHKWCB21dUOuV+h1qNaV5OiUJAKKfVG2ggyCj811I6Ic/1cA+WpO6Cb1dseqt7e1WDSq2GeZGlVHIjoCCOPiIzjpnwxpWXcLF2UWyo0CvUyt1l2bHkvTKQ7zo5LX5Z1KvBvPbPlqXtXVZJouyzJjXrfRX947YW1dl1W9f9WcqgnWsh1yGmLIU004D1IUkHqf7dVdrXdSd/wCx7hpyqHWqPBdVJo0kS/mJChjBW0RjA9/fVpYFx7g3FV7li3lZQoUaDUOTSXvWkuGZHA+ngdv/AI6wrVxX7B3MoFt0qx25drz2HnanV0y0J9UcQglI5fc5IHxzpdymcoiq0Q1xgiDfbyUCTZlzbe7R/gds7yXqtBaxAXV3VOpUpCvaySdONJlz4dtxJl1y4bNTRDa+U3mXAmOJHCObw5/M48492NUNeq12TbuTa9rVKnQUNQvW5L8iMZATkhIRgKTjuNeR9v5dSlNy78r3yvyVAMQ2Y/IhtnAOeWFKWs48zj3aW10x2X/pCwt3D7qhq1wz7kvWnTLQoDtegUOO+Vv87kN+tu8sJKSUnmYQlXUYxxHz0wfhlc8ZOart1Uw0gdVRJLcgj6iE/wBurivUBmrWzULbpsxdGTNiOR25UUAGISMcaQBgeP26i2Da0mzLOp1ryrimVx+C1wqnyAON0ZPU/bpkiE20nh5AOuptHgl4XB+GF526uiUaptJpTkh2WuYxwJSFt4x376el02muSW6kuAwp9tstokclBdSgnqArGQM+GdKtkbi1S9LguWiTLLqtEYoE0xGZc5ADMsIP0kkHx+vWD1m3qvdZq+G77eRbiKd6o7bwjjBkcRPNC89sHSPTROk7MA8DNJ6R0vfwWe4m1tubiyKJNuSZNZNuT26iwqLLLAdUjOAvwIwT/Zq5utVtChynbrjwpdLGA43KZS+lw/mo5ZGCc4x01E3IsqLuLZ1Qs2fVqhTGqjwAyqesIebQghXQ58cYx79UXyOy9dFr2V6w5IiW5E9fk85ziLpR7LRcPivjKVfVoFxcpVYZUdlb7UX+SrL03KekUF+lU6zKmyqsMoagpkuIacUhZABDYycY7DOBrpVFgfJdJhU9LXD6vEbYwD9EIAGP1fq0jXhSXrbuqNf8OVzXpkqPBlRJLYcSARglk90HIJ+vXRlJUpRR7RweDv38c/rOh0QIUqAfncahuLKJOcdjwX32IZkuIZW6GQcFax2Glfay8bivu1mbhuW0JFsy1OuNqgSHeIhCF4Cs48RrfeO6Nm2FVKFRrjmuR5FyT0U+nhtlxwLdKuHBIHs+14nppt8l9xqH+Kslr6vZdpqFW1q3LfuWCiFcNFgVOO08h9tqXGS+gLHZYCweo8++l6290rbua9bjsCjNTmqlbAY9a50XhYJcSeENqz17+X9mvLEv+oXlWLlpsiz6rQk2/UlU5uTNQA1NQCcOte4jqPcRrRcN6u2vuJQ7UhbfzpqLmbdVMrENoBqNykZHOPc/S8/HUw06FVOrNAFZhgTBt4gfNZ0ut7nOblVKk1W2ILdnsQUOwakl5RfU/kAoIzgjqemNG6c1XyLAoa30R4VYloiy5bn0WmsjqfInz08JGPaVj6h01onU2DUoq4c+I3IYcHAptwZSR8NKbyrDRdkLQ6Z6pQuCx9tF3TB3gr0ZpuqW9ALTNQckOBtmMST1AOFgErwceOtV40preHbh6LYt9SaO3U1NOMVinOZWkIcBISfpAHhwceel7cKzbVtGHDqEanzJUSa8KVOpSHXpHrsZwHLaW8k5SRkYxjJ+qdbr1fs2hxhbe2sSn2rA9iPSm5eag00FdXOE5Qs57p5mcH3Y1ON1lc4Nc6mQADrEySfLore6ot3S9vZlE21vOC3cUNDbCKhKCH/nEDqp0YIBI8xqq3RftembQOOb4wvluCxEiirIisqIelcI4ltpbKeEE9QPDVLYMe19up1an2zYN/vKuGX6/K9YZZXk9fotreHAjr46m7aVO5bsuq7Z9euej1O1XXQzAoqmCJlOW2fnG5SFgoyD0yCsHGdERdQNQPhu7rdwjTWEyqgT63tOiHtVPFuuyKS0mhPuMBSYiCBy8trJ68Ge+de0W1V1C16FRNzV0i5q5TUB5cqXDaPNktnIdbbI9gjzSNKd9XdX2rytn8CLxpQotOU6K/SokR2Y++ggBpLZZSpCAMHutBGotatS4L83Aoe5VvUetUSbQmnWozlWloZiqQ4CjKozZcW59L84t6fmjO0GA0kixA0I3I1U3cyhsVfcq2q5TZVbk123gX26XEn+rw3G8/lJfQ9D5DHTppkTD3BupkoqVx0ui05ZPF8jp5jzw7Y5zpUBjGPZQD79SKRbdJoomU2VV0TK1VG1uT5DrqEyXwRjjbTnIbA7dNQLU2uXtptvNsuw65Jcm8Mh2BKqy+epL7hKgSU/mjPTUSRAVzGPL3OAkGSYPw+SbaHQaXQ6WzQaawUwkNuNFCzxcXH1cUrPUknJPXXPdh6jtRIpdbpO1lvSqVBg1NTMxl9lxHMkknLgyo9M6ZbEeuWg29SKBubdVLn3WttanVxTgyMEkctskE4GAcDz1S1Ot0a9od27cbV3hT6Pd1PZWmU8xFXmI6fziMAE/bobN5SeWQ1zdRNt7gW1+SsbuvW4aTe1tWrTtvpNWpVbQtE6pJcw3C8MKSe+R5+ep9U2vsSpWfUbDVbUKNQaoF+tQ4LfqyXFlYUonl49vIHUdfs1W0q8qXYiLT29v292Zt3VKG20hamlINQdQkJU4BjAyQe+rO/G5tat2oWpbt4RqDcVQjYgySQp5v28lxtrusdxnGle0KfYcHPf2j0ta2nmsXrBoaNun9sqJ61S6S5TnKYz6k+rnxUOAp4krWSeIZzn3arNvYlmU61ndrabdX4QG3WjCqCpj3NkJ8DzDpls2lVij2vApVdr3yvU47AafmhopLznX2yn7NR6BYdn2vVqrX6BQ4sWdXXefUJDfHl9fiSCSPqGlOolT5RJa5jQLQe4dEi26/uZR6nUbDgVijSGaMUfJ6Z8Z7miAv8AJe0h1PMKcFs9M/N+/TKnb2TW3BJvytyKwtAw3FYJiQmc+SWyCs+9xa9G4bDlJfhX5T2Vl2jL5cpsDCnIbhHMSQRklJOR7s6b48lExhEmM6h6PIbQtLn5qgcEKSPIgp+3UibSFVSpDM5jjKUU7S2qtKY0ldXlxEKyIkisSnGc+RSXccHu1aXbabFx2ZOtCm1GVQkzYhjsyqbhl2P06FGOiPq1cym5Pqcj1BbbMjknlqdGUBf1aV9rKPuPR7SRF3QrsCrV1DjhXJhNqLa2+I8OOIDrj3ajfWVflY3sBljqe5WVl0JFnWxR7Ok1+XVX6dE5Lcua6FPv47qUfzj8c41T1awpcrcqm7jqu+sR4tMiOsKo6JeIL5WgjmuJ6Dp3+rXlybYUm5r/ALe3Ak1WpMzLcZcbYixpIajPFwk5cT49zpgm/ItyQqlby57a1Px3Isphl5AW224nhOQOqO/Qnx0AbgpZcwyubYHs31hSkzBKp70ujyY0rKFmOtK+JBXjoMoPbP16WtqpW5lQtJp/dmFSY9d5zvG3T0nkhviPAepPXhxqNQqLYewNgKhLqciBbtGSt96VPeL62wT1OUA5OfDGmqhVil3DRYVxUOpJmQakwJUR1sFDTraxlKuvbIxp2Q2XVG53QY0lU+5ty1ezbLn3NQLTXcU2GEcFPaXwLeJcCPpe4EnVzQqlLqlDp1Xm01cGTLjodcirPEWiQPYJ92lzbKVuhKbrI3OplKgvJqLiaaiC/wAYXEwOFSvI99OKlLZTxcGOvF1xgY+vUTA7KnSzVTzZIEaR0SbPQiVulQWVALEOmvylgjOC5lIPx06qbaT7PAME5xjSTclt3g5cwuO1Xqex6xBECQ7KKlchAcKuYlIHX7dbbDmVjn1ug1arGrGjzkNNzVJCVOIcjtPYPYdC7jPu1LLOirY/I8hwsT9k4/HqD316SlSVJR7S/LsANQqtV6XQ4qZNTntMIcOAFZ4lHwCR3OmGxdvrn3GS1V32ZVAt8Oj1gSG8Sprf/Zj8xB8zrFXxNKlvJWvEPbhKPNrGG9evh1/JSvNuKgwZDbMmrRG3HEYb654R2xny1YpWhxPNLqDkcQUn2kqHhjXfU7Pbat0Vq2ha0IQ0McltTjQU4RjrlffP16+cBTDZFVrFn1lxMdFKmueoKfXw8cNYCkqGe+MkfydY8NxA1qmRwgLJgeIYbiQe2hIcDoYuO7v6qy4+WFcSwBwFfEo9Bjrk/AZ09ej9a0WvOzdyZiZCm3SuLTWnAOENIP5VOR0UT46RKHZ9x7oPMU2htOR7ZkEGfWFYHNaB/JMjuST0J7Y19TW9RKfQKRHpFOhIjMRUJbQ0OuAP79ZOI43mu5bPZCw8dxzMLQ9Wpul51jYbg9J+KkliO4ks+3jJ/MHn1Px9+tjKEsp5KcFPme+twSEpwntjGvOBH6OuQKloXiZKwLLKvY4R3yO3fOf7dDkWOprgWy04O2FpBGs+BH6OvSlKhwqHTURA0Sa5wuErzdvLQqHMfm2bQHnJCuY+pUBpRcWOxJKep951L/Am13mlMPW3SOBYwoeqo9oeR6avh06DXikhXfrqfNJtCt59Zujj8UtUHbqwrUkrnW3atKpz5+k8xFQhX1EDV+4lHLDSStJIxxJ7jW49fZPbRwgeGlnjRQfUfVMvMnvXN95pwiWzDpHyg7BfrVSi01p5lAUo5c4iCfDolX6tdKSY9LhsNPvcLLDHCtxztgDGTpN3OsoX1bfyfGlqhVCJIbmwpGMhqQ2r2SfcdKUWyt171jroW61YprNDIbKkUZ5xL8lbagr5xZThCDjqB111+GcQZhQ8uEk6LY6hSr4WmM+UtJzd+mnWyi3TJmb61MUuC/JjWTTZHLnpUFtPVJ1BPRBBzyvD366nSKfTqZTmKdS4TUWO00AGm2wlCR4AAdjqXEgxI8dthuM20hvolKBgAe7GpAbQlJSlPQ+GudiMScTV5jlVVxLnMbRp2Y3b7nqV8t+kRt/WrF2T3gl0aoR12/WKLMluwnEHijOKYUFFsj9JfL7+R19iAjx1wT0tkpb9GHc1KBgC25g//RnXetek4CB6u6Pe+wWPG134ioH1NYA+C+fLwVw+klc6u+LItrp/+X1zUX8HZfFM9QuGpwWZrq3nGW3CGvbOVY+JzqReIz6SVz/xHtr/AH+uasCkcPDr1VAAtjdeUxr3Mruju+ijU+iQqW2lEOG22AMZIyo+8nzz11MKlOZTwBS1d8jqfP8AVrWnp9FatZcaU+1wAnV5BGmiyzm/JVHFtGjwbgNxQGktPcj1YMo6JSPPHnq/CkqV7XAM5xn+zS5el1rtWDFejRm3XZcgNhtWfofnEY8cajXNVKq5aMeo015yl1CTwONsuEcwnrlrr49vs1ZD6oGZL2dEyylIjsuTJK20MtNlwuE5DYAJP2d/q1CptepNccX6hPRJcQ2FlASQso/SxjtqRDekyqfHVUmUNvusjnIx0KyMFBHvGc600mh0WiyHXqXTWoy5HR1TaMKUPLPfHu1GIkHVK3VI+71Whspp9CkFqOZr63luPKwRy+mG8+JOlis1VmjU2bVJPVqEyuQ58Ed9P27HC3Z8mU9h9xa22gpzryeM/lB5dAO2uTXgn8IqJOtumyY5kTWuFxxS/mmm+P2lqPgMfr1gxlI1nMy3lfSPRHGsw2Aq8yGgHXrqqmmyt1awy1Xo0qiMMyxzGaa6lYHAeoy7juRqR+MaZSVts3nalQpJKw25LS0XoaSex5iM4B/hYxpit/jFHiNLaQA02hkEHCShAACh7ump0unQ5kd2HLjNrZdSW3GlpBBB8CNc1/YMOC9rSaX0xUpu1W1HE4kKTpU3M23oO6lruWjcipSYTj7Ulfqr3KdBbOU9R4Z1qTtDYraQ0zTpLTaBhCETngkDyA4umj8VNsxzmmyq1T3O3Mi1WQ0ceXRWoiAZBUnCo9ppvZPmpFUua3LKhwKNmRJlhsR4UCMkvSH8DA9kdfiT089QF7oxmStE607liy2uspr5KecDIH55UhJRj3g41e27Z1v2qXnqPDKZEgYekLUXHnf9Zw+2fgTjVyG08KUlKBjwSBj7O2iRKkKdQjWFRzrmjPWnMuKlPtSWkQVyYy2zkH2CUn4ZH6jql27oNHMNu5n5IqlbltoXImOucxXGsZLQ/QGCPs1g5tdGLculLuSufIMl1975JZlFlhJdwXBlGFlBIzwk4GTgajWrRKJY+4ci37egMwIk2ituttsI4Q4thwBRP6Z+cHU9dSgQYVBc9z2uqi2id6pUqJBYa+WJMNhp9zkoMhwJSSenAM9z7tKd8Vbc2m1+24di23Bm0d6StFaeffDRjMDASWwSMjv21M3B2usrc+LBgXfTHZrFMlCYwEuraAcByM4PXrrG7dzbMsmqUagXJM9Wn3DIWzAQlnusHt07Y6DSaNIU67iS7MQ0Wg7qyvadcNMteqzbPpiKrV2I63YMNZ4UPujsAdaLVrFbkWXCre4VPaoFSRFDtRYLo5cQ9c5UfADrnVnXrgo9t0mVWK9UGoMGIlDjz73RtrKwkZ+s6h1WkUO/7Tk02c23NpFaiLjvBpeA8y4MHCx5jS2gqTgS4uaZMabJSr1Jt66r0t9l1TUyj1CE69GEV3CC4MqLmUd8jWdLu/bWzdyI+zNMpxhV2ZBTUwltlRS40SRlTvn089YSbLZ27FuyrGoD0ml27DcgKhNukuoaIOCknOSM9dW1a3Gsy37LRunW1iHSuQgl9TXE42FnHLPj9PIxnuDqeqzNz0zJhpBnyi60XVuRCtm/rd27ftiqTlXMHgmWzH44zHCkHCz4as7x3Esrbp6ksXVWmqeqryEQYTaU/TdPZPT6I1EvHdCiWftq9ud6pNqVNQwxJbahtkuutuLSAQnwHtjVmwzQb7pdLrs6gRpWUomxEToqFLjuEZBAI6EajAi4V+ZznlrXDNYjw+6uXGQy0+5GYaakY4PaGDkDAGR4dtKG134zPkud+NhFNFS+UZHqPqJBT6n7PK4sdld/frB/damN7qDaj5KqZmuwfXvXA0fV8Yzji1J3OuK8rXtR2pbe2q3X6vz2GxDUSkFpfdzI7kf36LxHVALHO5oPszK17sX3Z+2FoSLuvJhbkCO8lvhQxzlAuEJAAx2JUM6o7ioMO16DLvuwJcinvhpE0xY5JYdb7niaPbpp+jqM6jtO1ultoK2UPSIygHQlzGSjr450sbZ7lUjd+iz58OhVCExHkuwXWp7PAXMZBx7tNtgouaH1ACQMwt3d6zou19qw9wKnu3TXpDlSrsOO04OeSwG+WgpWE9uoI14drIH41hux8rVT1oU/5MEDmfsYIznjx2zrCx5j1u1J/bipHIpwK6UtX/nEDJ5YHvaHzeP4I1kxuhSZW6cja1qj1FNRjU35SMxTf7GUjiCeWFfpde2jtSgertYJEX+ad3Er6BIQrg6dx092kWnxYdQ3Jr9RqKRIcpTcdqD1yGUOMpUopHbJJJz79Qtw7aptUvC2bombjT6ELckCQ5BanFDM32s8LrYPbU6x6pS6vdt4VCHJalMmTEbCknOcRmwfgM6QsJTc/mVMsRf7K8tq9LTu9VSFtVyDURSZC4UsxnuIMvI7tq+3VJZW1dNsm6bju2NW6jLk3Q82pxmQ7xMx+AHo2M9O+rmi2hbtoxKkmzqHT6W/U3lzXVMMhCXpSwfnHAO/h38tLNpTr0sPb+rV/eqvxpcmnOSpb0mGwE4hBGUjCO6h1+3SG8J3Baarbib7BS7D3JXfdcueivWhVqQi35nqQfms8CJg/SQT3Hs6obXr20e2l8SdkLfphp9RqkZ6uSG22lFlSF5Ksuds4TphXdU/cTa1y5NqqwmNMq8Jb1KlymchLhHQqSfHVtZtPuCPbVI/DiRFnXC1EbaqEtlkAOOBPtYPlnUrXVPaeWwZOsxaDt+dErbKS9oU23WXtpXIjVKj1aQupFGUJEoJSVlwn80Jxg9umrGl2JtlT27pvOhxobCbliumrVCO9kOtcJ4lcQ7ADOqS3arb121u+dnfxbu0SkRG/wBlSOUGY1RMgEOLTwAdcJHXPhqPs1T6lQHq9tY5tuii2XRP2PS5Dzqn/X2nPynM4yc9NMA3IUGvZDabgCBInofsIWi09tdsLs2I/F5Yl1zXrWmBaGqjFlFx3mceV+18fDTkmu2Pt9EteyK5ccVmovsIhUlE5Y9YkcpIb4kk9ScBOTpf2quBnguWzLb2vctWHa8l6NBZU0lDE5QUTzEgAAAn+3Wyw2Hdy6XTbr3c2vp1Juily5CosV5sOPRUBeA6kn208Q8umg7yim5oDRTADojQxb8sotUqe1Vjb40UPUOQi873iOxESm2yocprCsKUOgyUD7NaLBa282Xuk7VIvKdLuC6nHqlHanrWpQGCShK+w/O6avrbp260O6LtqlzVGlVOlu9bVihoJUwrlr4gtQ64J4Qc+ek+3Jm4VyQ4tEvC3qJTL7PNbkz4DaXFU2nLOMpc6kOKBwOvjp6oJNMhwbckxbwBHidfBMV0Iue7L2oyNvdy6fGjUCUXLgpqTxuPt9BwkDOCCCMHx1TbhU+p3BdFXi7lWLTZtjUJMWpUaUXR6w9UQeEN8Oc9SeD7PPTdV9vbYhQ4jsGpy7ajUaOWhIiO8pRj9yHHO/cnrnOq5dsvSabHrCb2m1y2YP8A0rHir4H3nltNqIAeIK1jPbJPUaYcAo1GOeCDvfW2nRVc+XZu39Ipt+7w1QomTZTbEZMglxqI46fmm22+wASOp+PlrRu5fdGptz0SzaXTJLlwvN/LNMksRcsfNZUWy4B0CgP16ZrHuygb3Wa3XKlZ/LZExaG4dWipKg60ch0Ajp1PTWypXFfTW6dPtCLZLTtqvwVuyKznHIcA/J47YPbS3um5pyDlusSItdRqhTb2ua+LZvO1bwjRbP8AUedMpfASZoc9pLoIH6BSPdg6da05UmKPOepLKHp6Irqoja1jDjvLPCknPQFYHX36S6LOpu3901K1p0hcSi1Bbc+lBw/MpWsZeQ2T9AceTj+FrbtrQLyt1+5Kldt//hFDqcwyacghITDjgHLeex7j/wBHUT9FdTfkJaJl2vcvNu61cNzWuKPujBpVNuRbaxPpLMlDhSwfZysA9AQeuq7aKyrXsqt3LRrWpjUGLTZDUVhv9BBaSpwfWsqJ886so9i2HS7mq29FDpYnVyZTnGXXYsgqTIbSMltAyUZPDjtpUtu+JtYpNM3kTbk+2hWZLcGsU2X3LYXwNvdhggDv5Y1IbxoqwY5ee7myfLquqXDc1u2nRna7c9aiU2mtEcT8p0IaSVnAAydT4kqNUocWfDkMPRXWw604hfEhYI9lYI89KG5p2/n0g0C/qZGrDEhaFIpqmUvuvLB6cCe/lqpqVyX3SLbdqVtWJCpVMpUXjbjzlLS6pttP0A22U8GB1651XlkWWp2IyvObTzJ81bKKoe7gRHjlxNUoyy+B/iuWfYX8DgD4nWvcDauDuFVLfqtRqtVim3Ja5aG4iuFL6yR0V16gY1Ls2gyWfWLpqVQXVKpU2kLU8n2Upa/MbbH6A9+e2os7cKZF3Ygbc/gdUHokuAZhrSR+xml5I5eMd+nnqW9lUA0sHNHtG3mpG6g3JctNxG1T1ObrhktFHr5HByM/ODr0zjUC6904m3irUo120+XJnXNKYpqjAZLjSH1+yVEjskHT+pa208KFdSegT07d8/aNJlp7rWreV416yqL62ajaxQqXzI3A1knGWye56/r1EXGitqM5T4D4c7Tp8FbVu8LVt2sU2iVav0yHPrDnDBjOvgKkH9FIPfRelNuCqW3VKXatTbpVZlsrbiTFjIacOOv6iNU90U3aurXxQYFyRaPIueFmRR0yMKfaAOSpOff+vTJXq3R7XgPVet1JmHDjD5x59fChJWR5+fEP16OhGqkL52vPZ7vC/wDKr7EpVx0W0abSbvrIqdZjM8uVMbQQH15PUZ8hjVXZLnyrXrquNKwoP1D1COUjrwMZHT3E41W3FZcSRdcLepm86p6rRqNJUKexJJhSEFviDmPh5eQ0xbc035OsumNvBQkOtc14+JcWc5/s07RKrY1zninEAaX1ChX/AI+UrUYWjDTlZaLgz+f5HTieIL5RTlf5o6gn46RHrx25vy7K1tNJC5lTpjaH50VxohKcjIUHPP4a3yNq6YUphs3DcLVPX0fhiqPKQ8P0DlWQPcOmiNAVJr3kvdTgieqapVJgVB6O7UoEd96OvnR1uJClMkfnp8jqZ7vDSFO2xjUmG5M29fkUKehJcbYaePqkgj/FOsk8BB8TjOr617si3JBUoMriTIh5M6O8MKjujuFe7S8FJjmsJDhB69VVbqXfdFl0OJUrUseVdEp2c0w9HjoJLLR7un4Dp9WnBtxTyGnXWyhS0AlKu6cjOD/38NIblTuq8KvU/wAD7hapVNpTgjNvBhL3rr+AXOIkH5sE8PTxSdXtiXA/clCRIksxm5kZ5yLKbY9lKXELIJweoBGD/K04so03zVN7GI6W6JgKVqVwpST4nGOg8+ul+uX5b1vThTJstbkzHGuPFZckPJHmW0AkfXqoq1er1xViTb1nOtRWoSgifVHGw5ynP0GUnpzPeQQNRbgrtg7A2i5Xqw5MRGXIQmTKSkvSZUhw443HO5P140ZDunzhctMRuvXKnJvy7aG9SqNUWaZRHHJb8qZEcjpU4QEthIWASfyn2jVhupuH+LC01XSLeqdYCJDMcxYDPG4eYoDix5AZzqyrVYqKbOmV20qeKnP9U9bgxnMpS+SgFIOPMH49NatvaxdVatWm1W96G3Ra06yVTIbLhIZOTgdT2wPHR3kaKAJJLGu7TrzstFz3ROi0+DGoscvVit4agMudmumVOOjwQkZJHu0gqY2kpd80XZ2vUZ2fcL1M9cEtbKsPHiJcW4seJXxnr5jToniqe7CuM8SaPS8YHbmOrB/9gnTfIbQyhyYlnmOttkgD6SsDoM/9++pZsqpNM1e0djutdMo9Jo8dMel06PHaQMBLbYGNKNDuy9KjuhWbXqNjyKfQqfED0GsqXlEtziHzYHw+zW3a+/axuBQJlWrFpS7ckRKi7CTFk/SdbRjhdBx2Or6g3Fb1xPPm3qlCmiI6Y8hUdYVy3QCSk+IPfUIiZV4cHBnLMCfiqKRtrZDe4qN35XGisxIRiF4ycMpa4eEkp7dvHUO6pG5dRua06jt1UKJItRwuKrbzjgWXUZwktH3HI6a02ZaN+vWtXre3muKNcAqL0hLamGQ3wxV59k469tRthq5trItCTam1rctqj2pUJFJU1JSsFLgPG51JycrWTnU+/VVCHODYyzfvkKxq1ibaXRufSrrqEvm3VajDq2WkywlTLTg4eNxruR16E9umpF21PbjaOBVdxK9Gi0hMso+UJ7TWXXVlQABx3JJ1Jhba2bSr2qO48Cgj8IahE9VkyAsqU61niwB2BJbHX4aqLBudzeO0Z717beKpbHra4xp9WZDyXkIOArCx46X0TjK4jKA8z+H4poNFta4JFIu35Mh1BxhsPQJgRxONBfXKT4A5zpIdj7P17f5uQKgt2/bcpPL9WS6Q2mKVZzjsVgq/Xpj3C3Js/Z+hw6rcqnY8GQ+3AaTEj8XU9EjA7DV7FpNCNWNyQaVCFTmMoSZiYyUvOtdCkFWMkdT30tLqfLbUcGAgkEEhK1/7f1a7K/bFbpV6VCkNUGd64/GjglMxA8FYPmRpynMrlQ5UNuSYq3ULaDqO7ayO488d9c+VadgSt8xeS7ie/C6FRyz8mIlkI5ByOYWx8f7NWe51J3JrUGlR9tLnj0Z+PObcnuvshfPj5GWxn3aHXgJNhoe4CTOgMzFlt2ysGr2RZDdnXRdMq5ZSeeXpkoKK1ocUSEHi8gcar6LUJW39Sj2fXlf9Dy3uXR6gerbfcmM6fzD+hnuBjT466IzLrp41FsF1aU9CTjJx9muVxdwoe7G1911Vi26hTPk5yRF5Uxrh4nI55iXEjxwRnOm2TcqLmsphrWWO3fGq6ypWE5Csp8Pf56Td1rCrl/223QbevKdbEhqW2/65FCsuBByW/Z89MVFletUWnvNq5oXHaXnPc8Ayf+OrFSVqP0lg/mdB0Gq5g+C1FrazbixC1RY6mY7TK3lqKEhKlK6FR8z79LFv7V2la98V3cCkMSE1W4UoFQU4+ShSEEEBIPQdQOmr2q1iDQ2ErnvcJdOGm0jidcPbAA01WHtVeN/FUu5kyLeoUhooaZaVwzXuufp90Dp4ayV+IU6GpknZFWnSwtJtXEDK0aE6+XXySZchtOTTJdKuR6E9Ccb5cuPJWMFB7BQOodIuSwYMRil0eu0qLGjtoZYYS8hKUoR0AGfcNfWFv7WWDbrBRSLagtLcQEPPFhJdex+mojKvr1KnbdWNU08E61KU/wC9yG2r+0a5dTjD5hoELjs9IMCH5n03HvEAr5lanQ5KsszGHELweJtYVke7Hft+vXkpyNFRzn5TTLeckuKwBg565/v19BStjNqZbjDrllUpC46FtNlqOlvAX3+iB7vs1EZ9HjZ1puM05Y1OeTFJLYdb5mcnPXPf69S/rNvZurP/ACDBF3aa6PKddvJfO0W5qRU5jNKoaJFZmKw2hEBsvfaodAPfpksXYHcpXyrUqq4xRkVCsLkOtZD0hTAbS2kDHQdEjx8NfS9Ltqh0NhMej0qLDaT0DbDQbSPhganJZ4GwtaBxJOdZTxKs8G/wXOxvpFnd/wCqzLE3Nz08N1zO09hbHtaaK4qE9U6nx9JM9RdLeTkYB7DXSEsMhbaFlCSgYCU9AfgNbkp+az9Drk8I76q65XKZbcN+q1t9EaLGbW4t9Q6JQB1OsMiS8arh18ViMe8Gs4uJUC/rzplh27KrlVdbLTYIZYSPaedPZI8znSnZu11s1gJve4LcUquVM+uPMzHC8YnEgDlIHgDjOPDJ1Eg2lWtwL0Td13OIXQKQoO0CIlfGl3PaQ4D49tdbZbQltKUp6Y8euoNe6cx0/LrZWe3A0hRou7bruINu5vfG/etUWDGhx240NhtlDQwlKU4CR5Y1vb4eEcHUaOHGcHvoQkNp4R20i60TK5Zdm7Tllo0aNQSRo0aNCEaNGjQhGjRo0IWPL9rjTjPjrF3hSn3dsa2awcb5ieFRxqZixCWxWejRo1BMLkfpc/tYtzf4uTP9mdd51wb0uf2sW5v8XJn+zOu869dwD+3d4/YLLX9pfPN5EN+khc6lKwPwItoZ/wDy+uaslJz07Hx0ubiPS2fShqioXrK3F2fbSHGkIyyWDPrXMLhx0x0x8TpgTkcKUu8YAA4vPHjr1mHGZltl5vHty1STuvUp4emvdHX369CSo4x7h8fL3fE9NW5wsjRAgKrrlu0+4kxEzw5xQnhIaUhePbHn5j3ayuK3abdFPNOqzRcAPE28n8s251AUDjv28PPVintnh9k9j4H4eevHm/WGyzxlHMBTxJ7jIPby+OnmMi9k1BoTLUGks0qPV11AQ0cpx5a0KcUcn6XB4jtqd0V7Ku2ufxWXrFrrHOARTZZMYylKAZUg5UkuEnAdCxj3hR8cA9BbwptK0FCge2FjH26b8wuUiBK1yI7MplTEyO0804MONrb4kqHkQfDVDXLEoNZpcims06PTFOhDinorDaSVoJ5ZUB0WBnt5e/rq2rFQapNLlVNxJcEZsu8tP0jjw8h9ZGufUfeWXOSmpotNz5JWcuKQ5xyB4cfLHQoz06HOkzsNubLZhMPisUSaDSct7d1/qkm4ufaN4sW/ypdRky2yyuU+RHjurIyCE4IQ22EkrPkSfDreU6U7Mjh51KM5ICmySlWPEZAOD79XO5FwWrc9BjPU2pB+XxIebjtMKdcdQD841hAJayP0u+MdjqtZKlMpXyQ1wI/JnoR7sa5/EhShuRsHdfTPRGvjMRTe7EmQNLfOTfyWQ6gH3a8V9Eq16OmE8J69R0157X5yCnrjB1ysy9ika5Lzu2j39bdr0qx5NRpNZUtM+rokpSiBjtxJI9vI9407hKDgpHtd85yDr0tpV9JXCjtnHideJ4s9E8Q/SwQOnlpkyqqdI05JMylxO4dmvXw7tsistm4WYiagqGELz6uT0VnGPLpnxGoO5MVMODDvCGl1E6hS2HUuMDJ9WW6lMkEeI5RJ/k51ffgxQU178J/kqP8AKvq/qpmBA5yms54SfLOrB5lD7SmVD2VjBChqQIBBCrdTqva5r47khSb/ALme3CoFtUGynKra9YiqffrzUxJbYIBISU4yT4dxpyqNHo9WlRpNSpMSXIgOFyK88wlS4q8kFbZWOnbSs/aFdtWc5VbDMZUd/rJpMhxaGVL/AE2iAeBfu7HzGqK8aeneShuWDMr1Zs2vQJDUl6OnHOw2TnhUDwONnzSs+/UoB0VAc+m1wqySdAdE/XVbVAvShSrXuymMVOmTfYejuEgOYII7EHuPPUCt2zKiWFNtKx5TVvvinuRaXISzzBFWUlKVcJ74J8fLV7BhepwY8F15b5jsttB5f0lYHUn36TqDt6bXv+4txZl51CTGq8cD5PkECPDCDxKWk58AD4DUR4q6o205dbTuB9fmqdUS7Ylv21tpWLqVUa/ObxV6qygNOKjoHtqCRkAkZAIx1Gn38HbfkW+1bT1Kjv0thpDSYshpLyCEYABBHXGM+eSTpasWnrrzM+/6nluRXUYiJ4SksQyPmwn34wo+/Otu1m37+2NryaBMuuoV4uzHphlTBlbXMOQkAEnA66Z0soUmODgHDskH4bfFX1drFuWfQH6rXZMenUmnNILzjicMNNdE4IHh9HA92t9LrtJq1IYrdPmx3ITjXOZlZ+aU2R0OfLHmRpZ3DqFAqFPdsWpW+7c0qqtYVSGcEKb6fOOnIDaMjuoj3Z1Cou2sqoU+LFul6PHpENCG4VCpq1iK0gdg44cFw/q950oEXU+a81ewBEfl1Ne3HgPSF/g5blXrcaOOW5OhNtFpP8BJWQXOufokj3nW2DuXQ5UxqBU41Qozz68MpqDHJSokdgoEoB+vz00xocaFHREhstMtNjAbbbCUj4AdtaKtQqdXILlNqsZqTHdPVLgzjywfD4jRbRAZU9prr+ClNp5iipC8p6YCU9T7/f7jralHLYKVNDGclRR1P2f8NJbW0tEUOVMqVclsNHhDDs48DY8CMAHA+J1iduXmU8FEvy5IbXUBHPbdbHXGOoz9ujKDum19Rt8vzVZuIqfclZh23aSEM1umAVFdScX83CQThKFY6rW7jqBjwOpUeLuDdzpFUK7WgoAZfRDKXZMpY7kOLGG2vI4K/fpgt23abarMpS6i5JkVJ4OPzZzqeJ9wDCUeHgBgDV2njHtEFKR7PtZHx76eaBZVigKjpeddgl2m7d2ZTFFaaFEkyF/SlTU+tvK/lO5P2a0Vrb+E9ITVbYl/IFVbGA/EaAaeA/Mda6BY8PA+/W+ZuPZUC94W3b9caFwz2VPxYODxOpSM9DjgzhPidMinEp6oUFA9j2GPr0sxCmylSqA5Y121SZ61udTf+t0Kh1hCOgMaQ5CdV8GyHc9c/n6jTaPuJdjL66hPYt2MWuW1Abbbmh0np+yi4AFtkZBbAQeueLw1Ipe5Yqu59X23/BWtMqpMVqR8qOMYhPBwA4bX4kZx8QdOXt8fF3GMfDz+OiSNlFrKdWYcSNI7wlOxLgZwuz5VGiUWp0wcLkOGAlhxsf4xj+AfEY6ai1Kxa9M3Sp+4Ea/amxTKdB9VVRGWR6s+vJ+dJz079sHt31s3Op62aezedLj8FQoDnrIKUnLrA6utZHfiRkY9+o0qwflzcyk7rxbzqbcWJThGapiCPVZCF+024ev6BHh4al3qp4eAKZEwREWt/pNzteoqaw1bztZjM1R1syG4inUFxTY7uJT5d/hpVs+9r0rt6XPQLhsJ2j0ijqQIFU9ZChUgfJOOnTUqVt9ZdQ3Ajbhrgh65aVEXBZe5xwhsknhU2jsST3PnrRthWdxq1Tqk9uZarNuymJzjUJll8Pc2OM4cOO3140oEKYdUdUDSYudNCI371lZdY3SnXNdEO9bbpVOpUeUW6G9FdKlyI4PsKcznrjB8NLDLe3A9JFbv4WVs3g5QEg0cuKMMR89HAOH6Z+Pjr15W/wBeVMvSitUqn2fLYlFigVRx7nB+PxdFkN5I9n+DqXckWXRYFHhK5E2/6hBjwXKpBjcTrqEBIfczj2EAg4J8/jqW6zGS0ESQDPa8fqt1IVuFckqrSYd6RILUeoPwURXKYH0ttoQlWc8ae+fHUSv7W36hqku2HuEqlzvlZM6vSnYiHHKk14oOThtGMgAZxnVheNh3lBs1ih7Q3HFptTNTalyptVWXA+0DlweyM5OEDtjGeup26G3kvcqyTaq7qn2/JdLBVUIAwrKCCQBkdD8dPMNipuomHB7SSO/zify1ldXfDtKuUl20rmdjeqVxBjCK7J5Sn2z1KG+oOdJdcg3TtbR7QtPZWyKfNozT4iz0SZDhMOLnPEnKjlWVuZOfDtq5uja2zrnrVsVO4lSJFStpfMp6vWg2XFjoSpP5/broTd94ObqybNXYEoW4mnCY3XUqHKXIzjlY8Oh+3OojuU6gLiS8QTABFyOsqm3QuN645f4ntu9z2rYvlbbdT/6pz1eqJUCvuODJGfs0x1PcC3qJXabt5JuWOLpqsQriMOtLy+tA6qOBgDjB6apLyj3XS9wrZrdl7eU2qieswK5WHHW0PQovQ9MnJHQ9vhr28k3EndmznqZttEqsFaFpnXC442h6loOc8AJyvp5aIEKGdzXOO8gbxHxifJVCLprNg7SprXpMJpc59uWpDqadD5zRQ44rlfNnI+jjyx21Mt+j2xOuuqUulMLi0Gt2y24YbbjiEvIkrKeYlJPzZSBj2e3M7atbs3Cs6HetF2tuOmyZc242PWWB6gXowAPscSiMA9Pq8carKzX4ds7pSGUxn6hPm0KO1TIEUAr6PKDiB1w22fZJUcAcIHjp6qLoYRDpDYF7nzKvdp7ZsOzLYRa23k9Emm02QtJ/Z3rKkOk9UKUDn+zt20r7m7kSId3o26rVqNPW9WKc67Lq3r4BYdweFAZxxnsny15ZOys+22Z8en1Fu141Vkrly4VKdLy1OHuFPr7HqeyD8dP1HsC1qKouxqU06/4vyfn3Ve8qX/cNKWtM6qxtOrUpimBk69PgqXam26XTraplWNFQmqyILYkyneNyS4evXmOEnBxnHbr0GnhTLTzC2nUBYcQW3AvJBQehGPeOmhLZSnhzkceQknoOmBrPh6Y1AukyttGmKTco0SXD2zERkRKbe90Q4beW2Y7UiOUsDwAK2isj4k6o3Xdwrtsi5bXtm8Y8au0yZ6hDr6WErS5gBeVJPscYB4TgYykkd8a6Q8y3KZdjO8aw6nhI4sdx7tJm0cmkRrHpFJQ9GRKaYKXmUqHOUtB5ZWW88aySnJVjvqUmJVD6TQ8MFgQd0yWvCrdLtymwbiqLdQqEeIhqbKQ0Gw+7gBxYSPAkeGp7MOM3JcmQ4bAfkEF9aG0guY94AJ+vOk7cDbd+/K7bFVZuyq0gW7LcmJjwx7M1BABbc69AMf29NebibaO3rWLYqUW7qlSfwfqbc8sRD7EwIOS24fAY8/PSgHzTzPYIa2Q2Ivc98qolztoapvpHpUmk86/6XAL0aYplzhbYXlWOLIRnB8tTL7rO0l4XAjY29lpqNRrEdM9unuocKXWgeh5iMYPTt7tOzkekM1JuYY0Jue6gsoeU23zSjwSFd1/AaoLjre3Fs3LRpF1TaPT69U1OQ6a7JSEvOYOS02rGQBxj7dSF4Vbm5Q5vZgm9rf8Aah33Dp9FsNi0qUx6s1PdiUeBFb7cBWA4B1z0bDh+A05xm0xYbbHsAISEA9cdBjSrdNrXPUrnp1xUGpUxBgRnGGWp7ailpxZHzqeDOVgBSeuPymqi4LXr0eh1KtXDuDPC4EV11CYLYjsMFCSQTnJOlE2JU8xpOJa3Sw2EJ4j0+lMz3aq3SoDMyQENvS0RwHnAPohSh1P16m8Skn2lg9O/gNVltyJc6gU2TVG+VKdhtOSE46hZSCQceOluy9uFWbeN0XObuqlTauR1p0QJRBZhhCT+T69ck+7SIiZU+Y7s5BIPl8kyXBcFHtenrqNQkLS30CGgjicedPZtsfpnBwP7NJVPsN27qrIuu8kSYJmobS3SmZRaHLHQLfLeOY6fs+OrCnt/hNuFUaxLYWuHbX7EhNKGU+srGXnAPEpQAB/rHVruDQ7xrVpzaVYNcj0usutfsaW+glLBHYkDJzpgwYVdQc4ZyJA0HVW0SLT6BAEanxGosOE3x8tDYS22hAz2R9ZPnnXO6JKp+4kiTe+y13QGmpbjlKqinIS1pMhvqHAkqTh0AkZIIIx5aZ5VRqVnWC3JuZ5uqVGHT2GZrjY4WpUsgNrIz4FeTg6XLDqEiy5ZtWvWqxRFVOYXIEmBGxDdWtriLRPfm+y5kkY6d+2mAYJCjUcC9rTYb93gpke7LH2zuC3dqHZks1Wu81UV1Ucr56+7hcUOxUf7tPE6n02oxfVajEjyo+QstvshxPH4ZBB0PU+lvzGp8mnNOS4hwy4psc1rI7JJGRn3aUtqryvO8qXPm3jYMm15EeY6yyw+sEutA9HAdR9oSFYCKTuU7fTWw71KtDcuz71rtftS3pEhcy1n0RZ6HI5Q0CsZHCT37EdPLUe+Lev6rXNbMy0Luao9Lp8su1iJ6ql1U9og9ApZ6Y+HjnwwWtmHSYL0qbDjRGFvnjkvNpSkukD6Th8/jrdzkSWOOO7zWzjCmvaDnXpgjwz4jy0TBkKZpZ2ZKpvOySoUkUPc6c3UHuBm44zCoTqyQC42OEt+We5+rV/eU24IVr1SfZ9Lj1GsMRubEhyVFCXXCAQFH6/Pw0r2xe1jb2PV+hN0qoOJt6b6nKTMjKZ+c64U0rp4jz1vtuE/aV6KtL1x9ynVCCJ8JmS5xllYJDiAfFAAGPjpkfFUNcC3I27SbHp+FXliVC5qxadMn3rTI9Mr8ljmTIkZwqbbcyRgZ7DGD31X0C09ttp6fV6pR4UCgRJj/rk6Qp4hJcJxzCtZwPpHpr3c9vcORZMyNtRNp7NwrdbXHXPSSzwcfznVAOOmttdsyHfdgLtLcOOmWibFbZqCIxLaS50JKOme40vurAMgyASWiQTp8VXJ/GlK3OjVCm1OhP7fOQPaQkFUpyRjoeIdMZwc61Wrcdec3IuS0E7XIo9CiJZlx6y2tCBPfcbSVngA6YPTqSemsLFvuzZdx1bZ+2IU5mVaEZtlQdjLS0UJACUJWfpY8e2ttiR93maPcrW4FRoTs52dJXQTEUQn1cj5kO5Awc9Tjw1PyVDe05rg46m9jHdfRQaTd24FqsXxcm7kWkxKBRl+s0p2nBxbq4oB5gUM9VdsdPHW64t4ozO1ze69l2pUrqjS0odjQGjyHlhZxnGCRj4ambexr+astUfeaXQpVScecEpUXBj+r8Q4QeMAZ8DnzGsb3uO5bKftmlWRt27WYdSnohy/UlpaagR193fLp3+rRYnRGZzKftEDvEkElNLCYdw0qBIq9EQptxtuWYkppt3kuEA46+Kc4zqqom4lm3JdFas+h1lt+sW8WkTY6W1gscwcSfbIwc9e3lqvqO2jUvdSBul+E9UCYUBcH5NSrENZP+MI89M0K27epdWnVmBR4bVTqHAiVKbbCVPhHQcRHcj4+OoWWhoql0aQb9TaxHTwSxEt/atO7EqsxkU1F9Lp3LklMj9kep56ZbJxjIHUDy17ujJ3YgwaY9tfFpL8lc9v5QRPyEpi9MlvHjjOrCLY1mR77lbhRqVGFyqipgvywsqWGs5CCjwzjPXy1VVhO58rcSgTbTqFDcsrlr+WA44VvuuZOA0RkfV01Iaqhwy03NiCT/j46/yntaQ4tTxXwe1joOuR0+zSLad5XZcN63Va9w7eu0mk0kNpp9TdkBaamhzPEA2BgdB7858NO8hUjkuus/OPhs4HQArA6A+Xx0jbeXffUigzJ+71uxbWlt1J2LT2kPodMuPkBCkhGcnJ8M6rzBjSTotNTtVWgSJk6a+PTyWhIqG2MhzgQ5KtN1zooHiepHH9In9Nr4dR79dGoMKt3pVkUezmhJCyWpVVzliJ8f0z7h9upNB2l3C3HWqNVIX4N245hD7joSqTNbPghIzwA+avs19F2nY9CsWlM0K2oSI0Zrt0ySfEqPidcTGcTOY02fFc7G8So8OZFF2Z522b3+PclKyNkLUtRyPU6owK3XWm8OVWRkcJzn5pvOGx8OvmTro6ClCCAMtq68Z6Y1tbZQnqR7sDtrB5l1SSGVIAPfi1wnPzuzHU7rx9fFVsUc1ZxPj/AB9luT0Hs9te6xQngTw6y1Cw0VCNGsVKwoJwTnXgcyni4FjrjB76cFC9UVBPsjJ15wrV37aEPIVlXCRjvxDGsVP8KsK+l5YIPv6abQUeK8W+y31UsEduvTwz/ZnXNIVUp26t3SBSqlKcoVCLkadFXHbXDqClpI6KPcDWW8E24ahTYtmWc2+qbXpaYsia2klEGPgqdcUr80lGQPPOm60rOg2bQ4tBpDaG2GEAL6dVnxJ+OlbNGy6dNrMLhuc79x1mjoNyft8VaMt8tRS0vgW0gDgSMdP7NTE9Ujw1ipKuqk44jrIZwM99SeQVy7r3Ro0arTRo0aNCEaNGjQhGjRo0IRo0aNCEaNGjQhGjRo0IC5H6XP7WLc3+Lkz/AGZ13nXBvS5/axbm/wAXJn+zOu869dwD+3d4/YLLX9pfOl/z4lN9IO75014NR2bDttxxauwCZ9bP16yhXLAmzRAkxpMCY6VlLEtooUrx6Z/s8O2qXdS213D6TVZQt1bUeLZVuOuOIcwoH1+tcIAOUZPX2iMjHQgnOriHa9BgzEz41LHrSM4ecdUtRz3KiskrPv769bh4LAvPYwgVXT+WVuocJ4Vd/EeWqm5IlYm0t2PQ5SIstYHC8e4GeoB8CRkZ9+rROOHy92vdWA9FiUCiRqpEprMesTUTJYHzryRji8h78DpnU5XEU4/u17o0Ok6qCVNy6bJqFrqbjOR1K9ZY4kOtk8zK+EJB7g5UMHWm340m0Zke1Z9biVBLsVyU75xeAdU+8Y6Y8NNcyDDqMVcOoxESY72AtpYyFdcj9YHXw1Uer0OjPM0qiW4wuoyEFLceJEb4ijv16dvMnOffofUNsxsPy5myvpw8cvLJVTeyqbeViyHqPUW5aIzgkgsqC23OD8xQ94OdJFMhXbcbTEu3KJHdpa3OU2+4vgAXgHI93UD466ZTrHqluQn5a6vR7TjzFFfqr4MheMYAK1nOAMDCQB00WvUnJXrDSG4brEJ0NsTILRZZfyMqAQevTp28TqhlWjiyQztR4x8Yjwuuxg+JYzguHc2mIzEdJjw1XI6fVqcuQ+pmlSVy2njFkerMLdHMB6jiQOurFmUuew5MptGqcxiP+WdTFXhHuPTv7tdij0ynU8OrpsRqIp1RdWWQEZc/yhx3OpIcK+BSWuHA9hJPRPu651B+DpF0ibd66rfTbFsbkDG/NcbjxLlqSsUq25pbxkrlIMdI+BXjOpBoF8tqHFbIUO5xNbOR26dddaVxuZTxcOOuOqs+eMnSRuDcVeosimQqHUojBmlwO81lDzoAHskBYICAf141IYShluNEqXpVxXGYgU6MDMbCP9pVlwrtZiuTXKKxTI7X036hJDQbx4986g0upSJnNU80OBBw06kHDg75GevfW6S/XK06wm4ai0+xHGW+W1w81z/KqHYqHwxr2RKYisiXJkhLIGeNRyPtHfWHEcg9iiJ77r3HChxED1jHuAPu2jxWUyZGpsV6fPfbYjsILjrrhwltA7knwGtVNqlPrUNqqUiY1LhvjLT7KwptwdeoI79tQKrFti/KDUKDPQ1UabLSYspslYBBAJGRjzH26ztS06BZFAh2vbVPTBp1Pb5UdhBKglBOTkk9TnWRzcmogrtZ3PeOWQWdVcJ4uIYVjSTuZT/VaMzcsZXIm286iRHcQOzfHwqb/wBQ98ad046aq61S/wAIKJNo8xY/ZTS20fwT3B+3SYYMqVZmZmXdTWZTUhLbrR9h1AUnPkRkaRtwK49VZn4s6EWhU65AdQ8t1wD1WIfm1OY/PWQ50A663Wjd0Fmnig3XJbp1ZpSQy8l9YQl5tHQPJz0II+vOdI1dbpFYoNYu2WyVVKv1BEGgSnV8lyKQeFh1tzoUALUVHzCdWMbdYq1fsWOq7RHZahwo8aM1hiI0hpCfBIAwB8dJu5j+6nFQVbbMUtafXsVczVhJETofYJ79z21EmV+qXo2xbdn1GQproKpXG2+FLaB9IMk93Fdeo6Dw1X31Zsi2bddqFuXfXaXHbLTb0L5SdktSGi4BywXSpbZOe7ZHjpAQbp1KpdTJbMfmivrPUzIvK75SOB3EmMwFJPRKAgkt59xVnHv08J+iPPGCPLVXb9EpVDpaIVGprUBheHVtIGVFff2l91nPicn36sh7KSsjhHc6g8yVpw7SxknVYSJEaIy5LlSENNNDjUtZwEjzOtUOfCqcNufAltyYzo4m3GlBSVDPcHy1Fr9Fo92UOXb9XZ9bp1TZWxIbQsgONnvgj+46j2dZ9D2+teBaNpwvVaZTk8LLZWVHBJPtkkknOjZEuzadmPmqfda1blvyy3aHaN3ybcnuOtqbqEfPHgLyUjh8wkj69NcVl6PFabmSVyHGGwlx44BVgfSOlC9rj3ApN3WpRbUslqs0Opyymry3HCDCbHZQwemnRKo/EEILKnEDASo9e/69SvAUGFpqPLjew+9uuqUN0NqbY3UgU+m3O5JQ3TJyKg0Yz5aJWjoAcdx01r3Q3MpW1FuwqzVoFQlMPz2aWGYjZWoFYJ4iPIY7683QoO49Yp9ORtrdjFBltT2nJjj0RD3OjAdWxkfH7dOfLWEIZWeNwAFR+ikkeIA8dEabqBu94AykxdVnyLbdQqEK7VUiMuoIa4Y8pTI57KFjsD37HUyrVBqjUuTUX0uqZiNLdKWhkqwMkDSxuvR9z69bIh7Y3czb9WL7fFKejoeBaB9pPUdMjTcltxtkZV17FTYDYzjwA7DUddVYwOa4taIjeBBSttfuLTN0rQjXzR6fJiNSnXGQiayUugNuKTjt44J+vTbxcKfaX0yEe0fE+GhI4ApHBwtoPGE4/wC/bSXfdF3KqtwWzNsW7I1HpkKZza0wqKhxUxrHROT5e1289FiU5dSpibu7vgf5Ti+2txJaICkKGFpV1SfiNc/hypO10hqjT3VuWs+eCBLX7Rp5P+IUf0PI+A6eGuhkrUkcR1qlQ405lcOW228w6OBxCxlJHkR46YI3Tq0i+7TBC5TMi7U7HXfP3OrNYlRpm4EuLCwtwuNLfAUEhA8vEnTHflmXLd1Ytmq23fEqgsUeoNy5zMQ+zUGh15avPPbr56g1rbN2mttPWw3En0+G8JTdBqyBIituD/GRuZkxl9T9E46npq/odeF8UOq02THqFIebD9PkgPfPMLKMEtqx4ZyD5gal0IWRjbupPEDUDv3uqvdSybnvumwYdoXvNtlcacH1SInQutg55ZxrK8XFWzdlEvORx/J6IjtMnrQCPV88JbcI8EEhw/XqftvYze2VoRbRXcFRrXqylq9cqj3G4sqOe51WXxcl+0e7LepFvWPHrFAqZdFbnPPHEJtHQHHYjv3B0AyYGik9gY01H+0YnUwVv3Da3Br1HpC9qLmpsJ5dSjyZUh5IUl+EM8baT7+msanZt5S9y6NdzV8So9HhR3WplBazy5a1oI4vqPXSnIr9qWhVKpuBSXXKRZlvxnDVnY5WYs19awEoaY+gCk91AeOmK96AzvftxH/Bq9anQ4lVDMqLUac4WXQ0g579+uNO4hQzNqZzq4RYFY3pZFgVrci07luSvLYuCkIWKZHErliR1yTw59vvqZVKtuS1ujS6PTLUiv2c/T1PT6k8vC2pPEcJAznGAn7dU940Cxm7htet1C2X7luqkslNHdbXxOBCfpOOHtjjz1xq6bgblXFwrl1Fq04wQPm6eUPyVe8uOJKEfAIGlsndzjAIvNrnzJso9Nse7qfuDcF4vX3KfpVUp/q0OkOg+rwnQQQ7jsEDGlnbPcK4aLb3qe6FTXW5jUl1D1ap0FRhJ69AHAMEjxOm5e2syVxJrN+XHUmD0VHXJSylzPcKLCUnBHv02wYEalxUU6mMtRYjSQhpttsBIHljRNlJmHfmkdn5690pGqF9RLokMUnbx+NUKlIJQ7PQONFPaPdRWPH3aYbXs+nW8HZ6XHZtSmY9anyV8Tz4A6DPggHOE+86vEsstt4CeBJ+klv2QfqGsmVIcCnG3uMA8PCnsn3ajNleykGul1z+bLYkFR43cFQGAcY1lrH6SuJXTWSSFfRVnUFp10Ro16QR9LprBTzLf03UJ+JxoaM2iRIb7S9S2lCwtPU40h1fbXbqnUqfMXR2oquJ2U5MbJS82tZKivjHXqvP26e0uNL+gsK+B0vX1RzWbVq0Bs8K3Y55Z8+D5wg+7OpMkGFTVa17MwEpJ2zkbzyK+iTcnyebNcpaTDcyPW1vFw8C3PHq3wnJ89X+6dnXPfNOhQrWvWVbkiFUWZT70bizIaSQSg8PgdMFn1NutWzTakpvlpkRWy42kAYx0Un4Ag6oqa1ul+NGpuVWVTVWMYCfUGG0D1gSeIZye+MZ1OZJWZtINptZJId8l7du0tvXrdlt3pWHpYm2y6H4KWnihJPf2h49dWV2UCy6l6hcF40qnui31rlRJMvH7EJPVwE9vD7Bqq3GsKuXsu3zR75qdtoo84SnkwV8Iko6fNueY6fr0yXHbtKu6hzrauCE3Kp1QaLEmMr6LrZII69/fqM6ElW8sS8NZ8byVvg1CHV4bVXpsluXFkt8xl5K+JLiPNJHQ5P68aR7hgt7lXLJtKqvKFv0yO27MjNucJmuHqEZ8h4/DTfYtiUxiHF2+syMKVQ6U1+yOSsnkt56NNkk+2ok593GddVkWLakiC1Snbbh8tgDkKSkJW0vH0w4AFj45Ot+HwWdpe4x0Xl+M+k9HAVWYbLm96D8tL+C4W7tjTWeI0utVymuZ9lTE9wDr7s40C179pKf+jb+9cR/k6jESr7VAFZ07VqjPWpVo1LVMckw5ba1RnHSC83juhwj6fx6e/WI9j3+OslVj6Docu9w+vhuJUPWMPofkua7e1b5BeqFpXY41GrUie7O7FLUxC+E8bJPf6OMeGnO4rlpVtUt+qznVhppGeBrq48s9EoSPEk9NbavQqJWo/qtwUiFPjpyeGSyhYTnx6gjp7saz289GGoXNCpF8NV12kw0SFy4lKKnJLKcH5t5IcUeA4weEdM6x4jFUaEGpN1dUe7A0pc4ATEme87LnF71G8jbb123RbXJpNHxUF0yGS9NlkHDbZIyBjuRq4YkL3Q29pVywIcuiznFt1SE3MSUqYkIKhwujyUgqHwVnXVqxsrvBb7Yl0+oUe4koBHJ9V9Xe4PIKB665jfitxq5ZtUhbfyWqBdbDiGm/lBkKEchYLnfoco6A6rw3EaOK7DbKXLpva6tQqipa4Gs67wfksReF50xKk3HYctbPB87Ip7yJA/10tIJXj3ag31el+OUWg1baWiQrhaqcptuU469whmOcZV379/s0wuVd+zrJkXDdsvnP0iAZVQdis9HHG05UpKR541y+h3tV1WfIqO3saqim3J/0nQZHqbalMLcXlyO40RwABZJGQRjHTW5oEqms9zAGEmCJ6ldduigwLtt2o2xWi6iJVY5jvctwhfAsdwfD/4arrFtW2dvbfpm39vzlLapTOWW3X+J4t5JKj4+Oq9yvXxaKuO54LdYgtgE1GnjgdYz35jJ9ggZ7p4R7tRqPtWm8twxvHZW306fVFQvkxNSlzHGYym856Nkkd8eGsuIxNLDD9R0A+a1BpceaAARYlxywPOxKfIsQM8wx46EknmEpSBlfmSO+ku/iqHV7erFM45FQiSsGG37Tz8dwYUkDv4DXY6DsnuZVTFcr0yn0aO5n1pMXLr3xSScA/Vrqlj7SWtZEVhUOD67VWEFBq0wB2U4Cc9XCMjHkMDWDEcVDB+lqVixXFcDhxlBL46W67mfoVxi09rN07sDc2RFg27AdSXEc882Qrp7Jx2HXU9/ZPdGm8CI0+kVRIStTi1DkuBY6tgdvHX0hwq5XCnhS5+kRnWgRUpVwpH5Tq4rzOuQ3G1mu7T571xKnpHi31CWtAB22G3ivjaoO1m06gp28rTkUN2TwIExxPGy4fIujp+vW24K7Atqgzq/UFcMSnsrkulDfEeWBkkY76+tatbtPrcGVS6vEamQJDfLMZxGUnzPXXDK9sDctEccZsZ1qVR+U5imzyVKTk54Eu5+hg/RIOMa3YTijmHLXMjquvhuOYbF0iyoOW+/e09/WVwedFsL0nNpUBD1QNCrgQ62tCVR3Pm3cjHj3QdWDG4Nl0C96Xskl6Z8rmn86OFNqLQaQ304nO2cDXQlbebs0iLFjxNt4wbU1lLceYEJZOT0wB01GjWNue/UmH39pwh/HJEr1hBU0g9/aIzjXQPFsLOUu+R+q3sptqN5oqMnQmRcDWxI1OhSNNsq7Xd0IV9ovqbGoMSCYztCAPIec64V5eWplibpWjuPNuCn2u8/zbbmeozUuMKR86OuRnuD16jy08pszdPiS4nbuVlTpZ4TKQOEf5T6PbXkPajeFyZIiUq0KNR23HytyS85zOYv/KEDGSRj7NOpxPDMEkye5JhoNdaq0DUyZ22v4aLntr7Q2radwXVddMcmmTdxHr/MfJbGARhOe3c6j7Z2bYezdsPWvRKxxRWH3JLplSeasLWckE56a+ira9G1Lzby9yLidr6ngOGK0DHjtkKB7IOT28T4nXSIu21iwUFLFmUMFeMrFPaycds9P16yVONSP0wubV4rgMJVim3PG4sL6xImfJfMNEj3hfyjGsOjK9WScuVSWgoYQP8Aswfp67tYmytu2tIVWJ7aqrVJbTXOfkkKSgg5+aT+Zro8eImMOWwUoaT9FtKAAPcPL6tbGWUIcK8YJ1yKmLq1Zkrk8R49WxsNptyN8ZPmbfIBe8lPCOFOD441k45w/m69SVcSs9vDWLalqSeMYOs1wZ1XDzZlkn6I17o0arQjRo0aELU8kqA4DwnzGozkpoR3OY4UISg5c8U+/wCrUpxHEUnGVDtpJ3JcXKowtmPSvlQ1xwQJMdMnkqRGc9l13I6+ygk9NXTDZVlCka9QNmJ+nnCV/wAPN3rlfdh2dYDcaGwssibV3OWXcdOMN+IOrOl2PuZVKa+3eF+Oty3HmnWfksBoMBHdOemQdP8ASqc1TYDNPiJKGoyUoRxHiISB0GfHU0B3tx/q1DLeXFbqvEAAKeHptaBvEk+Mkpft2yqLbM2fUoUbEurPoemOqOS6tCSAT7uv26Y9YDiV7K05x46z0OXPfUfUMuRo0aNQUUaNGjQhGjRo0IRo0aNCEaNGjQhGjRo0IRo0aNCEaNGjQgLkfpc/tYtzf4uTP9mdd51wb0uf2sW5v8XJn+zOu869dwD+3d4/YLLX9pfPl4Y/wj7p4kcQTY9tHGf/AOvrmp6vq+j4arry/bI3P/Ee2v8Af65qw16yh+2F5vGfvu/NkaNGjVyyo15w8X1dRr3XqRk40t1H/JVNwPKS7TWHqqaZCmSS3NlpwCygMuKB6ggZWEp6jx1AtupXFT465lCptMbVUTxqnVCS5JkhsnoVJQltB/1QtAGmCTBjz21xpzKHU/oLGQfq1UXXRYdSt56It52KzGRzwY/RRCOvBjx7ag6gyq6KtwdtvFXMrOpiKdj1UhNvsypBn16d8tTF95EtIUB7g39BA+HX36p7tvWLbMcU+nerSKqst8mDlaQGOo5hwk8sAj69b7TqXFDiUWVSzES3CaegBTyHg5HPRClLQThfTqDrfcVj0K6JDc6Zz48yM3ykyozgCiD17eIB1Km1jGxT/wBK2i6mcQPWpy79UtK3LuHkpaiWpEanYIW87LK2U58QAjJP1D46oYNa3Kk1RTFArLM2UtPOkCW2PVmR9XXr4A500t7U0VWUzanU5i+WerjuMr8CBjpj46sqPbtLselzJi5UuXk+sSJDwy8vHYBONDG1GuBeR4Bdmvj+EsoPpYOicx0LrhIT1Z3RbkKo78iset5yUsQmi2R5pdzwBB74PXVTcVPv2UpNbq0d1tFLbyp+Q02JZbJA5TSW14cBzk8WMcPfrrpluVK6pNeU7WIqolLqcYSqS2Qjq3gE4cBOcAoOD565dczdmBFSuCLfSahNam8owpOUkkkhSAM56EfSxgYHXrrSGEEzeO9U4XG8x7Whgpm0ENMrUZkypWsakkniCOYvoGipsH2umTgkZHc99X9L2tuGpUFt6NdFHlxZ6zJBajOhtsE5SWgScjGPZOMdjqztOwl12mRq3U5DjETnBxqnhsJQ40CMFRJ8ddNjxYlPZTBjIQw20gJS0hJCUjHYDWKjT5TSCN500XR47x3NVYzDPMtGVx2P5C55Utsah8tIXRKnHhU6YebN/Y2XWnOEJ4mkggEOcOeAn2ceRwFyP6wzInQHpbcgwZRjB5CcJcGAc4yQD4dPPXakqDnscYGP0s40nTtq6I/MeXEqk+It0rccYZcykk9yPLrjUcRQFUTEFR4D6RPwNT/2XlzIiO9JxVxD2SBjWEeVGnNkxHmXgO5QsEfq1U3hHn2vMdotVkyHYiWVu+sRx7TjZHTJHbC8AkabF2ImNazVzTJKKJUWIqFzW2zxsEBIGOEfnnAzrKzhbjSJm8r11f0vw1CrTGUljhJMJaqVv0Gt8tVVosSapo5BfjB0t+4EjWyfQ6LVIbVOn0aPIYaWgtIdbTwpWD7JAx0A1hblbTW4yilHMLai2FdQD0BBwR06Hx1YKUvix/frDUY+m/I5enpOo1qQrNuHdy1x40aLGSxFjhqNj2G2UBtI9wAA6aTKxHRdG4cKhPL59PoERE91nPRyS6ohsK8PZQ3nH8IabqhNi02HJqM17lx4jfNdUewA6nSztzGekU+Zd0lpQfuWaucQR1bjfk4w+ttKVfytRHVRqQSKW2vkm9DvM8c+GcYzjUSt00VikzKQ5Jdjolx1srcbc4VJC0kZB8+upS8qKkcCO3ZR8ev69JNi0Pcel165nr2uiNU6fLmcVGjstFKojWcYUSMeOkOsqx7iCGFpINlN26sRnbWyINmw6zPqrcBKy3LnvcTzpUScEp8MnGo+2VZ3GrEKpubmWzDokxuoutQm4z/MD8UJHA4fI99arh3UolsbgW9t2/SKs9UbhaLzMhlgqYSASOqux06DAcUtKvYJIOOoJBx38NSM7hUsbTkNY72bELGpSvk6nyJ3AVchsqx5/H3adqPtnRU0kQ620xKmO/PSJALjauM/mt4PQDXH2b8s66Plqk0GvwqhJocmO1VWI7vEWEl0Zz9QI19IK4eYfbx4j4a6mBphtOdyfsvBemvEKgqUmUjDYmx74SWraO222yk1KuEk9D64Dw+4ezn7QfjrYram0UN8lCKpzP8AODOXx/ZjH6tOGFlOQcjOsuFH+WJ+rWuIXizxHFO/zNu9c+c2wrDbikwbtaMfHs8+n8bv1kOpH6tUtYodethBk1VMafCRgOS4zZSW8/5Rsk4HvHHrrXF/CzryVHRIZDLiUFsj2klOQf8AW92qXUKLxBbE7rp4T0n4jh6gfzC4DY6L5m3Cot93LMt6Tt3ekWkxYUwv1VLjIeEyPgANpwenY/b4dtO6VICShHsAHoCMY073Bt3SZ/DJopTS5+Oim2zynf8AWT5e/wDVpIqkWtW/7Nw0aWlK8tokxWXH2FE+BKASM+8aw1cE5oGQSF7/AIV6S4HGEmo7I46gm3ks+vv0cWQB0z7tc/kbfwqzuXTN2mbnqKXKdGdiimt59WcyCMq94z4jT83w4JQrPESdYnMyr0lGtzBIHz26r1R/OVnvn2e/npJq1HuG3a1Luy1GW5zMw8yp0l5zg5+O7rCvzHME9D0PbI076xWFlJ4FEK8OHuT5fX20NdCb6WfRca3NkWZu1adFRGuuusvLnoejRaK6hM591J9tlwE4QkEYJUQBqdeze5s20ajVHqJiNEZ42bfp8kmZPIx807JICG/MhKF569dWW21CodFuC5KSzTY7EyFUX5DbqBlTkd8lxJH1LAONTb1rm5dNu+2IFm2qxVKJKecbrE5chCDCQPolIJ651ZOwWDl52mq+QTayytWqUerWHQoN62xTLdNbYDK6DOebUAc9WgCMOHCc479c6X7Nsxi5IMqPWK5Ww9DlOxnKbFktsRWij6KUpQgL4Me/TXd22lqX3WqJWK7CcflW1MMyCpDpbPMxjJR4o1BuKm163a/Ju22KU1Umpsbl1KAXuBx7g6pda8OZgEYz1zpZtgrHUiIdUEhtp6/hW61tuoNs3DLrEWqvusOtBqHDcJUiGgkqUEqJJIUsk9ewOnX6OcYHU54e2qqg16m3NS49VpMlDrEj6CgMOJcHdtxPcLB6EHtq1AVwgq+l46g83utdBgDf0159Ia9UrhH0deD9HS9uHULsplp1GbY1FTVa20yTEiLcCEvK8AVKOBpbwpPcabC7orudF9fgvwnFLaS+2torTlKhkYyD4EaVdrNu2NsrdctuNXKpVWly3pfrFSdDj2XCMpB8EjHY+ery1JlfqFs0uZdNMTTqs7DacmxG1haWJBSC42FDoQDnVqkcKdPQQkGio5tXuR7SjwgZJ6Aa9VwpSFJx17cXbQjB+kCU+OP7z4D36KfS590T3aVT3lstNf8AXZSUkpaz+aP4ZHhqVOg6s8NCpxmOo8PoHEVjAWqCxUbgmfJVDaX0c5ciY5jlMjz97nu8NPsLbW048cMrp3rzp/KvynVcxR9+FABHuAJ1c0Ohw6HAbpsZGIrSOBtPcnx4yfEk+P1anoThXVONdplKnRGVmvVfHuK8exXFasglrNh/K51edjxaTRpFcs2lOmqQAFIhMulSZaB/i8OHCD5Ea5FOo1+11pKr/XMtWmP9fUobOVcBAw27KyRk+OED/WPfX1BwrLnsIz9eiYy3KbVGnoQtLqODlqHEFD3jTqUadQ3F+5S4b6R4rAs5bzLJ3/lfMF10vcaC/acHbBVFZo8R9aawmbxcfqnCjlhkoB654857q66fknlJKu49/XVrWLBrFurW/buKjAJK/U1ucL7Xny/BzrnpnPu0ruVqnPx3ErWCrmcpUcgh3jPThLffPXtrl1cNVpkRcL6XwzjODxdM1ab4d0O3+ltodzW9ccZc2iVmn1FhpwtrcjPtvNNrHcEgkD+3UCz5UC8K98iPPV15bkl0OPQi0I4YGCFDjHHjrj+zx1U2ptOLIt5+h2Ft3OhxXZfrTzTig0HVE5VxZOQPjrsm1dlSbUoqZNULQqsxRelLSBhkE/kU/DP2kjw1vweFFEF9QXPULzHpD6QipSbSoPBOstM910yUGhU63qYINNjIYbzknj4lOH9NSu5PUfb08dTVKKklBTwqV0BPTXril+ytvgTwZ6E9evQdP+/bSxeF6NW+qPTadFEuqSE8xlgODhSP8o4fAZ1pMAS8/wCl4OnTq42ry6ILnH5pc3GWj8LqS0lQURT1lXkCVnr9mPs1T+PVWoEyeIvrdx3PV0B4thb0uQ4GmWmx1Cc5wgDPQa2U+bFqkOPU6dLalxJCeY28y6HW1IPjke8a4+NqirUzN0X2bgGDdw7Asw1T2hJPxUG8pjsa16muOrDy4/qzWO/G6Q2n9Z19YWNQkW1aNFoaE+xEiNMnh6nITr5jap8WvXPbFBnR5BjTKyy65y288HKy4AfcSjX1wylLLIb/AEO2vI8ULnYgdAPmqvSbEN5FLD73cfCwH0Kz4UqysHHXJT5Ea5puTs9HvWofhFSKg7Ta6xGVHaeUnijrQog4dbx1x1xg5zrpLYWlKlq9oLORrNLhUniUnHlrnNc9jpaV5bC4qphXh9IwV89T/RpuKoIPrm460EtYdaZpqAhwYwroVKyD5agQ/R23IpTjUGnXVRHqWgcLaXaeplTaB0AAbVjP2a+jeFan+Nby0fwe41vPH9EJyNXesVWGQ6/iuq30ixrbEg7XAXCrY2AnifGqV+1duc5GdWtEOGgoiuox05nECSr3dtdlpsONT2ER0R2WUIAS2yhICQjwwB0B1NSlxtRWo8YX4Hw1rCo7rg4UAqHbppVKpqnM4yudiuIV8ZeqfAbXW5tSznPQeA1nrFPF+ejhOstZX6ysqNGjRqKEaNGjQhGjRo0IRo0aNCEaNGjQhGjRo0IRo0aNCEaNGjQhGjRo0IWK/o9tcfpGbg9IasyJKXEotultsxkhRxxPn2nOH4Ix9euwqPEQ3xY4un1/9865zCg02n7zVKYxGnpm1Gjo5yw3+xcIWkAcz/Kde3lnUjt4rpYCoGNq2uWGPiPsujcKfZUOPzA17rxPEpI409UdNe6b9VzUaNGjUEI0aNGhCNGjRoQjRo0aEI0aNGhCNGjRoQjRo0aEI0aNGhCNGjRoQFyP0uf2sW5v8XJn+zOu864N6XP7WLc3+Lkz/ZnXedeu4B/bu8fsFlr+0vnu8v2ydz/xHtr/AH+t6n6gXn+2Tuj+I9tf7/W9T9eto/thebxv75/NkaNGjVqyo0fXqJVmqg9TZLdJkBmYtsoZcKArCz26Hw1qt/5b+RYarkTG+VOX+yjGOWisHGR5dAOnv0QdZQrDXik8SVDvkayA8dCfpcPfUM/TVCqFR7Zs+DKqkemxKexx/PLjs5JPgcDWFFuRiuSHIyKfIYXy/WI3N6etNZKeZjwwUq6e9GrGfT4tWgqgTUOctaAMtr4VII8QdL34LVZFZgqbqjhplPccfadekKcklbgAcjlROC2opDnXseg1ZdSaGEHNqmjH26Els9zk8fUdh9njr0/6uNeqQjhBUcnGk6BoqoOyU6LaNbo92SJvr8eRSFhx2IzwctUV1wgucKR0woAZ1IZ2/ttu4Xrnag8cp1zmNpUrLTa8Y4g32BwB9mrioVSBS2edOe4E56KGS4f4LaRnJ+rWEBF23MkvW5RkNRT3k1NxbQVjwS2Oq/jkfA6jXxbaXaqOAHwWiiytVnlz5KcEnhPNVlX69eDi1WXBadWoSqRWKrcbi5z9RYjerR8oitNrOFDhJJX0ycqJ7eGrTjUr2cAJz2x1+OoYfEMxTTVpGRoo18O7DuDX2KNeZ4evCSAeoHl4690auETdQOir6pbtEq78WdPpMaU/DPEy44yFFvy1Qbj25Wrqp9Op1METlpm+syX5CshvABwf0+pOm5Q4gU6PbGT3JGkDEA7J061SlVFRuy4pTZTz8Z1SylZaecZbcSghKgDjIHh1GtNar1LtumvVavVFEVpsdVqc9oHwA8ST5a8pqwwqpxZDS2THmSCWlnBaQV8WVHy8RjSdt7SI1yMt37Xwuo1JyQ4qKuSSWoqArCeS19BHbuBnXCxDMtR3QFfccBijWwtEgy4tB89z4rKLS6tuFPYqdzwXYtCjuB2DSXEcK3yOzr4/WE9tOVXZqSqPPat95pqeuO76o4tHE0lZHzZwe4B1OShI6FOf9YDP16zOfBeDnPfVRfK306IaCTefilXbSHf1PtCLG3MqkWo18LWX5EZAShSSfYwB7tWd03Rb9l0V+4bnqbdPp8TBcfdVwpGTgddW3CRnJySck6p7utegXpRXbduimR6hTJWEuR3gCkkHIOlqbplrqVIhmo0lT4c6JVYbNQhy0PR32w6y82QpLgIyFg+8ayelMJdQJMhhtb/5JDisFWPEa8gxWabBjU+FGbjMR2g0002cpbQBgJHkMDSpfu1tvX9VrcrlblVRp+2pJlxPU5RZQ6VkDDoHfBHT4keOkIzJOz8sFol35KmU+xLbp9ScYoNBgQahdM5hua/HZCVSDzAVKUe5wgK19FK9pI4uvAOH44GAdcx22ixJlen1CcviqELDbDJzhppf+NHXqTgg9On166Wni6fZru4elkpNk63XyL0qxrcTjjRY2AwR9/ugJ0aCvGjWjW68yI0CNGjRpKSNZtqUnHVYyfzDg5GsNHu0jOyRSzXtv6PXKg5VECTT5q/yrkNeC571A9CfjpZqFk3XSlhcKS3V4/cJUQ0+2P7D9WumfS/OxrFaeFJQpSCF9fh79QexlWzwulguNY7h5mjUMdNlxuPKRLby00WyglLiVdCFg9Rj3f362qSpxJa4+FKu51eXxbEmnS3btpiFuodANTjAd/APJ8sePn01QJWy4yl0DmMrHfP0s/Aj4/VrkYrDGg61xsvrnAeMM4xQFSYd/kEl19ttjcO25UQFEuQ1IZlJHjHCOIfYc6YaNc9u1yVUKZSaxElv0h0R5zTSwVMO98HStdFUiWzflNuOuqcZp5pq4okltbjbDuSSCB2yjxOqS2moESpVS49p9vmWnLgfEidVpzi47Ul3AwUIwSoEdeyOp1VlBC1Cs5lUgeanQrg3sVM3AEm1acI9PZBtVXN/627wqPA6c9BkDU2jXZddF2vauncWkxIdwIYLj8GOrKVu59hsde6vdqSig7g1grl3FeS6YpAy1HorTYab/hOKeS4XD/BGBqVDsGOKixWbjr0+vyoywqN64W0ssrHZfJbQlBX7yMjQSAinTqHSd9e8pIcom59u15qts0hhU2e61665AXwxnsjqH2j04x4OjBIA667E37LfDxE9ehPfGemveWEgdOo/t0DyGoE51qpUuRZZJ17rxOvdRV6xWFEa9HtYQoZGhSldkKAJ/S1oqipDdMkKiJxIDZLZH6fgR56be0QFB7hTY5/QXXqY8qt1FFv0ZRL7mDJeAyGGvFwnzx2HnjXWaHRYFChNUylxOUw0COv5QnxU4fFZ8Tqr27j0Vu2YsqgtrQw+2HFOOEl11fiVE9Sc50wJUPoAAD3a71GkKDSwDzXxfjnGanFa0us0aBeuKQVY8deaEIRkqKtGrogQuCJNyjRo0aE0ajKptNcnN1Q02OuZH6IkqaBcaz5HUnRoTkhHCATwpx9useFKlDP0epPhn/4ay0JRzTylDiSrw9/hoSAlLF6XYu347MOjluRUZq+BgOdUtI/OcUPIdgPEqGkBmP6up2Q5IcflSF8x59w5U6f+/hrXHL0irVSTVSt2p+tONuqV/i0dkpT5AjH2HUlKVcR41cQ9/XXJxtcuOQaD596+uei/BaWCwzcRAL379O4Krue2KReNCmW5cEISqfPaLMhlSsBaT4axtW3KRZlBgW1QIXqdMpzfq7DKfzEjJJ+snVtxfm8OslH2cHJ8ceesV4gr1AptDuYNVCqTMp5tiZAdcbmU95uZH5SyCpbZzyyfJQ6fXr6O2wvmBuFbDFchDkEfNvx1HKmXR3z/AHa+cJtcpENtwyqg2gAe2nOVJ8hge/3a6B6OkKqRbnueos02VHoktLS2+YgoDro+mtsH3a4HF4GVzPA/ndCwcawtLEYN1R5hzLgzrpI+BB8l9C+0PZIAPkNGvEq4kg+Y17rhHVeCRo0aNJCNGjRoQjRo0aEI0aNGhCNGjRoQjRo0aEI0aNGhCNGjRoQjRo0aEI0aNGhCNGjRoQjRo0aELFzsfPXOtxnHbRcTuQiRVJUOmRltzKbHPzTjSyAp0jzbGVfVroyuuEKHQ99R50KNNYdiyEJcbeQULQvBBSRg9MeWrNWwr8NVFOoHOEjQ943UC26w1X6bHrUOQh2HKaQ6ypPXKCMg6uNcl9HNmo0+0ZlDnpkJTTKlKjxg8CMtBw8GM+GNda1DNmgqeNoDDYh9NpkA28NkaNGjSWVGjRo0IRo0aNCEaNGjQhGjRo0IRo0aNCEaNGjQhGjRo0IRo0aNCAuR+lz+1i3N/i5M/wBmdd51wb0uf2sW5v8AFyZ/szrvOvXcA/t3eP2Cy1/aXz3ef7ZO6P4j21/v9b1P1AvP9sndH8R7a/3+t6n69bR/bC83jv3z+bI0aNGrVlXhGf8A2dGEj6Ix0xr3RoQjXh9rKVa90aICEK9o8Su+jP8AZjRo0JEJSrVyXjHqD0Gl2Y6pKHAGpLjnsPI93TCM/wAIjU2oKqtDlVGry5/rTLvLaiU1KMFLpwMBZxnJ+z36YeLPdOdVlHW1TL6jT68kzYsxwR6e4o+zCfPTHD/C8/fqNat6vRdUAkhXUKTa9QUnWBTlZu3bdLfTWriUio1pwdXEjDEX+C0D1+s9fhpxU202VO8KSntjHbyx9Z1ip1QQlOOp6lOO3x9w0j7iXMtmnx6PRKq227NnoiSnWFhSmGy24SfdkpSM+/XzhtPE8VxAzXJPkF6o8rCU4AgBUlcqTt03VzGV5ptCcLTZ782WQQV/BPbPv1tUnCUnhX2wc+Hu1FpsGJSmBFgKIbGckrypzzKj4k6k6+g4fDjDUWUm6BeWr1vWKhqFGjRo1oVKNGf0tGvO/TQhKV+bd029qc83zH6bKdZXFROjEAhB7hweI9/fXPIsH8FUt23VYggPQkiO0FAhp1GMcTasYXnv4d9dxCi3wpUnOOgOtFRptPqkfkVCGxJax9B1GRqqtSbWEOt3ru8G9IcRwomO03odvBcmCkKbDqFocSvOFBfT6z216EtKSF8XXHUY011Da+3JDj79I44MhbeAxHd4Gi5j2TjtpWj29uAmClb9Ejl7PJUlcpsLJxjmd8Yz4d9c5/D3tH6Zle+wXpjgMU08/sR1v/taXlISgrLqG0DuonAHxJ8T4d9aVTFv85NPpcyo+rp43zEZLvJHh28fhn4acaLtfBbDMm4CajNRkFlwfMJWfED4Y6nTdT6HSbejiBToUaM3njLbIwM+Z9+rqeBa2OaZPQLkY/04ykswTNP8j/CQaVt3VqlFEytViRSnXyFpixw25yUeHMWTgr9wOPfnVPcdNq1l8UisLbk0xTgZanJ+bPGQSA42eoJwcEZGca7EHFtOcfFnOotSgQao2GZ8Rt9oOB1CFjIQsdiBrW/D03ACBHcvN4f0p4hQrc4vm+h0SVtnbL0cPXTV2ZDU6dxtx0urxiN7JHs46HI8Tp9142lCWynJJzkZOvdW20AsFxcRiKmKqur1Td115gHXujRoVKNGjRoQjRo0aELzA16RlJT4aNeo+irRoiAhzkuRy08OJByFDvkEYI+H92uOVSjPWjWjR3EFUWQS9AWrxGcqb+I7/DOuxJTn2ScapLutli5KWuCt7lPoPNjPYJLTo7H4eB9xOqn0xVYaa6/BOLP4Xim1v8dCuY1SBGqEGRDktoVHkNlCwsZ/Vpc2zlOOWyiky1rVKob7lHdz5MLKWj9bXKV/K04VGi3RQeb8oUhc5jwlQQXUnHiUj2x9Y0h7cvNSDck1rjbZl1192OHxwuEBtts5Hh7base7GuO/D1KY7QsvreH4nhMW9rqDwZmU8eI9rOO2veI/m9TrwJWeqlAADzB66hP1qjxXeVIqDSFD80q9r7NUBjnaXXTdWp04zECeqm8K+nl5a8UCFfRxqMqWh6Q1GprLkyS+nmNMx/aKkeJGpMOm3XVM+o2rLbHguaRHB+AWQT9WrqeFrVLhq52K4vgsLLatQA+M/ZeqUE/8Ne8QWnh4uA+YGdSY9o3zL4lLpsemhrt607xc0+7gzge841uo9g1KtOPu3Y27AS2OVGbjPA8S/wDKZQe2r2YCo6A4QubiPS3h1FjnNfmjYfyo9u0FN3VmTBkyJDEKnpQHfV3BxOOrz0KsEDGMn4jWFt2fUaxXp9HrzM9NIo7i8KUOFUzjI5SAfEAczJH8DXS6DbtLtmninUpBQ2vq6s9VOr8VqPiT/dqxbbQlWcADy+z/AIa6VKkxggjTuXzzHekWLxVWoaTiA60ToP5WiHBi0uHGgU6IiMww3whtJzgeGto6e0NZqPdOB3z01jq2SVwNTJXmAde6NGhCNGjRoQjRo0aEI0dyEYzxnGjXihn2vHQg6JA3JoSafNbu6Ej5lCA1VEI78BOEu/USB8CdL4+ifaByen9v2Y11irU9isUmTTZIymWyuMvHvBGfq7/Vrj0H1iP6xTZR4nITpjKUnsSjtj465+OpAtFQDSxX0j0K4q97XYKodLjwOyk8PU+Gqm6JkpqClilZ9bmvsQ2SnulbiscY+A1bKSehSj2T+r3a8tOi/h9uDRaJSX21NUWQKpUFZ6JbAKWx08ScnXAxtTlUHFpvFl9AbWp0DzKsZRcrvNmbUWfb8BqM5QoUmY6ygTZLzXGp1wDPXOcdfLT0I7LB4UNhKAMcI6Aa9SlDCTw99bEjp7fjryznZtV80r4itXeXVDJN17o0dtGs6qRo0aNCEaNGjQhGjRo0IRo0aNCEaNGjQhGjRo0IRo0aNCEaNGjQhGjRo0IRo0aNCEaNGjQhGjRo0IWC1JRhZVhPjrU6pBRzm/rV5Dz+rvra4DxJUFAAd86p7xq4oVqVetLwBAgvyc+XAgqB/VqyABKnSaajwwblLm01RRVafPqTNXl1NqRUJBC5UfkKYwsjlBPiB56ftJGzxqEnb2g1GuPLdqL8Nt1xSuhKlDJ076r/AMQtGPkYmoDsY+FtgEaNGjQsiNGjRoQjRo0aEI0aNGhCNGjRoQjRo0aEI0aNGhCNGjRoQjRo0aEBcj9Ln9rFub/FyZ/szrvOuDelz+1i3N/i5M/2Z13nXruAf27vH7BZa/tL57vP9sndH8R7a/3+t6n6gXn+2Tuj+I9tf7/W9T9eto/thebx375/NkaNGjVqyo0aNGhCNGjXuUAZd6J8dHQoXicFSk8f0CQQOp6eHx0aXrNtup2/HqDdYmIekyag7IC0uLWnH5pz4Z8uumHUnDKYQjWigxI1Uv2PHnrw3T4vrkZs44VP8eOL3kDw8xrfqqqFHlTKlDqkOsyae9EDjfEwhJUULByMrBx31nxNI4ii+k0xIVuHqClVa8ph3Ar0yq1QWhS57kaO21zqo+ycOYX9BoHuCR1PuI0tN2fazaorjVEjJXEPG0tLeDnzJ7nr166n06lw6a2tuMlzLh4nHVuFx10+a1nOT9nbUtZ4lFSu51n4fg6eCpCm3pfxVuKxJxNTPNl4r2+p76NGjW+VkgI0aNGkmjRo0aEI6+efjo0aNHehHsdDyk+/p31jy2icqZbKvFRSCfhnWWjQhHtcSFZOEdhnpoPtKBUkE+/Ro0JQseE8al8ZOfAnoNZaNGhEALz+Tr3Ro0Jo0aNGhCNGjRoQjRo0aEI0Zxo0aEIPU57aDxHHXto0aEoQr2lFfjwBPToPs1R12y7euJReqkBtUrriW2OB8Zx/jBg+Hnq80acqbHupHMwwUjs7VU5LqPXK9VZUZBz6up7hB+tAC/16aqdQ6JR2TGpVHhRmijhKUR0ZWD3BOMn69TtGkGtbotNbHYnERzHkwqylWzb1CS6iiUeJBEg5e5LYSXPcT3x7u2rULKUlCMpSe4SSM6x0aO5ZXOc8y5DfC2olSQvp04uuPI68IHFxpTg690aUBJecKQSoDGffr1XtJ4eLHw0aNPeUsoiF4Onv17o0aE0aNGjQhGjRo0IRo0aNCEaAPaCu/D2T5ny0a9T0PF18spOCNI3CRVTc1VFKodRkMSAJCIrvq4/SdKSEhI8TnXF6NXKQzTG0uy0MrcJKxKyhZc/PPXv113W1aPTpu6DjsqK1KUilB9vnfOBhxDoGWx2GQ53xnKTp/r9iWlc5Crjt6nVBTf0S/GQtQ+B8NeX43xV1GpyGDS69z6J4ilw0Oq1mzm3GwXzTYltI3euYUosrfteKjM9/qlEhz/JpP9uvp+jWtRKBDbgUWnx4DDQSkJjthviAHTiwOv162063qbSIbdPpEdmGw32ZZaCUD4DU9WUpShHXh8deSrYipWMk+S63FeKniFX9MZWbD7oU1xYytfTWeO3Xtr3RrPmK5KNGjRqKEaNGjQhGjRo0IRo0aNCEaNGjQhGjRo0IRo0aNCEaNGjQhGjRo04KEaNGjRBQjRo0aIKEaNGjRBQjRo0aIKF4pPENc+3viSqxttVbfpsyPFk1ZKYCHJC+BJ5igkjPmQddBOAOIj69IO6KXX49KjfJ9KmoXVofMaqDpaQ0A6DzEEEZWMdB56mB2StWBOXEtd0PdtfchNlCgIpNNh0xpOUsMIQlXuAwNWetLHDgcJ4hjAI/tPv1u0nDZZ3vL3lx3Ro0aNRgqKNGjRogoRo0aNEFCNGjRogoRo0aNEFCNGjRogoRo0aNEFCNGjRogoRo0aNEIC5H6XP7WLc3+Lkz/ZnXedcG9Ln9rFub/FyZ/szrvOvW8A/t3eP2Cy1/aXz3ef7ZO6P4j21/v9b1P1AvP9sndH8R7a/3+t6n69bR/bC83jv3z+bI0aNGrVlRo0aNCEaPj20aNCFklRSepKv4Xj7umsdGjQhGveL3a80aREoQfdo0aNNHejRo0aEI0aNGhCNGjRoQjRo0aEI0aNGhCNGjRoQjRo0aEI0aNGhCNGjRoQjRo0aEI0aNGhCNGjRoQjRo0aEI0aNGhCNGjRoQjRo0aEI0aNGhCAM+OjXh4vzdH0dBsJKjJmFkE592vMHOMfacDXilY9lXTpkjxGoFUrTUFTUNDK5c2R0jxGurjnvx4D36RdlElSZ2zDdVZFt3HstlR/RHf7NY49rg4kEg4ICgceWkidFrVelP01c8PrRhElLDhTChn9DI6vOY75yBpooFFh25SWaTT/ZaayeI9+M9SdDHBwkaKTqZp2cbqf19+jRo0hMqKNGjRqSEa8UtDba1OKw2BlSvAAdSde6iVaGmpU9+mqc5YkJ4OLOPgPtxoT8Uw7S0XmQJF3TMqlVclCPJqO2shtA9x6q+safODKhwHGO4Ok/bm7IM6hop8h1pqo08iLKjp6EEdAce9Az9Xu04tp4lFfFr5lxJ1Z2LfzRBv8F67DNYKTQzRZIRwqPXp4aFJXxcTagB451no1zsxWiEaNGjUU0aNGjQhfPHpb71J2kqmzsdFTdhG4NwYEaYtKiE/JwS43J4sdSBzmumPPX0NnpkddfHfpV2nt9vpe8e2b9t+8FTbAU0qkt0OqxWPW3p7jCUlKXG1kq+bB6kBIQrzJ19eU6RKkwI8idD9TfcaQt2OXAvlqI6p4h0OD0yNaH1KFSkxrPaEz8bLXiuGYvBNbUrthr4LbgyIB0BnQhSdGjRrOsiNGjRoQjRo0aEI0aNGhCNGjRoQjSD6QFSqVF2H3IrFHnyIM+BaNYkxZUZ0tPMOohuqS42pJBQsEAgjqCNP2ucekl+113T/iXXP9xe1bR/cb4qLlbf4Om3f7s7jf1l3J/z2j/B027/AHZ3G/rLuT/ntdPz7zoz7zr34w9KPZHwWLMeq5h/g6bd/uzuN/WXcn/PaP8AB027/dncb+su5P8AntdPz7zoz7zo9Xpe6PgjMeq5h/g6bd/uzuN/WXcn/PaP8HTbv92dxv6y7k/57XT8+86M+86PV6Xuj4IzHquYf4Om3f7s7jf1l3J/z2j/AAdNu/3Z3G/rLuT/AJ7XT8+86M+86PV6Xuj4IzHquYf4Om3f7s7jf1l3J/z2j/B027/dncb+su5P+e10/PvOjPvOj1el7o+CMx6rmH+Dnt2P/vxuN/WXcn/PahVL0XdqKuhlupvX3MSw6h9pMjcS4XAhxBylQ4p3Qg9j4a67g+ej69PkUvdHwTD3NMgrmH+Dnt2P/vxuL/WVcf8Az2j/AAc9vP3Y3H/rLuT/AJ7XT8jRkeejkU/dHwSkrl/+Dpt3+7O439Zdyf8APaP8HTbv92dxv6y7k/57XT/rOjPvOl6vS90fBGY9VzD/AAdNu/3Z3G/rLuT/AJ7R/g6bd/uzuN/WXcn/AD2un5950Z950er0vdHwRmPVcw/wdNu/3Z3G/rLuT/ntH+Dpt3+7O439Zdyf89rp+fedGfedHq9L3R8EZj1XMP8AB027/dncb+su5P8AntH+Dpt3+7O439Zdyf8APa6fn3nRn3nR6vS90fBGY9VzD/B027/dncb+su5P+e0f4Om3f7s7jf1l3J/z2un5950Z950er0vdHwRmPVcw/wAHTbv92dxv6y7k/wCe0f4Om3f7s7jf1l3J/wA9rp+fedGfedHq9L3R8EZj1XMP8HTbv92dxv6y7k/57R/g6bd/uzuN/WXcn/Pa6fn3nRn3nR6vS90fBGY9VzD/AAdNu/3Z3G/rLuT/AJ7R/g6bd/uzuN/WXcn/AD2un5950fWdHq9L3R8EZj1XMf8ABz28/dncf+su5P8AntL1j27Hsre287QpFZuOVSmrWt2pNR6xcM+rcqQ/LrDbq21THnVt8SY7IISQDyx013HXI4v7ZG9v4j2r/v8AXtc7i1GmzCPIHT6hWUnHOl/0uf2sW5v8XJn+zOu864N6XP7WLc3+Lkz/AGZ13nVXAP7d3j9gnX9pfPd5/tk7o/iPbX+/1vU/UC8/2yd0fxHtr/f63qfr1tH9sLzeO/fP5sjRo1zu7r8uFzcKBtNYJpjNbfpa65PqFSjuSY8GGHQ0kclt1pbjjjhIA5iQAknr21YTCzsaX6LomjXP9qdxqjeUm5rVueHDi3LZlRFOqaYZX6u+hbYdZktBeVoQ42fokkgpIye+ugaYMoc0tMFGjRo0KKNGjRoQjRqNUpMqHBekwac5OfQPm47biUFw+WVkADzPl59tcntXd6+7msGbXGbPiO1xF2SLYbjwuc/GihuXyDJdUEhxbTYBcWQhOQB+T6kIkBTYwuEhdh0a5Vbe4l7w9zq5tVeyKNUZUK3m7jg1Wkw3YjKmi6pksvMuPPFDnGkkEOe0jPQY1JslW810UO3bnqt92kxCqcaFUZMWDaz6H+UsJdUyl5ye4gZBKeLlHoSQAcELMmaZGpXTNGjRqSrRo0aNCEaNGle/q9c9Fi0uJaVEM6fWKi3T/WVx3Ho9OQtLijKfS2Qstjl4wCjK1IBUjOdCYEmE0aNcfo+6l7wazuHZd2RqNMq9mUdutRKjTYzrESU0606ptDrDjri2nAto5AdOR1BGmS3YO8E5dKqlcv21lU9fLkyYtPtaRHfdQU55YednPBAyRk8vOB0xnOo5pUzTLdSnzRrkytwtxL1r13w9rGrebg2VK+THl1WM8+qp1BDQddYbLTrYjoSHG08whw8ZPzeB1bdq9xKVuxt/RdwKKw5Hj1djmGO4cqYdQotutE+JS4hQz0zjOmHAoNMtElNmjRo01WjRo0aEI0aNGhCNGjRoQjRo0aEI0aNGhCNGjRoQjRo0BQScq7aELzIOvT076xPDxcSeg1lkK+kdIqIdK8HU8Ke+gnHVWsk8CiVJI1W+qTa5dEWgprb9MjyIrkhb0dCSolHnkHUKlVtJjnv0AlWU2uquFMalWHECOLPTXo69tT3tsrkZR+w715ivBEuCHAfrQpOPs1VP2ruNT8qRT6PUgPFqW4wo/UUEfr1hpcYwdXR4Wqpw/EM2lblAo79NGoSWb94elgTSvODwzmMfrV/dqdDtXcapj52JSKOknHE9IckOfHhQkDP8vV1TiGFpiS8KDMHXcYDV6kLCVK4CQO/TVROuGnxXxGTIXIkr+hHjI5y1e7AOPtOmmLtHzFcdeuqo1DP+LZc9XZ+AABI+06nPK282zZAZRHiyHxlLLILsl33gAFZGR37Z765juOUi7Jh2F7lsbwt5AdVdASt+DtZnU1VZuirrtalNjjLTPCZGPMuEHgPuSAfjqljpjSkLh2hTnabBl/8AWaxIWVTZaPENleSAfMn4Aas58iqXlMTU65GXGpbBzEp6lglS/B13H/s6m+0rCyfpdz4k/DwGtmHo16sVcU6/TYePXzVNevTp9iiPNaocRmmx0RIDSG2WxgISO58ST4nx4u/6yd2jRrprAjRo0aEI0aNGhCNHChX01dO2M47/AN3w0aNCXiq+qUWBVFJkSY3LlNIxHmsgJkM9+oUBkjt0UTkZ07bcXHNrVPdhVZ3jqVKc9Ukq8HMD2XB0/OHX6tLauqgOLBI6fZ1/VnUrbGS3Fui4qfMTy5MtSJMfHZxpAx08yMjXD4/hm1sI55FxBXU4ZWcytkmxXTNGjRr52vSo0aNId679bK7d+sC9917Uoz0U4djSaqyJAOcEBni5hPuAzqbGPqGGCUpjVXd+2oq97TqNts1ufRZMpr9iVOC4USIMgdWnmyCOqVgHh7KGUHIJGvzWr3p/eltW5jno52NbtFqm5MOqS6M9cVDaEn14MHh5rDJHKbPsuKW6coA68LeCddq9I7/wlOxUHbW5be2dvKdWrsqFOdiU+VFpr7LER1wcvml10N+2lJK0FIWMhPv1t/8ABZbH0K0NkxvLMhtPXFezz4blKAK49PYdU0llJ/M4nG3HF47/ADefojXcw1H1LDOrYpk37II3/hZ3P5jg1hThee0d5VC+VXvclXotvVqc1TIduVB2p4eVV2kDDKkBHCsPYdBSCfo9ArSl6X+/3pU+jvV7J3KolrRJtoiner3TBQj1mAJvNP8AjuEPs5QRwL+hnoeLGDyX/wAIduVd9+3RV5Nh1h+FbuwsqnPSJsdeOdcst9IbSk56lhoK690r5gP0hr7b2J3Otb0nthaTd8yBDlxbhp64FdpqwFNJkAFqVHUkk+wTnAPUoUk+Os9PBtwLW4qo3MHajpNx8rrscR41iOK0qeGrAAUwA0jUAACNdLCR1uIkrkfob7rX96VVWrW/F4ViJTbfo01yk25aVNlEiG4WwXZcwjBddLbgbb4vYALhCRkHX1nr8mNoNzKH/wCD39MDcbbm7ZVUXYsj5jlxxz1toWG5EB4pyONaWXi2T3+cV8NfelmenB6KV9qaao+9VAivPDo1VluUwg/o5kpbBPh0Jz4Z1LiWCqczmUWywgRA2XJpVBEE3Xc9GoNHrlEuKCmp0CsQqnDWcIkQ5CHmj8FIJGp2uPGWxV6NGjRpIRo0aNCEaNGjQhGucekl+113T/iXXP8AcXtdH1zj0kv2uu6f8S65/uL2rcP+63xCR0XZh217rwdte6+ijRYEaNGjTQjRo0aEI0aNGhCNGojNQgvy5ECPNYdkxODnsodBcZ4xlPGnunIBIz31WQL3s6rXHPtClXbRZlfpCEuVCkx57TsyIlQBBdZSrjbB4k4KgO489CFfaNGjQhGjRo0IRo0aNCEaNGjQhGjRo0IRo0aNCEaNGjQhGjRo0IRo0aNCEaNGjQheHuNcki/tkr2/iPan+/17XWz3GuSRf2yV7fxHtT/f69rmcX/s3+X1Cspe2Ev+lz+1i3N/i5M/2Z13nXBvS5/axbm/xcmf7M67zrLwD+3d4/YKVf2l893n+2Tuj+I9tf7/AFvU/UC8v2yd0fxHtr/f63qfr1tH9sLzeO/fP5sjXCrqqEbbD0lmtwrtktU+07otRFFVVpS+XHh1CPJLiW3XD7DaHG3DgqIytJGu66NWESqWPyyuM7GU16qbhbqbsR2nU0e8KpAZpTjjZSJUeFFDJfbB6ltThc4D4hOR0IJ7No0aAIEJPcXGUaNGjTUYKNGjRolEFa5EmPDjuzJkhthhhJcddcWEpbQBkqJPQADx18ybO7zWdau0t4XDAuOhTHl3xVEMIeqjTLKTMnuerOvuE/MMlHE5xEdUNr4ATgH6f0aiRJlWMdkBBC5Bt9d21LNYqLVDvylX5dtfjO1KrSKRLjzFKajoSA0lptw8plPMCWmuuSoklSypZ5hckjaqqx7Gqno+USBSdw11inFUGnMts1WHCJT60zVUtElDYZBCw+SMgYJONfV2jSyqYqQZhGjRo1NUQUaNGjQiCjSXutuVS9tKFEnT6jSoUmrzkUyC9VZaI0Np9aFK5jzhIw2lDbiiM5VgIHVQ06aNIpgQbrj9p3XtI3T7jpts3HG3Dqs2nS61cD1GfYnSKhwJS3yiGl4QVIUG2WegCEkZHc8+qx22nXltzO9G2HR49zG4oztxtUQNJWzSC2562mqBo9HBkAc4lfN7dc6+odGo5ZVoq5TK+dtt7uoOx907n2nuNVEUp2q3XMuihmScKq8eYls8uLn8s6lwcvlt5XkgY8dO/oyWbW7F2VoFEuSI5Eqbpk1CTGc6KYMmS48GiPApDgBHmDrqWjTDISfWzCI1Ro0aNSVKNGjRoQjRo0aEI0aNGhCNGjRoQjRo0aEI0aNGhCNGEq6K7a9T4+zkYJOlysXQ/Sa4zDl03nU9+PzXJTbmHGjkDjwPAZySOoAJ0gUC9kwuKbQOqcj4Z1Q16+LOtVRjXFcMSG9kFbaV8ShnsOEa3u1I1dbNHtxSHahMPC2pHVuOg93T7h3GmCJsLtemU9Mm2nGly5DPC9IkErcdPCAVZPZRx1I7nXG4txccOAY0S4/neuvwnhtDFuL8W4hu0CZ+JCXGbytlLzbK6glhb4BZTLaUxzUHqCOYBx/Vq+2/aTWr0m1RtQ9VpUYxG3PAvrIUofUAQdeRNl/wapdRpdnXTVIcephtLUaWv1uNHShfEQhtzI9odNapm2m4brS6Nbd/sUChqHD6tBpzbbiP0sKxlGfdrhYr0idiMKaXLIJtrP2C7uH9H8KzEZ6dcZBMZgQdthPXrsuqCSyp7kNy0laBnv11BVclC+WTb6qvFVUQ1zzEDo53Kzjj4e+M+Okig7E7eUWM8wmjqlSKjG5M6a88tT0geJU5nPU9fr1a1PbCz5duyKMxS2I7TlPFNTISPn22kEFtHF3wDk68uMxGi6j6WCbVhlRxGk5QPExJToypBSeDtnprJRV+brkG0m4MemWdLhXtXmm37ZlOQHpMg9SlKgG3D4/nAa6rHmRX2+OM8lSFDPE2cDr21Jpa+CqsXg6uFqupnbfYrepRSD7ODjvritDe+V6pVa5MCFTnZzrQUsZ5KG8BKE+XTqfiNdVm1iHDU2iRWIbDac55riB9WT2/+GuQ3XWqBSr7L1GD7zFQjCXUnW2+Nhr2w23ICh06n5s/HPhr0Xo7iaNKtlqWLtPFcfiWDxNaiXUxYa+CYVcQBSnh4M5znqTrHWLbnOy6UglY4woHOfr8dZa90J3XlLbI0aNGmhGjRo0IRo0aNCEaNGvPzhpFIrNSQpXXoODPF5e/W/b9n1q/axKk4K4URplnHhxjKv7NRcKycfoEfq1bbSNpfNfq4+hIqBYb+DQwP7dcnjr+XgHibmPquhwuXYgGOq6Ho0aNfNl6lVdx2zb94UWTbl1USFVqXMTwSIkxlDzTgzkZQRjIIBB8CARr50vL/wAG36JN3grYsKXbz5zl6jVN5n/9G4XGxj3J19P6NX0sTWw/7biPBRLQ7UL8wfSJ/wDBY29t7t1c24u2O4Venqt+C5URR6hCafdfab6uAPNlvBDYUr8mc8OPHT76KvpTUHbr/wAHy/W47Tbtw2PJk2/DgdVLm1GS8p2GAjuQeeMgZ6Munwxr7/cbQ62pt1AWhYwpKhkEHuCNfm3XK56NO0vpBQ9v01JqkbbbMVCRcblLaK5Uqu3hMOWWWmUe24IrYbbBxhsthDh9rJ7eHxdTiNI0q4Li0z/rz081Q9gpHM2yufSW2dk7K/8Ag5Zdv115cm6KtWYFdueYtXE5IqsmSlx4qVnrw9G8+Ibz465J/wCCr9ID8CNzJ2ydfncFHvX9kUzmLwlmqNo7DJwOc2CnzK22h466j6U+5O7fpH2T+AdbpVl7MWhXHmpNITuBWRFrlZcbcJawwjPqrZI6l1GMgfOddfAV5ba7v+j3d1Ok3Vb1Ttuqw3251LqCcKZdW2oKbejPoJbdAIBBSs66uDojEYR9CuRmcSfzwVL3ZXhzdAvperbYn/wgHpybhM0C5DRrfhhalVZML1gCNDSzEbKWy43kurTxDJyAScdMa+pLM/8ABN+jrQg09ddeuy5n0flEOS24kdX8lpAcH/rNdT9Cxrae6NuZm+O3VFYp9X3Il/Kd0IQrPJqiBwvx0juhoOl11CT/AJfPZQA+htcTHcTr03cikS1rQBG9lfTpN9o3lcw2w9GXYbZiYKltptjSaPOCSkTPnJEkAgggPPKU4MgkdD2J10/Ro1xnvdVOZ5k96vAA0Ro0aNQTRo0aNCEaNGjQhGucekl+113T/iXXP9xe10fXOPSS/a67p/xLrn+4vatw/wC63xCR0XZh217rwdte6+ijRYEaNGjTQjXzl6anpWSPRVsWk1mk2u3W6zcExyHBbkrWiMzy2+JbjpT1PdICAQTknPsnX0bpN3Q2l263ntlVn7nWpFr1JLqX0sv8aFNugEBbbjZC21YKhxJIOCR46EJD9EX0jU+k/tKncRy3vkSfEqLtJqEVKy4yJDaG3OJpRAJQUPNnr2PEOuMn3fu0IVz3fZE6t7MOblUint1UPUoQYElKX3EsBpwic60wkhKXeqljsQMkgHo23+3VlbWWtDsnb63YtDokLPJixwrHETkqUpRKlqJ7qUST56rL/i7r/KtDre2lRor7EH1hFToNWdMRipBxKQ0v1xth9xhTRSohKWyHOMhRGBoQl3YKv7P1CJcdv7X7dRrCn0GpIj3Fb6aNGpsiLKU0lSFOtxiW3OJvHC4lawQOhONJNy1C84HpnS1WNbFNrVQd2whJLdSq6qfGab+VZRK1OoYfXnsAEtHJPUgddOuzW0dftG9b+3ZvmoU966tw5MFU2JTFOOQoEaGyWYzDTjiULdIClFTpQjiJ+iMai3Zt7upB35XvPYTNq1WM7aUe2XqVV6hIgOKWiY9ILwkNR3+EALSnh5Z4sq6pwMiFz3czf+jX16Ot/wBRufaNM96y6qmjXraU64HYSmFtutqCmJcdlZeSVFlSDhsLRx5Ixwq6Pd28d90PeqFs3b221KqztXoEmuU6ov3EuIgch1ptxMlv1VZaTxOjC2y8T09gZOOfXh6Me41Q2S3JtakVS2ahfe61ZFVrUyU9IhU6Gjibw0wENPOLDbbKUDiAKipSyRgI06PWBu1UvSLtPd2ZR7RjUam2nIoNQjtV6U7JbkSXWnnVsgwkodQ2tkITxFsrCiohBHBoQmnZndV7dWk101W2VW9XLWrsq3qxTfXBKQ1JZDa+Jp4JRzGlNutrSooQevYY1zW5Nwd9mfS7bsG26HbM6hsWNIqsSBMuSVBQ8HJ0dpcp8twnvnklsobbwQELWrmAqKNNmxG2+4Ng3RubVb0iW83GvO6HLggGl1V+SttCmWmeU6hyM0AQGUq4gpWS4RgcOVZXrtxuM1vlTd5NvV25LKrXftSfDrL70fkIVKTIblNLaacLpSoEFk8sKGPnE9wIW2ZvPc9cvi5rI2m2/g3O9ZnIRXJk+vfJrCJTrfNESPwsPF14N8JPGGmwVAFwHOFaoele7J28sfcixtvVVuHdVyMWnPpsuqiBUKZUXH+RyghTS2nSlxLgPE60OiCCQr2Z1M2p3X2z3IvW8dsl2lW6duA7HqFShVuXJp66fU22g04+ytpl/mtLCQrkq4SD2dA7qtV9GncG2dsLCsnbx+2qzU6Fe8e+7gm1ioSaeibKbkmS42wlqPI4A4tZQCfoIQOiyTgQuoWbu1cdU3WrG0F82VDoNZhUhq4Ke/TqwajFqFPW8pkq41sMLbcQ4AFNlBHtAhRHe/v677ptyTRaRZ1jO3HU65JeYbW9Ici0+EhtpTqnJcptl4sg8HAj5s8SlAd9J69u9wlelM1u+Idvi10Weq1iflV/18LVJEovcj1blqHMSlvHOHs5XnPzetG/21N+bkVy0ZlCVRq1bdHXN+XLSrNVk06DWS60EsqddYZe5iWjxHkuNKbXx9e2hCp6z6TlcpmyV87po23iqq+29Xl0m4KI9XlIaDkYILio0oRlc0FDrSkcTTeeI54SNZ7g+kFuxYFgXRuhP2HiIt+g0yLV4jku7W2n5jDhWHWltNRneTIbw0eDK21B38qCkp0iH0Y93adsbu9s5QKNttT29wKu/UaUYNQlRIcFqQ0yh1ox0RDyw3yBw8CiF8w55eOrl6WqatF9C2+mbjjQolRatoNymokpchhDoUgENurbaKxnsS2kny0ITHJ3zui1L+tS090NvItApt9PGDQ6tBrfygEz+WXExJbRYa5DigCEltTyCoY4h31AvH0hbvspRuSr7RuR7Kaulm15FRl1J2NUwXJIjpmNQVRuB2KXFJ4VCQFLQeII8NYTdrNy91L2sO4t1UWxSKLt/N+WocChz35zlTqIa5bLzqn47IjtoClq5SQ4eIj5zprlN3eiVvBc1FqkerQtvLkuoXQxXIF5VqqTFVByI1OS+mIlsxXBTwGkhr5lxxBCQCnxAhfZujUSIqY5EZXPYaZlKbSX0Mul1DbmPaSlZSkrSDnBKRnyHbUvQhGjRo0IRo0aNCEaNGjQheHuNcki/tkr2/iPan+/17XWz3GuSRf2yV7fxHtT/f69rmcX/s3+X1Cspe2Ev+lz+1i3N/i5M/2Z13nXBvS5/axbm/xcmf7M67zg6y8A/t3eP2ClX9pfPV5ftk7o/iPbX+/1vVhqBeX7ZK5/4j21/v8AW9T9etofthebxp/Xd5fRGkPfz/8AcXuN/FKsf7m7p81UXdbUC9LTrVn1N6Q1CrtPkUyS5HIDqWn2lNqKSQQFgKOMgjPgdWOmFmY8NcCV0P8AwZfRt/e+ba/0Tgf+60f4Mvo2/vfNtf6JwP8A3WuaepbsfvkL7/m23fuvR6lux++Qvv8Am23fuvWLkVF2fXqPVdL/AMGX0bf3vm2v9E4H/utH+DL6Nv73zbX+icD/AN1rmnqW7H75C+/5tt37r0epbsfvkL7/AJtt37r0cion6/R6rpf+DL6Nv73zbX+icD/3Wj/Bl9G3975tr/ROB/7rXNPUt2P3yF9/zbbv3Xo9S3Y/fIX3/Ntu/dejkVEev0eq6X/gy+jb+9821/onA/8AdaP8GX0bf3vm2v8AROB/7rXNPUt2P3yF9/zbbv3Xo9S3Y/fIX3/Ntu/dejkVEev0eq+dP/Cy7S7Vbb+jTSa9t7tjalrVN28YUVyZRaLGhPrZMWYotlxpCVFBKUnGcZSPLX5CirVQ/wD3ylf+uV/x1+5G83o9r9IG049j7vby33X6JGnN1JqKWqNFxIQlxtLnGxAQvol1wYzjr26DXE//ABVvo3fu7fX85Rv+X1IUX9EevUeq/KP5Xqn7pyv/AFyv+Oj5Xqn7pyv/AFyv+Ov1c/8AFW+jd+7t9fzlG/5fR/4q30bv3dvr+co3/L6fJf0R69Q6r8o/leqfunK/9cr/AI6PleqfunK/9cr/AI6/Vz/xVvo3fu7fX85Rv+X0f+Kt9G793b6/nKN/y+jkv6I9eodV+UfyvVP3Tlf+uV/x0fK9U/dOV/65X/HX6uf+Kt9G793b6/nKN/y+j/xVvo3fu7fX85Rv+X0cl/RHr1Dqvyj+Vqn+6cr/ANcr/jr9G/8AwR778qnbnrkvuOqD9HAUtRUccMvp110L/wAVd6N/7u31/OUb/l9dn9Hr0XNu/RoarzO39RrslFwqjKlCqSWnuEsc0I5fLabxnmnOc9h265nTpPa4EhUYnF0qtItarLei5LmtarbdyaBX5cJmr3dDok+IhlhxmXHfS4pXEXGlOAjk4BbWn8oc56YZp26W2dLkVKHU9xbXiP0XgNRafrDCFQ+NYSnnAqy3lakgcWOqgPHXL/SwrDFNi7aRmrno9FqTl9wJEV6pkKabDbT4U8pvjbK20lxvOFj6SBkZGll7ceiwdj90rP3FXCoO4VJoFRFfRJeAVU1uMlpmcypfV1l1brSWwPyZUhoAewNWZoJWRlLNTaY/JXeWNzNt5UiZDjbgW06/T2g/LabqrClR2jghxwBWUIOR1PTqNWdv3Nbd201NZtW4KZWaetRbTKp8tuQyVjoQHGyRkfHXzfWq7tz8r+jVL+Wbezzl8l31lnHAac430OcdZIbT/wDOYHfTjs3VrcVv7vXR6LVqc4o1ClyTFjyW1HmiEluU5wg9w7hLhx0X0PXQHGUn0gGyPy8LuOjRo1Ys0o0aNGhEo0aNGhEo0aNGhEo0aNGhEo0aNGhEr1Jwc+QP9mqe4JC6aqFdCGkuilSEOSUEZ4oy/m3kY/8Am1KOPMDVvrVIbZcYcaeaQttwFC0KzhQPQg469fdpcsPBa7Qpsdy3Bw2XSaPQ6FT2+dRqXToiXwFLXEjpa5mevgOupy+BvCUo8enCNcusu8vwYDNsXPM5cRo8uBPX9B5A7Nuns24Pf0PgddQbfQ8yh1h4LQ4MoKeufePdr5nxLB18LVLawJndexw1elXZNMrY5xZSpPB089YpSQ3wr88jGs0pdUCksjPx16fZ76wRAlX7rQlaXsucK08HskkYJ0cfshoHIz2UMgjW/HEO3TQlASngwMfojSkJX6JQO2FkfLVQry7fjqlVVr1aYXMqadRkHq2fYPUDrjUWrbV25LaqclM+tQ1VNtHP9UqLieEDtyx2R2x0xp2c8j0OOxGRrnN53489KTbFpVGN60Qsz5SQXEwmwO56Y4/4J6624LA1MZUFNjVZW4nVwozuef8Apcmptk2LIQmqStv6rVqa+chcm4HpEgoBI4y0sAHt566HHunkUtq3rGseOzRWmuUr5TPJStJzltDaM5yT3OB17awpsFmn09unx+Zy2Bw/OY4s5JUSQT1JJV/K1KUOL6XXXum8BwTHh+W4XnK/pFjsWC175vuqS2IVSgMyGZsURmC8VQ4/PL3Jb8RnA8cY1ea87ADwHbXuutfdccnMSUaNGjQlKNGjRoRKNGjRoRKNepGVDXmj9WjKiVklQQoq7Y6/r1N2llNRp9wW8k8AYlmW00rvwOdyPPrjUDp4jI8fh46gxHl02+rcmQncGW85AeSehUgoJGfgcfZrn8Uw/rWDqNOoE/Ba+H1jSxA6Fdm0a8+kniSemO+sPb4R18dfL165bNGjRqeXvQtUlDzkd1qM/wAl5bZDbhRxcteOhx44PhrkGzvol7LbK1B+5qFb66xdc15yTLuWuKEqovPuElxwOEBDRJJzykJz4512TRqxlR7GlrXQDqo2ddfkt/4XKy/knfK2L0Yi8tq47eEdxwD8rJjPKCj8Q26wPqGv0dsHZ612Ng7S2hve1qdV6fTLegU+ZBnxkPNLdbjpS4opWDhfHxHI6gnprjXp57MtbrVHZF4sl0RNwYdLlJCc4hSxxPr+oRU/br6x108Vii7CUWNNxP8ApVMZD3Fcs2V9HWw/R9lXAxti9U4FBuB5uWuhvyi/GhyUApU6wV5cRzEcIWFLV+TRjGMa6no0a5VRzqrs1R0lXCBYI0aNGo5e9NGjRo0Ze9CNGjRoy96EaNGjRl70I1zj0kv2uu6f8S65/uL2uj65x6SX7XXdP+Jdc/3F7VlBv6rb7hC7MO2vdGjX0MaLno0aNGmhGjRo0IRo0aNCEaNGjQhGjRo0IRo0aNCEaNGjQhGjRo0IRpT3J20s7dy05Vj7gUyTUKHNUhcmIzUZMQPcJyErVHWhakZweEnhJAyOg02aNCFApVLj0elw6RCXKXHhMNxmlSpTsl4oQAAVvOqU44vA6rWpSiepJOp+jRoQjRo0aEI0aNGhCNGjRoQjRo0aELzXJIv7ZK9v4j2p/v8AXtdbHjrkkX9sle38R7U/3+va5vF/7N/l9Qp0vbS/6XP7WLc3+Lkz/ZnXej31wX0uv2sG538XJn/sa70e+s/ABGHPj9gniNl89Xh19JG5zjP/AJD21/v9c1YfyDqHuztfvfP3bmX5tj+B78Co27TKPIbrFVfhvJeiyp7uUhuG+koImp68QOUnp20vnbv0uR/5htl/SaV9069RRewMAK4eLw76lUubomz+QdH8g6Uvxeelz/mG2X9JpX3To/F56XP+YbZf0mlfdOrM7Oqo9QrdPmm3+QdH8g6Uvxeelz/mG2X9JpX3To/F56XP+YbZf0mlfdOjOzqj1Ct0+abf5B0fyDpS/F56XP8AmG2X9JpX3To/F56XP+YbZf0mlfdOjOzqj1Ct0+abf5B0fyDpS/F56XP+YbZf0mlfdOj8Xnpc/wCYbZf0mlfdOjOzqj1Ct0+abf5B0fyDpS/F56XP+YbZf0mlfdOj8Xnpc/5htl/SaV906M7OqPUK3T5pt/kHR/IOlL8Xnpc/5htl/SaV906Pxeelz/mG2X9JpX3Tozs6o9QrdPmm3+QdH8g6Uvxeelz/AJhtl/SaV906Pxeelz/mG2X9JpX3Tozs6o9QrdPmm3+QdH8g6Uvxeelz/mG2X9JpX3To/F56XP8AmG2X9JpX3Tozs6o9QrdPmm3+QdH8g6Uvxeelz/mG2X9JpX3To/F56XP+YbZf0mlfdOjOzqj1Ct0+abf5B0fyDpS/F56XP+YbZf0mlfdOj8Xnpc/5htl/SaV906M7OqPUK3T5pt/kHR/IOlL8Xnpc/wCYbZf0mlfdOj8Xnpc/5htl/SaV906M7OqfqFf8Kbf5B0fyDpS/F56XP+YbZf0mlfdOj8Xnpc/5htl/SaV906M7OqPUK/T5pt/kHR/IOlL8Xnpc/wCYbZf0mlfdOj8Xnpc/5htl/SaV906M7OqXqFbp802/yDo/kHSl+Lz0uf8AMNsv6TSvunR+Lz0uf8w2y/pNK+6dGdnVHqFbp802/wAg6P5B0pfi89Ln/MNsv6TSvunR+Lz0uf8AMNsv6TSvunRnZ1R6hW6fNNv8g6P5B0pfi89Ln/MNsv6TSvunR+Lz0uf8w2y/pNK+6dGdnVHqFbp802/yDo/kHSl+Lz0uf8w2y/pNK+6dH4vPS5/zDbL+k0r7p0Z2dUeoVunzTb/IOj+QdKX4vPS5/wAw2y/pNK+6dH4u/S5/zDbL+k0r7p0Z2dUeoVunzTb/ACDrz+QdKf4u/S5/zDbL+k0r7p16dvPS5HeBtkf/AK5pX3Tp8xnVL1KqmeSxHlMqYkxm1tLGChxGU6r49AXSUk2/XahTULOSy27xMZ/+bPTVQrbn0uT2gbZD/wCuWV906Bt36XoHsw9sPruKSf8A/U6hVdQqNh5keCnTwmJomW/VMyqpf6Gw2m8cp/8Apezn+zUmlbgVW3ZyWb1qTT9PkA8qfyQjlLH5jgHQD36Txt96YKPpRts1fG5ZX3TrF3bn0upHFzIe2SwsdUquWUUn4j5J66x1cBw6szJlA7wIK0M9fY7mG/dITS1fF/V9CapSpkCnwJfzkRtTPNcLR6pWo4x1GNH4RbjqUUKuenN+BLcIE/rGlY7d+l9wgKjbZHhHCP8AyklYx/q/JONZJ299L8fSi7aHPh+E8v7p02YHh7BGQfBScceTI+oV1Op9TrPE1cNyVCe0f8Qg8lpXxSjodSqdBgU1kMwYjTCUfmtjGDpc/F16XYQQqHtkf/rllfdOvBtz6XZAHqW2X9JZX3TrVTNCictIwPBZn4bFVL1L+abMpUfZa9rxV4n3nXv8g6Uxtz6XI/8AMNsv6SyvunR+Lr0uv8w2y/pNK+6dWOqU9lX6pWOqbP5B0fyDpS/F36XP+YbZf0mlfdOj8Xnpc/5htl/SaV906WdnVP1Ct0+abf5B0fyDpS/F56XP+YbZf0mlfdOj8Xnpc/5htl/SaV906M7OqPUK3T5pt/kHR/IOlL8Xnpc/5htl/SaV906Pxeelz/mG2X9JpX3Tozs6o9QrdPmm3+QdH8g6Uvxeelz/AJhtl/SaV906Pxeelz/mG2X9JpX3Tozs6o9QrdPmm3+QdefyDpT/ABeelz/mG2X9JpX3To/F36XH7n7Zf0mlfdOjOzqj1Ct0+abU9+xHTVZVEtMzqDJaUVPNViHw+fV5IP6idUw279LxPRMPbIf/AFyyvunUeZtf6W031Tjg7ZAxZbUkH8JpfXluBWP/AJJ8cajWLHscAdQnRwtVtRrjsvonmNcPEOicdtZFbXAPa1xr5F9MMJ4UUrbJI/jTK+6Ne/I/pjFPB8m7ZY/jRK+6NeAPBq8n/S9TzQuycxrzOjmNeZ1xr5H9Mf8Ac3bL+lEr7o0fI/pj/ubtl/SiV90aP6LW/IRzQuy8xrzOjmNeZ1xr5H9Mf9zdsv6USvujR8j+mP8Aubtl/SiV90aP6LW/IRzguvvswJRaVJYbeLDgdaLiArlrAICxnscE9ffrdzGvM6418j+mP+5u2X9KJX3Ro+R/TH/c3bL+lEr7o0f0er1RzQuy8xrzOjmNeZ1xr5H9Mf8Ac3bL+lEr7o0fI/pj/ubtl/SiV90aP6LW/IRzguy8xrzOjmNeZ1xr5H9Mf9zdsv6USvujR8j+mP8Aubtl/SiV90aP6LW/IRzQuy8xrzOjmNeZ1xr5H9Mf9zdsv6USvujR8j+mP+5u2X9KJX3Ro/otb8hHNC7LzGvM6OY15nXGvkf0x/3N2y/pRK+6NHyP6Y/7m7Zf0olfdGj+i1vyEc0LsvMa8zo5jXmdca+R/TH/AHN2y/pRK+6NHyP6Y/7m7Zf0olfdGj+i1vyEc0LsvMa8zpc3KtNvcLbq6rA+UjT/AMJaLNo/rfJ5vq/rDCmuZy8jj4eLOMjOMZHfXPfkf0x/3N2y/pRK+6NHyP6Y/wC5u2X9KJX3Rpt4NiGGR9kc0Jo9X9JD/Sntr/V/P++tHq/pIf6U9tf6v5/31pX+R/TH/c3bL+lEr7o0fI/pj/ubtl/SiV90a35eIe/8gq/000er+kh/pT21/q/n/fWj1f0kP9Ke2v8AV/P++tK/yP6Y/wC5u2X9KJX3Ro+R/TH/AHN2y/pRK+6NEcR9/wCQR+mmj1f0kP8ASntr/V/P++tHq/pIf6U9tf6v5/31pX+R/TH/AHN2y/pRK+6NHyP6Y/7m7Zf0olfdGiOI+/8AII/TTR6v6SH+lPbX+r+f99aPV/SQ/wBKe2v9X8/760r/ACP6Y/7m7Zf0olfdGj5H9Mf9zdsv6USvujRHEff+QR+mplfqvpQ0mqUeHT7320nM1GTyZL34FTmjGRj8pw/K55nw6fHV2WfSOQAo7pba47Z/ACf99a5/U9vPSlrFbptwVG39tXZ1K4zCcF3TUcCikjJApOFd/wA4HVuuiemKUcCqbtl3JGLolDt2H/yRoDOJzd/yCurHDim0sF99eqazG9I4f/xT21/q/n/fWvPV/SP/ANKe2v8AV/P++tK5pHpj/ubtl/SiV90aPkf0x/3N2y/pRK+6NEcR9/5BU/ppo9X9JD/Sntr/AFfz/vrR6v6SH+lPbX+r+f8AfWlf5H9Mf9zdsv6USvujR8j+mP8Aubtl/SiV90aI4j7/AMgj9NNHq/pIf6U9tf6v5/31o9X9JD/Sntr/AFfz/vrSv8j+mP8Aubtl/SiV90aPkf0x/wBzdsv6USvujRHEff8AkEfppo9X9JD/AEp7a/1fz/vrR6v6SH+lPbX+r+f99aV/kf0x/wBzdsv6USvujR8j+mP+5u2X9KJX3RojiPv/ACCP000er+kh/pT21/q/n/fWj1f0kP8ASntr/V/P++tK/wAj+mP+5u2X9KJX3Ro+R/TH/c3bL+lEr7o0RxH3/kEfppo9X9JD/Sntr/V/P++tHq/pIf6U9tf6v5/31pX+R/TH/c3bL+lEr7o0fI/pj/ubtl/SiV90aI4j7/yCP000er+kh/pT21/q/n/fWj1f0kP9Ke2v9X8/760r/I/pj/ubtl/SiV90aPkf0x/3N2y/pRK+6NEcR9/5BH6aaPV/SQ/0p7a/1fz/AL60er+kh/pT21/q/n/fWlf5H9Mf9zdsv6USvujR8j+mP+5u2X9KJX3RojiPv/II/TTR6v6SH+lPbX+r+f8AfWj1f0kP9Ke2v9X8/wC+tK/yP6Y/7m7Zf0olfdGj5H9Mf9zdsv6USvujRHEff+QR+mmj1f0kP9Ke2v8AV/P++tHq/pIf6U9tf6v5/wB9aV/kf0x/3N2y/pRK+6NHyP6Y/wC5u2X9KJX3RojiPv8AyCP000er+kf/AKU9tf6v5/31rKyrOvOmXrX79vy8aLWqhWqVS6O03R6E7TWWGob010Eh2XILilGerrlIAQOnXSr8j+mP+5u2X9KJX3Ro+R/TH/c3bL+lEr7o1CrhcfXaab3SD4JgtaZCk+lwpCvRj3OCV/8A4NzOn/1M673018q7l7Y+l3uTt7ce306LtpHYuGmv09b34Ty18rmDHHwppKeLHlkfHX1RrocMwzsNSLHdVXVdnMr/2Q=="/>
          <p:cNvSpPr>
            <a:spLocks noChangeAspect="1" noChangeArrowheads="1"/>
          </p:cNvSpPr>
          <p:nvPr/>
        </p:nvSpPr>
        <p:spPr bwMode="auto">
          <a:xfrm>
            <a:off x="155575" y="84138"/>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100" name="AutoShape 4" descr="data:image/jpeg;base64,/9j/4AAQSkZJRgABAQAAAQABAAD/4gHYSUNDX1BST0ZJTEUAAQEAAAHIAAAAAAQwAABtbnRyUkdCIFhZWiAH4AABAAEAAAAAAABhY3NwAAAAAAAAAAAAAAAAAAAAAAAAAAAAAAAAAAAAAQAA9tYAAQAAAADTLQAAAAAAAAAAAAAAAAAAAAAAAAAAAAAAAAAAAAAAAAAAAAAAAAAAAAAAAAAAAAAAAAAAAAlkZXNjAAAA8AAAACRyWFlaAAABFAAAABRnWFlaAAABKAAAABRiWFlaAAABPAAAABR3dHB0AAABUAAAABRyVFJDAAABZAAAAChnVFJDAAABZAAAAChiVFJDAAABZAAAAChjcHJ0AAABjAAAADxtbHVjAAAAAAAAAAEAAAAMZW5VUwAAAAgAAAAcAHMAUgBHAEJYWVogAAAAAAAAb6IAADj1AAADkFhZWiAAAAAAAABimQAAt4UAABjaWFlaIAAAAAAAACSgAAAPhAAAts9YWVogAAAAAAAA9tYAAQAAAADTLXBhcmEAAAAAAAQAAAACZmYAAPKnAAANWQAAE9AAAApbAAAAAAAAAABtbHVjAAAAAAAAAAEAAAAMZW5VUwAAACAAAAAcAEcAbwBvAGcAbABlACAASQBuAGMALgAgADIAMAAxADb/2wBDAAMCAgICAgMCAgIDAwMDBAYEBAQEBAgGBgUGCQgKCgkICQkKDA8MCgsOCwkJDRENDg8QEBEQCgwSExIQEw8QEBD/2wBDAQMDAwQDBAgEBAgQCwkLEBAQEBAQEBAQEBAQEBAQEBAQEBAQEBAQEBAQEBAQEBAQEBAQEBAQEBAQEBAQEBAQEBD/wAARCAHeA5wDASIAAhEBAxEB/8QAHQAAAgIDAQEBAAAAAAAAAAAAAAYEBQIDBwEICf/EAG8QAAEDAwIEAgUGBgwKBAkCFwECAwQFBhEABxITITFBUQgUImFxFSMygZHVFhczQlKhJDhVWGJ2gpWWl7HBGENTVFdys7TR1CU0Y/AJGSZEkpOy0+E1c3R1g4ai8ShFRlaEhaPCNjdHSGS1w8Xi/8QAHAEAAgMBAQEBAAAAAAAAAAAAAAECAwQFBgcI/8QAPBEAAQMCBAMECQMEAgIDAQAAAQACEQMhBBIxQQUTUSJhcYEGFDJSkaGxwfAjM9EVNELhcvEWJAdDYoL/2gAMAwEAAhEDEQA/APum5hfdz72V20KRuxcdqUmi2tQ6k3HpEOlu86RLl1Rt1bipkN9f0IbIASQBg9Oupf4udw/3zG4/832391azi/tkb1/iPav+/wBe0+a8jxLG4ijiXMY4gW+gWqm0OaJCQPxc7h/vmNx/5vtv7q0fi53D/fMbj/zfbf3Vp/0awf1PFe+VPlt6JA/FzuH++Y3H/m+2/urR+LncP98xuP8Azfbf3Vp/0aX9TxXvlHLb0XP1bd7hj/8AmY3H/m+2/urWtdgbhJJSPSY3F4sdP+jrc+6tdDV9E+1jUSRLhRk+sy32mUo+kpw4x9p1YzH4o/8A2FSFIOs0JHO3u4qcJPpK7jE46kU+3Mf/ANq0N2BuI4CU+kpuQPLNPtv7q1oubfbbW1m3U1O62FuNfTbjq41ED4eeua3Hvfd92RwzabS6FSJEb5uavKpaiVYygdkdPHGrqOLxld2VjyV0qHAsTXIcWZW9TYLqTdgbhuZH+EpuQnH6VPtv7q1iuwNx0kBHpJbkK9/ybbmP/wC1a4a3ce6FMdj1Oj37UJMmIEIVGnr5jMkZ6hwHssjxGu37W7vwNwoRiOs+oV2In9mQFZyjHQlOfDTrYnHUH5XuKvx3o7WwdEV2kObvGo8unet6tvdwU9/SZ3GHv+T7b+6tL17Wnu7QKKqtUX0j7+kpiL5sptym26pRjgHjKMUse0Oh8egVrriiFJ9v7MZGo8hcdLKm1qQlK+iiTgYH/wAcfbqNDimJY8PcZA1XENJr7NC4nFZ3RmpbejektfC2nRxoV8nW91GP/pXrJMHdlSeP/CRvvB7f9G29916n1SktWbWm2YeDRKg7iKErwmO6vuyD4IV4EdiRqx4Wkpw0SoZ+kRj9WvoFB1HE0xWpixXl67sVh6hY935+SqD1Pdn98hfn8229916PU92f3yF+fzbb33Xq/wBGreUzoqvWq3vKg9T3Z/fIX5/Ntvfdej1Pdn98hfn8229916v9GjlM6I9are8qD1Pdn98hfn8229916PU92f3yF+fzbb33Xq/0aOUzoj1qt7yoPU92f3yF+fzbb33Xo9T3Z/fIX5/Ntvfder/Ro5TOiPWq3vKg9T3Z/fIX5/Ntvfdej1Pdn98hfn8229916v8ARo5TOiPWq3vKg9T3Z/fIX5/Ntvfdej1Pdn98hfn8229916v9GjlM6I9are8qD1Pdn98hfn8229916PU92f3yF+fzbb33Xq/0aOUzoj1qt7yoPU92f3yF+fzbb33Xo9T3Z/fIX5/Ntvfder/Ro5TOiPWq3vKg9T3Z/fIX5/Ntvfdej1Pdn98hfn8229916v8ARo5TOiPWq3vKg9T3Z/fIX5/Ntvfdej1Pdn98hfn8229916v9GjlM6I9are8qD1Pdn98hfn8229916PU92f3yF+fzbb33Xq/0aOUzoj1qt7yoPU92f3yF+fzbb33Xo9T3Z/fIX5/Ntvfder/Ro5TOiPWq3vKg9T3Z/fIX5/Ntvfdej1Pdn98hfn8229916v8ARo5TOiPWq3vKg9T3Z/fIX5/Ntvfdej1Pdn98hfn8229916v9GjlU+iPWq3vKg9T3Z/fIX5/Ntvfdej1Pdn98hfn8229916YAla1cKOox26a89pX0vtxgaOVT6JetVveVB6nuz++Qvz+bbe+69Hqe7P75C/P5tt77r0wd+w6eY7aE8H0u/wANHKp9EetVveS/6nuz++Qvz+bbe+69Hqe7P75C/P5tt77r0wK4c8QTga80cpnRP1qt7yoPU92f3yF+fzbb33Xo9T3Z/fIX5/Ntvfder/Ro5VPoj1qt7yoPUd2M5/wj77/m23vuvWRp27KBk+kfffD/APS23vuvV7/JzpVvS75NBjsxKbyHJ810NtJd6pbbAJLhA7gFIHXxOnymdFZQfiMRUbRpElxsFMTB3YUMj0kL7x/9Lbd+69HqO7P75C+/5tt77r1U2vfqpkhdIuR6HDkoKA2pslLcjj8gc466dFJ5aij9Dp3zpClTUsQcVhXmlWkEKg9T3Z/fIX5/Ntvfdej1Pdn98hfn8229916v9GjlM6Kn1qt7yoPU92f3yF+fzbb33Xo9T3Z/fIX5/Ntvfder/Ro5VPoj1qt7yoPU92f3yF+fzbb33Xo9T3Z/fIX5/Ntvfder/Ro5TOiPWq3vKg9T3Z/fIX5/Ntvfdej1Pdn98hfn8229916v9GjlM6I9are8qD1Pdn98hfn8229916PU92f3yF+fzbb33Xq/0aOUzoj1qt7yoPU92f3yF+fzbb33Xo9T3Z/fIX5/Ntvfder/AEaOUzoj1qt7yoPU92f3yF+fzbb33Xo9T3Z/fIX5/Ntvfder/Ro5TOiPWq3vKg9T3Z/fIX5/Ntvfdej1Pdn98hfn8229916v9GjlM6I9are8qD1Pdn98hfn8229916PU92f3yF+fzbb33Xq/0aOUzoj1qt7yoPU92f3yF+fzbb33Xo9T3Z/fIX5/Ntvfder/AEaOUzoj1qt7yoPU92f3yF+fzbb33Xo9T3Z/fIX5/Ntvfder/Ro5TOiPWq3vKg9T3Z/fIX5/Ntvfdej1Pdn98hfn8229916v9GjlM6I9are8qD1Pdn98hfn8229916PU92f3yF+fzbb33Xq/0aOUzoj1qt7yoPU92f3yF+fzbb33Xo9T3Z/fIX5/Ntvfder/AEaOUzoj1qt7yoPU92f3yF+fzbb33Xo9T3Z/fIX5/Ntvfder/Ro5TOiPWq3vKg9T3Z/fIX5/Ntvfdej1Pdn98hfn8229916v9GjlM6I9are8qD1Pdn98hfn8229916PU92f3yF+fzbb33Xq/0aOUzoj1qt7yofUt10p4l+khfmP/AKW27916002Ju3Pu+HbafSMvvkuRHJTyxTLe4wAcJA/6Lx3B8NXk6oRoMZcic620w2MlxXh5at9taTMmVSXeEyG6zHfjtxIHOGHFNAk8z3ZJP1a5vFKtPCYZzpgnTxWvBPr1q4Ey0aqSNutxOv8A90vuP3/c+2/urXv4utxP3zG4/wDN9t/dWn5P6SuhPh5dde68M7ieKn2yvQ5G9Fz9W3m4iU8X+EtuOf8A832391axO3u4aU8S/SY3FT/+b7c+6tdAUCU+zrVyjxKU8vIPYHrj4aBxDFRJqFPljYJEG324ikhafSX3Fx76fbn3Vr1W324Se3pMbjq+FPtv7q1nfm69nWIG41brPLlrOW4sUcxxf8kaqrT3+s66KjFozcWqQZNQe5MT1qNw80gE569h01Y3H4t3+ZW5vCMU6h6yKRydYVinb7cNXf0ldyE/Gn2391az/F1uH++Y3H/m+2/urTwr9kJ4ErWlQ8umtyRwpAUc4GoO4jioHbKw5G9Eg/i53D/fMbj/AM32391aPxc7h/vmNx/5vtv7q0/6NQ/qeK98pctvRIH4udw/3zG4/wDN9t/dWj8XO4f75jcf+b7b+6tP+jS/qeK98o5beiQPxc7h/vmNx/5vtv7q0fi53D/fMbj/AM32391af9Gj+p4r3yny29Egfi53D/fMbj/zfbf3Vo/FzuH++Y3H/m+2/urT/o0f1PFe+UctvRIH4udw/wB8xuP/ADfbf3Vo/FzuH++Y3H/m+2/urT/o0/6nivfKOW3ouejb3cHBP+E3uKeuOlPtv7q145t/f7aeYfSa3Fx/9L7b+6tPqQlLhRwo4e5xpZvS6nregSkw4LdRqZb44VOStIckEeXw1b/UcQLl5VlLDGs4MYLn8+CULmgVizoiZt0elnfVNZWvlpU/EttOV+XWlaVI24NvSQQj01bwSP4ce2k/20rrrqFAsSnAyKpcSn6s/Nket8uesSUQ1kfQa4uiAO3TV4qz7UfILluU5ZAA9qKgjt8NR/qOL1zraynw+n2Kgc49RA+oXA94bovWydsrvuW0PSpu2fcFAt52uRYciDbq0LQkZSpaUUwEoPuIOvrQ4z4a+c/StolMp/o2bnS4lMisPfgvLZ5jTaUqLfD9DIHb3a+jPjjXpOD1qmIol1UyZ+wXJxQptf8Apad65LF/bJXt/Ee1P9/r2nzSHF/bJXt/Ee1P9/r2nzXnuMf3b/L6BWUvZC868XmPLXnF7WNeKKE4KzjrjvrFzKXkcOcEHrjoPr1zgrPBDjhSrhPsfrzrFUjgVwrT08SFZx7u2l64dxLItpSI1yXZSqa5JSVNNyZSGlLAOMjJGuBbj34dxblkUW37mUxQaSEIQqnSkrM5akpWVcSSTgcQT28DqyjTNV+RsLq8O4PiMfUywQ3d0TH54rou+W5E6iCDZNsVhcGs1jjc9bQ2h0xY7YytZSfPIR9euNPUpqeX1VOq1SpGWAJHrM50oV7wkHHXy1qplDp1MkLltCQ9KcHLXIecLp4M54eI9uoH2asejfteA16DBYAUmzVF17XD4OhgKbadC8auiCT9QNLSkrcCg0ek2FVl0qmR47nqwwpDY4vpDPXvpqpaEppsZbJ9jkNcGPBBR0A1CuuCqo2zUac8rHMiujp17DP92tFi1BFQsmjTupU7AYyPLgTwn9euoym1jeyE3VC7ES87b3V+lPDjz9/XUaTBW8+JkCoSaXUEDhRNiqCXgPI5HUe46kqGTjqFAcWMdh79e54jjqAR2II/t1F7BUEOVnZBLY/O9WP4wN4HWXY679ZQhxtLSHG6W2Hm8DBUSVYJPftpalU6r1R3m16/bjqJ78PrIZT9jYGpqZsL1hURUloyCniUyHUc1KPBRTnOOnfW3zwnHu1m/p+HLsxYoUOXQGWiG7XyibDr9e9U1UoMBqlp9ZrNXZZiAlkLqDpAPcEgk56412i1qg/VLZpdSmIWmVIitKe4kYyvhHXXLmfUE16jrraUKpwf+dC8lIcKCGyr3ceNdlUlKe3TgJR07dPL3DsNeh4bSZSodnc6L5l6cVs2LZTDIga9Z1+H3XmjRo1vXiEaNGjQhGjRo0IRo0aNCEaNGjQhGjRo0IRo0aNCEaNGjQhGjRo0IRo0aNCEaNGjQhGjXnshJUrIA6nAzr3C8/QKhjPTy89CgvQ2o+P6tHDjpqqXX478hUOiRpdZkoOHGac1z+X71LB5Y+BWD7tIB3YrVUmVSmUigpgP0+SuE8KgspfYdRg5U0AehCgR16jB8dIua0Zn2W7B8PxGOqcrDskrqiuFIKirGPDHX4/DS7V9w7VpJUyJYnSvzI0P55f19QgfWR8Nc6kfLFR4l1q46hL4+6UL4W8eWMdtex40aGD6pGQ37+Dqfr1jqY+k2zBK9jgfQisTOLfA6C5+KmVa4LhuaSXXHpdIgoGWYTTwC8+JdcH9g1p+Urrj4TAuyaAB0DqG3R+tOf168wnp0T549/nr3i9nGeusJxdUvzL2NH0e4fSo8jlgjqdfivTV72UsPPXfIDn6LcVoJ+zH9+pCLlv9koWi6YiwD9B6njCvjwKB1D4U54uufMayScfRT9en67WH+XyCR9HeGEQaI+alquzcFUwSl1umEBX/AFP1Ehoj/W5mf160Q96K8m6pdt1C1Y7i4sRqXxMSy3zW1lSSpIKT9EpGev8AjBrUpKnFDi9o+/STfba6TVLevCHkLjVBFMeTnq7HkEAo9+HEtq+o6sZxCtMGD5LBivRXhhbIpx5n+V1Ze5lWcHBGtJbRPVDkiejGPghs69Z3RqLJ/wCkrSWtA7qgSw4R9TiU6XPYCQhDqCO+Mjr8Ous8+yOE9vDodHr9SbAKP/h3DMhEGes/bRMErdJ5yKpqjW1PMlfQPTi20y39TalEn7NLCGX1Ornz33ZM+R0ceUceOQhtP5iAeutyfepA1mOis5x/adU18ZUq2Ngujwr0dwfDO3SBLuphRXI0F6t0b5T4PVfXEc5SugCAcjJ7gZ8tdnTzVHicHCrxT5HXG5DLUphyM8jKXO/92nfbuuv1Sku02Y9xTaQ5yHM9XFNf4p0+J9jGT2zntrdgK0sybheR9NuH1DVbjGXGh7k3KGNYlWNCHOJPF4a94fs1u2lfPSSdFkhSFJ9rprHsr6XEPs0FxlGE8PXPnjUObcNvUx71afW6fFfJ/IvSm0ue4cOc/q0w3orGtc+2sdFNUtAxhHX46B9Hi1i28hz3ggKQsdApB8R5j362Kxw+zqHckBmMysdGjRqSaNGjRoQjRo0aEI0aNGhCNGjRoQjRo0aEI0aNGhCNGjRoQjRo0aEI0aNGhCNGjRoQjRo0aEI0aNGhC8HbWaQlRT7JT3yon2QNYq+iNQalWI9LbQ0pJfmSDiJBaGX5bvggJ8vEq7YB8s6XtQk0GYCrK9WLbhXNQI1yT2qfBD3ranXweErH5IHy+cxjXbWHUvJQ2h1CgtsHiSf16WbP2uhGjOyb0jR6jUqn7UlLzeUtjwbSCOgHnqhrOy100OsOVray9l0tTyi47TqgVPxSonJ4cdUfr15Tj2FrYt4dS7QGy9nwnD4blBj35HHc6H4aeN10hx4x0hbz4I7lRGO3mfLSzVd0rBo65Prt1wgYIC3221c1TQJxkhAJ7kaX4O1W4d3LXG3ZuWEqmlKQmn0fmNhawcgrcIBx7saf6Zt5ZlKyiBbsJtK0IQpSmgrix5k99cfC8FrVm5n28VvqnCYZ2Vzs/wDx023I8dkhL9IfaVSktG6AST39Uf4fj9Dtry7d3KHGsY3Naj6bikyEkU+PGUA4+euSE9/Z65yPAa6d+Ctu5WPkSF18o6B/dqgRtVZUestXXDoTcaosMrZaLfspAWrKjw9snWmlwKqHgvcCPBTqYvhwg0mOBF7kEH4AL5Dtlym1RJulEpydUKg6sSZL4+eacySWjnq3w4I6d+n6Q1eLdrMCpwK7b8uO3Ppr4dS5IRzELRghaPdkEjpqfuhbtOtXfSYzRy0zGuGjfKUiK105chp1KeMjw5gV9fK1GwlSlfNn2BkpAJ+3XTfhKNJvKAgL3OAxn9Rw7ajxbobp7Y9JtyJKcFw7b1WJGSrAkR5LcgY8ykAEa6daO5tqX4zzrWrLMotj59nBS618UnqPjgjXzsrqr2UrScY9rtqCukI5i3oUhdNlrWD61FXyldOwJ8QdcWrwg+1SdboVlxXA8DiGHktLHdQSR5g3+a+v0KcH0l8XH26Yxrb+d3wNcw2bver3Zb0n8IeQqoUqUqJwsOAqUgAcK3E5yM9fs10xLmWxxniPiU9tcl9MsMFeKxNB+Fqmi7ULYT0741r5vMPAhWD56ybR4pSfr8Na3F8KvZ4EJHdSumdRgaKjvWauYHFcPVPB0+Os0nhbBUMnx1H40FwNLdAcQc8OR2PY6Tru3l2/spxUSq1+O7N4iEwoqufIV1xjlpyoH3HSdA1VtChVxDstJpJTm3KS4lZb9sjsO2o0qpxIDJlTqlGisoKOJTzgSAScYJPn4a5zAuPcTceNORS7fm2bECmjDmT2QZDycnj+Yzxozgd/PV6raS1JwqSKy09P+WUtGYlx5RStTfUED83rpTPshaXYVlE5a74PQX+/3TXFrFNqCeOBVIj6f+ycB/Xk61VCv0emJxMqTTa+Wt3hKhxKQO6gO+B8NILvo57Z/SjQZ8X/AOh5rif79MlJ2ts2kuU95unqkPUtlTEV2Q6pakIJJI9/c99RBcDcKdWlgmiWPcT0iPnJHyS1XNyLirLENvaW3UVk1JtZFUfcLMWNhWFcaSOMny6DSbGoT+092x9yN1bgkXC/UQIvrTEIhqmqOSVABXsN4GM4J699d6jxYMNpMaJFS20kcIS0gBIx4dNYS40Z9pTT8YSEOdFIUkKSR5EaZpl1ybrRQ4ozDtNKmyGGzveI/wCUW8AAOoVVZt20C7KWmfblQjSY3EUkMu8WD5dhj69XuCFYBxjPv8f+GNcnEa2NsdwahWvUZFIptUZZaW+B+xFSCQAEpRk8z6sa6BTrotqoyXWYVwU2Q+2stONtSkKUlYPUEA9851JrpmdVlxWEyvBoAlhAM9O4kW+S596XXtejLuZk9rbmYH/1M674Sc6+fvS1cB9GXcsNK4h+Dc32s9D82dfQJ769XwL9h3j9guPXEOuuSxf2yV7fxHtT/f69p80hxf2yV7fxHtT/AH+vafNcPjH92/y+gVtL2QtbyQUglOcHVJeFSep9sVOoQ4D86RGiurRFYyFunhOEDHif7dXTg41cGMdiFZ8fLS/ds6NCodReqEv1eOmG9z5CVcJaHCeuR5dO3jjWGOytOHE1miJuFS2Xt3aSbUpkCVazZabYy23OSHHWuM5KCT45Oq25PR12trjgkIt5mmywQEPwAGHPPujUvYGXWZu1VvvVxb7kgxEK5jxypQ8CSep6eeuiODiGEjP6Xw1W05IcAuhWxmLwOIfTp1TYkWJg3+i+TKvRalaF2T7Oq9Wbm8psS4biR7Xq/wBH5z+HnHXSdZO6NnbjSqzCtWcuQ7QpXqc1K2inhdz2Hn2Oul7vSyveaTEciMMn5FaLTyUYccHNORnxA6dPeNK0Ok0iluPu02lR4bkhwvSDHZS3zV4+m5gdTr1vD6wrUJNyvaUXVqtGjVdAkX70oX9cEpioN2XR32I0qqx1l2c+5hLLAODwj89Z69tNVHpsSh0WDSIC0CPEZbZaPi5hPf6++lXcxyBUIsW1G6LDnVWoEtwmXmUOhlAOFO+2DwAfwcZI03UymJpVNhU9Cy6mFGajoW51UeBGMk/r1vOgUac8x51Sxuttydz7VFsC6alQh601J9ap68O+wc8PwOnCOyplltnmLdLaQnmOHKlY8SfPVRWr0tW26jS6VXa5Egy6w/6rAbeWQZDv6KemrlTnCypaU4WOpHfGlJgK1jaWdzm67pSj7W2vF3Olbqssyfl6bBbguHnnlctAwMJ7ZxjTervxJ7566RbCvK8rkrFyQLrsp2hRqTPMWmy1uBXrrY/xgwBgHy/Xp1efaZQp2S8hAR1KnFAAfE6HTZRpGkWlzBEnwusnWmZDbjEpvmNOJIWnTltjV5c6jyabPe5ztKf9WDyvpON4y39eMa5JK3Ps2PIVHZmSJrqAQUwmVugHtjPb7DqptPfKTEv1RottzHKa6A1Uo59p046BeOzfD8STjsNbcFULCQdD9V5j0swQx+GBpQXtPmRuF9QcY/OyM9tZAZSSntqLTqhCq0VidBlc+K6n2FJPfzyPA6kK+bWEJzwnxxrrkd918lcCxxa4LLRo0aSEaNGjQhGjRo0IRo0aNCEaNGjQhGjRo0IRo0aNCEaNGjQhGjRrzClHp1PloSJhe69SPzVdCeg8Bn36xHGBnCcds56fbpci3xBr1Qco9pmNU5yFlk8UlLbSV+IJzxnHu76A0kSmxrnmBqrSpVym0uUiJIccXJWOY1HZQXHleHRI9/T6xq2oe39au0My7wXIplMWslumNq+ccGP8aods/o/HTrt5YbNrxnX5y0SqrLVzZcnl4KicYQD34E4wAT56cXvmU8fLK+oHAn49/q1kq4gaU12MNggwZnqtpNv0SjxBBo9OYiR2kYQhtsJA180ekZbH4Ibm0e+YfCId2til1LhH/nrQKmFH3qaJT8GRr6meeSGlFauBA+lnw18UekzuXAp28jcW8GpbdGt6A05TUsgLbdkv9XZCkg5yBy2wMZGFkfS1kqdqSvQcHJp4tmUx36WU1KSFcXER9eslaUIu6drSnoyMzWWJK0NtyXoq0tZX0HU9snA6+emz6fRIydYrjVfTaT2uEMuoVauCi23DFQr1SjwYpWGw7IcCU8ZOAMnU9JQ82HWlIUMZBSeh940u3rt5Z24tHRQL4oyapAS+mQGXXFo4XE9iCgg6u40duCyiNGbDbTTYbbQnOAgAAAfV0+rStsgGpLg4dnu1W5RUPZRgny0ZPDxYx4aRI8LdZvdGRNk1mAbHTSlBEQNj1n1o+Oe/lpwlzqbSo4fqE9qM0tzHHIdDYyT0GSe+nCg2qXAkiI6qbhQ8caVb7oNXqyaTKoqYjz9LqSJwjSiQ08Q06kA48QXAfq0z8XE4rh6pHjoUniTwqSgjxChkd9IWMqb2is0tCTUxt1ZSeNdYt+mpR3YbYU4G/iSOuiBWrvpFyQKJc/yfKZqjbvJeioKVNrbQFHiHkQRq7uavxrYpiZ8iM7Kfcebjwo7KiC46teEgdcDqe+Djy1T21Qa5Mri7wupDbU3khiJDZc5qIbR/KZVgZcUc5OPHU9pKyuBY4Mabpx9ge2pPv1hxJVjjJC89Ej874azCf0e+km7dsm7pvW2bxcuatQfwbW6tMCLI4I0njTj51OOuotidVfWdUY2Q2U7K9rHhqM5FcTKTUoExyFMaGG5Da8EfwD5j3akqGE6w5fC2V+wlPc/8dNjywy0pYilTxDCys2QdVYJ3mXQZkGk3VS1vyKi6WYz8LBCihPE4SnwwOvTzGr9e6lE5ZMWDUJKv8mlgpz7snoNcatFt65q3Nv6ouLWkKdplIaHZiO2r5xQH6bjqcE+TYGnlI5eSlWSe6iBk/Hz1vOOeyxAK8gPQ3A4l5qAlo6BTKldVyXA043zEUeG50WhleX1I8irw+rVNHotNZaUj1NrhX0JKBlXkT5nv19+pqlAp68AGvQpDh9lGFjAOstTF1atyV6DBcHwfD2cuk0eMXKZdrJTyWapbrzvEinONuR89SG3Ar2fgCk/bp5HF9HXL7JlLh3s5DCuEVCF0TnqpxtfQDzOFKP1a6i4FcwJ4k9Brs0X5mNJ6L5Fx/DtwnEarGC0/VGjRowr2vIeZ76s8FykaNA69PHRo8UI0aNGhCNGjRoQjRo0aEI0aNGhCNGjRoQjRo0aEI0aNGhCNGjRoQjRo0aEI0aNeeHXQhZJ4D9JWNeqR+j11rkOR47SpDqw02gFS1uHAAAz/AHarolUqVUSF29blTqSCcIeS0EMk/wCsTnHvxogxmCbWvf2QJ8FvqlWiUlLXrPGp108LbLY4nHVnsEjxPu8uutHo/qqtUuy+l3PTWmarTJzTUUu9VR4ziOIN+78mo/8A2tdD2929epDqrluIokVp4cKfFENo9eU15e9Y6qPuwBT7ibdXE1cKtxds6gzCuRbQYlwpWTArDCAeFl9PgocSsOAjHiD21mq1/wDBq6+DwgpDPU1XWGWuNv2lL+vWYYSOuevnpI2o3Hhbi265OZgvwZsB9yHUIrygSzIbOFpCh7KhnxGNPSVZ1iAgQugtRjAkK41Z89a1QSrhxJcABzjUvRpi2iFFcYUhspDysk9NLG5F7U7buzqndVYwtins8QQe7rijhtse8kgaapRw0enjr5q9K+tJqdas/bplwLU/IXWqkwD0DTQCGuL3FZXj3tnQTF1dhaJxFUUhuuVwZFfuCtT78uzDlaraUN8kfRiRh1bYT8OufedL26Fn3vdqaQ3Zl9O24un1JuXLU2CfWGAerfv068nDpXxHsfHqc9yffqmt297YuyROi29W4k9dLkerSkx3TlhzyPbHx1jLi45l9Np4elQpNw+iui77JLmRwDPX+zXiPnmwU9UkhXfP69Qa7SUV6izKK9JfjNz4zjKn46+FaUEfTB8FjS9YVoUnaiyIVsuXJNnQqfzHBNq0pKnHCtwqIKjjI69BqOW1iry94eA4WjVMhiV2m1g3FadfkUepup5LqkJ4m3hg44k+7VfbO/28lOrU6p89FeoUd5yAVulDaeeDw8QSOvAD3Oqtrcqkynj8hUGs1bhyA5GiANEjOPaWR09+NbrAoMyBY7NPrEcsuv8AMcdZ8U8ZzgkeOsVXhtJ4c6LlKrUp4tzadRocI1gT4T0X0tWarvaiHTnqLS7eK3IiDOU46vCZBzkI80YxqFS6dv5OqbK6vcFCjQmnEOPMx2CpTiM9UdRpN2z3Vl2lVKfYV2vrcgLHJptZdUVKV1yGnie6xnAPkB5a+iQ0p48wudD2GvK1aJovLHEyF5THivw0inUpNANwYmR4yfhskFzbOdOSW65d1VkgVBE9jluckoSg5DRKO6M47+WmClbe2hSZ8qrRLfhNTZrpeeeDI5i1k9STpgSlLeUp8fDQnj4vaPT4argLlOxtd0jNY9LfRHLSn6HQ+evUp4UlGemc6y0aMxWbeV54eWvdGjRJQsUp4c46Z7694cdumvdGiShR5EFiU2W308SfDI7e8e/SHXdg9rbgeXLlWzHYlOkrckRRyXVLJySSPf1+vXRNGkb6q+jiatD9pxHgV84+kltvDtP0bb7epdcqnqtPtOpsequSCpDvMSDxqz3Ix0+OvqvXBvS5/axbm/xbmf7M67zg4GvW8AEYZ3/L7BY8bWfXeHVDJ/2uOGpQKd6R16uT5jMdH4DWuvidcCRgT69k9T7x9umOTuNYUNJXJvGjNj/6Obz/AO1pSqVuUC5PSHviHXae1LZXYlrt8LgPZU+u5H14H2auo+y218dvhRZlMV5ZZz/adcPjIPrj47voFvwYwXLHPLp7gPuVKlbl2EKfHqKLphLYmSvU47jTwIW/gHlgjpnBHfz0pTbTru8EWMu80SrepseS4HKSzJQr15sEctTix2B8hnT1Esq26bGbp0G34LUZt31htsNDhS724seeAPs1bohgLH6KOw1hDZEO0VgxNPDHPhQc02J1AWuPHZp8VuGwhplplHA22gYSlA7fDWz1pkp4OI5wACMdTpN3cvxVgWbPr8WOmQ8jgZZbV0StxfROT5Z18+vVzcS4IKG7ivGYgrd5xap6OSlJwPm8juB4fXrVh8OcQ7KwfwteA4LX4lT9YzANmL6zunH0lE0xy5LUqNNcS7WGpbkWSy0QSIy2yTx47AKSjGdca3b2+qe49vt0ClXxOtqQ1KbfXLhJC1qCTnhIyMDTRDpMGmuPyY6F82R7chxZKluHv38+nbzxpW2y3Spm6UKpz6bRapAFMmGGtNSZLSnCM9RnuOmvR8PwhwjCCd5XqmsZTw9PBPMmI+5HkTCxtflTLouS5ZjrfDElikx3XVAcLbSQHAM9sucZPx07mQhSU4dQpP6Q7fD465hJsmindWbDrbTkuLW2vXorDjquU3JQOF75vp1OOL+VqzmWg1a7gNv3w3bcKY7yfVpHA6yXT/kgtQ4FnyGSdb3QSo0S+m0gCwtqmKvWPa9x1Km1iuUCPOm0J4Sac64kkx3fNPn9fbVypSUoCgOLvgK8fjpFnOXdYPJrdSrDlxUZtf7OSWOXIit/5VsAnIHiO+PDTE9fNlR4Pyk/dlIDWOYHPW2wFe4df1ajfxVoexhMjK7vVTWLkr1Yrsm2rKZiOPQyEz6nLz6vEJGQ0hI6uO4IPcDqOutKdvqJMmoTd1yTa7UMcZjPPpYZCB4hlshZA95X31t2tbectqZV1MOJTVKtUJzS3ElJU0uS5ynCD1/J8vHuxr2dtXbczcuDuwTM+XY0A05tHO+Y5aiSFFPie/26dgYVeVz2ioRmJ69E0w6bCpLIiQYDTCEHKG2Ww2n68dx9nx0l7fxUUe47ktmmKDlKiPIfbKh1ZddHMUyVDq5ji7nr4HTHd9yN2rbsytFlbrjSCGmfF909G2x/rLwPr1hZNurt+kpiSHfWKhIcXInPeL0lZy4r4Fece7GiTlKm5rDWaG7K+o9UrlpuLNGS1Mhur5jsFzLYye5bIzgnx8D7tdDty8qLcQ9XZfWzPH5SK+OF1HuA7Ee8Enp21zvi4c5SSEfTA7//AA0qbjXxYNhW/wDhFf0tMKDzm2EvctanCpRwB0GfHv21soYxzAGuEheZ4z6L4bGE1qTsjt+i+juBRypGVfAHWGeh8/LXH6DdVeosdt6jVL5SgLQFpjyl9kHtwueGm2DupQOJArCpFLkdA4moey0CfJz6H2nXRp1mVrMN+m68Bj+BY3h4lzCW9RcJ00DrrVEnQJ7KZMCbGlMr7LZdQ4P1HW5SgnClK4Ur6gnpn4akTBhcctcNViDnR+djOslKLPtOI4R/C6axPXJLXQdzjoNTEuuAokwF6Rjxzo15xBXtJxj3a90lJGvAc+GskpUo8Kep8vHXiVcHsqGDnt4n4acE6BRJE3KD06aNeKVxK89e6XimEaNGjQmjR088jxODgfXo1DrFSdgphtxIapUqY8I8ZlBALjh8CScAfHRcmAjWwUzhPDxAFXXAwM51WTq3FjvinRczao6eUzBjkF4rPmR+THmo9sdAdMlL2ouiuMJk3XWlwWXR/wBRgOdeA9cOOeJ+Guh2/ZNuWzEREpVJjt8H+MKMrPvJ76qdXpsF7lb6WBc4y7RIlB2eeqCU1G9p5lSF/wDmcV1TUZkeWEYKyPE5GdWdW2F2oqiCJVnwGnOHHOhhcZ7PmFNkHPxzrozaSkYxjWiUkN8Lqj0z1PlrE6o59yV1WU2sgALkvo9VByDCumyZ1UlSn7XrrsRluU4XX24jjbbjRKj1WCS6Aev0T111x10BoulKghPU9PDx6a4RdN32ttPv1Luq9ahEo1HuG22o8Wc64EtOzIjzqlNfw3S3JSUDuQleOx0nXR6Sd+XpxwtsaUih0pZ6ViqI+feGcZZYPx/OwPfqt8M1WzDYarizFISVdb8bsXlDvVO3FiVqJTC3AEqqTVs859ouEhtpsEhCFkYVk56Ed+2uRw7RpENTkyW2up1CQ6XpFTqBD8t5wnJWSRgHPQYwMeA1uoduoovPkLekS5s1wuzZkhwqdfcPir4atuLodZqlXMvf8L4VSwdICoO2QqK9KPJuS16jSmHUIkSY59XJyAX28ON592Up7e/Wizbuh3FT+SrmM1GEENTYrjRQ8wcY9pJ646dxnVVPqdzXRXahbttyUUmBTnAzPqIHE+46QFcppPh7Bzxau7Zs2lWql52nesF+QeKRJfc433iB04jqO11tZJfNPbVX2MpHElf9+kvce9butGRbzVs2DJuRuqVEx5jjD4ZMNoAe2c9+pP8A6OnROeEeH168VwkH20DJ4cKPjqI1Wiq0vacpglYcXAlTrxKT3OcAnp1JOMeXfA6aVdw9sLX3Xt1q3rtEtyKiQ3KxGf5LnGg5B4hnI1Ov+zYd+WjU7Nqb82JGqjPJddjr4HUdQcpP1amWnb7NqW1TrbjSZEhmmR0Rm3nzlxQAxknxOjaRqoOaXPNJ4lsKxZZRHaQy12QkNj4AYHx+OtnRKStasDudeDvw9ScZ6DWiZNjRYrkqS8GWG21uOLX0AQBlR+oZ+zUVc0Bok2SpfxDVcs959wIiorQ43DnhBLag2FfFwpH16cEpbTxp4cKQfPPj5f8A29cyuerV/cajClWPbckIW61JbqNTbXHZ+bcDiVIBHGvPD04QdXKqhuiy2JjUO3Ki1/kIstwOKA8UqWkIz8Tq2JAWFlUMqOIEz+fwnXiUDw8PhnXgWriAKCFE8AHn4/2aVqHf1Hqk5dEqKXaVXW+iqbNbLbp8y3n8oPenOsb2rk9pti3rfymu11ZjRfEsNY+efI8EJR4+JIA6nUchV/rDcuYGVlUt0LWpdTXTnjLebjuBmXNZZ4o0Rw/muOZ6e/AIHiRpoVynGjxJ9l0Y4s9wR0x9WqWlWnSqPb6bbjwQuIWy0624Qebn6RV5k6U6bdCNvY7tn3JGqLjNPWWqVMaiuyBKh92kcSAfnGxhs56+zogbKHNcB+roVbbauGNEqtrf+cUOpPtFQ/Oad+eaJ+JcWn+Tp0CeIDSfYNMqQ+U7nq8VceZcEpEkx8jLLCE8LQPv7qx/CxpxT0z49dJ2qnhp5d0j3pUt04d4W1Fs2gU2ZQZL/DWZEmRwLYb4u4GOo4dOwVjltBK+HBwQOmMnHXQ43xHPjjp01gpt1XRP0eh4AcDPjpEzqrGNyEkXla5kdMnhdQtbT8ZwONPtrAU2c9xp4s++Hao8ujXChDVV7tqbQSmWB+enA+njwxri9qN7rJ3FuT8KnKYbR5TfyGGPywXkcXF49s9/dpynQG6k2G1/NqR1S6k/ONkeKT5614fEcgw42XnuMcFpcbpFzRleDZdmV7AB7/D2uvl00nV/cT5NqTtIodIFTfiDEpxyQGmW1n83ISrJx16aWHryvN6mpoi0RkuIHLcqST844j3J8F+eoEeGzT2Qywg9OuVH6RPUrPvPjrbVxjabYYZJXlOEeiFarVc7HCGDbqnCHupBRhFeosyAT3fYAksj48AC/wD7DTdTalArEJNRpktMmMvs431+0dwfceuuT4QhpXsEE9wTnOtcWbKteYK7R1ucDZzKitjo6145HgR56hQxgf2X/Fa+LehbaVI1cESSBOXuXZiMAdUH4HOvB192oFPrVGqEVmfCqLDseQ3zW3OIAEf3H3asEqQ4lKwoFCxkLHVPwz563EEL54QR7VkcPtcGR8c9NYq4kqxgn3jtr1TaeH6RH1a1Sp0eEoRpDzTThOAHHAknHfvps+KRBI/CtujXnspbSVHBV16+PkR5jXvbHF0J6gHQmjRo0aEI0fHprzi4fa7Y69dZFtTivbWEqA4uEEE488aLpdw1WKeJR4UhX2aFez9LWYSfyXNWn6tL8q9rbi1GVTFTy+7A4PXVMNqdTFz25qkAhv68aIcdAiDCv0J4xxfRGM5V01jxe458Bqqj1n5cqCKJZ6GqtPdIPE04FR2Ef5RxwdPq76l1+kXXZKhMuRcabS1gesS4yOWqPnxKf0B56UwcpVooVXszAaKYlPFnhPbWPF14eHUZVTpsNxqNJqkJtx0ZaSp9ILiD2UkZ6g+epi21o6rQUp78RGB9uiHA3VWwOiw/k699ryUfhr1JykrHtJHiOo0FQUpOOAqJy2c+PhjRedEpEarzrjPAf7vt7awfebituPPPJbQ0MrcWQEp+s41SR64zcl1M2DbFap6aqWTJeK3A5yWgSDwpz7bmc5/R8ca6PSdmaIl5mZcE+bWXGDlDcpXzKV+YTodUbSu5aqWEqVe5J1uUpO4NYhIZiPrt2E5z5ch5KkplrH5NlAIyU8WCVdjjHjrubUKOyyGm2w2hH0QkAY9w1jFp7URsMxkIZQkYSEDAH1alLTxDA6awVavNMbLsUKAw7YGq0qkcscAaV0GfDt9uuVbq3jW6hV2dqtvHgm4qwxzJs0nibotPJAVLUBnLp+i0jxWrjPRs6dr1uOJaVs1WvTFlDdPiuPJyfpLAyB9ZIH1aR9j7MlUi2hedYS4u4brWJ9SkOq9paFZLLYPglKSOnvV56r7pWi+sJ127siiWDbEa37dhpZYaHtrJJU8vxWonOSfjprA4c6wjfkU9vq1t0kKBUqrBpLKpU93kMIQtxx5RAQ2lAySo+Axri9Q9MHbZmU4xQqDdtwMNkoMum05HIJH6JecbK/iARq49K1b7ewt1KjuLRmOwhZR34TJZBA+IyPgTr54orKGaXESyy0htDLYQlP8AqDHb/v11Co/INF2+DcLbxAuzmAF3OH6Xe1EtvFSi3RSnPBEqhvLOf/qQWP16+e6bekbcy9br3DLy1OzZ3qkaO6gpeiw4/wA00lTZ9tvJDjvUDPO1eqShz6aMnz0r16wqZVZqa1DffpVVQOk6IrhcI/QcHZY92qXVc4g2XpcJwRmArc+mc3cmnIThLvTPiASPtHTVDbVi2paMipS7bt+JTXKrJ9ZnFkHLyz4nPx1RPXFeVktqkXlCaqtIABdqkDIU0M9FOtdwB3JTkdOunhiQzIjolsuhbLqQ4lwH2SD4g6quAuy0sqkEi4Slf9UqbC6VQKPLXBk12b6sJQ7tNd1Yznr16dNew9rbYZUh6peu1dxGDxVCSt0cfnwjCP1a03U18qX3aUHOFRnJE4+4BKR/aDp1SorV7KM569PhnTmAIUWM5j3FwmLBYMxmUxRGbRwNoQQEpwAPLWbfEnDqTg8ecdxpN3C3XtPbSTQot0PutOXDUW6dDDTSl5cWcDOB0+J04pUhziKFDgBxk9BpQdSpsqUy7lsN2qNWKWxWIKoTpWlKzxoUO7bg6hY94Ouq7MbtPKjwrAvV4m4EBaIr7aSUzGkAYJJ7OAHqPhgnrjm3Fw+OB56qrkkeqU1VSE5cR2O6041IaHzra+YAAB36gkY1zcbhKdRhqHUJYzCtx9EYZ+5t3GI+HVfZCVDHH189ZhRV18NV1GcfepsRb6eMrYbJcV0JykeGrBHj5a8v3gr5w5uR5astGjRqCijRo0aEI0aNGhCNGjRoQFyP0uf2sW5v8XJn+zOu85OuDelz+1i3N/i5M/2Z13nXruAf27vH7BZa/tLkrH7ZO9fb4f8AyHtb/f69p74VqH08j4aRYyVK9JK9eFKf/wBh7W7/AP0fXtPSlfpdPhrj8WdGLf5fQK6n7AWOOH2OMZ14lY68CeJQ6ZB7a84W1KxxrB75zrxRU26lYCODseuMnXP9reFPRcO9J5hyQ1aqZcwt09VR5bjPbmu4HBn69cEvjdCNY92WxbDtu1Oc5c7i2USIqctReDAJcPnnOvof0kqu2ujU62YjkNdTlT2no7TqeIpSg5UoeWuXkI4itHxypsdeuMpz216Hg4ApmRqV7rhhqv4exswRMaaTPzWQUj83KghefiQe+oc6pU2kMrmVGZGYjtZUXHsJHvzrfIbdXHWhpZbK0FLagAeUSD858Qdc023s2i1Zh+pXBA+UZ9PnOxUSJU16Yw+UL6upadVwAnwx01123klbarnBzWNF1b22JF43Ii95LLrFMgNOR6Ih4YW6F/lH1f63h7gNWG4G2Vn7msUxm76WZZpExFQi4cKOB1HQHofb9+oNQ3RtukbjUjbB5mb8r1SJ6xFLUTLDSBkBKnPA9PDT106476HEggopMo1Gupm/XxSPurN3Cotqc7auhRKtWlvNNmPLOEconCzj3DVvAtK24ampTdvUyPNWgKccbioBB8euPPVLZCt3heFzG+F0IW8XkfInqgUHinx52e4xpzlPMspMmU80hI9lXNOcdemNO+irby3E1SI8RYQl+0tx7LvmdV6ba9WRJdoEtcKalLf5F1HQj3+X1ar9urXvy3n7gdvS9zXmqjUefTEcrh9Uj4OW9WtJiWnQpEyVRKRAiPVCQuTKchxClUhw+JKASft1ZNVRhbimVB5p1xJCRIjFpBHc4J7nt+vUuXUAJaLKHrVCo9oqvGbaEr1Z78Itw6ZRwpbsO3G/lOS3jKef2YQT44JCv5OnRSUY+dSFADBGM/D7P7tJ1Ji1ylbjTqbTaO5OTcMdEqOps4Sy62CCHCfzcKJ657a6UztvcshnmT69CirIHCzHirXgeGVLUOvwAHu1czC1atxoufi+PYLhri2u7tzp06Lmm3e59D3NduCLRoc1tdu1FdMkqlM8HEsAdUnxHfTHXqbRKlS3fwihxpMGP+yHEymg4lvl9QvB8sZ+rV1+Bd4Ud1aWIEKqJWS4HYwMdxRPQkp6gnoOpOly6Koim0SotVemgOsNct2HKXwl5BOFAEdF9M+Gm7CVWuAhPB8bwWKpGKoJAJKTrpt6zPSQsBqBTLtkLo78kKamUt/hHMbOSnIx5YxrokdKWYbUFtRUzGaRHyv2jwIASM+Z6aobTpdn2fabLNp0aPSaWhsyOVFSUpGRlRx3J1WbZ7epsRNZmR7urdaZr1RdqyBUpHMLAd6hpHToBrO5jrjoulTILw6xzDtEJgr0OBSYiqrDb9UlN4IeZ9lXH+b1+o6YYt+X7UI6JLEmHEC0DCCzxKOBgkk+ekKuXDGrzcelUoFxx+UWTlsgN4BCvj1I+3TnHa9XZDfYNNgHW01auFogT2j1XIdw7B8XxbnlgLGgDzvP2VvBv+66eR6/AhzmwMccXLLwHkD2xq2a3Zip4RJt6px0f5TgDoHxGlU9PgTga8Ckq9lS1p+GNQGNqG7gCs1b0P4a/wBiWnuK6NDvS1aoOaivRw4BkocVwkfEHtq3blRnkhTcthYPYpcBzr57vSu2fTYUiHXnWluOsLbEdDQdkOE9AEpHUHv17a8sG3ksWjSE1iCtmcIwDyS8sHPvwR1xrQOINiXNXCqeg7n1SyhV+IXfZ1UpsCOqTMmR22WwVrUpQ6Y/v1zy4N96TRUtT5FvVBVMkyW4yZCHAFuFfZfLx21Q/ItKyFqhoWpByOYSsA+fU6T4ypd/Vpqepvk21Qpa1MIxlVRmN5TzD5Nt9QPFZJz2GoPx4J7LbK/DehNOkIxD8zjpAX0fS6rTatDYmU15p1l38kU9COnUFPgRqdrijdPUy869AqVQgOvnjc9VeDfEQO5BBGeupqKhdjaQkXxVcJ7BaI6v1lo6vbjaJAJsVza3oTjmVCKJBbteF10qSn6XTWRSpOcp1zSl7h3TTkmPXKa3Vmx9GRHVyHiPIp6oPx6fDV1aN/TL4nVClWvZ9QkSKOtoTm33kp5QcBLZCuuR7KhnHgdXCo1wlpXAxfB8bgj+rTP2Ten2lAJ6k9Mar6ilblXocOHkz3Km04ylPUgIOVH6tWkS09zqhwrjUOm0fjP5abIVIcT7+WgJ/WvVftO4m3dwqva24LSBd6FLcgTuAJZnQCTwrjI/xZHZack5B031GtuDKpw+DqPfLxELv0cnlpUruRk41lkqV2xrVGcaS0lPGgE9cZ8+utnEnOOIa5neV216opIxnXKfSLvys7fWEmuW200ai7MbhR3Xk8TbC3M/OkeOMePnrqhU2n2s51wD0xZ0xuxaFSkcLECqVthibN/yCACR9uD192ncXVuGYKtVrDpK4ki2BUKoLgvCoy7hr2OJdQqDnNLQJPRls+w0Mg9Egd9XSU5UVLcJSBjoMa0MToMp1SIc2O9wdSG3QrGfDp8P163jPXrrCXnUr6ph6NKkwNpNsEj1j8an4zKMKS1SlWR6qTUeakes+seBB7+WnniSj2z2AydGca8UU9eLGPfoPaUqbeXJnVI2086BOpM6WiY25Kfqkt+QnPtDqGxkfBP69PXF+krSBuJR6fQ6bIv6jwxDq9E4JKHGEhJlNk8LkZzHRxDiD0yMheNbIe7FJmtNqjW3cshxaAS21AAx07ZWRqRZNwqKdYUv0n6p74k/R4xpIpFnXVD3Qq15SL4myKNNhNRY1FcWrkMOIOSsD6Pj/wDZHVvQbyolfTIMZLkZyEvglsTG+U6wfeP7wce/VW5upbzz6o9NiVWrKQsoBh0/KDg9wpZAI940gCFOpUpPLSTonJHEltIKuJXYq8zrJRUB9HSe5f1ScSVRdvbmdPAeHibZRk+/Lp1d2xcEO5qYmqQWnWkFRbW28AFtuI6KQceIOlB1KtbVa+zSrNxxaUhXMWgePD30hXbJn3PV3rGgKaYhNR25VamL6lLHHxBlJ8OYG1ZPkDp9c4ipCEFAPhxDOkFhUeg3tWKRckYCNdhQ7DkKJDbmG+W5FJHY4yRnvxL02KrESRCYqNULbvCiqTb1VYqNPW2YQcjO5wgYBRxe7S1sfbVh2XZiba26rfytTYrzoW8qRz1B/iJcST4dfDTBZti2ft3RhQLMo7VKp5cW96ulxaklxZ6qOTk/brTYNj2LYVLdh2FTIUSDMkKlv8hwuoW6ScqBJOBnw0SIIVbabhVY8gAgGflEJOYlV6XDud3f+n0Cn2/FqnLozgIATHP0HCs5KXM46jrqTb0WNZd5JXVau5VIFwRERqTUZjvMVF4DxCLxHuHAriCj1y3puuyz7L3Kt1dt3PAj1mlF4FTZkH8og56KQfDy1tkUO2azSVW2uJDk0+MhuL6ukg8kIGG+oOQseB1LMochzTMz0KvEniwPPoPr1r6LIwvxynJ6D3jy1yy0bZuRxVdZot+VtlymVR2LFZmLaksBAWeEHjTxr7d+MEaYPwl3FlJ9SRYcdioIHBIlSpWYJx+enoVkfwTjHbJ76WToVNmIzNl7dfNPCSEg5V4nx162rI+vXM7kuTdm1YsOqVB60vVnJcdh7lRpILbTiwM8a3yP1a6JEqEWahS4cyPJQg4KmXQ4M/EHUYMSrmVmPdlgiFKyNYqwrsevho7/AB1ir6OAcZ6eycairtV6nH0ULCl+IB6jWXCVJHkRnXI5FrVKxdxKhcdvViqVmo3ssNpp1RqHDT4bbI41FACCeI8OPrOr9u+LqZuGkUSq2jFjiqrWgcupF11IQgqJI5QHB089WZNwVkZirlrmxBhPijjtr1PXrrRJlQYQWuRUmmQCRxOuBOPhnVPNv6zISS5JueEFAfk2XUvOn38KMn9Wq8mwWp1ZrLlXqvZVjOT5a5xRzd+4FPcrEm500mmOuOIaYpscB1TQOAeaQSCR5Ea2SbiuG9ozlMtKlSabDl5bfq8wFopb8VMNdy55ElA8we2nWiUuHQ6XHpUBBbYjtBltvHgPE+/VnsBZ/wB90DRQqZZNu0eG1TWaO0ttjOFPEuqUsnqtSj1WSfE99XFLTVbfS4LZqy6eh8YcaACkZ8wDnH1a3fDto4hxcOevlqTMRVYZDlCvw3CV25KlMEeCvKXuOuCyiFdEF0rz/wBejp4m3B5KT3B9/njSvUHEXVVpVdqUAcDnzURl9GeU0jscHsVHJPx1KWniSQkpAX4kZGvEg5KieutDsfUfTyFcjB+jODwOL9apjbTYK52/uqBb8f8ABesOri/PrVBkOdWlNkA8snwIPF9RGugs1KDIwhmaw5nsnmA49w1yJ5pDrZStpC0+KVo4h9Y8v+OkOjUeNcl2z6w4hcSHQHTBhQ47pZ5sggFx1wo69AQEDPivV9LHiO2FwuJehoq1jUw74zXgr6fSpKhxDqNen2faV0GuLstVCO3yYV01xln9Ey+PB8hxpJ1ujyK9FVmJd1YbP/aqbeB+paD+rGrRjqO5XIf6F8QAkFvxXYFPIbbU9zQgN9SonAH1653WtwqrOmSItqiMmG2eEzXWycufnFsfQJx4kHVHNXW61HDFbuSbKj5yI4DbLRI8w2kE/WdetpabbS2z9FGAEj2UgeIAH9uqquPDf2teq6nCPQvK/mcQII6DQrQ3HqbPO4borAMkYeU3NcAd+Izpy9F2nsx74v5ERjiiI+TmlHHQu8nKs+Z4CknPnpSeejxWS9JkIZb/AE1rCR9p1QWzu1Sdr92odVhTnZFPrLXqtxMQUmQlptH5KW7gHgKclBQnqocPkdZWV6j3dp1l3OM8Kw9HCEYamGm2guvuWDToEBseqxmmA4eL5tASPs1slxWpsdbEplKm3BwlK/oqHkR4j3arLRu+2rxo7NUt2twqpFWPysdzix7lA9UH3Hrq9GFrJ4wR7jq3oV4eIOUpUZ23sOGw9EZtCmJRIPE8lMdIDhPcnpqjc2RshSlLpqJ9M8QIMx1hI+pBxrobgCVcQHEo9sdP16UqLunYVduiXaNHueDMq8LIkRW1HLeCQRk9FYI68PbpnuNWMrPaTBUOS12oVKdj6Nyw/BuOvNzEHLcldQddKP5KyUH4Eajp2UencabpuSZUI56erRj6slwf9oW8Ff166klxCAE8SOE9sa2cSVYwQdP1iqd1D1ek0zC4rvZt/Fp+2orFr0xDFStJxqqUxTLXCpkoWObgjwKCokeJGddQt2tRrjo9PrsB0GNPiNSm8dRhwBSRn3DP26tJ8ViZBkQpDKXWZDam3Gz2UlQwR9muTejjJdZtSs26mTz4FAuKbTqW/wB+ZH9l3v48K3XE/wAnHhqv2+0dVbpYLrye3XUeRPhRmlvPyW222xxrUtYSEjvkk62PuJS3jjAPx18V7kXLP3Yvat0t64567Qo80wYkKNJ5LE11sYecdUj23BzOLAB4MY6aROUSVrwWEqY6rymapw9J7c+l3xQI209gXr/0jVqgPlJ6mq4/VYjfEoha/DiXyvsOqq2N9907Ciw4ldtmkXDRILCWXHKbzGZyUIGAvCyUOdB1AAz10t0yk0ylsBikU6JEZ/ybLAaT9iPHUp5JLC0tK9s5CeLt2OsxxBmGr2FH0coMoRVueq+urIuyj3lalLuqiukwKqwH45WnhUUHzHgdWjtYpbJ4HqjGaV5LdCf7dfKln73Q7A9HezKVbMZqp3LMjfJ8KC44Q23JQTxKeA6htPc9unv1zlNnt1J12qXnWanXqpLXzXpL055LfGvqeSyhSUMN9fYSM4GBnWhzw3VebwXBq+Oc4NsBuV9B+lrdtKTtquyYc5p2sXNIYiRWW1BSkth1C3XSP0QgEfyxrjsSOiHFaiIwQ02hIx7hjVXTLToVHkuToEZ71laAOc/KekOgeQU6o4HXw1cJGMDukDCMdAB5fHWWpULl7LhHDP6cwhxklZZOOuvevcdNeHqMaOmOFRwNVLr73S5flRTTLLrTiGVuuOxVxG0nqVOvnlNjHiONQ1Q0G0dwIlEg02ReseIw1HQgqiwW+cPdlY1e7jUtdSs2qIjvcuVDZFQj+Slx185I+1I1Y0OoGs0aHUk9US2Q6tPb2yMEfbqyYFlkcwPqw8bfdUVs2rSI843Gzc8yuy2mzFbkvyi622ASFDAONUFItKztjkXluDVbmmiBV5aKlMcnPlSIv5oDY8ASfs6dtRaQdpfRho9KtFuoVGHCr9RUmGl9TklTr68ZSVeCcnXSa1RaLX4L9IuOBGqMF9rgdjyEBSFDOfEHsdMk+SgxjHAGAHt+AJWul1Ch3RTYNeprzEyFJCJcWQlAKceCx5H36W6/cW4MLceh0CiWe1MtaW0tdUqqnCFRF5OMe/TVAh02jwUQIEaNDgQ2uBtlpsBploAnoB089UO325No7pU6RX7PqD0mPEfXFdUpktFLgOCMHuM6jpJ2Vr4eWtLocem8fZNa/nFBTmSfDJ7kaxtyhKvfcmiWqG+OJAPyzUiOo9jo0g/yjn6tKNA3Msu6Lqrtk0eYtdYtxwJqLPq5SEE9ei/z9du9HEtm4rvMhUUPq9T5Xs/snlYX9M/o57Y9+ubxTMKBA3SxGMbQwtWsyCQIHibfKZXdGWG0qBCTnHT/AIazSFcXEnt46y4vZznr5D368T7KuHz668uRay+dOuVno0aNVoRo0aNCEaNGjQhGjRo0IC5H6XP7WLc3+Lkz/ZnXedcG9Ln9rFub/FyZ/szrvOvXcA/t3eP2Cy1/aXzrey64j0k7lco1wLpahZFtcYDQcS7+z65jIJHbr9urNNybnRCEt1eizUjuHoy2SfrBVqDeP7ZK5/4j21/v9c1Ya9I3B0MRTl7ASuFXxNWlWIa4x/pSfxkXXDHHWLSivsIwXVQagHF4Gc4S4lOemTgeWs713gtm17RjV8IdmKqieXS4baSHZbh6BIB7YPc+QJ1EbR7RXnp0yPt7/Vn7dcFpEWQ8+ubPqEiYeY4Ijbn5OKjJ6J8tcXivB6GQGkMpOsL0voq13EsS5te7WiY3NwIn/SkoRXK5V37uuqU29WZXsBIOWojfg2n6vHx1YlKVJHsjtjHj015nGEpGOmCdH0fa76rw9FuHaGMEQvqryHGBp02HgF6hKeJKQfHoPf4aStp0cVolf5kia/IawcYbWrppyUVfT4Vgj84dx7/q1yqk12pWrc1bt23aJMrdMjL5xVHIHqL6zlTJJ7jxHljWoXBCx1XtpVWOOlwmGl7j7f3BuTVbChucy5LejoVLSuGoBttwJOG3uHH53np1wSslKsaS6NdEFdwim1e0pdCqtQbJacktI4pCEYyOYPIY0bmbaM7mR6RGcuSp0oUSoN1PjhOlBex/i3OvbQYlQY52QxDjOgsry66NIuO3avb0CrSabKqMN2K3LZALscuNkBwAnw0bM2IqhfJdsVmrOXJ8gU7jclzgU85xZ4Qpwdeoznvq1aYmVGqQqBR3EIkyc4ecOUttoSVFavf0x/K10y1rZhWzEW1AQt+RJJcefcGVurHiryHu10MFRcBzdgvHel3FqFJhwtOeYRfoArRmBGbe5SIERkZ6cLbYI92BrRVKTTa6wum1Flp9lY6lSSCnHY5/4Y+vUn2sdF8QHQK89eji/O10ReZXzRlRzHSwwZ/NFTWzZdFttUh+Ah1558ctT0p3KggdeAdBgavCtCx5kDJT5ax0aItCk976js1QyT1WTbi1pKUrGPfqJNpNLqIQqq0iNLKD82440lWD4e/UnRpiQbFREjxXP5mz9NdakQl3DU2ITuR6shpA4QfDi/s15B2lpkVLcR66KhMhtABDKUpQo+4qz/droPf6WgJz7Oo5Rlj+F0BxXHAyKh0jXZIVa2tojLaJNsusUqXECyFK41MuheMhR6kHonqNK/MlRpxo9XhrizmhnlL7K/hpP56NdfqtOjViE/R6mlDseQnlOpScex5aTapYMOFY82h0yNIq7rDL7sASFAvB/HzYSo+AONKrQbimBx9pdLgnpHX4S8039phOm87rj1UqVx3NcE22reqTdLp9M4ETqmAHH1OLQFctlPYHrjiOPr1i1t5V6RxfgrecyFHkD9ktymvWyVn/ABjZyChZ+BGfLtqdbNJm2aqqRLy4Idaky1zHytwEYcOW8Y74BA1fLr1IShEgVGPlftgJdCgB8PDXHqUalN2UBfTsNjMLiqQrPeL312VbbtjUS38rjNh+esLU7Ok/Ovur6ZPEeg+A6ao6xC3Wc3Oo79KqdKbshEV0VCO5n1tTvAeEpGPPHjp2izYExorbeQ6Aeqkq7HWZcad4Q2guhHUhJ7+/VJbUbMhbQ2jUDQ13hB1SnuhZFS3BtVduU67ahbb/AKy3I9diIBUeA/k+46HUXbtl62KlVbAlyzI9QDU+I8vo48w/xcRUPMOpd/8ASGtdQvm6ou534Is2NNfoQphnOV5IJZDoGeUB2z4azsSLOuiojcWryWEuPsuxoUNntFa5mFBw+KyWx8Pr09BB0VfYdWDqftab6J7GfhoJWPzOL69a5LUh+O+1Fe5Ly21htzGeWvHRf1d9Jm1Nq31a9oqpl/3gu5alz1r9cWg5DROUt5PlqIAiVsc9wcGgGOqcpD7EVlcmY6hhptJWVKPQAdSTrofor0Krzp1wboy4/qcCvtxoNKZUcLkRo6nSZJHgCtwBA74GeygTzii27CvrdK0rMuBeabIEiqPR/CUtgNlKVfwMrPTX2pEiMwoqYrDaUIQMJSkAAD3auottmK8d6ScQJd6o3TUlbhx/naTL62xs3cZLMe7aL60Yyi4y82+tlbWe4C0ELwfHw08+GkDdvcBjbSzqheUhpT5hey0wju84ThLeffq4NvK8o2XdlqXU+jNtEtkgUGew+D7DiatKKm/h87j4ZzrmW9luXbsvTrcmbebqXHF+VK2inuRpzjcxkILLrnROEn/F+J1EqHpC731aKI9Ltq36A8E4VKlPmSo57lKEE/rGk9/8KrurkS6r/uxdekw0LTBbSyhmNHJGCpKUdM9+uM6jzQAYXcwfA8TVqtNVsN71NlV3dmpELqW8NbSMYCYLTcb+3i0v1ux41zIbavC5K3cCEL5qGqjOyjmDx9gD+zTH9NR48/We+shjJ4hnWbmuiCV7OnwvBsMtphc9q9v0S0bvter2/T0Qm5b8imyg244UqC2uYk4J6nLKtP6eiynPQ9ft1UXdbrFzUdUBT70Z5txD8aQ39Jh1HUKHn4j4E6oo8LdqNwPLrdvTh3QXGXWsnwJ4E9/PS9oBXfsOJDbHonVfRJ9rHvxpCqlWu2qXk/SrJqVPbjUaMgzvWI5daVLcOQ1xA9CG+FXj+UGoNNqF67gTqhS58kW1EpTwiy0Q3uJ+QvGSUufmI+HXT1b9Bpls01NMo8NphhtRcXwnJKz3Wpf55Oj2Ep9YNrBLKrRu24ihN7XDGMFpxDq6dTWiltwhfEguqX7axlH0QnT23xIQlKHMADAGNUF6XhTLGtWq3jWGXDEpLBlOoZSVLUgdMpHn10WVdkC/LWgXbTEOphVRhD8ZDqSl3BP5wPjouRKkw06dTICSe9UV7WTPr1U+UKPWBT/W2fUaopxokux+PI4cfng5xnwI05U+HHpsNmBDZQ0xHbDbbacYSB2HTVbdtcnWrbdTuGNRZFUcgRzKTDYTxOPEDASn3612Jc0q9LNpVzTaFMoz9RY5zkGYOF5jqRhQ+rPwI0GSE2ik2pljtG6s6o5IZgy5ERAU8iM4trPYLCTwg/Xg/Vqi2vZYbsSkPMkqMmOJLriu7ji+qlH4nVu9No8+Q/QXZcdbzjBDkfm/O8pfslQHuzpOp9m7j0OKzSqJekP1OIngYQ7Tg4620OgB6dcaNoKTyGVBUaJGll0Hi+kry0q7pNRnLJqEuZJajrhhEqE454SW1BTQHvURw/ytJ1Ltusx7kFEv+5qnJmVBLr1PqEOetlt0AjiaDQ+gQCO2ruBa21tPvBikvT25lxNMma1Dmzuc+lAPCXgk/HGpQAVVzn1WZS0CbXP+k2xebVqK2akzyxJiYeSF8KgVp6gHwPv8NLm2W21tbeWU1ZttVWVOp6uapD0qRzlqLhJUOYOwGdNVSp8OqUt+lSkuKYmNLjr5ayklCxwn4Hrpb2/2yoO2NmM2HQVyfUGEr9p5alr9snjPF5ddR2gKbmHOHEAwNfhbz+Sw2s28tjbaiyaHa9QlTo0uoSJ5dlSg+oOKIynKfoDp2+OtFm7b2ptfMue54VSn8Naf9fqCpskOpYDYJykDsM6lbYbbW7tZQHqBapkmFNmu1Ran3ecpTjnQkK8B7A6apkWHfFQuq736rfPrNu3BTzBp9N4MiEteQXAe3x09Zuqy002shlxt0VztnHlqpMyuTGhGcr8t2c2w53bbJPLCvfjXtyJtvcal1/b2FdaI8/lCPMRBlIMyDkAjiGcgnVfTb6lWzDZgXvb9QhLjAN+uMMKeiO46ZS4BgD46ys2l7VM3TW7wtGRTFVm4HA5UH2XgVvY93gc6N5TDxkFMRG8yDHcrW3bNgWxYMOzZy5FejU6JyVLnDidfweIBX8PPQa57t4u4bmp7t22racqxJkaU5EdpFZQsM1FpBGHemS3jP08eGnS05e6rt53SzelIgxbcbVHFCeYeBW6hYVzSsd/LvrGg7i1Ot7l1yxXLLqsKHR46XWqs8jEeRlQBSk/DOne6gW03uYLtFwLX7r6x5oTN3R9YDLwtJbhHFyRPfS6R545B6fDprabh3BiqUKlt67IAOOZS6gw4kj4OqbWPs0p7gQNqNp70/Hzd06oR5khpuk8xDjjrPUcKfYHu05biW7Wb2sWdSbTup63ZlQaaXGqEcHLCPZOBjrggDRayAKkPAJzN2BB+ygR4txOSqhuBc1FxIp1Pdbo9HYeDjgGOJWcdOaopSkDPQE6iWo8jeCzKfctxWtVrWqKHV8luQ5yZTGOgI6H2DnxGm+11mFTIttz68iqVOlxWmpjhcBdWvH5RQ7jOPHVupKVJ4BhJR1BV20pjZWCiKgDs3j4rlm3to0es0t1+60S6rXKfJcgz35z6nU+sNnhPDwAI4CBnV/XtsremJi1GhMR6PU6d/wBSmNspPD4kODstBP1607WVAzodZejNE06RWJcmBIc6KkNuOFSj8AskA+IGdbLv3BqNrXra1pxrIq1TYuBTyX58dtS2oRbHdw+/TOaYUG8k0gXD6qZaV0zJ0p+2rmhohV2IjjLaT81KaPTnME9x+mO6fLTZg6pbis+hXMhhdVC1uRl81l9lwtOtE9MBQ1T/AIu34+E0y+rhht/5NUkuj9Z1GxurmCpS7LhPmnTWCiS5xdMgYGRjJz0Gfr1z6sRb4tOnuViHdPyxEgnmPRZUVAW41n2sODqSNPEGfFqMGLUYi1mNLQh5sjtwEBST+vGlCtbVDzGhVRS77tCt3LUrRpNwwptXo3/yhBaUSpnTD7uJZP8ACGNUUCz7Wo9cn3FTaDGiVKqDE6Uy186/5Aq1ed1KyoZ8QPDQ6NkU898yj1SUuBT5ExCFuGO0t3lp7q4EE4H2aVtrG2pVuuXGZiJMityXJr/L/JtOH2eV8UhKc+8nTc6ccPiO2AOvXprnbtVpu3F6VpU+HIjU+sxmn4rkdhawZDfEHUAIH0yFJPwSdMaQFCqYe1ztF0hPTwwNY91d9V1Br1LuSnoqFKll5haik5BBSsdwQeoOrNPTUFc2HwQbLB5TobXycczB4eLtnwzpN2tZ3Tj0eYjdl6lO1EzHDEVTs8Ai9eEKz46dVcKgfPS7f1cqFGt0mkFJqEt9iBC5v0Q++4lpKvqKtSFxCqqgNdzCdNkuX0mNeVyU2yYbPPVAlIn1FXH8200DkNqwR7av0fDOdNtFtyi2/DVBotKahtLPtBtJJcOO6iev92tdrWzFtmnCHGWXn3D6w/Kc/KvOnu64ffq7T7WFcIHuT2+rTJ2CjSp5jzHXJVNDo9Tt6qG4tvqw7b1Y/SaRmNI80PNZ4CD5gg/Htrr1melRAp7aKRu/SpFuTQDipRmXZMB/38TaStv38wIA89c7UnqNYuIb9rj6hYxkjIGmyqW965+N4FhsaZPZd1H8L6op97WxctqvXFb1xQapAEda/WIclLqE4Tk5KCcEDw18S7f1afZlTp27VCt2PciY/wAsB6LzeQ88h+XxCQ2rss8DSRwnz1YSrLgPSJy4VYqFPi1THylEp8pbTMzH+USOh1dMx2oUJpqKhtthhPC022RhAA6Af8ffq51WYyrmYHgHq/MZiDLSIH8rfcHpRXhMvQ3HaNWiVG2KfT41SlUZttLr5j8f7LbccQr5uQ0AShJHtYwO+vqPbrcSzNyKYzXrKuKBVochvmhUV5KijI7KTniSfNJHQ6+FKDPvy7ITletpFt0+HLcdQuM6ytTjhQSPnSB8T9WpVsbS0SFQY8C46dCly4/GgvRwUAIz0bB6HA0+aN1mf6O80NFIx3kf7X6D1xl2TR58diSmM67GcbbeJwG1FBAV9ROuFbNbrba2PtS1Cu28qDQpFFlzYs4y57LZcfQ6pS3QkqychQPT9LXyTR6fb0zdGsbfydtqkIlLjtSE1iRxqiyC4jOEnt07fVq23Es226LbbC6VQYUSK7U4YqimWxxCOXOp+BWG8ny0+cG2WZno697S8vsO5dXvvdy9N4kzafbEyRb9mSWjFS8tkpnVNo9FEAkFptQzgnBOew1V0mkwKRCTTaU0hhpHVDeD3X1JBPU6kMlhxlkReWWOBAa4D7OB9HGtmM41nfUL9V63h/D6OApxSEk6leJ8OHqMdNeK4eL6ODnIz21lrzA4u+q8q6FwFTxbToEGpO1uDT0MTJGQ46kknB78AJwM+OBq2bUF55nBnp9HtjHTr462HhORpH3W3AqO3dHp9QptnVK41TJzcJTMBsqUyhfdw48NMS6yrcWYZpfFk8YH5uvNYNKW40l1aFtlYGUqHUHHj9WPs1nnPv0lYCCEaPa4fYRxHy89Ul5yq7BtmfKttkO1FporZSUBWT7ge50p0O0KFeVLjVWfd1brjExHMHMllpHYAjlZ9hYXxA/DU8tpVD6pa7KBJ+Csb6uJMpL1h24PXK1VWlsLZR2hNLHC466r8wAE8A8TjTTSKe3TYEKlMK9mMyhke/pji+3USh2zRbZhuQqDTWoSXO/Cjqo+ZV4/DWF5Wz+GVs1S2Fz5MFNUiuRFyIpw+lCxglvStogMcJqG56fZSKlQ6TWFRnqvTI8tcJ0uxlSGkuFLg6Faf0O2qy/7NTfVm1Gz3qxNpxqDaG/XojiQ83hfFkdfq1oodkyrZ23YsKiXBKVKgwPU41RkZU8lYTgOq0ba2/dltWfTqNfVy/hHWIwWJFQUTl8lwqbHXwSDjT00OijBd2XM9oXVradvtW1bNPtv15+YqnxgyH3yC66EfpZ6HOdSKbRaVQ2HYNFpceE0tzmKSw2hlPGepWQPE6WtxZ26kOTbrO29Kp8xh2ptprBlrCeCEfyik51b3fQWbstmqW69UZMBupxVxjIirKXWwsd0nQ2dTunmDBla27QpsWg0eFMlViBSo0aVNIVJkJaSl6QQOnEfHV9tvciLQ3Uo77yW24tytLpr7qgch1HzjQ+v29cjsm7turDs2mWixfPyr8jsiIl1xfMkvrR0IwMknPTUmt3NcNxU9T1Jserx0xHW5rMmXiOQWzniDS8LORkdB46x4+i6rQcB4/BSomhiG8ipYPEHuJ3MdDfRffDaluMlSxgoPbIxrYlOQlfu0vWhWlVi06fVXIy+KVEbWoJOSenX9er2O4XGRwtLQB04Vd9eSfJvEL5y+ny6hpnULdo1glKgorC040JC+qlKCh7tQhQWejWjnFLgSv6Pn5a94l+zwePfRkETKFu0aNGooRo0aNCFyP0uf2sW5v8AFyZ/szrvOuDelz+1i3N/i5M/2Z13nB167gH9u7x+wWWv7S+e7xHF6R90DiwfwHtrwz/5/XNTzxD2VdTqi3JZDe/t3Vdu4mqZLgWNbS47b5SWZOZ9cylafpq7D6PbOraHIVMhRp3q62PWWW3iys5U1xoB4CfMZwfeNepw7w5haNQvPY+mWVc+xUji4RkAlQPngfH3nXLZFiXVS5DworUafEecLiCtwtqTk9Qe+upobK8KWv2UHITjPXz1ir8ocE/bq57W1BlcEcP4jieFvNbDmCbLk71u3vFSnm24Hgs9CzI4gPeenQa9/BW/OBxz5KhHBAQ2mSeJ3PiDjAx8NdZ9sJwpWUj9IA/2nS7cd+0G3SqIyt2fPHaFHxxpP8Inogf98HVIw9IDNC7zPSfi+KcKdMy7uFylaPtzdMqOl6fcLMCQvtHaYC0jyQonx+Gl+dYdPsGHGepdYdcm1GoFyW0pXRxbpypxLf5mNW1Q3FvMR3nj8lUxhfQHhW+prPYggpBXnHQDVfR7GuKpJRUm2mqdzR1m1Bbj0g5PVYa/Mz4DI1NrGPGWmAfzcraK3EcJVGI4pWyNF4MSfACfmue0WVEuC8qlXay4hK6BJcplOgJ9pST2cd4O5W5jofIDXS4lFvKp8CKdby4iHenPmHgS2j9Lh8T7s6cLY2ztO35y7hjU/wBfqjoAenyODmnA64QAEI/Wffpgbq0B6Q7Ej1GM4+2MuNNyEKKfLOD09+RqungWTe5VOM9Ma5BGEEN67lVNr2bTrZcMta3Jc99otuynVkuFHQlCR2bRkDoO+NTK9UvkynKmKjuSgt5tLbTeAVLJwn4dfPUumzqdNYekwalGlBDhbcSwoLCVgdEHB7HzxpHuyVcMO7Y0PnNVGm1BpY+TTHwkIQPacLuclzuR2+Ot1KnmfAsvI1alWvUD8Rcn4poqNRuakwUVerUWFEjrHM5LlQBkYIHTGOp+rVrHdRIYbktBaUOpDgSvuAQDjXMY24NpMw4tUhWpVH5rrgYaYqByWkYyPacUoAdemO+rdrdZniSifatXaR4uMlpwI92OIHHwzpVP07PMHyWmnw+vim83DUiW9QnvRqoo93USuLCKZJbkuIwXGeqHQM9ehGrYpKVcKnUK8PZH69Q7ysb2uY7I8QV7o0EHISnqScY0o3JXK7AvG36VT05iTFuetpLJOAMfng9PHUmNzfCVEmE3a8zjqe2ss9CgM5T3S7nuPhrj0u/LhuJUpEOrRqZBytsMhkKkhoZHGpRVhBx3HB01BzhTGZ2i3cPwFXiVXl0R9vrc+Sf5l/WTFeLLlej81tRBSErVhY8O3X46p6nvBYdP4C9WzzJDgbZbSggvOZ6IHH458tcjh7lWEzHEZmrOtttlaOI0+UoKwcEg8rC84750qX6/tFuPIoUmttViqTLfqLdRp8WE2+y6XUHKQQUgEZ/SIHv1jOOkwWL2DfQ3DtZmFaSY/wB9SuxXFd0yrL+VWaLDpPqaTyqk8A5LYb8eXkfNnx8dVW3u4dzSqE3UYFoURtMh1z1We40GpMiOFEJcdCMZKhhXvznSXclxXnWbfqUVG19UTHkMLbBE6Ol7qM5LeSj6uZrXSblvKtW7TKDb1ry6XIEGO3Jn1JIYairCAFBtsFRcX9iPjqn12pM2XcZ6P8PbTFENcQPiT02snuvRZ91TkT6r8nMvAY4o0JOVf/OFeeMfHVLcRrlp21Wqvb1HarFSairdiU5htMdL7qEHAw2AMk+7UJNF3FoSlu0S7o1aRwAerVeNylqPdQbeawEA+9s49+qWPuDcl31x6yaLFRa9ViNc2c9UcSXQM9TGbRjmj/tCR8NUvxFSqIcZC6dDB4TBwabS12g/JhW0W+rii7XRbwue30UiuSYiHDT1HiLUlfZPXuQTq+s+33rYtyJSnneY+At+Uv8ASkurLjpHkOMnt5DUCDt5AVObqdxVWp12U0Q40qc6gJSR+cGmwAPgrOmzhRnPjrMXDZdKhScPa2Ed/mtMqXHp8VcyU+0y017anHVcKRjxJOveJDjYXzkOpwDlJznPYg6pNwbGo25Nn1Gy68ZSYNRbCXFRXuW6OBYUCFfFI+IyNT6LSIdBpcOkU5SxEp7IjtFTvGtSEDAJJHU6jt3q7tB8R2fuq68VUuDS3LinVORTHqOovxalElKZkMOdgtKgc+10GOxPfX1RsVUb3rO19BqW4NQMirymC6t5CQlfLKyWi7wYRxlst5wPPXx3vBFiS7PajTAy8yufG4oqkkCR1ILYPfp37fXpiYtdNFcCrauK4aLgAD1OquFAxnACXS4AOvlq+m8MbBXneL8NfxGrNKBHzX3UEOICUpUVefETnXzf6WdxUuTT6NYceWh2q1GrsPuRs5UiO0SVrOOoBChjr4a5vIlX/Jh+oS947tXGX0KUuxk8XuKgzkfbqvptu0qkyVTmmXXpr4w9MkSlvvuY7guOHoPcMD3alzRFlzsL6PVqdUPrkABTahDTVKfIgurdbEtp1krZXwqQhYwVpPgR4HS9tntxC2vthNrwqtUKmhDzj/rM98vPZWc44j4e7TU42opC2sA8PQ+XX+wjGkva/wDGwTWE7oqooPygfkgU4KwqN/2uex+GqNivWmOa0QSdj3LG8rd3BqV62vVbVvRNIodPeKqvA9WQszG/IEjp5ad205UUpK+gAIV3zr1La0ueOQcAqPTPvGk6y9zaLe9x3JbdNptYYlWzM9TfXMj8pt8joVNqzkjIOlci2ykA2lU7Ru46JxcT2SoLV1HRPjpRqG4lFjznqbS4VQrU9pXLcRBY5gSfJSugBHn10yzqlTqXFkTalMbYjR8Fx548tseQyffgfXrndrwZ9wQbzoNtVKfTKJUUu/JlRSzh6PIdbIccbSsjIT0UCcdtNg3KjiKrgQ1hudt1HtmrXxSKxX5L23s/nVWd600oSgEBBR0CnMd/djTPTb/WmqopN20l2hTJDfNi890KZe8+F3oM+7GoUK0L7tbahVnW/d7dWueHDLUWr1RnhSp380upBJ/Wdb6PGi1SyqTF3Ok2/V6gw0hiovNrHqyJmOvLz9FfuGDqdnKhgfTgSRab/MW6JxLjEiOfoONugjP0hg9xnOvEtJbb4EJHCODAT3GO2B5Dy1y2XSKPa24lGhR5C6DTkNOTlSJE19TMxY9kRhzFFtH5QOdRn2emeur4s7pv7psSoVRoxsT1AhxGD636wR0UD24c+XhqORWesZz2m30ss9rLd3Gt2DUxuJerdxPyqi6/Ec5IRyGSfZT0HgMDGin7nfKG5lV2z/ByoxjSoUeX8qON4jP8Z6tp6d//AI6deHi9s/r14pz2uBRWQfDuPtI6H3aUzdTFLlhrWugA73lJr+3NjUW/Jm8stj1WtfJa4MmU5JWGmo4wo5RngAwD4aaafUYFagsTabKjyYzrfE060QWle8H+/Wi5LcpF02/ULXrrIk0+qMLiSGlEgrbWCFAkYPY9xqNbFmW/Z9rxLOoUVMOlwmeQyylxZ4U+QJJOceJOlYi6mGupPIYBlNze8qovppmp0Fu56TWGm5VAcXLjSGSHkJWBhbSh5EgA/VrKl2ba9YrtM3Wm23FYuZ6lNtete2VtNqAc5YJPn49xnHjqNZ+0tr2JaVQs23nKguFVH3pD3rkjnLC3e4z4AYBGtm1sqqSKRPp06rfKTVIqRgQpHL4SWENtgcXgvBOPZx2OpbWWdrSXgVW3Inrcbrzc+/bhsSDTZlAsiVcbk+oNRHmI7nCWGlkZdPTqNW95WrAvi1qnaNVXLjxaiwWluRXChac9+FXgdVNh7nUbcOrXFTKbAqUR23ZfqklyZFLKXu/Vrqco6eJ8dVV3UP8ABu91bzV/cibTrdo9OKZlH9W4o3b8qSOv2DRG2hTe+xqTma60WsLyfJWlCoVqWxbkLaCNXnHHGqW4w029LJluMHKVOdevc9/drXZVrWlsjZIo4rz7dJiyFu+uVKTxqDjpACONXgT0+vRRbb21v6v0bfajseuT3qb6tAqCXXOsVSirq2SBkHI6jVJd8/b3dm5qh6P932zVZYjxGqs66plxqItCHQQgOhQPFk58jp62Vf7TcwidG316K73Ik7nsx6Kdp26VNcdntevqnE49UJGSnBA7atrstqy6lT5s+4IcJDTQW58ouICXWMdA4l4+2CMeerWW3IptFcjW5BacdiRSIrDh9klCPZSo9wOg0mWtT7h3I2w+St7LYiw5tTacZqFPiuFTfL5h4cHOQSACeukNJVjmAPyxJI30+K121uAmjU9im3bLUuOsYhVxCObGnNeBKhnC8YB88Zzp5cqVOeo66vCdRJisNLdCmjxcXAM9Ovu7aVpbNv7W2PAte3KJxR2wimUimElYfcWFHhPHnoMFSyfDPjjUekVK0dnLapVLu644UB6t1DlNnqEPSnf8U2APYHTA+vTsbhRY51MZKjrRr0K2beXvbW9Nlt3FFt1YhrfLPIqkRAWlbaiOLlkcPft01dVS+LNod2Uyz51biR6zWGi5GiOZLjoGQSB2x0HTUe9qnMo9KhRbefiRp1VnMQWHHE8TUcuLwXAkY4yPLI0pVnay55FdhXOxctMqdTpiCYk6p0lBks5OVNtqbcA4FHtlBIx30hB1Te+pSEMEutJ+u/RMtu7XWba991y/6NAWzWrkbSme8p5wpdAPgknA8Ow1Bbql/wByXBWWbdn0qBGo8z1IR5MVTqnSPzieLoDqUpzdauRkxhEodABRwOSi+ucsntltvhbCCe/VZx79a6VUrD26rMK0KpdSHLiud1b7XraiH5z/AMAOADyHTR8ynAEZey2ddJnYea1bbU2t0mbWqVVfkxtkyfWY0SDIJLHGAVDlkkoQVkkDsM6tdxNwqDtfacm8LkXMVBjuoaUIzXEolZwBjSvVqHtxs1Vrn3xrk+qRnamy2iouLdU+2kIACeU0jqM466eKZMol7UCFU4hjzaRUmG5TKXmeJKkLAUMtrHfvpu1zbJUMwaaIgPvvPxUui1iNWqdFqsTPJlsoeb4k8JKFjKengdLUXdK2JW40vbBlc01iFFEx0LZIYDZGcBwHqfjpqcejU+KpTikNR2kLW4pQwlpvGMj6tUdo3NZ17Q03XZ86n1KO6TG+UI6MFXAcFJJGemojrCvqOd2Wh11fvpQ6C2rqpfUoUOiumCk6S4dtXhaq3Y1oVmnqpDqlluHU4ylGKSSoobU2pJ4MknBz31d3NfVn2hUKZAuSvxIUutPFmC08ojnrHcDAPbt4avjwFXEgZPv0rhBYyqTe46JKlRtznWy7IuShU5KBxuOswHFEIHU9XFke/qPDUvbi4KrcNBMmq8t5TEl1hqY01ym5jaFkB5Lf5gI641Y3bRXK9bNXt9l0svVGI7HbWVnAK0kZPwzrn9m7rPMWm0i62YVPqAp6JEN5tK0RZYLYICe+CD0Lec9NTFxZZ3kUaozE6LrCj1HCoBXgfEaQ49dvO8HpLtsVGJRqTHfXHRMXH50h9aOjikAnlge0Bkg6i066Nz6pbsZMmxmGqhNgoX683PAjNcxAOSkp5nGOIez26dzprtehi27dh0JEguqjt8Lq0joXCsqUQPeVePu0vZVhca8BukKj2pZMWn1qHLkuS6g1WZaJUpwAKePH0WQAAM+4aeeFSuie50i+ru2zuBEVBexEujm+tR1d25DTZVzB8QMfXp6+HXSdrKswwysynayR75h7qPV+2l2HVqdGozUp011qUwFuPMnHL4Ce35/bTNXqBAuKnrplSacUySFtqbcLS2lgghTah1QQQCCPEasuJfkevTvo4PZ0idFJtFozbykV+i7g23FEmiXN8tQ4wz8n1JlvnOI8g8gBfH8SffnV5a13Uy6o6VU5xaJLQAkRHGwl1k5OQ4n3EEdPLUW9rgqNHiRadQ0NPVOryhEilwEpSTjLhSOpCc5769tmzfkSZIuCpVV+rVee0hp6U6yhkctBJAS2OwBUcZ69epOpGIkqljXCrlp6bqBuYrdFUSkp2vcpqJPyoyan8oJzmD7XGEDwVnHXvpyb5qkhLiccCcOHPb4aHOFCfaIJwDxFPQAeesk4UkpPXPQ51CVeKQa8knXZV8WvUSRVJFBYqjS58D2pEdEhCnGweoJTjS3uopb9JpdIf9hqs1liLJCSRxNcDiuD3AloA+eSNTaTtdZdHvWrbhU+ipar1ZaSiZLDq/nAOg9gnAOPIDWrdJyiptOT8pSi090XAKfypmA/NctPdZyevgATnUxE2VL8/KOeB0TNT4sCDDagQIbUaK02W2o7TYS2kd8ADsM6ULP3KVdV7XLZv4L1OB+DjwbTPkI+ZljPdvp00zURU5VHg/KS20zSwgvA9g5wZOf+/fOt4qMNU40715sSscwx1Op5oHmU5zj6tR6qwkw0zA+vcs5kqLT4bs+Y8xHYYTlxx1fClIHmfAaR72qEe5JVv0Jmurj0K4G5bcuVHdCRIaQhvEZLo7BziJOMEhsjTTdVt0a8rfnWxXoxfplQaLMlsLKeJHxHUdRqrpe3lnUWz4VhxKOw5Q6clDbLDilq5fQkLSvvnwyDnrpsgXUazX1OwAMvWd/4VxR4tIptNbgUt5r1WE2G0J9YCygDsSeuPr1PUtOONCMjAOArIIPiDrmd5WlY1vUV6VTKG769IPqsCGxPkNetyF9G21AL9sZ7qHYZ07WnRDbdt02huyly1QozcVx1ZJJIHU5OhwtKKdV2bLlA8FcEdMDSPFt/cdvdh6vybyacs9VN5LVE5CQoSs9HePGf16dlLHFwoe4Qeg+byT16kdR/ZrNCic8R4gRpSQFY6kyq4Em4VPVbqoNJrkG259biMVOpg+qxHHAHXsfojVuhKOHK+AjH0ie/jjS7Vdv7Mr10Uy8axb8Z+t0cYp85wq42PckBQB+sHVVufaN5XZR6fCs2+l2xJizW3pD3qQfL7I+k3gnpnz07WEqtz3w5xbPT/cp0W5wMl6QlKAEHt4Y656fX00p7Z7oWzulT51StgzFM06WuE8qUzylcwd8DxHv01NlCW0tOr4koQEFRXgqx4464ydYw6fBpoWmDFjxkuKLi22WwnJPdRx0J+rS/xTyuL2kGw1W9wkY4F8J8DpSnbdwFTH59BrFXojst0yX006SUMuunu5yvocZ8TjrptylXhoSlI/8At50pIVj2NqG+iR6TXqxbVwotm8KsiUxPTzKZVFtBouEfSYdAwgOY6g4GcHTn14VctWUeHQYHv1Gq1BpNehGm1iE1KjrOeFzJwf0wQcg+8EH36Qq24dp3adORckh2hS5rUOTAmkOFsOLCQtlQ+cyM5IIPQHrqfteKodOHHau36Ky2poO5FCt+RD3MvNq46gZTriZSGg0EsE+ynhAA/wCGst0L4r1gwabKodkzLkkVCpNQ3G4xALLS88Tp6H2R2xrJW5USUfV7WtyqV139JDRjsj/WddAH/ohWvHIm51dSG5FUo9txVnjV6mlyZIAP5gcXy0A+/gOnF5Krzjl5KTiT11+qvaldVDpLPNqtZhxDjKm1OZV17jh6k/VpJuDc9moVyjW5Zdz0qG5Ui7xvymFKA4EEgYXgdffpuotg2tQymS1SUSZv0lTJoD0hS/PiI6fVjU2rWrbleTwVmgxJoR1SXGRkfBXcaQLQpvp16jSJhQrLpMOh2+xR4lV9fEQuLcebWjBcW4XFYSjohGVHA8Bpi4fZ9pAUtQ8/pAgjH2Z1zmqUOlWXdFsz7WiCn/KMowJcZtxakvNlHRZST3TjuP0tOz9wUKFV4tGmViO1UZba1MxVqwXEDoVjp4EkYJyfDScpUCGSNNvyVb29ee5O39MFv2aujy6Y3xqZTUOYVtknJBUD292nih+ks9Hpqxd9k1Nie1wJPqPzrTufFPkNcjvty72bSqz1hRYsq4ERXPUG5PsMqdx04sHP69bLReuh62aQ5eLEWNX3IrYnJhuEsoex7SUk+GdcupwqnUJdOqhicPgcSeU+jB1zCRPdOnyXT7j9Ie6FOmLZVnOBvgB9cqbnLAJHbhHf7dJci995aq+JdQ3CMFKF59XpsVtKB7iVgk6T9zNyKLtban4S1un1Sazz2mOTT2A88VueJHT2B56h7g2xWdy7Wpka2bzm2q65Ji1ESmmQt5TITxKacHTgzkefbRT4RR1cSlTp4PCt5dKk0uA8T8SuoQN0d1KHIkyjWo9xsuoy3DlsIaII8nGwP167JYW7Ft3yWoUN8xKow2lUynvHC21EdUj9LB8tfOz0qDTmmIUmpNoWgBsLfWhoqwPpYKupOtM+nyxLYr9Bkop9bhYdjSewUB/i1gZ6H4nVOM4ezIXUvaVFXhOFxpLfYOxHW0A9y+zAQe2vdcasn0i6JUkOQL7hu21UITIW8qR7cd4diptwDxPhjOn87g2Uh9Lbt50ttaEcxbS5DbZAIyCeI9Nee5Z1Nl5LFcNxWEqGlVYZHmPiLJm0aSnN2bGdKTAr7cxPrTcRSoaFPhLi+wPAD09+meBVI9RZ9ciPR3WlqKUlDoUkkHBwoeRBH1aQbOhWapQq0fbaR4hcx9Ln9rFub/FyZ/szrvJ1wH0tuar0ZdzlFeEm25mE4/7M+Ou/nvr1/ARFAjv+wXOxGy+cb6psOd6S1xvSYrbjjFj23y1LGeHM+tZx9g1cJbUnPsDhAz3xjr21UX9MjU/0ibqlSpaGGkWRbAKlHuVVCtgADxJOrWl0C/LkZE+mQIdPiY4mE1Hj5r/v4R2Hx16qiYpiTAXn8VRfVxDso6fRZO4TnCj+rrrBSuFtZUrhAbKio+GP7/dqG6ir0G43rYuSoxJEj1RqYytlvh6LW4FJx4gcPx66muJ5yOJCwhI6gA4z1x1Hlq9gzObJ1WGow0nEHUbLl1XvWt3KnFJWul0wk4eJ/ZD6PAgeA1UstxaYypTKkNtN+044v6XvJUfH69QvXoFPjzpNNa4ofr7qII48I5fMOB7h79Qorb9aSh7hK1g8fPcT8wz36MtH6Z/hHx7a5lQVKxJqOhoP5C+tcPZhuGUabcHSLqjxP/Z2C3tTlSJQlU5TT7pXy4IcHE21jq5JV+pKPMkkdEnV0mtXc37aLvmLUcHiU1lJOfLOqmqW9DqFFqFHecdbbqsRyLIfUTziHElJUT3z16eWNVu3FjU3bK04lm0iZKkRIfFwOSneJxRJz3Oq3YrIA2jp9VtbwenXqGpjWhxO+w7h3Jxqd03hUYJhSXadF/NelxHiFcHj7B6IJ1T/ACPCS2kBhbfAOAqS5wk56+0dc8mP7d+ktYVTtyl1+aqDHm+qyXohLLjb7R6jPiDpruBm4rY29ci7ewm6jV6ZBDNKYmOkh51sBOFHuTwZP1apq4irVgExHkr8HwzBYJr3UaYLTedT4Jss2dAs+vOyJy/VYE1ltDcjP7HacB7ukds9BxduvfXVXuB8tnIK/wDF8QGDkdCFdv164DQ65WItiRa9uXCgUyoNxedVGknLbCx1OD45A7ajWTUr2kS5VUpNUmW/RXWwmBAWgKLo7l5SV/Qz4DW2hjQAA+0bry3G/RY42scRg9XQcpsuyStt7TAmttRFtma0hJw6cJLZIbWAexHb4DXOau5X7TcTDqtKW+pZWmO7HdbWXUDGXOFBKwOoGcdwdb4jdbhpcVTrtqjCZCua4ObxcS/0+vb4dtZMQkNyFS5Ly5cl3q6+91cPwPgPcPPTxGLw9UEm5WjgfAuK8NrWqBrDrv8AJSbbmUOiVFu7atdFPMjkltiJAy+6ePocpHtk4/Nxq2pu+EKuR3JFBt2oy47L7kfmFLbQUtCilRAWoHGR5a51uFUJtLgwodFeEKXWJ7UETiAfVeM9XRnpxgds+Or23qPAoNFh0KmM8uJBZDTSe/Qefmffqt2PHLAaxW/+KU8Vi3PxVQuPwT3F3YYTj5Stirx0noVpaDv6kEnUyNuZZTrilrluwXEEcKpsZxgn3e2NJWDw8HH7Plrwo4k8JwU+WNVs4gZkt+qlX9CMK4RTqEfNdFqF9WfGiF6Tc1L4VjolD4dUfcEoydK9Uf22vxIpyqkafU30nlLEdcZ5WRg9HAnjB0usQobLnNZjNoX+kkddViq9a9Yq8u1FVGFKqMMIelQUrBdZ4xkFQ+GrPXmz7NllZ6F+r9ttch+yt6ntpZ+3dox4zbtUemoJjU9a1AqedOXMcOPoDx8tR48JDbaJC2WA/gFaggZz8dYM0qGy608lK3FNZ5fMUVBOf0c9vq1LVlvur2cjw8PHWfF4htYjliF6HgfCq/DWO9ZfnJ36ISVpCfZ6A5x4aEt9v+/1aSt1Li3Gtu348/bmz2bhqLkttpyM44Uhto44ldCD005MrdcQhSxwqI9tOfoL8R9RzrLBiV2m1WOeWXJH3SxfdaqNPbg0KgK4avXHzFZcxkR2glTjr5/1UJOB5qGleVZkSxbgot502nT6ihpt1mqPstuSZKkOAkOlKBkjOOgGr69Feo3tZtR6OB2TLp/K8cuR1KC/gC0Af9bTlwtFWXldfprR+l7seepTAWd9IVXkHbTuVNbt30m5npUSmvPqfh45rD8V1h1IIyCW3EhePfjGrpXGlJK8AD87Pfr5HS/XbHt+5JbU6aw6iTHbDTUiO8Wn0o/RKkdSNQFbWWkotJqS6pUm0HDbM6e7IbT8ELJGlZWsNQCDfvTJU50amU9+qT3+VEiNmS65js2jqo/UNJtHt25LqZNwXFXqxSnJp5sanxng0I7GfZQeh9vHfS1Un65t3ZNTtiu2i/UKW62+w3OZeJj8t32fnQOrYHHknyB10m04kynUCnQajUflGU0yht6WD+WIGOL4al7Iss7H+sVcrgRAUKn7eUeNU2qxPmVCqy45yyuoSObyz5gYA01cQHROBrDhVgqyfq1W16pKpdDqFVbQhxUKI7I4fNaGyoA/36h7a1ta2iwwEsNwNz2N1H6k9WKUuyF0/hbhgEShJ+JGCPgdXN/Wv+Glp1S1/liXSTPa5XrcX8q1nrxDSzTbdvlVFiXJSb8muVN1tD/qtQIVCdWevLI/xYx4jGpvr+6ldb/6LpVOt9DQyDJeEhTi/EDHTBPn11MtM6rLTe1rS0tN/PVMFm2+bRtWk2wqpSKiqlxURhLk9XXsD6Z+OdV251Tvyk2ZUJ221vIrdebSj1eG46EB5JcSF9T5Iyca0UPcmiOsqi3FIj0WsxsplQZHzeCPz057oPcfHWmZuOqpuLh2TAjVpERBelzXXOVDjgdwXDjJP92lBnRTdUZysodFvNNFDeqj1NiyazDEac6whyTGSeLlOEe0M+7VJW7yptDqZpNLpy6rXH08wwoaBxlBH5VxXRDaPe4Qe+q7nbi3NHZjJkUijQ5JyZkV31h1SP8As+pQD7zqpp91W1YO4lN2lp1t1VyXWIpq0mqKbKkurJIJedPVaunnphslQdXAY3ZvU9VT27cSL43Yq1nX3TagahbkRqazFSwoUxIXnBDhHzznbBxjocZwcTNx7neu+t1H0f7UlV227gm01M1msNwj6swAQS2FDuSOnTzxpkvivX/RLgtiFZNks1mn1WUtqryyogwmQAUqOD3JJ7+Wtt9bmWpZFy25bVYYmqlXNMEOItpkrCXPNR8Bp6kEKpwyMcxzt4MjUHYFV8ncKLYtctHa2ux61WKpWo4j/KbcQ8njQOHjdV2SSR49tLVT2H2ajU6RZFTr0qH+Edf/AAhZYerCG5D0ofSbaB6qSP0Rpso9wblVO/7noFYsuPAt+A0DSampwq9bcPT2hnH2aobV20r1zCl3Xv1DpVQuy3Z8lVLlR8JS1HKvZzjp9unpvCTjzLBuYTAkQABYq/qN47cS7zjbJ1JbcusLpvraIbrK1fMo9nJcxgEj3+GttjSpFFq07bmpSHHnIQ5tMUo+09CPUY/TKegPx01GmwFVAVdcWN66G+SJXKHNKD15fF3xrmtKh35uLXLgjXjaX4ON0aWUW5WIzp57oz+UHX6yB0Oo2IjZWuz03h0S46QNo0P8p7r15Ua11NM1ib+yJB+ZZZaceee96W0ArIx4ga53IqbNW3dpVzt7pPUalRIKor1vVGM5DMt8qOHAHQnPQgfVq/lWneEOlV244tZiT7vkRuTAkPNhuO0B9EcJ6dTkn3nVHct8VGw9tbcXvBbibhrFVmNU+oNU2Kh1nmuFzDvCBgDAGfedNsbKqu97o5ggC/z6rrjaiUji4FcCMhXcE9wD/wAdI9Iv646lubV7OfseqRaPT4gfZrhaJjyFkDKU/X00ozLDpdSvGJSLIqtcorUBv16qvwZ7qGmkEfNRg0Dwcal46eSTpvb/ABnW+Alj1e6YqOiVOuCNMAHTr+YfszpZAFacRUq3iADtefunV1SEqWM4BR28zjt9nfSNtS5mPWUQEyF2+Km4aU48kcSsk84p69UcwYBPv1Bg3BdW5Cp9CgMG2otPcXFqSnsOTC6QCpCR+YMEe14+GnWjx6HRGYltxFx+NpkFtjI5haQQCrHfuT1951GMoVvM51QEWAn/AKVjHix2VvIZaYSpZC1FsAk9fEDx0k2Dfltb0W9UXxa89mGzIdgyY1TilClcJx9E9wcaNvaHuXSKpci78uiPWoUmYXaS0w1wGNHIOQT9YGmC7rlpVh2nUbwqDLhh0yOXnRHbKllA74A7nT0MapBxc0O9lomQVSX1eVvbNWL8spoMx+l09xqE1GpcUrUjjPTCR2A1nd25ll2LZqNyrtdXBpzzcdC1mOVvJLhTy21ADjH0gSMdMatbPuql3/Z9Mu6mId9QqrCHmm32+BXASe4Pjkal1yDFmUmU2/RWqqGm1utxXUA8xxAyB17nIH2aVgbohzmnlkRFrfNKt/7gV+16fRJ9nWLUrqZrExpp71JCssMLx84r3ddN9ZhyZdPmw4ctUd91pxpuSke005jAVw/HOlnam7Lkva049au20XLanLecZ9RcyChCDgHB92sFXjc1UlTI1nWxHlxIEhyCqRIkhsKdbOHAlOc4CwU592gi8IbVBZncTDtBCVNu7QuG0biolsXtdT1yzKbSpM6POkDgUpbjwDmR39lspCP9ZzVtdVQti/3osCm7fG8DR5aJMd9IDcWLJb7LDzhSCR5J4j7tUN60HcdLFUvWpSaYwxIajRJMZguF5qAh3LyG3c9Cri6nyTrq1Fj06PSYcejsNIiNsoLKGsYKCMg9O/frqZP+Sz0WEtNCIGt9e5L1PtetSqk3d17z2AuntrciQY+SxF6dVkke2v341N283Gs/cyju1+zamqVBZmOwn1KaW0tLrfRXQjt9Hr79MfEso4lcHKX27AEfDWiHTaXR2DHpsFiGw44pwtsJCUqJOT0GoEzqtLaRpuGXTfqVVwb5s+qXbLsim3DCertNj+tyISFfOoaKgOIjyypP/pjUK9aHZkFH4w67bHyhPthh2XGfZZLshrgQSeUB+f5amTqLZ9qzqxuEujxGKj6itcyehgc5UdscwgkdSBw9vPGtG3t/29ularN4W05IXTpCyEc1soV7B6gg6O8aInP2Hxm2/CtdlXJRt2rFh3GqgvNU+sMcfqNSj+3w568ST4f2+Gody7hUWyLqtaxTQ6k4q4Q41DXDilUaMhsAYWodE9u2mG4Lit6z6K/WblnsU2BFAD0h08KUe/PgNYyLko7NqrvAOtyKc3GM5t1Csh1BA4Sk+/iSPr0TeYsnkOXKH9oC5/0rR2G1MZdjSEpdaW2WnEnqnB8DqmoVt2nt/RF0y36dDolJjrW8ttI5bTRJySc6XaXaNTuiI1W7tr9VS7JCHm4MSW5HaYQTlI9ggnp3zqxTtXbCnWVz3anUW46uY2xNnuvshfnwrOM6LC0ozOqHO1q1IG1+6EyHLCaRcEuiSPWI2HA65HWQMrSAc4OM57HvpwUr2StPh4dNU1wWPQbiUzJlsrjzo/5CdGdLL7Y8g4OuPdqjVZN4QVGXSNxaop5o4Dc5tDyHB789dKx3TmpTF2yT0Wy6qlW6vWDZNtveqyFsc2o1DAPqccg4Cev5RQzjy6nw1dIo9Ft+3WYKKahyFS42G08sPK4AjpgEdSceHfVbbNv1Sn1idclyVqO/OqbbcYJjthpocH0QAe69NXCptHXg4u+RnGc99MnQJUmF+Z7vKUpbXbi0zdG1hdFLpVTprKJb0YMT2C0582rBOD+af7seGm72G8Ap9pw4GPH/AL/3aopF32vTbgp9ny6rEi1qosmTFp6nAHXmgSCsD3nOtW4tDr102dU7dtqvyKBUqg0Exagz1MchxJPX3gEfXo3TY4spm8uaq6+PlKJVqHXqbRpVVVTJDvPbi8Jdw40UjAJGe+tzO6Vs8SY9YXLocg/4urRlROv+s4AD9uri1aZUaTbtOptaqr1TlxIyGXZjmcvrA6rOp1Tp1NqsFyBVIbUqO6OFxl1PElQ8iNO2ijkqn9QOidlT0O/rQuKV6jRrhgSpCQV8CXgC4AcEtg/lBnxHTTFzEpUErSE8fbrperdk0Ot0uPTVw0RxCbHqD7KQHIq0fRLZ8MDpjsRqmbpW47X7EavOmOtR+764oL2P4WBgHSgFT5lWlBcJ8FjWnGWdyrdenyW24vqr7MZSujZkkEEAnxxjHnp45aVYXwde3tDXHqhXrnulmq2S/brVziOQhqpxFBppiR+gs/pp8047aZoN3XJZsViBuFA9YaaaQ2qtU8LWwo4AKnR3QT3zqRYVnpYhuYzOU796sd0Nvkbk2ZNtFdaqFKTNW0565BPz6eWviIGOuDpjo9PTT6VFpUd52R6uyhlDjnVxzAxkjz1Dpdx29cTfrFGqceUgd1tuAEfXqwdYb5LoX0S6go4kZBIIwcY8dQvEFaQ1pdzGbqJUqzGpdGk1p1SHWojS3CpJBzjoR0PnpXs+grqjjN7XesSKpLb58dlRBbgsL6pQlHngp41e7WiztnLVsKwpW21AfmmBLLqlrfdK1hbh4skn36hTrvunbmhn8LaMiVAiNoZTU6e5lLiwAG+YnuMkAHwzqfc1Zy8tLX4gaD5roTzkKG3mZMaZYAxzFuAJ69e56Y9+ubSGNkafuc5umbwhOV5yL6mttipoeb4MY6NIz1xrNuh2bQ7Zd3E3cVDdcWESJUuo4cZiocIDaGwew6pHTxOn2ixaCumsyqJGhpiyEBxlUZsBKkEdCMaPZRJrwIE63+SRL2vWxbns+p0Gfc1QosGoMhlyrGHIYaYKzkEPLQEDt3zrK3bktWx7OotmWncf4ZVJpnkRm4slEiRIOc8xwoJCEDP0iR01d7jUaoVJukz4lIXVYlMmmRIpqf8AHDwwPEjUWNeFHhqWY1h12PKd6vNt0ZXU/EDrp6hVlxa8l1tp/hSrdtSeKg3dl4TETaolOIzTacMwgT1Q2PFZ7FWnLhCfojwxqnt+vwLhpialTHjyVqKFpcHC4kjuhST2I1bk+znx1WZlb6WVrIaku59tWbm3Cty/116qwzb7a2m4cY/seWVkk8Qz4adeH2j7XQHr7vLXnKSrqpIOepyNeZ4VZU91Csn/AFNIymxjGSQNUkbkbXo3GkW89JuCq0s0OoIn8MAkCQAeqHPdq7uu87XsiKxUbvr0OkxJckR2XJToQHnT2SNUW29nXla8ivOXXfL9xJqc4yachwD9iNnPzY93XUDfStbY2/Q6VI3VpLdQguVNhqI2uLz+GT+aoD8wanqQ1ZXdhjqrWwT17rXVjcdB3EnbgW5W7eu6FBteEy78q01aCVSSsApUhQBGPo9/P36eOL2PazxL9rHTtrWy4lTCVx08KCEBKcYHgfswRpJsjcKu3Rd1yW1UrIqNJiW+6hmNPkE8maDnqnSu7yU2uZRd3vT0lXs+/QpXCkqV8dZYT5Y14pAUOE9tQWm8Qk6vXJWalUjaVmNIVOQ3zJ095PzEFs/RH8N0gEhI8jrbR9u6JAk/K9WXIrNVx/1ydlRz/wBmk9ANaaxbdeo9Xeuqz5DbkmW2G51OkHDUrgOULSfzHAMjPjnrqba97xLikKprkORT6pHOXoUno62Pcfzx7xqy8dlZQG5/1tdlfIDLKQyygBB6oSCE5HhgaTLppe6Tl/25KterU2PabCXflmPJSrnPq7o4cA693HhbqOyqCrbSsU+Gw3UOKq+tNg82P06Jz26Z7aak1amvVByiRqlGXKYaDrsZKwXGwSQCU9+2lpcIcG1CabpEHVTsL5f0Fk5Hh389I9cg7pr3GoFTodTpqLSjsOCrRXUqMhx054eXgfDWEy07tmbrUu64V+utUGDFeZlUJOOF91SCG1Hy6n9Ws6XB3Qb3Sqs2sVanuWUuM23TYrLYEgSMDJUR1Iznvpi0qL3mrlkEXiR9Sre7LX/CJiFyJq4FSp73rMSUEBSm3MdQUZ6g5/s1WQdt6bMZmvXbO+VqhUFtqMwJDPKDeQ2hrqeAgqV8SdebqUG57vt4UCzr3dtqf6y0964wcKcbHcYHYH+7TMmQ1Q6K3MrtTQW4kdCJUt9QAVgAFwk9uuD9eleAnlY6q4uGm65RY0m1L0uC4KBbVbvSmTrafEeQ6+4UIeJz1TxJGR7OnH8FdwqermU2/m5oT2aqMQEf+kCTn6tMFQrEen2zOuWKpyotx4js1CIqyTJCEFQAI7k4wPjqt20vb8YdnwLvTRZtJE1HF6pLB5qPjqRJ1UKVJjQGE9o3tZQZEnc5bXqj9t23NQO7gnHhPxC0jGslxN0K0yYjk+iUNhfRxURTjz5HTIBWkAH3gnGnTjyrj6lXnnRw5UVpVhR8fHUM8bK/kTuT5pMj7U2S0yBOpi6lIPV6TLeUtxR+0au9odtItev6p2nNkSpttUtjm8lxRCoj7ozyg54geA1bqA6qUOnYnT96OdNUiXeFTdYWgP1BtkPZzngaQBj3a5nFqtTkgM3N1Ti3MwWGqVWiHRY6QZF/qka+toa3YsGU1NS5X7TWhauZwn1iC2D3c80dsEdemrLZKPt7ulJn29cNIpk+oUpptUaS2fy0bw4sHuOg+vX0yYqXG+BfVJ7p7g9PL4a5XcdoQ9va1K3Ls632nizHUJlLhxW0uS/bSS5xgZJSBnHu15yrVJY1sTHVcujxw4/DPw+IJFUjsuFr9D46Sn2h2jbFvx1U+i0SJDirPEUtoABPx89c3vRFa2ZkRLitdKDZrJ5VQpaQSGQ46pSn0k+9zr9Wui2he1BvmjM163nkvR3O4xhSF+II8CNWcinxqlGdjTWkSGnUctxpwApUCP8A46iWBw7J8FwKeIq4XEFuJbm2cD/vfouQ+lDVqfV/RY3Fn059D0aTbEtxp1KgoKHKOCCPj/br6LJOfo518r+ktt7Dtf0ddwJFGqMuJS4VpVJhFKbV+x+Nz2i4fMg9tfU5IJ769ZwEk0HT1+wXKxraTan6RkfS6+cNwqTBrHpEXRGns8aBZVsLSQooWhYn1wpWlQIKSD4g6sY0jcCCyiNA3DmNsNjgbDkOM64AOgypaCSceJ6nx1qvHhPpJXRn/wDEe2v9/rmrDLQ9ni9rwT569TQM0xuvMYt7m13ZTGn0VT+Dok1Zi4a5U59Vnx0L4JUh7BSTjolKMIA79MaV9069Ph+pW/TfWGxU+Yt1yO2VOBtAyUJI+gVeJ8sjx0/cXCgLRjhPQkkfV8fq1y+8K5UqncEikU6qSKdFpgDbio2Atx09TkkHGMfr1aXBgL3mBp+BXcJwlbHYxrKQDna9rS3XuSdclIkP0tinyYzkJqYQIUAYD6m/8q8R1QgeQ6nz1TbnSNz6bTKQ3tTTKbOeRLZZnpqBJDcMdCUnvnHBjr20yTqhQqA4iRWK2wxKqCiw29OlJDjyz2SnjIyfcNWD0qPDbXJlPNNIR0Wp1YSlPhgkn4a42IrNfApiwX1zAYOpRa/1qp23axaBsB3JV3Iol53DYsyi7f3O3b9edUzyagWQ6lHtpLgCVZyCOJP16YKPHqEelRY1am+uTW2UNPyuWGg6sD2jgdOuqLci/wCk7a2bKvaqU+pVCDCU0lTVMY5j5Di0pBSMhJ6qHj2zqq3Bs5zeewY8KBdVYtf18sTm347fLkJGQeFSSR3Hfr9us407l0XOa1ziLuAFto2TlS6JRaEy4mi0WFTRLdW+6zFYSykuk5UsgDudK0Osbnr3Tn0eZQKa3ZrdPS7HqSXVesLkFRyk5JGMHGMeHfTk00thlDGeIob5fMWeIrwAAs+8466Xb93Ds/bGlx69e1SMKFKmNRGXDHcc4n3AcDCAT+YTntpD4qdVoyh05QLqq3IBZeoVYqkFcq3qVMMmpxkdeHCDynVJH00NucKsdO2dPDamZjAcQWlodw4haCSl0eBznJ1oQlmoRxnD8ea2Rj81Ta0dQfMY/Xpc2peeNjUyM8Sp2nkxVg9wWzgg6Z0UWP8A1CTfMm/h4iVFISSeoT20Y4dHMHER7RVknAHv1ipaVDiSr9X686gryQl7cK3XrotSdR4rvLmOt8yIv/JvoPE2ftA1NtOvoumgwbhaa5aKgwh/ljs2VjOPf31aOBSklKUElXQeSvdpM28b+RahcVqpX+xaXPC4Lf8Ak476A6EDPXAKuHPu1PUQqH9isHdbJ30aM98pI/79v+/nrwnw1BaV50IPF1Glql7eWbS7tql90+34rFcqqUt1CekucbwAAGQTgdAO2mQ8TaSriA+rOkmyr/rV0XZdFAqVk1KkwqBLLEWe+oFqc3nGUgfb/K1ITBIVFU08zA8XTv8Am+xpG2vqm5lYTVVbk2rTaO6zPLVPENxSubH69Tk+WNPPw14pTXVAWCeAE+3jHXr1OibEKT6Uva6dNtl6tKB7CPDz66iVKpRKLSpFSlqKWYjZccx1JwB295OpX0l9McWOoHXVPd1P+VLaqlO4lHnxXMDyWBlGPrGkALBSc5wDi3VUFrQ6rc1yM35cFL9TYbhFqmRVO8wthxYKnj0GFqCQMeHXqc6l7n2lV79tCZblGu6bbk6Vwcuowh84gg5I+BHToRqxsWofK1oUmYR7fqyG1k9ytv5sn7U6pLw3Aqls3lbVrxbKrNUiV97kyqlEQCzCRnGXD4efw1MTmsszmsZRh+jtU00WK9TKTEp0ie/MXEjoZcffxzHVoABcVgdST1+vUem3TQaxVptBptXhSZ9O4BNjNOhS2OPtxDHTp1+rVonKmxkJycgr4gemeh0tULby0rYumt3hSaOliqV8tevvpUs8/lghJ69E9zqIgzKtcKlMNDNFezuS9DkNT21qhusr5yVYAU1ghQc92Nc0sW/LZttuRZ9brAddoThjxpEdtx5t+P8A4sgoBGQMA9e+ru4mTd96s2lLkOGk0yN8pT20lbfPWVAMtKIIPB3PTP0ex1Gs2+rPqV4XBt5Q7VqFNk2zgPvPU8Mx3gT3acz7XfuRnUxos73l9UGQNhO6s5m6VnpaaTS5LlWmv9EQoLZU+T45Svh4B7zjVNXpVxV+OxCvSXAtGg1B4NFLstCpk3OMRgrCQ2FY6jqSPHUu7qXGt+5KTfNNoqlqYLkeoqgxit1UZwDhWQBlYBSr39Rpdv2hQt83KdTItuPLp9DnNVJNUqTMiKhElHRKGmeEOOHqc5wPfpgBV1alSDOvQWBXRK9a8Gv2vOtVD0uCzOhOQufEcKXWkLTw8ST4LHgdJ2zFbsuHGn7T2xXazVJlkD5PnP1BJUsuA4JyfZV192roRd3GEBEasWu4hAwOKK8kkDwxk6pK1F3Lh02rRqbatCanVFpYcqlFkhL4dI6KU2623xn4r0m6ESpVH5ajauWI7vkP5Uux7Hu6M7Xl7rVynXXz6k7JpSXaWz+w4nTDQ9nrg6i3FcdIuG85Ow9SsKqqpFSoj7r9SaPKipQtBBaTwYKF47HPQ+GlB6i7+ubQRbHRIrDdzNgBVwpXEU8shwqKeVzsfQKUd/zffro1q3k8E0m1q/Ra5HqMuP6v67OitIRLdbb4nMct1WDhtavgk6kZ11VbCwgU4LZ1JvM7SVRja66ramWRRNsruFCtKgfN1Cmvx0yFymhn2Q65lQJHTVvflf3SpdateHY1vU+o0mdJKa0uS4oKitdMFOD0Pfz7dtSrM3Xs7cKp16i2rJmPy7bkGJP5kdSAHOL/ABfEAD289RtsL6ru4FCqlVq1jT7alwJ0iIzFlLHFKCD0eHuPby8RkddRvuFNraR7NJxGbppaNNlq3Lua+7bn0CRbNIpU6iLfd/CCZUHlI9TjISgpcTggefU+WPHTP+EFt1CgC74suJLpsZpc1qYz86ChAJJbPngHtpUsqRc25VpV2k7q7eoojciZIp5gqkB71uLw45vEk+xkH9WpNsztsLOmRNk7dnQokyNDW6xRQsqcEfuSc989c+7OiNtwmyo49uey7r12Vnt/uFbe5lrxbwtdx1VPllYaLjXKVkHCsj+/VRuHTrR3Pi1LaFy8ZFLqjrDciS1TZHBKYRnIPY4z5azuDcKz9tritzbr5BmsruJ3kw/k6BmLHWTj50j6IJ8QDqPMhWDT75uCvUBimz9xW6SOfGbkhEp1sIJaCk5OM4AzjtoAvITrVJZkcQTYO/O9aaleitsavZG2ka3a9W2KkDBFUKg4mMGmx848cdVnPu1Oo+5Nu7jSLstWyay7HrNCcXBekPRyUsSCDwrQF9wD8NZ2LdV412wEVm9bXZtivyedy6ZJlAtc0ZS1lz+GSOg69O2lah37J2t29l33v9SqDbs96ZwS1Uhku8wLVhpag2CVK66cd11VzXNcG5oYROmgiNREKDQrG/HBtBGtC5N35laq1Kn8FQrNBcRHWXm1Ehk4HUY7+ffXaI6fV4aYrCluriMoaaKySpRAwCrzPTOfjpHh7a0SkWNWKbtQGrZXcPFOamNJWoesOAHnYJ6dD2xqXa8p6w9uaaL8vAVyXT2C3KqzKcKmP8ZCQ2kE5X2AGPDJxpOuraEUQMzbkXM2IFhr4ytO2baZlny33ZLiKjUZMkT5CBhbb5JTxg+aUYx3xk6U12rvJtZthHoe3le/DCvon8x2RcSis+rrV1AAPgO3XTXtrS67Cj1N6fHciwJssyqfFkYVIaBGVF0o9gcWAMdca37X3TfF0UOZP3Csv8F5bUt1pmOqUl7mNDIDmR26eeidTsosY1wa0khxBAP1UG+qHATBmXJS5Pq90U9ht91cSUW3VBGCQ6kflEYzgqHwxqTTdubOq97QN5kQ3V11+kIjIeS+5ylMqwsgtg4z7Wo1IsawK5fU/dqj1l2qS6vBNLe9Xnh6Ly0DlnhSjpx9PE6k2POVbcpW31bWWJUbmP0t5Rw3LhFeRwn9Nsq4SnyKCM9cG0BNrGl2aoBG32Pmi7KzufHvm16VZ9uwZNuzSsVedIdVzYgHYJA6f8f16aaxVKJSqaqXWJ0eFDIAWuU4Eo69gc+flqhl7jU12U9SbYp824ag10c+TeAstHxCnlqDefcCT7tLF/OWhfFAVam7dn1ik02Q6h4vLKFMcaOx5zClY/lADSAmFa54YXFrpJ66Lp0dEP1NJh8tLOPZ5R9kIx7JT4YxpQ2vsGq7fsVZmq3vUrjFTnqmMu1E8Xq6CCOUnp0T1/VqPBu6TMjRqRtpbqJ0GI2hhM+c45EhtoAwAglJccPwRj36Kjbm40invVNF6oXVIaA6zT4Mbkx3Dn6DhXlaxjyCNGWxEpGo1xa8Nkt6aJ5Lkf2kB753g48A9evx0lbVsPKptXqr0gmNUKxMdiwF4JiDnKDiCe/GXApXfpnHhpRi7ZbgVjc57c31923XpUFMBUNyYZXLbAwXEsIAbQv4uHXUbYtuNbNMbpcR5x9SnFvPSHl+0864Spxw9O5WSe3joEARKKbqlaoHFkBsqycjtPNrbkoQtDiOW42oew4gggpI8Qc9dJCbduqy3lC0eVVqMs8bdLlSS05EJ6kMvEKIR/BIOpNp7nUW8rruSzKbSaxGl2utluU9LjcDL5dCiOSsE5xwnOcdx305p4kqUAQUH2D7v+/w0vZVgDcSMwOm6R1XRuLMUmNT9vkQn8dX5dUyyB5hKGxx/aNYTrgvu1VRqrca6JUaRIeRHkKgx3GXY5X0CyFrVkZwOmO+nk+0Ajgyn4Y1R31GgSLRqyKqHFRxEWs8pPEvphQIA8iBoBGkKLqToLw4kj82VwW0SWRHeVxJIPRXU4PQ+GPt89YRYMOGwIsOMwy2j6CGWw0kDywABpAs+n7lVq3afPk3zSoRfYQtIjQTIJbx7PE5zACcdwOxzq3/AAUvt75qTuU6lB78qloSr6iXDoiLSgVc8ODTPkr247ToF20SVQrlp7NSgTBh+O+niSv9elS/KXApFiQbaosZlmC5OgQWY7Y9lLSHArlj6mxqUqxbiKcq3OrpP8FtoD7OE62xdvCioRKlXbpqtacgu81lt8thltzBAOEJHgfE6kLalRqN5gsyDGqa0shtJRwYCPm0pHljGtnZOT0GcDOqu5Kw/QLfqtejQJNSdp8R2UIsdvmPPcCc8LYz7az2HXv5ar9vrrevW0KddL1uTqKuc1xuQZzRQ4j4g6htKuzhjxS63VbULNvV7dOJdkW/HWLZagerPW96uFIdf4iS7zCenfy06KUgewHOFecdz0+vSnuXubQ9rKXDq1cplYnNTZjcJpNNiF9QWrstXUAJHx+rUSj2pesHcuo3rPvZcy3qhAaZh0NUbHIcByVcWe+P/a07uFyqg9tF5DBJJv3Lffe1lD3EmUSfWahVoy7dnoqUZMKUWw6431AWOvEPd003MuNTgJAeQU56htQIyO/n4+GsfVUSG1t85w8aC2eWoAjIIPteHfSjtdtlTNqLZFr0qs1WrM+sOSC9UHuY97SiSO3YaNRqpBvLqyG2Ot99lbTrFtGo3VCvefQ4L9ep7RYiTlpy600evCPDuT9uriVJapsOTUJHNU1EbXIUG/ynRBJAHicDSdW6hulD3NolNodu05+zHYZdqc52SEvtyeIjhCe56cGMe/OPF5UpZylRwST4df8Av10jtKmwjtFog721PVKG2W5FK3Stpu7aHTahCjyHlsFuc0WnStBwenXpqRftwVK37fXUqZht0vNsiQtvmNsIWOrpT+eB5aY47MeKkJisoaGcBKWwBn4DtqLWJVOg01+TP5aojDRLwUMjA7gjz0SJ0Q5r+XBdJhJtPtO43o7MmgbqVB4yBxPOOsMPMuhYPtMgJHLxg+PxB1X3Rbe0e39HNbvmpORIwcQ3LqEqpSmjKcWcDmcpQC8n3dNWW2VOmpcq1aj0r5Ho1VMd+n04u8RBAVxPcHZvmBScICyPZJ92mO6rRtu+KX8iXbR4lVghxDpjSEEpUtByP16mTe6z02ZqctHa77hS6TT6TT4LUOgxY8aEB80yyjhSPf0wT9ZzqUlxPEtpDiHFo7pKs4z9eR+rWTDbUdltEZPCgD2Rjw0l29tbTrd3BuLcVivVaRJuRDQehyJCTHZ5aQAGk+Gcah3rS7M2GhoPyj+VY1fb+0qsoSnKOiJNByidB/Y0tK/c43gr/lZ1X+rbi2zlqFMjXRAHUtzMRpiR7nUDC/rRn36dQ44W+NHAD1TkePTsPI+GkbbO6L6uZFXXfNhG2XIVQLEHikB71tjOA5jw89MTEqp7WNcAyZPcsGZm8KmXKoulW4ptaytum8x1LwRnASXwcFfTOeX49tboNjyK1/0xuBMfn1Ba+a1DbkLTChAdUoDYIDhBGSpzPUDGMdXCTOgwYrlQnvtR2GAS686sJQMd19e2o3rVNuKkh2DUGpcCoNLDUiK8FIcaWCkrQtHTz+zTko5TW2Jk9CoNat+0b/oMm3a7BhVikSAhDzCiFod4FhYyR4hYB1MUuhWrSRxqiU2mwmg2gqUGmmGx0Ayew0pWpbFi7BWHPHyxLZokJb1QlTJ75eUnOCScDoPIDVnVqTZG89iOQH3k1a3q6yFodjOkB5sj6aCBkfWNL6IDjGg5kJliy2pTbcuO82806gLS42sFLiCMhQI7g62q4e5OD4arbdoVNtWiU6gUeMtuDTIjcSMhxzKktIACck+P16slYUPaPBx5AJHj5ajaVpZmcztgSkq3OTbt7Vu3VjlsVFfypAbwQDno8MZyevCe/hp2KVFaQMHzAOqG6rXZuaOypqU7CqcJznQJrIBUw545yfbQfFOolr3ZLenqtm7IjcCvsJ5gUgksy2v8o0rHUe4gLHiBqWtws7f0zkOn5ZNmvAlXFx56g5Gji/SSRo4h8dQWpeJHCoqUonjHteGdRZlNgTm225kFiQhtQUEvNBwcY7EBYOD79Ss58Do/knQomHCCvMeyEfm9j7x3/v0Nt8PiT7snA+rWSfhrwpV+boTgCDC9/O17/JB+PbXgHD30BXF2GhNCuLBUe+OwA/v0h7nNogx6Rc0VIRVIFTjMMqRnLyHXQ24z7woKPT69ONSq1OpMNyfUJSI0dpHGt5w8KUjzJP19O/TXLhe1KuG+oNTrUCpwrfgvIRR5MqKWo0qWs4DxJ+gB+ZzMZ6HVjJ1WTFPaW5JuV1jhwClZ7kjhx19xHu0sw9srLp9+1Hc2HTEpuGqsJjyZqn3OFbaQMYb4uAHGB0HhqBuRbe41wTKCuxbuj2+zAn8yohxgrVJa6fNDyP6vfrLc2sbl0uBTEbYWtAq8lVSabmtvyA2GYmDlxOe/XSE7HVFRzGyajZDdFlbe1lFtq+7gv6HU6q9MuRKG34siUVRWsEEFpHh1A8dOSlI6Ibf4VYwcdPs6aGnF8LLzyWePutIV4464zjOkSkW9uBD3Mqty1W848m15cZtuFRkskLYd6ZUVHp16+PjoEuNypksw7AGt1PwlSXtr6O5uendb5Vqqaj6iKd6kmSRE4R2PLH5316tbstq2dwreqVoXA2ipUueExprKHynISQvBU2QQsEDrnVTVr4fnTnKFY0ZqsVBrHrUouhMSGMY+ccGST/BSCfhpMsO2ZOxMisyK2zIqFLuSd6/LqceSqQmGs/ptLAW22M/SHF368GBmVzcrOSxpytb2Tqft5rqNBoNKtGhQ7co8Qw6ZTmuXHaS4pXAhHbqskn69FuXXbl3U8Vi2a3FqcNxxaRIYc4k8YOFD6vhqTHnQKtT0yoMxuZFc7OtrCg4PIYznPu1zemWLR6VVF7XWEx+DdBp7SZ9QTDcPMdddOQhKiDgHIJ9x1GAdVaXupuGQCNP4juXVCrlp4l9BoKjkK6lHicYxpKf2thMlp63rhrdKkD/GplF8Kx+klY6/URpv22sPcbcuPPLN3UmnCmyfU3nBDUp5WBkK4eLAznz1jxWKZhQCZMrQDkpvq1jla2Lz1WUqVHhxXZkpfKZYRzHCrsEDuddX9GugVCBaEu4qkhxly4pz1QabWTxIaWfmwfLIGcY8da4vo00WQXFXPcVSqrLrSErjZDTXEO5wkZwfLOuvtsoaS3HbYS2hkAJSgYTjH92uFjcX61UDR7IC85xfjNGthfV8Pck3PcOnjPy71v4nEthaPaGe2tDzDj3ttu8tSuue+pCUrSfZxg99eJQtLilKUOHwA1zpi4XlJ2K5TW7Na23uh/ce2Vy0wX0Yq1IhM8wSVns6kE+wvPjrpsB1uoR0yo74IVkgHGU56lPxBJGtqkY42T7TawQR4n69cqfuJezNxxaDUKfyLNqXGqPP41OKjSnHFLUl4nsCVdD1+rUZ5dxoV02h/FRlN6jRbqQPqRsj0t1E+jDualS8kW5Mz0/7M672RjXz56V05mX6MO5RaWHOO2ZZ5iMFKvmycg+Ix4jpr6FyNeu4F+wfH7BcOvLXQV883n+2Tuj+I9tf7/W9T+5Gegz5ddQLz/bJ3R/Ee2v9/rep+vVUPZC81jf33eX0SdOi35BqzklE2TPiLdR6uhllJb4CcONO+IAByDpIbc51WrMjg/Kz3MePQY12jibbw4tByfYCkrI8O3v1xZlSFVCr8nBj/KC1oI6BXUeH26hjnE0Y2XqPQqPXy7o06Jdvbbaz9xpdGeuilKmqoMz12HhZGHenl3HTWW4+39B3UtaTalxLkCDN4HHFxnS2pJCyQAf1ah2BQ9zqbVrlfvu8GKxBnTFu0dlMYIMNjwQSNeWVudQr9uC5LcpkWW0/a0gRJapDHAhRI/xXmNceDqNl9LL6b5a5sF/Xu8FdW63byKKxb1HmNTIlLDUEpLoeADaMYc9/jpfvGFulIvG2H7OqVOi28w/zK8zIwXnWv+z+rtjVRQaFaG1NYrFD22sqVNqFXdTVKk0zJIbbUo4BU4c4ycnHuOrp6PuRdDghz+VbEH/GORJPMluD9BLgwED3gZHnoAvIVbjzGZHCD3d3enlzjTngQtRCM9BkHXO7HvOm7ww61FrVizae3Qq0uGhurR+jy2wMPNg/m5z21Mbs68KO3wW9fMhcXuGaq0JRz/8AOH2z9Z1i3uBVqGo0q+KDJRIR7bL9PjqdjyEeHL65QseWdIC1rqx7y9wD5aNxqnX2E8KGcdMApT+bjr/YNKm17wmUup1pkYjVKqy5EXHYtrcJBH1arpbl63+05SYlNk25SJaSiRMlOfstxs9222/8Xkfndx4YOniDDjU2mxabBjoZixm0NR2kDASAMZ0RFlNruY4OAsNEn7lbaPbjfIvBdVUoiKPP9eKoR4Q/0HsOdRkdP16dQrASlXLV7Bz19nPgf1Z0rx9x7Sk7gzNsWJ/Mr9PiImSGCzkcsgEYPwIP16ivXde7G6jFnxrIcXa8ilKlOV4KISiTn8jjt2H69FzZRa+mwl4Opg73Wqm7oLnbp1TbhdrVZlNNgCYKs42fVnu3spPbWd4MPW/ctOvmJDfdaQ0uLVBHbK3PV8eystjqeE566dHlJbQp104QM/SOBgDOvI7kd9lK2pCZDR68YIUFHzHh00SJspct72ltR3eFFotepNwQUVWi1SPOhr/xzLgUkHoDkjse2R4Z1PT7Q40pPD546aR7ws/1VZvO1Y3q1cjfOvGP7Pyi0D7TbyR0cOM4Jyeg1izuXGqTCDbtrVWoSSUNhpMYNpaXjqlThHTHXw0ZNwk3EGn2amyeSriSAVAA9Bk686pA9rsMDy+OqO1bnZuSM696i7Elx5C2JUd4DiZcHh0A+3V8Fd1K6ajotDXB4DwdV7+bpEtu3b/h7i1yuV27m5lszW20UymJSeKIviGST27Z7aeknvjsO+l+5rxpdslhvgXJqUtZbiQ4zXFIfXjPTyR5nTE6BV1w0hr3GIVbM3Stek1iVTao87EYiO8hdQcaIjh/GS2XPoZHx1dN3faT7KZCbhpa2lj6QlNkHv4589VlkUaqw4tSn12M3HmVuW5MWylZc5AWThHF3JxqwVZdnuPFx61aNznAFuOeoN8R759vHU6dlW01SJCoto5CJFBqYhvB6BHrElqG4k9FNYSrI93Gpf2adx7SvbCD44Uew8TpJ2j5bNtzaWy0hpqn1eTFaSnxGQ5//k/Vqzve4p1BgxWaRFblVCpyURIjTmeArPcuY/MAyfq0G7oCdNwbhw+pomEJZ4QR1QjoOuQOvQaUapc1cnVuTaloQozz9OQ2ahOnLKWo63OqWwkdVrx1wB0GM9xqsrjNz25QpdzXPunLjRqfHLst5imRuEIx14Mt58sZOqSHWq4rZg3nsS0i5atWHhUGXaopYMpZXynVuDI+iGgAO3TUgyFTVxGcwBFp6krdUZt67c3ZRgxbky7n7tqDEWq1CO0pLNOYRnCsDskZPU41eblXjX7Fj0yTbFiy7jXPnoiyxDT7Udo4BdcP/HUW4d0J1mOWdRq3bE6TPup1uHJcgp4mIbhGVFfTqkHPftjU217svWqX9cVv1ixnaXQ6UR8mVMq9mcTgfYB10+8qppAJY1xE6WmN/wA8Uboblfi5bor6bVrFa+V6gIIFPZ4jGB68bmPDB/t1c33cFVte059coNDkVuowoxdjU1jq5JP6I88e7VNdVV3Mg35bkW1bfp8m13Qv5dmSHOF5jB9nHl0wdaIsS/J+6Sbqpt6RJFiqpqoxpjSEOKMwODLgWOo6dO+owIBVhqvDnMveBpp396vKHUriuyxY9QXBct+s1CCVBiQCTCdWMDPw0uW3WJmz+2cFW91/Q5E1l3lO1RwcpDilrPLTleCSBqwvSxKzdV4WzckC+KrRolBf58qnRXSGZyPJY8fr1U2/c1nekA1cdu16x31w7fqphutVaNxMvONHAdaBHmNG3cmSWvge3ECdHdZ6KzTb9+yt0Gbzh3k05ZTlKDXyUGiVF8qKg+FYx1BHjpWe3St3c2iVKv2aJjyrGr0dUxK2FIJDauW9wgjqOS4928veNNTe5VMi7psbSNW3UEyG6UioszkoxFS2FcIbBA6HprzcPcWk7ZSrfim3qjO/CeqopyfUWQS0XTguOkDt8e+pDW4VbmtyGHw2b6m9lKqFSZmW3VJO1z9EVXpMRciMorb4HJBHsl3HvI76mbfm9PwOpYv5uL+EPqoE/wBU6th3xGR0+Okih2rRKpuy/eFrQ26axSyuJUX4zy0JmuITgs8pBCAgHucd9Mcfc6G5uo7tOaHUESWYYnuT+UTFVkE8IJ8fD6tB0gKbHdrO614EaeXRKcr/AAnE2dcIYbtxNdNdQmj5UgMmmdOLiPbj7Yz7/dp7ct+26TKO5FwUOns16HSltzakhvLyWg3l1CfMdD266rts6JflF/CBm9r3FxOTaouTTvZCTDiEewz9v9mqqkWlY22e4VUrMy85iqjuA8Go8CoyyptSxnKWknx6/wB2g3kKtjcjQ8XH/wCiLfL7pmsS+bQ3StqJetrvCZAdWsMPLZKFBQOCMLGR10nbZSrVvXcK7rzj7ezaNcFLlfIjtSmtEGY0gfSb8x2+rGrq86vfVoyLZpO21iU+pU6XO5NTPDyEw45IJWEowB3PXWd4XVuPRb6t+DQ7WanWxIbf+Wam86SYKASRj3Y+3R4boL4y59WxPZ3jVS9yNsLe3PptNpVxOTWo9MqDVSYEd4oJdbJwCfEHPbVpVnLPnPRrMry6XIcnjibgSlpUX0NjOUg98Y7653e0jazfTbZ+rqv12n27R6m29KqMR8sFDrKsFskeHtj9WNNRtba2vXNbl9kU+oVuHF4aPOL2XS0UYykZ9vpnrjSjSVI1AXOLALxcnUKJJ3Os+5bSupFoVtqaqgqdp8vlp6svD2Sn/wC1qZaO2Nq02HTaozREJmR4zRwvOG3eWnmOBJ/PJ76WKu5t1UqCYm3vyMtNRuZqNUDT2wjnSOM8zmkDq5kaZaBUNxape12067rfgx7U/Y7VDkNElySFhXN4+vhnH1DTjok2rmcOZDjtGm+9+iurpqVcRaNZn2PGj1CsR4jqoEdbuGXZAHRsn3nz1Gsty6K1Y0FzcGkx4NYkRgJ8RtfGlBIwoZHhpDhw7a9G35Dsuy7LrNSi3bXymS82svCMtzu4Sc4HQdPdpvvGyLiuW8LYuOlX1U6RGob3NlwIqsMzx4hwDuMdOukpgmS/UgQWjS+8mFz+tPS/R3jUqydqts506j1AyJkqoNZcZp7i1D2le4Z8dNK9r/wwZpdQuC9qpU2uYie421hpp0lsgBvB9hOFEEeOOur26rrlR5q7ZtynIqFYfbK3Gnc8iKwSRxvY7564T465Xs/ct4sUeq1SnUetpplHrMiLNpMxhtPEggcT0MISCgZx7PXoc+ep3iQspDGVeWQS06AbQu60qlU+lwmodPiMR47Q4G22UcIz78eOpao7LjZadQgg90lHs6V4O6diy+Br8Imm14wW3kFtST5HpjOmliRGlMiRGeQ62ey0HIOqSCurTdTcAGwhtoNp4EBCQD04RjGsiVKTxKTlQ8fPWXs68+icairNDKT91L+Xt5Z0u6G7dqlZVFW3mFBbK3HCs4yMeA0yUuemr0yFVBHcj+tsNSVtPDDjRWkEoUPBYzgj3alJUs8KsrB8cHH1D3aS9vrgv6uVS5Y17WWxSIkKqOs0l5KyVT4wOG3ST2OMdtS20WcucKg7Ug92kLdZe5Fi7gzq5Cs6c1LkUWWIlRCGikpd6gAnHt/n9dWNzXJbFGbi0muXJEpb9cUafA5rwbW86sEANZPVfl79Llava3bBv2g2RAs6QJV6PPPuzYERDbQW0B1fUgdT17nV1d1mWncioVZuG14lWl2876/A4mQVodR1TwHzyBj36lAmVVmcWOZILt7EDr91F2o29VtjaqbWXdNTrpQ8496zP/KjjOeHv4Z04ONqUlTK+FQPQhXiPEaTtqdw3dz7URdMm1qhQSp5xoRZww57BI4+w6HTp1wFlOCdRMzdaKOQ0xy/Z21080hJgMWLe0D5LX6vRLjdcjSImfmmpYbLramx4ZDbgPmce7T3zOiSvqeHqPLVJeVts3Nb8in5LckYeiPJ7syEHibc+pQGfdnWFk1hy4rbp1YkeyuWyC6n356n9Wn7QlVtBpPLetwr4YSkp6ZHv0jw7GutrdSZfb19zXqO7TkwmqLjDSFA55vfvrO0JW6bl43NGvKn0xm3Y8gJt92KBzVs+PH79M1xSahDoM+VR6cJs9qM65GjqPR50IJSg+4nA+vRcW6p5W1WioZAb5aJU3A3NgWDWbcoc2g1Kaq5qginsuRGCpMdZ7OLPgMqGsdxYO6kuZb6dtqnToTCKgg1gS08XMjZGQny8emrPberXpWrPp1Uv2gpodadBMmC2rKWsHsM9jrzcu7qtY9oTroolrTLglxeFCYcU+0srOOMA509DAVRbmpl7yYMEWuBqUxyBGUjjkqQtloZPFghPBnrjsMaI8yJVY3rtKmNvsuJPLdQ4FNcee5I8uuq5cWNdtstxa3TFsMVinoEmG59Jrmt+02SPFPbS7bNH212MtakWXHmNUemPyjDiJlSSS6+slXCCe5JJ1GPirw8sMiMp1JO+31We1UXc+DQpqN0qpCmT1znFRfUR0EfPsjp4gaxuSxbnrG5NvXhTb2m06lUhtxMqktj2JeSTlR+Bx9WttQ20Yn7n0vc83JWG10uIuKmmofKYjuRjjUn69XNyV1VBtupVqnUtyrP09kr9UjuDmPLH5gPXr7tTm8hZxTDWZKmguLmSArjlrb9pCAk9D1PTOANJdB3Qp9W3MrO2TNJqLcujwxMcluMkR3AVBJCVHufbH2HVnt9clQu2z6RcVVt16iTKg0XH6fJHzjHtqGD8QAdMKXGeeUIcbK8ZIGOLg8CfHz1DSxCv/cDXsdA1+KV9z7Wr18WZNtq27pk27OlFATUI+eJCQeo+BHTVff7Myk7fx6DNnrmS3zDpjshXRTq8DicPxKT9un3iUAfYye4SfHSVumlEiiwKdlCGJtUjRnXPzm8lR40+/ppsN4RXptDTUm5EJvZjtsNJiMo4G2m0NgeQHb7MY+vS7uPTbyqlmVOHYFWj06vutYhSXweBo/YdMqXClvh4l8Oex+l4jrrMn83x8tRuDKtLW1KeSdlV26zWo9Dgs3HJbl1NDLSZrzPRLroA4lDPhpd3Sh7nSKCwjayoU+HVDOZVIXMTlJjD6QHTvpunVCHS4b06oyUR2I7ZddccOEpR5k600er0u4qaxWKJPamwZKOYy+yrKXEeYOpAmZVLqbDT5c3+a3R3H0R2kSlNLkcsB1SR7PHj2jqlg3vZ1SuebZ9JuCHIrtNaC5UNDvE4wlRAyR9et9xXRQbdgvy6tMjpVHbWsNFSFOEkYSEjzJ92kqlzWGq1Ku6m7MzI1x1VoNvTkttsl1oEFPE8E9e3loiVF1XKQGH66eSe7godNuiiz7ZrEYPwprRaebC/pIPfqNRrPtWhWdbcG0bWhpj06mtlphtKyspRkk9frJPx0s1Jnd1xsV5MiFDVCIdTR4nzoloB6hxw5647cOBrL1O4dxpCvllio0e3mDj1FS1sv1B0jJW6AejYzw8I74JPhh5ba2SNXM6cva8NlDVWLs3Bo9URGtKh1SjSHHIKoUqQoOy2kdCRn2MdfPU+l16oWrTY9HRtTVYESI3y2o8TlqaS2PzUlBI05U+nQaPCRS4EZuPFYHC002jDaPgPDx1u4i2UniB4D2Ofs0F+wTbhzZzjDo7v4SVT6LuBXG1VOsXVMoPrCypmCy22oMNZISFKBwVEY7ag1CLe1t1im0+267Vrsq01zDlBWxxPPRwRxOjGeWE5HU4HUacq9UpcP1WmUSGJtXqrvqtPhIRkuPr/PPuHX7NfSOzGzcLa6irW8365cFVWh2r1JYwt5wDo2k90NIBISgdOp8zm2m3Ncri8X4gzADl0zLz3lfOc1ndGl0yVVJmz9dixoTLkiQ5IdjpS2hAyoklWOw0p2zT7hvCdS75uVhumsNtrNMpiFhTiA6OpeUOhc9w19+1iiU+u0yZSKpF9YiTWHI8lleSlxtacFP2HXzpb/ogVNt5NMufcWqS7fhBLUKLFQI8h1hPQNvvow52/QIzp8v3VzcL6Qa+t3jQBc7n3BQqSCKrVYkTgGTznQn+3VbCv62570VEd6QGJri2YktyM4mNKcQMlLTpHA4cA9AfDX1bb+wGz1sx2mqftrQErZPsvLgNLeyPzi6Rxk/XqZuJbdo1iza1S7vprUmgNwnHpTPD+TabQVBbZHVK0lIKSMEEZz20xQbuVJ3pTVztDaYj5r5oSVKUQgEnxHiNY8fXhzjrjqf1a5laszdhykIXEh0ifCWpfqXrzqzK5GcN81WcLXjGTjV36vuvMSOZUrfppx1QzFcdOPIkqI+zVGS8SvVMxZqMFTKbp1ScqKMjPlnXuk2i3RXYFYbta84seLNfStdPmRBiNM4MZTwfmLwR8c+7TilCW0cXK4M9SM+OoFaGP5gkL3WCun0tZKUEjJVge/S5cN80Gh5jGYiVNWPmYcY8brx/QGNAulVcGNklUs2Gi8r8kQZ+V0u2m47qYqvoPzHS5h1wf9mhJwPNQ001qgwK7SZNFqMdCo8hrlLA6dD5eWqex6RVYvrtx15oMT626h0xk9o7CAQ237z1JOmsfpakT0VNJgcCXC5SXZVwz47v4FXO7iuU8FsPL7TmkdEvJPiSB1HcHOdN/ClLfGtAwjoCvGPd+vOqC9rbeuCk86CvlVanr51PkJ6ONLHYZ8iMAjxxrKjVld8WiqXGkOQZcll+K8WzwqiyAOW5gfwV9tFjcJtzUiWOuRp3qs3Fh7qTJVur22qFNiNM1RpVYE5OS7B/xgQMf2eesdzrfq1cg05cCJGnM090vSafJdLbT6MdCSP0T16637W2dW7HtMW7W7wn3PLQ866ifOWVOe32byfAazvq6k0thVHpDPPrlRCxEit9Tk9OJY/yY8dO8wNlU9gNMvqEgu2UyyfkuRa1MnUSnt0+LLjNSkx0DojjQFYHn3xn3avHmW3m1NPMBaHMlxP6XuPnqFbNJFCt2mURK+IU+I1F4vPloCSR7sg6sijOOHUDqtdJhbTAhIky06ha9XRcNj0xpwO/Nz6Wl4NNvjPR1sk4Q4k+eOmdWNk0OpQTUa/XozLFVrDwceZbWFJZbQAltoEd8IA01A6OhONMuMKoYcNOYFetnlq4OLBHYnV3tNc8Kxb5kw6jwRqfdJbSX3HcJTKR9BvH8Lj/AFaox35ik9fLUao0yJVae7TpqApt3rxEZKV+DgPgR4ayYyhz6RA1CvqUWYmmaFQw0/gPkvrsZdQBkpGcdBrYUgp4M9fA65L6P9w1Cs2d8mV1/jqVFeXEWoqypxsdEqPx11pZTgZ6HsNeSyEOLXL5zjMK7BV30TeDr1Xo6AJ17o0aqWZa3CjqpSsFHXVNXKNTrogSKfVo6JMJ1stuNOJyPiPfq6WtSfotqV8NYqTwp4kIJB68PjnUxomx5Y4PaYhfNfpDWZV7L9G2+6ZQqsX7abteql5uWouP8xbY5YQcdEDCunv19b4J1wD0tkk+jLuc4sdfwbl/7M67+T5a9ZwBobQdHX7BUY6u+u4OqC/Xr3r56vP9sndH8R7a/wB/rep+oF5/tk7o/iPbX+/1vU/XrKP7YXl8d++fzZUV315NuUd2ohHHIJQ1Eb/yj5zw/UMEn465pT4i4sVLS1caz7TivNZ6nXTbqtNq64sZlyY7EVEdLzTyAFALxjqn4HSTPtONTZBh1LciHDcA4uBcYBQQe2fawNVYqk+uAxi9P6LcUwHCmvqVycx+irygKHXsPeQPrxqoqlco9DhzKpwMqeQ2XXG2UBTjp7YwgZJ6ePbOnSh2TZVWS+Bd8isusHDiGZCA2B54Gf7dOVMti3qRFBgUmGgdgVNdftXqpnDcv7jl1sX6cUR2cKzNvJ/JXzxYLC4sORW6jAqDtWrDwlSUtxXDhABDTY6fmhf2qV7tOyY1zCO5OTbE31dpBcUt0tpUAPJOSSfd0119x1qGyqSVchtptbjuEHogAkkYHgM65XV7wrdzcw03/o6mu5QVkhUh5Hn0PsZ8j11N2Hw7LvWfh/pDxXiTxSwdMW1O3iobLvrDaJSeEtuDIz176yTzQfYTxK8cudvh01i1HbaYaZbyEISEoHkB0BP2a2JSpOuQ8iYavozGkwXBJe6G5TO1lrquiRblVrSfWW4xjU1rjfBWccRz3A92m+K8mVHalpaW2lxAWEK7pyOx1tW2H/mVt8QR11jw8KcYwPLRaFEB4eSTLfBQfkaiJqjldRTY7VRdb5SpqWG+apA8CrvqcPa9knBz26+Q8ydUV72qq9rRqVrCqy6WmoNcozIxAcbPQ+z1762Wbb4s+2abbaqhLnmmRgz6zKGXXUDuT7+v9mjaUmy1+XLY796mV6jxbgok6iTZEhuLPjORnjHc5bpQsEEJUPoHr31WWDY9F24taDZ9BkzX4VNRwNOTXua6cnPtKwPPtjWca87QlXRKsyLcUJ6twmfWn6c258+hrzI1dkpbVxrVxHIzwjofI6LiyOxUPN6WWbgyBwnr3BHhrzGUfO5Pfrx8WOnU9hqtodx29XnJzdDr1PqK6c/6rMTDlJeDDo68KsfQPXtq0V7SsaXcpAtf2wuf1KVJsW7pdYMCXKpdwBBcERkuLjy0D2QB4hQ8fM6kubowIL8ZVyUSrW/FlnEeXOba5RWfzVcClEE+GdO/QpOe2kCbDRel9vUmcwhVItjlOGMocXPlrQFcZ/gJBAHvzqYg6rO9j6cBh1NgmqLc1tyoqp0OtwHI/wDjXTKb9n49emlfb6MzWnKrfMhkuyKm+tmKXBnhho6NobHgVE9/cNTLktvbemwZNzXPTKZEiQmy9IkuZZaSjzUAQNXlu1SgVqgxKrbEyHJpb7XFGfjqHIcQRgFKh2Gf16WgspHM6oM5FtpVgzIYezyXkLSglGQoHt4aySrDpC1rAWc+Y0kbdbZ0raWjVOHR59SqImSnajwzneNeTk8KT5ak7X37K3DtZVfm2lVbfdRJdjmHPaUh5YbUQHQFfmnQR0RTq3a19naryfZ1ZptRlVuya23TVy18cmFKjl+K8v8ATACkrQs4xkE9h01Q3QrdGa1Akx7MhfKtKlIlRnY9TKmHCOhQQtvIChkeOM6Zdx3L7bsuoObatwXbl5aBC9ecwxkuJ4j8eDONXlv/ACr8iQk13lCo8lBlhk5Rzce1w+7OnJiVW6k17ywSPok6u3HdVPpqp10WTSkURWBLQ3Ui+sNrPUlpbIQsdexOpV+3Kva2xXaxbFkO1gQC0mNSqWlDXsE/mgD2AOLJAHiNM1epMOuUeTSpzXMZkNltaQCSfgB3I0p0WuVy1HoNp3czzmXF+qwavGXlmRhHzbbo+m07hJBz0PCevkApPYactzajXorSo3pFt6xH7+rNMqLTcOB8oSobaQ8+kcPEWwnplY9xGvbauOPf9jx7ltr1ynN1WGXYjk5gBxnjHQqRk9vLVa5XNwlbosW8uzoqrIdp6nX6wqU2pQkY6M8rOSCcDt461Vqt7k03ce36Db9ktSrSksFdRqKXm0mIvrgBrOcdummAomodTMaEReeq1WLCqttWnB2/3Y3Bp9cuKpoktc1SkxnZbSyrAQkHqQkgZx4alWXQdudmaXTtvKNVm4SKhIfehRJs/iffdJBcKSepwB2God6UjZ+ZuPa0y7ZdPau2JzRQ0vSeF1z2yTwt59vx1prSdnrt3aplJqK40y97YiuT4jKi4lcZlzCVK7YOOn26NVG1Iw0gkWEm99fNWdhWtuHRbguabd17orlMqErn02GmKGTAaCuoyO/TWN63/VrNuW2qHSrGqNYauB/kSZsZxIRCAx7Shw9ennqbufaRvuzKna7dzSqH60jC6mwcKb4DniznAHTz1d2w2zFoNOhx6qaoiPFbbTOKwoyAEgczI6HPfp56jP8AkVcGH9lpjv132Szcm5UW29wqBt6u2KrMkXC2663UG2cxYoB6Bw575B6dO41N3Oq160O0ahVrAoDFdrzXK9VgPL5aH8uJSsk+YSSQMjt31Coe50Kubm13bpNt1VmRRY7UhdRejlMV3mJzhtzx6HHxBHhrG1qZufDv65qjdVcpcq1pDSDRYkdCi+woEZLnToNOIOiiXGo05XSHGLbQqudGVavyPuM5R0QDIIFxwWXT6uA4MFzhHTLazknxA1dW3XL/AJ24Fz0q4rRixLahJa+R6ql7iXOyMlSh+aM5PTz1BuS8HZm4UXaR+xa1LgVmnvKeqzbJ9Sa6H2SrsM/36129ei7fsWsSK0JNUm2YXYrqY7ZL8pprAaXyu+VN8J1KZGiqaWtflzQAZ0i4Fx85VhbW21GtK+bgvlm4au9KuhTPOjSpqVRmC3k4ZQRxAn+zOqi7altHXt1bYs27oLcm7IaXKnR0qZcPI5Y4yrmD2M4SSM+ONRfwfofpB23Z1/S13FQk0+SapFiFXIfKgSlaXUdyM+XhqZAvWzL4vm47LokZ+NdFuRFt/KbtPKUshwcIW06oe0ASMjx66B1OqTyMoa0ANJEX9rdSNxb+pVPrlP2nkLrsWr3Yw41CqEKMHkRMkpDilZAC/fquo1wWzs1AtHaO+r3qVbrtZQ+zEly4pUZRLhJCiMgAA8HXOmPbW2bqt+1KfCv+5Wrir8MrCqhygFEE9OHPXtrKLWbGvaVUJlAlUW4KvbL7kX5txta40nH5MKP0CT00u5Wdr9xxgnSdhrETcpVtaHa14vXztHUdnE0S2ILraVlQS3Hqi3cqLiQgAggtjqDqdUNs9pKHWKDuLJLdMNmxzDgOCocqIy0ehCkk4PfxOrDbqqX7eFoz1bmW23QJzkqRCEeLKQ/xRsYS7xIJwvOk6Xtrs1YW2zG0l8XZzKVXahwx/liaQ8/IWoENoX8dTGsKssmmH5R4u7O9hHmpNLtCyqHe9Oty06FT6PSy6q4+Ntxa/lKQ4SPmyTgYxnp4HVzOvS3typl47Q21clRpVw0eK21KmsscKoxdAKVNqPReAOvxOod7Vrbql3Ja+zUyHU2Z9RjIFHkRYylJiIb+bSeb+YfZ8enie+dSY96UXb23boui/fV2H7aeRGqdSjxuJUhrhbLSiEAkrw8AR5g+GjoUmgMlhIyic3dY28tU02TR3LNtylWpULreq8+JG4lTJDiUyZWD9LhPXx8NUe5dPh7iW3V7Kt/cj8HqnEWhyVIpryVPRADnDgz0B8e2lupp22rF62tvXTnK7VKm/AdTSocFDrgejqbPE6pgJ4un9uNKtVtGjrq15br2fYVUqbklpBTTuJ2IusSRhS/m3AFkA5GANNrLyVGriCGGm0CPEkxGtlsuW4LtsuxU3VbN40KnyqzcCY5qVeSoiXFaxHbxwDu4lkOdsZUe2dMNNVKp+498TLf3Q+Xrnk0BEyLajxKYcN4ABtwEd0KcwOmDhfXuMaLvfrlyMbcQrj2go/4OTmmnqw3VKi0x8jSgkctASpQKlA8XQd/iDrUzd1vUrdbcBdRtGkWw9RaCzwXO/LQFOtLJSjmtZ4kthzHXHXlj+DqWyy5gx8zabajbays65XN7VbaUWpyNrbdrN4SJbbM6lrV+xWGyoArHHnw95x7+2mqxY7FFuO4bShr5MSM83MgRyD7Md1AUoJOfoBwqH1aRrav/AHAsq1LUhXOp+/JV21P1cVygsF2NFiOKwl1ZIGAkZPF7tVcGTXNo5lq0zcHcGNct7T35EduPgsuzoq3DwtoJGOJKlHAJGdRLSbK9mIZTcHCTpMxbuneZ26L6GUpIx7OT21jhAV451TWxdVKuaKuTTFLC455UiO8gtPRV+TjS8LQfeeh8NXPF24kddZgC1dnmNqAOSZY231ZtGu3JU6lflUrjVbm+sMRZQARABVnhR/ZrXuHX9xKPULejWPaEWsQ5swt1dyRIKVRGuhCk9epOTrKo1zcxvc+n0CFaLS7RfiKVLrCpTaVsPAHhSGieNfXHhp1+kn2UcI8vLVk3BKyMYHMdTpy2CteVrcCeBXQcZA/O7AdTnGOvbyGk2hXFuPK3IrdDq1oxYlqxI4cpdWafJdku8QGCnpjoT3Hhr3cDch6xa5bdJatGs1pFxTFw1PU9krRFwEHidP5o9v8AUdOjfh4fDrnUdBJCtIFV+Vrrg3+CxTxqRwKSSrAHF0wSO+PLSjt1YNWsX5c+Vr5qVxfK9TdqDProwYrawMNJ9wxrVetwbmUu8Lbp9o2azVqFNf4axNXLbbVDa4vpcJOTp29hKkK68ZOFKX27nAB8emPt0XA8U8tOo+by3y16dVSXxWnqBaVTqUZOZKGeVHH/AG7iw21/9mtOttq0hmhW7TqKyvKYjCAFHuSepz9p0t3hUvwqrUWwKM6hTrU2PLqz7fzjMRhpwOpbcV4OKcS2AnyJ8tPCVN8PGngXgEewfz8f3aeghQY7m1S7pZQ6tXqRRQyqr1OHBTIc5TSpDyWg4v8AQGSMn3anFXs+100r3ztraW4zEBq66Z66ilykTIxLi2ilwdeuravPVaLQpy6BAalVNEV31SM85wtqfxltJUe2eg0rWVnbDnE6Kx4hw8P0j/C0kbfxd2m6nXzuFUaM7DdmE0RqnpUlTMbi6Bee/s6sdvKne86zIkzcSjRaPW+FZlxmH0OIaSDnPED7PTOr6n1KnVaGmZTaxHmxCfZdjvodQo+WUHT0kKLQ2sWuJI7tPiNUp2juJKuG9LqtFy0KxTEW4ptKak+ByJ/GM+x07D69WV2WPZN9vU9m66NDqho0lFQiNPOHLL46BQwc/b5aY0pUEkcHCPLOdJFJ2so9H3Nqm58esVJyfVYaYbsR1f7GaQDnmJHn0xp2mVW6m8tbTcMwJvNk7DgTwKPsqax7PZJwe3Tw0m7dbWU3bNVdNJuGr1BVeqC5roqT/NDKl9eFAx0TrGZd94Rtz6TZ8axJb9AmxnHpNd5gDEZwDISr4kY/laz3Ut287rtdVJse7xbFUceacM1TRUOAHq3089AaRAnVDnU3gvyyW26JyUsAcKigeAIR0Gkuj7XUqk7mVrcpNZqr82tQPUXYbkkqhMjIOUt475SPHp189NsJmSxDjxZr5ekobbbdcCMBSwgAue7JGfr0pUe1dwIe59auep3mmXbE2ClqHRw0QY7wUCXM9u2R9ekN7qdXtFpLSb/DxWvdOLujLpMD8VculQ5nriTM+UEFeY2cK5ZHbppjuak0auUiVDrsUPMNhbznCpTWMZOW1jqgjrjVsFcJHlrxbbchLja0caXEcCk+YIxpTopCk05iDJOyT9r1VF60Y0moyZcpUh512Ip50KeTE4gGQ45jqccR7eOtG2O31bsBipMVW96pcaqhOVKbVOI4mAezST5akbVuLRbMqnLXxN0yqy4TTnm0CFAfyc8OnBQzg6bnXIUaVMOpsfuFVXJHoNSoc2n3J6uumS2zHlIkOcppQP8ACz00hxqva9pUhnbLbKmPvvwIqWIUeJ85HipdyQ4t0kg4OV5yT7er/cC2ajXnKZMpkWPPVTH1rNPmOctqUgjHcdAQOvta17cpt6Q3U5lItxFJnCUuFUkcQUOa10wCCQe/hpiMsqqrmfXyixUy3Nu7cosdh+ZSok6pISgvTpI57rjnckKcBI9vPYDTWFJGeJSc+OsG+JICVJIHv14sdcqPsoI9nHc6gXTqtlOm1jYaIWxSgNedM8Ke/fA1BZq1MkVGRSmalAdnxBxyYrbwLrQPmNS0ktp9lfF0yDjw9+knI1QoBRHGVhIOcp1VcV3V++qXZlkU2mTKjNZdlu+vy3WUtoQkkZ4Enp0x21RWTuvbV9XFcNtUcThMth9DM8yIim0KK8gcKj0I6HXT/Rr+T4u8N3x6wA3UZlMYcpyVdeZEGA7wn8z5zw+OrmM7UOXE4rjTRwnMoGZKftjtjalbNcevvcN6HKuNaPVoLMYlUanRM9Et5APNV1K1nvnp213krQkp4iDk4Hx1857vb5V2nXIbA2uEdVViAOVWpSkcbFO4/aDOCRzHiDnhz0GM99WWwW7d03ncdWsa/WoTtWpcZqoR50RBQmTHW4pOFI7IUCkePXOtIiYleJr0MTVp+uVBY7r6B0aNGmsKxIBGquoU+LPZkQ5TPG0+2WnUnqFtqGCkj3jI1YOu8vWSTxJz2zoGkpWnvXw1cNl1rZa4otmVL9nUKpkot+eocGcdRFeH+UH5itT21ICQnjWs5I4iMcXXofjjGffnX0zujttbW51FVb1zsyChBDsZ6P7L0d0dnW19cEHz18q1Kk1GwNwZO3E66o1xcqA1LbmNtBL7PGtQ5TyQpWHPZ4s+IUDqipTEZhovb8C4uKmXDVPa2UG+Lfl3BR0GlvtsVGBJbnQHXBltLqMjCvcUFSfdxZ8NV7d9V1tkNVDbit+udRwxVtLjlfmHC4lePfjIz49taLisO4K1uDbl30+8p1MplDRIRKpDaQW5vEOhJz7tOxI4i4k5QenTrjwx+vVEiAvRZHZ3Fsg6ePekVFv3Tezgk3pL+SoKerdLpr6+Jwebr+AT8EgfE6YqNadt2+Qmj0aFE4+60tcTivi4crP26orGq25s25Lmh3ra8Gm0SNMKaLKjyEOKkM+BIB6ezqw3DmXpTbOqE3bykx6rXmk5iRnnAhCzxjIJJwOmT9WpHWFVTyimagBJ7xe3QJmUlCyHFdSOgGji4e6ft1V2u/WZlu01+54jEWqrjtuTY7LgdS06RgpBHvxqNWb+s+hOGJU7hiCSOhjtnmvf+rbyv9WowdFoFVsZiYnqr/iGkm32xSr8uejx8NxZLMOrIRjHLfc5rTmPcQwk/EnWw7qWw7/1Gn3BKP8A2VBnf/rtDVDUJF6Vy5qdc9n2e/FMZtyNKVVnkxmpDBwoI5Y4neMH2hlHivUms6qirWDiC0yR0Tvc1xU616WqpT2nVoJ5TTLKOJ11xwFIS2nsVnPj5Z0r7ZqYuBNTvV5ptEyqSCHGHPadp7SOjbKgfoHHf363xKDd9XrtMrV3yKU3EpDrkmNBiFTvE4W1NguOLCcY4unQ9ca8u+hu0moG7bSeQzWR7D0VwL5dRR+chQAPt/wsd9TY3N2WCSq61U/vVDDRsbeaevpZKiR/BHYe736FcI8xqjt+sVWtwWH4NsVOIqSkucFQb9X5Oe4Uo9/cQOvcdNW0e26xIYcl1KrOQXwvgbZjniSEe/IznvrXS4ViKxgiPFcHH+m/CMA0HmBxPu3W7iHUnp46OygnhIOqurU0U1McR5tYVJkEpZbZeaUV4HUnjACB8dT6eJjcFtmoLQuQB7ak9R/9vVeLwJwUBzgT3LdwL0gp+kDDVoU3NaN3CAfBb9e4B6KTkeWvNHf2dYV6BY0O6jtrcqLyUp5VLd+YqrLTYKlI7NvZ/g9Djxxr6sg1CNPZTLiOpcafSFoUCCkg9iDr5QlR2pkUxHmeJp9PC42rxQddb9G+qrkWQm3pdQRJl29Kdp56K4g0hR5fFkDrwY157ilE03iqND9VwfSHBU3UPWWDtggHwO/lp5rr47a90aNcVeNRo0aNCFyP0uf2sW5v8XJn+zOu85Pnrg3pc/tYtzf4uTP9mdd5167gH9u7x+wWWv7S+e7wP/3SVzgeNj21/v8AW9GbgrFWk0m3YcRRp4bXJclKIBKxkNpx44x17ddF4K4fSRuf+I9tf7/XNY02ZPs+4p1yKiLqECoIbbkpQfn44QkD2R2WnxIPXJPXw16Ooa1PDOfQu4CwXDqNp1MXlqab/AKwi2rftUfQ2tEKjMA5WsrD6ldeuAMgYx46cLTsiFbMeUqTKNQemuB16RISPax2GOw8da07gWq9SH6w1Wo4YaHEtXGA6np0yD49hjHgdcmeum+L2cdZptUrBkuK/YsWBhliISfmlvuj214OFEZwRkYGvOOOP4m1wrHI1uv8LotbhcLBpiSU07qUiNTa9bdQpjvqLjrhhKcTgM8oHi4T/COcA+elndSHR5VkyGa9PfiMIcQtLjRUFc/KuHOO/h9YOuyzqLArFvCm3EhiW241h1aunXH08/meefDXJGYsKQqZZ1XlorLLTaFRn1Yd9biZITxY/PbIKSR1PCCddX0exudjaJJzN0PULHxKhldzSLb9y5TbtSuT8HDbXr81qCVrXJkvOuc+RxgDAJ+gjA1GuC6LesuG0zLcLa3Byo8RkFTzx8AlI6kk6ut06DJsuDTavYdrh0LW5FloEpwMt8YHLcd7ngHXqOvhkZ0tWhai6c8q4qvMYqlamkl6eBgJRjo0yO6ED49fHOtePc5z8zzYr3/os7CuwsYNsO3JiVAj0++rww9Vqi7bdOIy3ChLzJdR5uujt8E62/iwt9tznR6xcLL/APlRVneL+3TmeBKSMYTnJT4aSPw+rKd1xt+mxqgaWul+v/LoV8wHOPHKxjy9+dc8SdF6ZzKdMjPcnz/6S5UrbmwryiUq57orsyl1ABqlPGY40GZY6ltwg9eJAPAT5Hz0wesXvZbymZDc66aTn2JCUD1xg/wh3cHv763bvJTFseZUGU8LkJ+HLbKehSW5Launl205MqQptCkoSPYB7e7UibAqtlINe5oMJK/GhHgq/wDKm3qnQYznVt+Szllz3kgewfceuplv7iUm4K0mlRIk1nmsrfjSZLBaZkIQtIVyye+OYOvv02ZJz7++k7cRmRTWqfe8JC1v0B0rfTknmQnMJfGP4Pzbn/1PSsVYeay+aQFZx7HtSDdsq9mKXFbrc1n1d+oFrDy2h4E+OrwqUpw+ygJc6q69E9O2tUOQ1PiImR18bbqQULzniQeo1vTwpRgdOudRPer2NA9nQ3S3Z+3loWLIqki1qOzCXW5a50xSO63T0J/UrTIopUnhUnPh31jxcKVcal48cdz17aQ9wfldmq0VcmtVSDbrrhjTnKe4Gnm33CAy4XMZ5Z6pwPFQPhpxmN1Bz24enLG26J1qNRi0uE5OnvNMsx0EuOrICf8A46VNv236tIq17yIy2WK642YbShhSYTbaW2nFDzcCeL+VrazthQXHmZNakVSsCOeNpqpz3ZDKV/8AzRVwE+8g6bvzuNYypP53jotFkmB73BzrBV9cotLuOjyqBW4bUyBUGi3IYcGWnW/I6qZVo+p2HMsuyJDVvOmA5Fpj0dvHqSylQbWPgTnUG9KzuZSrwteFaNuQalRZ7rqa5MfWoKjp4QWikA4z1PX3a2bqwNyqhai4+1VWg0+4ec2WnpbIWjgz7QwRjOPHTANlCo+m7OYJIt3x3LVQ3Htsttoz+5N5fKDlFjcVRqr5wVADqrr166v6ZX4Nctli47ZkM1CJNietw3G1ey+MEhAPkcDWyZTabWKGaRdbMKe1Mjhqa3IaBYeyPaBC+hBPYaziwYFs0NFPoFKQzDpkXlMRIjYbSEIBw0kYwOw7eekfmnTaWxHsx5hLu1VyXtdVsu1S/LR/B2p+vOstxeIq4mEY4XOvn1+zTlwJ79CrHXzxpO2pvqq3/bbtcr1ny7bltTX43qMlzKnG2yn50HHbB7e460bb0Hcugyq/+MO949dbnzebSkNRUNeqxzn2TwAE9x8MaHbqVF2UMiXA79PHxXtvRt1WtyLlcr9Spq7LWloUWMwkB5JwCri8datyHF1adb1n05C3ak/LbqfCOiGY7BIUs/8ApAfXpujVWmv1BynoqTCprQDrsZDo5rQPYlGcjIx30u7hUyS7BTdlIWW6nQiuQypPQPR+7rSvMEDOPMDTabyq3s/RLReT/tN3zKlA8SOHOB8e3T/v46rYVxUOqVKZR4laiPz6avEthlYKmfIK0l7VWy9TajXbnXuPPuGNcDzUtiFIkh5FOGCShA/M6/8Aseeo2z8raO66tcV/7ZUwIqE6WuLV5XLWhT7qD4AnoMjw0ZRdNmJc7LYCdp1H5Cc6zY1pVav0u6KnQYkqpUJOIMpxvidjg9cNny1MZtygt1pd0opMUVd9r1czeSOcW/pcvi8tUV/28jcG3KpZFNu+VQ6g+ltz1qnyQiXHRnPYdQD5+/VZe0S7rZ2mehWpeDUSu0uC0wzWKwEPZcBbSS5ke2tQB75x5aWoiUFwpuc8MsBPmm25rfg3ZQajbFbZWYFViOw5SeZwqLTiSlWFD3HUOyLMoe3trwbStyM61T6azyGGnHC4r35J7/HSBKe3U3F2yVbccIpkifTjHerRdMZ3mqSQXmW0AFsZ9/1aZdpZdVg2i1a9clypNXtoIp0yXJeL7z6wkfPFR6kKHX69SymNVWysx1Zri0yRqfomatXFQbbQy9W6pDp6ZjzcdpyQQnmLOcJHnqo3Nj31IsmoI2vl0+NcXsGI9NALAw4njBz0yUE40rwJ+1PpHwpCJdDNWbtSuLj8E5lxkImsjqU4PVGDq5vOhbhVCvWxIsa8GaNSYE0Lq8RUdDhlM4wGkk5xj2v1eWiIN0OqlzCWiWnSNU10turx6PDVX3m3ZzTKPWXkYCeZj2l/DS3ayRUL4u+sLTgoksU9CR1CuUy3k+/qTry/IVvXvSqptm9eDlKqEqKsuCDLDctlr9LPh5nSxR6fTrQrlAt2y7qk1BUthuBVcvh9T7bTQb9cUrsh446nurx0xolUJD2gCwOs3nT7pltW0rxoF8XNcFYvl2p0WsIb+TKVwEIpxQDxY8ASca1Jvepjdo7dpsKotw104zlV/l4YLgGQ2T5/36TbKqbViR7424tm9qjed7U8vVpEWrurUUczHKZCv0RgdAfz9dEtKff1YsCPPuenwqPdLsVwrYby4yzJIPLXg9wOmRofOqhQc1wDGmCLnfe4SzVVVza2v3lute9+S5NnmOFx6Wlkk0/GM8Ix1z7tXW39CsSZbb91WXSI8GJebfyrIdbZ5S30upHzij3Cup0ssX1K2q21p0f0hqzGqdRnSjDfkRYQcbdK1/NgoHTxGemrbeC+KNt3ZSET6XVXotbdFHbborWFxeYjhDox9AAAY8tEHRNtSmAah0AkzcgnqV5a+2/4pdvKzRNrVuTJ8lUufCRUnSpLktYBQCT04Mo1uo1nyb0tGgTt7bXo8qv0txEpQ4ApmPIByFpV2B1V22iibR7bxbSo91VO4ZqysQFSnhLmOSHApQyAr6CSOxx46V6NEuTcrbeXtrvLesylXJNkZXLioFPcS2lQLQBHsH3+epdVAPa3K0N20kZQfoul7l7jWltdb7N0XWtceL6yhhtTcfmuFbh7e7SpMrMuiVCdbybfRV/w5k+vUpxzqwpHq7SS2+PDhCUq9+QNWciuyaRe1s7SrsWdW6AulIU5W5hDqWlt5SkOhYIW5gAlXfJ1B3AuiDO3QoO38KHV4Nx+ou1GmVZlkLitAkpUy9noQeWM+PUaQso1nGpJmIIEfX4zCVK9bNlXxVqvshLvKrRL2lQo8+XLp6S2WYzbqDyWewSnt7A8AdSqHCs3djclM+K3cUWs7WLXT48iUtSWJjgzhxY/OGepOt1y1euTvkC7m7yoVmSKFVW4V1KeiNcUtnixyOYsFYSrIwM4z8Bpzcs67l7kyL9g7iTTSZFP5DFEOFREO8GEPY8TnBOp/wCKpa3M6Q2bidLjb4H4rjFyXXQbj2qqMLf+e1dtetCvIMuNbmULjkuHkhQbH0cD9Wm+TG2dqO7EagTLEmvVe+rWQH5b7JVGVDBSsMvDHfKE5P8ABGoFrW9uo7YsiVaV1WIm+plwLNw1aHBjhMltDh+acIGC4E8Phn3+Omtu8q9WNxhUqHuNbKrKt+IqBcMUtIDiKiseyONftjJHgcdPHwfcqWh0BzhJtqJNp31JjVLjVrXtfce77MtjcGj0myWYiINFcopAkU11tYJQsp9oDAUD8dakXJDo12Um8b0vy1KpYNIiNU+mVWSG3ZhqIQErXze+SsEnrqTt9BvTb7bm+KnSNmqHFqT0t2ZAp1PfdKKogg4cUVqPn2TgddbbPp2zEC2GNq6nZNFYrUOAivzbVU0ZamHyjjJCnMjiyenlp6ymGloaW2PfMG5gfVMLVv8A4wrinXzGqj9K+TB8l0qZHc5anihZLrrv6aOMlsA+CT56uoN6TbdfTRNwkNxXF9I1TT/1aV7if8Wv3fZrllETT9w7PoL1OplxUX8I6lJai0eqSVLahNoWouvBocOep6BWQkqyNP0iz9yk3MaQzWoMqwPkF2n+oymUKkuSeDCVLWRkjOPdqBA0K0U6j4zsF9105txtaBJZPGkjII66SdwmN0pVUt38X8+mQ4QmH5aTKSC65HwCOWT9fbU7bOrN1KzKU7zuJbLKGJKFrw424D1Q548empTZCgni+h9WqfZK6f8AcUrFe8PsjKMEdRnrpP3H3Otfa6mwapdcp1hmfNagM8pkrUVuHH1Dz04KSR46Ur0rTLFQp9vNWyK5OlgyWmHSkNNhv/GErSrBGe4GRpM7RRXLqbCWWITM8fmQpC0DjHZR8O+fjrl923tIrUxiJDcqEK1WnjDqFbiZS25IGAGkqH0EZyFqHj01eSqNf91cMGty4VDpbiyHGactx2W6j9Avk+wD2OAD79XFaoKnrMftW22IURS4RixW1N5ZZbB7Y8fH2vNWdTFlQ/PWaQLCPiVJoNv0aj0JVHoUZpmDJC+Mt9yVjqor8yPHVJtdtXQ9pbfdtq25Mx+PLlrlKVIdLqgtZ69T2GtVpXZDpDMaz6/Dfos2NFQhpU10KafQj2fm3fEg5OD5+7TY7V6Mlv56rQgnzckoH9+o30VjOW4NeQMwt4dyUK4/uoNxqAzb0OnOWatk/Krjixz0v5PQDv2xq/ve+rX29t1y7bunog0uM4hCpBGfbWcBHD56jVrcK26Iy0pdQE92QccuEQ86ffwg9EfHVVXr521rlDUzUURq6zIIBprkEPqkOD6I5S09wfgPjp6xIUS8MY8U3XPVNLblLuKgJlNuiXDqkfiSs9nWHEEEf+grVLt3t7am1tuJti0ofq1NDi3ktqdLh419VdTqrKt16jS1vUtFHt5ttgmJBEYvO9B7LbhJ4EAjocDI8NMFq3XBuylNS2XeF7PBJirxxMr7FtQGCD79BBaIRTdTc9ro7Ub/ADVTGs+9G91pd4vXw85bb1PbZZoPCeWy6PpODwyTk/XprqFSh0/lNT6lHiuy1hprnOBAUs9kDPdfTVJJ3Gs2PfMbbN6rcuvS4nyg1DLXUtZI4vLwOtF+7aWbuQmlKvCnLmIoM1uowQl5xopeT2UeAjI6jodHTMnOUO5Bkze/x+SauDKitawTwe3nukeOordWpD9QdpSZ8dUyMOa9HDwLrSD1BKdSEtpTwr52T3ORkdsfZjSXDsPbO39x6luMjlRrkrDCWpS3ZxHMbAwCGyrAzw+Wo23Vr84DcoHet+6V8VXb+1na/SbVm3BI9ZajmDCQSr2z1d6eAA/XpqgyXptLjzpERxhctkOFlwe0nKM8B941DqVciQ6TOq0d1uQzEZcePLcBBKEZ4cjv293hpRpR3aq1Li1JNz0KCmYkPNsppinC0hfUDPHg9MeGnEhVcwtqkySI0UndXb2ZuRSYNPg3jVbeXFnNy1y4CiFvBBzwnh+Gre5LuNsyoVLp1Fl1OfL4y1DjqAKUIA4ic+A1Xosy8p2Pl3cWoKSR1RTo7MQf+kE8Y+3VhQbLolvyjUoyJkqctvlGXNnPS3eDyy4o4HuHTUrbqGR8lzRBO/ckfbvcK26Lb8pi4ZEiDU5FUmSXILjR57OXPZ+b74IHfThC3PtKpz2KUxOcTIkKCU86OUh1Z6BOT56bO6/HOO40n7qpjPWDUmJDS3VutoagttnCxNWeGMQe4IdKDn3aVnG6mGVaFPsnRVMWBMv2vV+NVbhmwqbTpfqKIcJ7khSMZ43Cjqc+/TnRaLTbcprFMo9OajRI5+bZa8VnuT79c+sV67fwueXVaDJhrl09v5Xd4AIypbYwHGVdehAHTA11HBJypPXv18ND+iMLDxnIuo1SqlPoNNlViryxEiw2lyZC3DgBCBkr1Cta7bdvqhR7ltuoNTqbI4uU+0chXgR9WrCdDhVGK9CqENp+PIaWy8242FJdbX9JCge4PiDqPQ6DRLcpbVIt+lRadAZyGosVhLLSM+ASgADUdle4vzxIyqgpO1tqUG+6vuPCpnLrtabDU17mEghIA6D+TptT9E+/rn+7R/J170Tn2cE9T79Bk6oYxlMEMEKnuj5Sg2xWZltxkfKiITrkfhbGS4EnGfPStt3TZ9N5147e39UGJ1bjCNUJrzSH5Ch4pBcyWF58saf1J9kK7ELGCT0Hhk+7SVtm43MVX6pG43IU2sSXIygSApHGckY8z1zqbHloJCx4nD067msqiR0TPQqHGocRxuO+5IcceXJlypCyp2Q64clSlHuvrrpvolU1qoVi+rvlSEGcupx6O0yfpMxI7QdT/wCkuSo/yRrhm38Hc2LcFzu39X6fUaZImrVQ2Y7AQqPH/MbWQOvs9OuddL2LrsS0t7nYc+cinQ7rpZS2kr4WpE+O4OHPhzOU64AfzgD+iMTpe0VzONsLsB+mMrQdPCy+xNGoSXVONqSXFDHTIGFAnU3WheDRo0a8OhC416T12Ve19u3WbdmLiVesSo9KiPtqwtovrCC6j3oznXzdDptsWPT24zTseA066hsuOuhDjrhHdSz3J8tdh9L11TlW26puChuRV3nXFH6OW2eJAP1jXDtxdtrO3RpsKmXlTXJcOBKTPjJ9YcaKXx70Hr8NUVtQF7L0cw5bhn12gZiYTHVWpUyBNiQZa48h9l1pqQhGeSspwFj3g4Ol7a+3bptO0GaLeF2v3JUkOuOOT3QcqQT7I6+XXV8uoUeDLh0qRVI8eW6j9jRVOAKd4B+aD1IA8taa9KqsK3alUaRD9dnx4T7sWKpfCHnUIJSjz6nA76oHRencBOc6iVX7iPXpHs6e7t5Ghv3Alr9hty1ANFXvzqbbTlbVbFMeu1EVirepNfKKGVDlJkkZcA92dQdvK1dNy2hT6xe1uig1eQ0FSKeFcQa+s9dU28FJcnW6ipoLBjUd7nvQpRVypYOAG1cBBIJI76f/AOSq3uLWnEMvIFvzdSLtmKr9YpVkUiqrZbqBdl1J+K6ErERpOCkK/MCluNj+SdMFFtWhWxHTAodHZjsL6lQQOJa/NR7rOoloUOhUumMyoFsQKRInstLfaix0tgngzgkDJxnxz30xp4lJKPHGDoJhTo0s5zPFz+QvAlKU4HBrwlWortUjtPqgxYcibKyAENDIbyM+2fDv79Zpo9wzPaqMqPTm/wBBhPMdI96j7A+pGteH4fiMRdot1XE4t6U8L4R2a9TtDYXKk90/SGquuREvR2ZSnWmzEdDwK1cPFg9Rnwz21YptOSrqzXp6UeR5ZP8A7OtjNnUdtXHOD893Of2RIU4nPgeHtn6tdLD8Ir0qodnAheO4n/8AI3CsVhXUxTc7MIjQFUlmt1fny6pInzHG5a0IYS46pSAgE/RSfBP0Qr+DqbJrlwSpr6aMzHXA/IIkKyVhwf4weY6np8dbrscXIcp0PmrDT7i2nkpGFKAAwkHvjvkazZZaZZDLKOW2gcASOgGPDGtfE8e/CAU6Z7W5XI9DvRnC8fNTiOIaMhMNaNohRotPSy8Zj06RLl44eY84VYHiAPzBnw1L7+0vXo4eLPj56xWCr2OvXyOvLve6o7M8yV9kw+Go4SiKVBoa0bDRZKKunDoP0Rxd9Jm5+4iNtLZFzSKDUasn1liLyYIysLc7kjwA6aaIEz5QhxZ6mlsmQyh3lrGFJ4wOhHnpRABUxVDnlgUvHGpIVroHo2S3ZFSvNh5a1RGKklDCSeiSltIX+vXP1dwdXeyBm0TdF+l0xtxNLrUNct9B6obkAn5weRVrj8Wz8sFuip4hSbVwVZp1ifgQvpzv1HUa914nokD3eOvdeaXzlGjRo0IC5H6XP7WLc3+Lkz/ZnXedcG9Ln9rFub/FyZ/szrvOvXcA/t3eP2Cy1/aXz3eX7ZO6P4j21/v9b1OUOLvqDef7ZO6P4j21/v8AW9T9esoewF5vG/vu8vol+4rHoFyR1IfiNsPdCl5ocJBByCQMAjvnPXr08dXVq3ki0aW3RZ9iy4zTfsuSqdwvNO5/xuOLmfYFn3a2lBV+dgaz4uHJBwSPDUcZhKONZkrAnzhQoYqphzLLJner1n3lbs2IxWmlRHGi3JUHSy6yjHUkLAWjHvA1wiksy6fc0qHQk+vIiS2ER6nE4UxHY62U8wOAnKFkpBIHTIJ8dPs636RUnxJmwGXHUf4wjBPxx31NbZaZSUNMttpV3ShIAP1ay8P4YzAZg10g7K/E8ROIA7MFaajMh0+myajL6MsNreeyni+bAzggdwcHp5DXGXXICps+oW9TZLFKWOYzHVgLKwMqLacnofAHGuyVums12hzaDJcW21NjrYU4nukHsfq/szrlSbcvyFHdDlsLebYykK9YaCnmwOhSniyc+WteJY91PKxsrueimIwuEqPq4iplNo6b/FJ+1e4it0LUbupVp1i3y4+4z6nUUBLg4DjiHuOmSPWaVUKhKpUCsRH5UMo9YjMvBx1rIz84kHKM61UuovS3n40ulSIK2OBfLkfNupCxkBSfDoe2ub01/Ziyb6uO56XKSa/XHW26iIxckKcU2MAIbQDjHjrjuplri1wgr6fSxQqUmVGODm9TaU77kQUVLb+5Glp7UuQ+g+RbbKh+sDVtRZRnUqHK5WA6yhXf3aR65dyb6pz9p2W1IkGpNmLPmrjLRHgsLHCokrAysgkBI65PuOnjmQLdpBXPlNRokJj2nXF4S2gDqpZPlqFwIVzXh9XmDSFK41JcVxnCPsHUdBrW+y1IbWxIQHELBS6hYyFIIwRqvp9Xpt22+ms2jX4UqNNaX6pOiOhxsnBSHAR3wsH7NUW11r3tadtuUq/bw/CCormvyG5RBGGl44WvqwT/ACtKFZzZIESDN9lW1SkObaoYuG251RNGalNCoU13LrQjrWEqcSrqtHCCT49u2rB/dW21JQzb5l1ya4eBqLDjODne8OOJSjH8LP1acFBt8LaVwkkY4cgg6W7zvOx9tKMm4rrqEWlU4Opih0tY4VnskADTmdVQWGkCWuhv0UZNU3RqQKY1uUSlpbPebPcecc92G28D48R1S3jRd06xa85Eidb6UMBEr1WLHddcf5TiXeUlwqHAVFsDse+ukw5DEqIxJgrQ7GkNh1pwH8wgFJHuIOdZqSHPpqycYHXtozwdFN2HL2XeTKTIe6lkvR45XW0RXXEDKZDLrfLOMEKK04GD076a25SXmkSWXgtp4cxC0jiBHgRjPT69YuUqmvtKakU+O6lf0kraB4vjpQ2zdZp8Oq2xznEOUaqSIzUR0+01H5h5I/1ODBB9+iAdE2PcwhrtCnri4WyEIyO/fSRtjd183ZBq8u+bCdtZ6JLcjRmlSw8ZTA7OjAGPD7dOx9r2lK4dUdFuy2LlXUoVvXJT50imOcmWmLJS65HdH5igD0/+Gl1sm8nM3tRra1/uqbdTbGHupQ2aBU63WKWhiW3L51Oe4Fko7JOe4OnJlPq7LbDaHVpQgIKlEEjHn5nSXtTbd+2zQZUPcO7Y9enrlOuNSmwUcpok8KevlovGm7nTr3tSfadfpsK3Iwc+Wo76cvSOxBQR8dSPSVSw5RzspDjA71OvncezdtYcGpXhVFQY1RntQIxUytzmPKzwjpnA6HJ0z83ntIeZUhSSMhSPo4Pv1Aq1Fo9eCY9bgRpyGnUPtokNcQbdR9EgeBGdWHLRwhvg4Ujt4aiYsrqWcOd02SbF24sa3b7rO7Qiyo9XqUVKJr6niWy22MAgZwOnu1Ceqlx7htqgW3GdpNAdTh2qPtjnS2zkFEZo9gR/jHMd+gPcW26TpjWDXHWuhRFwMd+qgOn26pEbd1D8N7fvdm9KhDpVGoiKcqj4/YzpHVbquvCMY8fLUhpKzVWw8U2ixuYtqbqhuhNl7R1S1xb1QgUesTXxAi0yQ47y6vk9WlqQlSEOZ6hRGOPA7HTBBevG30uSoO3VHiQeIuSINNnJMpXX23Mcptta/MZGfPVrDVtzuV6pclNXSq/8iSz6nKYIfEaSjuQR9AjVtc0mH8ivU6TWGKQuoBcZmQp0JU26sdxnudOdikKQbNRpAaNI+G/WFylVky65flS3Ata1bgoVTuBpmLOqVQqDQDTCBj5phBVwOEIx1P2aePwHtuBUIK7huObU1c7/AKPi1aW3wKcCPBtCU8xYHnnXm3dBXt5bFJs25r+NcrKVO8uTNcCHpg5hIKEk5IGcfVqn3op208JNublboVJ6E1a84KhPpcUhHrLvshKkgdR7Ofq0TJ7km0206RfbNqQTYSe5ON61K5aLalYqlsUBqr1WHEcchwFO8sOOgdG8npjSjR1bgsoh35ItNpudWoTHy5QWpiA6xICQMtukcCiAAMEjt31Y0/8AGZM3P+XE1mkubeu0tCo0VHWUZBAIUfdrO5HLb3Rolybe2/ezUOoRm/U5z1PlNqlU9fvSDkY7HSHQqTpf22kjWBa5G48VhF3At6j81qdaVct/ieW9JUqkDhKyDlRMcuDP8InrjS9s43t5bMWvzKLu5+ErdQmLqb3r81AMEdcgJPtoR4dvIdPGztG47apsZ7Y6n3U5XLrtuij1pt78s9lvopRPTJyg9+gI1VWbQNt6h8mUGv2y1FuWG2srZmw1MOuEKKjw5A5gx18R01LYqnMXOYQRP0PS1vkliDS7V3M3SXdsu3Z9AfqMZcRuQ+FofrUdsdUpIJDSCB4gLI69NdmQzZlm8loGjUYzHPV2UZbY56x06Hus9j28dUO4ku2kuUeguXHTqTcbkkPUJqS8louyEf4tKSfbBxwYHfONLF1y9vdxE0V+9rVrbtet6V6y1BZgyC7Gk4AUjITwFGQOpOPfp+1HRRaG0C5ogumZV5VLttK2d2qTbrFhzXa5dUNRdrcSGhTSUNdQl93v/wBxqzvmi7m1CvWzPsa5oFLpkWoIdrjMhsuGRFHVxtJA78AV9uk7c1ncK/7SlUSHQqlbyHFtrMumuJdqcZsLBytoH6CgD0HXt01oqirfuKq2dKG8UqhO2m625MhTf2I5PCBg80OlPfx1KBYpc1zw5gEiQRHZ8VL3G3RlzK/cG39sbUTbkr1BhtzoaZ8dtMB9w4JDbi+6gPcNMtZuSrKt2k0STQU/hRcMDLlPTJBbiuLb+dcU8E44G1qwCO+cDz0Tbsqd1OzIG3EeI+0gLZkVx1eIySfBtwA8xY93TWnblrbWFVqjRrarMKo3NRmmGK2pt3jeDhHXPkCevx1DbRWQ7mGXSHb2jXQdbKis9SLT3GpW3v4sOY4ijLkybrYx6uXAerQyM5Pxz7u+GZN2bY39dFX21ekxapVbfbDk+K5GcSppBODy3fPr4HWyyq1uRUryumm3ZabNMoUJ1pNDmoeClTEnJcJHhjvrNd0bZW/uI1aK3IEW7biYUtsBvDkpKRnqv+SdIm/ep0mAMEHsknUdLR3+a1ptC8LaP/khd6JUdCeH5OrDZebSM9kvIIWj3ZC/jrVOn3VXrZqVKpkin0e6SytmDKcClssvg9SSU5+gQffzBjsdZXzt9VLtuq2a/T74qFIZoMovPxIwy3PQcdFdR79W7iae4zcUmQ+G0IktFl4dQJaGfoD34I6eOdb8BhxinFh1jXpHVcL0h4k7gtNlcA5cwaRMkh243BBXP69sO3fti02mboSoVRuhtCVS5zLSxGlupJKea2CC4gdOuUHyPgVev3A9thdVV3Ov6r12OulUv1VNtw2Q7Al4TgOx3SRnPfhVgjzOul3BYVauW7LPuwXbUKU1QlLdl0tofNzyU9ljPTH/AOtrK5KpOuiqOWNbVOjqVGQEVCdKj8xETIzwJSR7bhHhrICQcuq6TqTCMw7JtHUnvXEo9u7X3LUaTbVEtq9LLpM1pu/5VXbf5MVTroCy0+4snBAwMeGNWt4u7HTnK1bNRsEtWDXoTdw1a8KfMUYjj7b3C2CpvJKsnGB+l9DyfKtsvS6TahZoKpEqVHbLS2ZEgrTNYPRxnHgg9ceRGqa37Ym1eXQbXsSFRo+2MWHIi16gSUEym5K8KS2UkZ+mc+WOviNTt1VPIqMgQJMbD8A6qinLolHuBRsvfmXCqO41J9Ts+I7EceixCjHC6k4zn2cZUBjPjpn28uTb6BdE6gXK4mVf9qUeOzXriep5jsv+yMkOk9ep8hqrjbhU+h2sutbmWPTbBl0eculWq/Nb5qFKKSELTgHCM4zjwOplGp251coA27vNNtyrmdg+sVuekcLQbWv5lIIHtngCT9Y0vFSp2eDT+EGPC5sSZPgFY2/Al3lT7rmUS4FovBhyRBi1lS+fGjtuEONKZSOgHLLaV+PH7tWFXt7e2LtJCoduXlR5t7xFMiVVZ7CkR1t8eVHCM9eHp21Q0tFAr29MOmUPceSKnYtJajVihx45bYmPqRnnFf0CSPj2GnTbW8r2upisyL0sKTbDkKomNCDysiZHAPzoP2dvPUTOq00ix0scYJkSJ+PjslW9ritOy7j9Wpd2sU++VwDUXqWlpSo9TbbRxK4geiFkA9QQfjrr0eSiZEjzWULDchpDzfMOFYIyM9MeOuFvQbwrll1ivbqWLTabdb7zlFpciOQ66WH1ctIBHgc6sbZm29V74uXbqxaxdNDlWm4GpSVNlUNWR/i8+A8OvUaT2oo13McREB2g0K7RniRzFo4R19+eo7fb+rSTR+O49wqpX18tmHb7blIZQfyrq1kFxR92B01mm2NyGW8M7jIWo/QD1HQrp554tW9q2ym2YD0P1tyZOluOypLygAX3CMHA/Q/s1VoLFbsz6rhnbACpazfl0Q9zaRZTG382VRp0VT79bbeSG2FgH5spx17f/Za2X3QdzapWrXk2HcVOplPhSXHK0zIZKlSWjwFKU47Y65+I1pVdt9ObqvWcuxJDVroh85uvlWEF3GS3jPn017f0Xc+RcFsvbf1KmxKciY4a+3KBUtbX5obIBGQQvPxGpaEKmz2vnMbjuIuNPzRXV2fgg1T0uXw9TGYC3Q2hVQWGk81eeEJJ7E+7rrnlNp1sSt0Jdjfibkt0yJDEtq4HnlqivLOPmwkkjx/V20/X9YFqbl0dqh3fTlzIbUlqa0lRLYS62ThWfrP26yg3bZ/4Sr27hXFFXWYMYLcpqHQX0NdBxFPgMY0gbJ1aWapeA3yk91/slidc9l2fujRrEgbfzROr7KnRU4MBsRmAOgS450I7eGpO4NQvO3Kxb0qw9vKfXH6nP5FVkFxth2HGAA5nFjJzknv4asKxuTYdHvWlWJVam0zcNabL0CKGypRSTj6eOhOO2rG/Lwh2JadTvGrMzH4VKa5rzUVouOHC+HoPjp7hJzBlfDtDqNlVbnSN1mYNLRtRFpDs01Jo1D5QUQBC/PKcHvrVMt+wLmrlQYZmR0V2IEGcmnTS1Ibz4uNg4+tQOry07upV3WzSbjgpdaaq7POZRIaKXRk9uHvpGuCyqJbt1yarZ0L1G5L8keqTpzftcMdA4nXB4dACenloHQpVIJzt7QMW6W2+N1cbb06m1KRKuSowo1TqNJmyKVTaw40kyXobbihguAdeFYUnI741K3J3NhbcLoipVArdT+X6kimBNNYS5yCsZ5q+owkau4cej2dQUw2iiBSqWwcuuOfRQjJUVKOOp7n3k68tm6rYvmiRrktipw6rT3nChqQyoOpyCR9uQdR1Mq2CyiKQdDte/wDNlbspCm/Ya+mOPBP/AH8Nc7Zt63Lm3Aupmt0qPNQBE5ZeQfm/mU9AR2Gui4WpQRnBA7dunjpFvFciz7gjXxFRxwZYbgVNnPdHZp1PmseIHXpob0U67bBxuBqpEraeglx1mlTKjRYUhIbmQYr2WZGD48YUR08sabIceNDZaiRklCGmw2EK7toGAkfqOtyVJ5anPzeMj2spJOdIdN25jWzuVWd1JNz1FbdTp/IcgyHOGLHCCHC5knAICPsJ0DtapuAow6mBf6J9XhOEk49+e3v0ZCUpbSfb79R394yO2o0CfCrERubTZkeWy77bTzDqVtKHuIPXSjt7YVyWTULimV6+JtfbrVScmRGpKceotk55QKj2HbSi11M1DmGQSDundXEElXc41QXpQ5tx0hLECU3EqUOSxNgrc6tCQwoOJDmPzCRjV6tS09VI6eR6g/Z/ZpUqm4UOHUpFHpdEqlalRjiU3ToqngwSOgUrGM+7QEVXANhxiVlR72oj1pRbqrE9qltulaFtOr4lNujo40Ejqsg+Wo7d53LXlKas20V8gEBE6ru+pRyMDqE4U6v60J1VWBYMtNYqd1XTFWl+ZKck0+lrIcFObWSVZ8AtWcn46st0aLuHXLbhwNtbkiUeptzmnXZDzalNuRxkKSDjU7ZlkYavKnTuGp+K2qqu59K+en0Cj1dj89FOnFp8e9KXE8B+twa8Z3UoaVZq9LrdIb+gtc6mqLbZ97jRUgD35xqxum8bf26tM3DfNYYiQogbbkySkhPMJCR0xn2lHVrFehVqCzMjK58OY0HGVAcSXgRkYHiMajbcK/tB0NfJsYMWWyDUINSZTLp85iXHX1S6y4FNkfEZ+zS/XL4h0+pfIVGgy63VVjj9ViBJDKPN5wqCGz36E56dtKkqBtU9frtjUSvqoV5cn1sxoLxQ4EEZ9ods40+W7bNMteKqNT2lnjc5sh5w8Tz7pHVaj4k9MaLBRa+pWEWA3IuletRborcB+ZfVaptrW4w2XJbEWUXHXWx1PMfISG0ds8IP+tpnpaacbbR+BT8AMGNiA42vmR+3sryO6Pf30mWpcsDfG3Lrty7bDrFKpjEh2lPtVBktest4OVt+7p+sa9u21b3te0bctrYsUqGxTZDbbzc3qlMIEZA9+M6lA0Kpa5w/VAkR/wD1rGitts2dzIVjoRulMpU+4xzVuKpeQ0ocZ5SckDqRjS1blyXRubR5Vt3LtRVIt0rnutUykxnua7ykdGpxeRw8lHGT9IjODjj7a6ZMfktQH5MVvmvobWW04IClgdAM+/8At10f0ULbbkUup7jSrmYq0q4m48SQ2wwGk00xlOkxldc8YU91yBnLZGRqVJuYlc3jGKODosDSSdINx5nquzbY0u4bfsCh0S65y5dYiREMyns8Z5gycE+OOgz7tOinAk+101zTdzc+PtLYsq+JNDl1WNCfjtOsxnWws8x1KcjJH0c5OfAaWf8AC72tWz+xkXDJlpTlcJFAl89J8lDg9j69abLwzKVWrdjZXbW5KXkqLZ7HGoc2o+pocW46hCGkkqWvoB45PuACifhrgzfpj2mqFITIsy5olYBUYlKXAWp2Y34OIWgFAHnxEY7HrrnN8b1bp33Cet+oTKHZlMrSHIi2UO86c42sYW2M9AsoOMpJxnRnaFpocNxNZ2UN01JsvN79yXt+lx6BY0NcKmUibzWrlf8AypdQcH1RnsQfN0p9wOudPSa3YtaiKqtzyapQ6mDHXKnNIzDk59kkoAHLV2zjoRq3vKzJVfsOZZlsVl6hyHmOTGmRhlcf3jh7nUil2ryLIhWbcNScrPLgtxJEyUjDkghIHNI8DkazGrmN17nB8PGCp8tgPWZsT0UKvbaWXcF50LcSqx3lVe3GXWYDxkkJQlQySsdj449xGreVdtsU9pUmZclMaaZHVbkpJ6+4ZyT7gNc0Zup1+1Kttcz6xUrjjOO0ngijiUlggFqQ652QA2oDqevDrGFZr227cStVGHS63T23WI8hwxuF9kuLS3xtnJDo4yB59e2lk6q/ngGabddSnZO6FrqUCI1bU2eiJKaVJUhXv+jnH1aqrkuJV/ssWvblLqaky30OzJj0JxhlmOgg4BdCSV5A7A66IOAYU19AdR0wR9XhrEDhTw5WBnPTrqA6wtbmOd2S6xXiUoQ0hSFn5v8AgdOvQH+7WQKRjwV4nSTM27myt2IO5Iu6oNxoUByEaQn/AKu6V9nCc4yO/wBWmiuVF2nwz6vwArUGuesEttE/ndO4Gm1he8Nbuq34g0KTqtQQG+fwUWm1gxblVAptNkTmagtBeeaCg3GWOilKUQMjpjA8QdOyeFxKiprBQvB9skaXLVq1vOQ49Kg1JCnOUVhp1BadK8+0XAR0WTk4PidXzciK856tGeQ44gZWjmDiGO5OveUWCjSbRkmO9fmDj2JqcS4hUxYpZA4zER5qUpRDI5SceeseJsZeUjHhwg6xQpDquCM04vH0+Hrj/vnW5BQ4stFshPYcXnqRaQLhccS7QpOriqrKumNEgUZySiIyXW1ZKUFxZwStw9BgJHv66PlF+LIDNYprsbj6IeSoOM9/MdfDxA+vTh+TZVxHHH04fHx8dLl0SGvUkU1n5x+Z7DLHX6HYu+4A/wBuufjcFQxAdUeYIGq976L+lfEMA6jw7CsDmk3EXM6ny1XqklSR24ugAPY/9xpFTF3U/GqmSqp0X8BPk/Hq2FeuGTjv5Yz+rTuGVttoQtWVIAB9+NZKSMDh768eLaL9APp84BxsQseW3ggoyknJB6g6yHApJ4U59/jqpu9u4XrZqLVpPR2qyWF+prkjLQd8OL3aibes3nFtGnI3AehvV8NETVQh80pwr6EDwAHfRtKbXfq5Isd0w8OfzsDW+2rjp9k33S7prk6RGpa47sN7gRxJSVnKVOdsDr79aeIpPgoe7WpyOy4ktPMoW0vuhYyNZ8RSNemWBTfTp1GGm+YNjpMechfSdE3HsyvLaiUK6aZUH1gENtSUFRR4nHf9WmNLi0hbi1ZTnoNfJNr2iusbkWomhw2mFwpDs2S8k8H7HbSAU+/K1jX1uycIKnB38NeVxFI0ahY4LxHGuHUOH1Wsw7yQRN9ui2J4uEcSs6y157I+j217rKdVyAuR+lz+1i3N/i5M/wBmdd51wb0uf2sW5v8AFyZ/szrvOvW8A/t3eP2Cy1/aXz3ePD/hJXRn/wDEe2v9/rmp/T36r7yz/hI3Pggf+RFtdzj/AM/rmp46d2zr1tAQwErzONd+u4eH0QeLh4kdR79ehOU51jzuFXBghPc41m5+TyhYQMZyvpgDqSfLpnVkkHL1WQQZOqOWvhKuL9evW0laTw9VeXnpA/G1S1P8XyJUF00dpuEYPv4c9vfnTxEU1LZQ+yyhxDiQ4FJVkEHxGjKCCSdForYathi3mMIzaT/0ti32Y8cyZK0ISheVqKsJAB8T565zuHf1ep09mjWwzEfZqMRxbUxpz51p0joR4YB8DqmuxL9YvSqwKo8+/Hp/K5UdTig02SD/AIvssdO5z8NQmqfFiMvGnR2W31tnln83OOnYdOus9XFNw5LQJK9jwX0VOMpMxNV4ym8bpN3Abks0JNObnSXJFxzWIBkvukqSg98qznsP1nTTRLdoNrxRTLepMeBCLmQxHbDY5ix1PTxOk6zaPuDd23jlO3vh02NXHX1FPyUVISykH5pwdeigMau7EqVSlx6lSK7JEip0SZ6i8/wcJkN8KXGnVAfnkKIOPLXLqvc+5N19AwtGlRIAbAiwOybFJX+eTkdR7j56r64zRJ0NdIrSY7keoAx3GZBBDwIwUYPfOrDr46Tb62ptTcOfRKpcJnesW/ME2GY0lTI4wrOFgfSHTVLdbrZXzZSGBeVGnHazbWRB2vs2PKcpMcinUln2Q4pS+NYGPesn4k6uLPqlcrVr0+q3HRPkipyYnFJhqXxclw49jr7h+vV2eraRw5wMfD4eWq38IrfTWE2s9VYYqzjPrQiF0esKaHTmBPiM6NQkxgpvkGBEAbJXpsPdT8Z1RfqlWp5sV2GG6fDbSA6mR065+3TXXKHSLiiqgXBTIVRjrUHOXKZDqeMfROD46Xd10blOWdKRtU9TEXF7BY9fTlrgCxx/y8Z0y0v5R+TYaai6168W0GSloYa5hHtFI8s6Z0lRpgMcaJBO8n6JU203Poe4j1fgUSmToQtqoGlu+sscpLnABgt+7v0+GnfCengVa1o4OJRQjhJPEvIwVHz6fDvpSvHdS3bIr1tW7W2agqTc0r1SGqMxzEJc8OM56DRqbJsfyqc1T8u9OCuJKSeHPTw0gXNJXbN+RLsnxlikO075PkymhlKVh1XCXB+gARg6e1SQElRwE9ipRwB8fLSPd16U+pU+dbFtqNUqU1kxwiI0FpZJwDzHD82AOp8ToZMqOIc1zQQdE9NuIebC0KbWFo404OQR3BHu0mRIO2u1cqo1KFHpdCl157nyVNoAW+4OysAZ8dKW3zzFxfKNsUTeyszpVq8iBNRHgxWgwvlkcJK2OvY+37tS6tR7ptC8rbRZtox7jYq8rk1yvVGWpyZDZx1LRGEI8xgYOO2pZLwSqHYnOwVGtuPA92310TDI3CmV3igWFRzVnFkt+vSMpgsHzKj9M+4aS7JqqL6uS6bYXd94s1O2H0Jlyi+5HhuFac/NNAhvgHbqOoGT31a0WzNy7A26r7FFvUXfci3nZNLVVUhLSFns0Q2ew9xH1awui/oNrWRb9J3tiuM1e8GUUyamjtKUn1laMKIUCCO4wTnGNTDRo1Uue90OrSI8h0FxpfxUi54d7UO051wUfc2fPREQCj9iRnAcnhJKuHsM5P8AqnTvb8p6PbEGTWqvHlu8gLemoCG0u9Mk9OmNIVrStt9t6TVNmLIrDcir27SZFQ9Tqj7jhSF54S64RwFBcLYPkCMeelXY+2L/AL3t0ytxosej0Nb63hQYZUI8hYPTqslYZPflZ6+eMgottfZNlQtqBtO7nDrYEd6fJUyRuY/lgON2fEc5xe4SFVNaOoSB/k8+Pjqw213Go27dFqlQptHlxGIU+TSpCJjIQoltCcnt1QQo61O7mQIW6DO0QoNWDq6cJhqLUcJhtgD8lkeONOEd6M5zHI7iFt56lvgxnp1OPHtnx6agdLrTS7T5a6dQfzoFzi59jqDI2/lWPt5VZNjtPTU1F5+kK5TnGFBRB4fPGst26DtTWafbUDdiopAjz2k0xyQ8UqelIxjt1OenfVrZu2zFm3dc95N3ZWqgbldQtUWe+Fx4pGc8ntgEHU++rasatU9Fw35RI9TZt9RqDJcbKlMrR140gY69NSm+qp5WamTlA8fZhp1t/C03FtdZty3lRb7rlP5tYt3jFOkJcIQ0D1GQDg9PPVtcVOpVdoclqoUan11ptBkNRnkJdacdRktjrkZzqssm9Lb3esBNxUFctqkVZt2OgutFh5I6tqPjgjwOtG31n2vtNZCaTSq3KdpcN2RMdmVGUH1Dj+kVOeScfVnUb7q8NaRFMDKRJNvuvdp7iu26rXaqN62j+CtQRIcZRARxj5tBASrGfLUaxPxT/hhdarFRTPwgMw/hB6sgBYkE5PM+vvrC/t2kWnaES7rUt2TecefIbZZ+SnxngWcFwqIX0HljUO+q9ZOxsKTfMCwJD02uz225yqTFBfddWejjvXqPPT696rzBoaA4HJckj6bJ1botpM1qRW49Kp/yrIaQ3LfRHRznEDqniPfHXXI596UexKJJ3M3DqtZqzlErLlOjstKK0MOOgIDjbY6dEO4ydMNUtu17LvqfutGk1mVcFzRW4cell8qZcW2gD2WuyMezkk9OuO+mW2bcmUmxTSpcaPLqDsd+SWXgSgyFkqCVY9/AM/wdFgoOL6hsA0iTbTukdVlWrZsi5plN3BrFDjy5NCSZ9PfcYDjrHTiykefjjz1p2y3Ot3dS0Y96UBUqNFdedjMpmJ5b2UKKcYPfJB15tdM3HmWixO3SplKp1ccfWkx6c4rkhsH5sgEnr59dUl4WXYe51cpdNZuqXBmWfM9fdgUiWhktrcAPC8kDt0z9Z0dxUi4w2owCTqDYyd57uipNvxt1Td/b7gUBmqfhTNjRZdTXIKlRiASkcrPQEcf6zprt3cm0twLtuexo9PkOzbZcAkqlxPmXSemUk99X1s3VZ92uT51rVSn1B2FJXDmORh1bdA/JKPfIGfMaobLvet3Fe1127O2+lUOHSFI9WqrziSmoe/AAPTv3PbQTrZFNmQMaHCCToJnzXt3XbdNs3ja1tW3YjlTpdWd5U+oRxwpp7ecZIHToNbK3SKbt7S7lvexbIiTq7MQH3mYbYS9UnEeyASOpxrXDvOv1bc6s7eSrImw6VGhIcar6ZPzTzi0DKQnHfr3yfhrTt9blubOQGbIqN+TanMq1QflQ1VeYDJd4jkob7ZAx/boROZxO0kA+6RaB4qvrm5W4VO2/tq6oG1siXV6zMjsVCloUQqC0sqCnD49OAfbpurCrJpdSpNduFFHiVeQoRKfJktth8LX/AItKiM+OOmq3c2duRTKdTV7XUalT5siqstzkz1KKWoRyXVJwR85xf2nS3Nl7SbyX49Y1zW3NmVexXmqkXJDTjTLToI/JKQr2wD7tNrQRKHvdSeWTLra2E7x37ro6aeLmqD7TvNRAgENLQhwpDjvcg48BnVnXqTT4drSoESGglpKHGmw30StBBKhj8/g4uvv15ZMlkUdcZ5TYeMuQqTg54Fl1Wc+Pl31fKW0tsxloBUOnF4H6v+/TXscJh20sMGtFt+plfnf0j41ia/GH16jvZdZpmBl7up6rjV32Pa9xXLZ9+Vys1KO7bi1KiNsPkMyFrHEeYkHqAEnVfcFx2vB3KjU2kV6Iqs1ANwqzSmHsOuNOgBt7p2IyOo6410qRZsxNci+qBhVKYketOtvAEjjSpKm0jHVCgojHhrlkKw7doO59V3DuKgxYLtsQeA1QjLsjKOizgdkt9B08NcPF8PNCnnnf/pfVeDelOG4zXGHoiCQDeZBHtA+G0WITDYm31N2YsWXQbXfqFZTHVInNCU8XH3XFkucsE9upx7+/fXO6o9f987bTb8hwKnYdXraV0yrx0556Gm3QW5afHKRkHzQpfu15ZV1UYbzt3bZ8u7bqo25kUPNS3HcU2mqYy0oBvhBBK0qPcYyO/fTezu7cV7WteS9ubOlpuK15XqUSPWklDEt3i6rSQQSMcfY+Xnrmid16vPTqMgWgEAC/gQe8JStqi0K7LJcr167jS5TVGcaDNRmOAtpQ19F5TLmUcZVg9R4aariq1w7Z2e5d1t0CRf1brExoynI4wVoXjhUMD8mlGAMeWqyBZcLcmRU6Tufa9NZXKokdutwYq1todkLUHA4C2QSU8GASfHXUKG9bFPp4oFCmRkxqE2IpYYkh1UVCBjgUM56AeOk8ow1KQbgGLHeR3eG6Qb4rlx0+4qOztXQLefuaoPR1XLHmFCZTNPKQQTjBVgqWOvkNVYhs717m8daoFw0E7ZVFD8B8uFEaplYIzjyBSP5JOmexWNn70uWp7v2GI9QrCeOizKi2t0Ecsj5vgX7HbHXGoVfu6bu5aFUh7CbgQYdbpdRajvTHIvMSzwODmtYWMZIz4dcHR5J5JEucCDcNB1AGxtedVV0Go7n1iZbLO6tGpdMm/hEpcZqC5xJVHbBUgq698ga6xUG5xpsldHaY+UFMrMdTw9ku4PDxZ7jONJr9YsPcWXPsNy4US7httCHJXqpcZfhv4xxNnsDnwORq523q0ut2dTqnUpgkyVhbbj3CEl3gcUkLUOwWQASB2J1F+miuw5E5c0zvaenxSV656REDaiFMNHoNTvwTwmW2khLCYhcOSMEdQng7asZlm2kN3rev6vXIYdzrp5iMUtMvhZeJbw4EN56kZOmaHuFZs2+Ze3EWstqrsGKma/FwsFDROOLOMeI6Dz0l+s7d7g73rp1RsKpfhDYrHrUKsulxLI4iAQ0c4J8eoOlJ6JPDGhsPzGQLk6jwCbt0ot+SrPlx9tKhCg3AvgEZ6S2FN4z1HXpnGrukt1RujxE1KQhypIjtolqa6MqkYHNUB2xx51WXFWoZVItKBdUOlXLUIrioLalJcWnofnEtHvjUKwoFwWRt9Eibj3giuVKmsvLnVRxrkpCOYpQOB5II66Wyv/8AtMbi97D/AH9lo20n7nVB6vtbl0an01lueRRzEJPPiYILihnw6fbqFuLVdsdoGZ28tct5tM8Ibhv1GHE45Lra1hKU5HXvjWubSnN061aN+2HulJjUGmvOuPxoKQ4xUkYCcKVgYIPxHXt46bryr1pWvQH6le0uBFpKChDrktOWslYCQQc9c40/81W2TRdO2jjB87dFU3lLYZtl7cCh2c1cFbp8IPUtrlAPuhfUNpPcHB1uot4Sntvo983nR3KC63TjNnQXOqoiASXBj8/tnrqRd1TuViyajVdvIEao1fkl6mNSlYZecWc9x4YPYY1FpNffg7ewqtu0il0aa5GbFWaUoeqsuLyCkceeiumRpbJyGvPa2nS3/a5ZeV27K7tM23eMSuOzarQlfLtAgIfUw4+ptYACmwe3Hw59x11O1bTejyjclxVV2qVpxrBeWAGmEE54Wm+wHv7nSjOhej7OvuNaq6bSRdE6jOpiCLHWlYgrRlQaUgcA6ZI0wWndken21LTeFXaCqNOdpRlOdHH+WrhBIGSScdgM6m7Syz4Yfq5qhE92nn0+adJ0GHUIr0KfHQ/HkILbrTqONKkEYIOe/TUK2rZt2z6UzQLZosSmU1nKm4sZoIQCTnOB7ydUat1KAtRRCptZmdcAMwF//r41rd3Arb2BR9ua4+VgkKklphPTzPEr+zVYBiFufVo5s8/JMVxVdi36POq8iOX2oUV2W63n8oG0k4Olq07DXKbp9w3nNkVWrACUWX3CWI7pGfm2voeyegOM9NUFSqt1X/XPwGqUGHSaUWPWax6tKL74aB/6uXOFIQXOx6HXVHONzPtLUAegUAAB4dP/AI6ILRCixza7s8EgLntNotVs28bqvq8dyHXbbqKY4h0+UeBincHsnGfZ6kp/XpyqFMol127KpEtDUunVuMuO7w9nmnE4OCPMHvqNe1lW7uJbkm17upqZ1OlcHOjlxaAcHIIwcg5Gp9LpNNt+kxKNS4gahQ2m2WG0k4S2gjAyc+GgmfFOnSNHMI7MedyqyzbLt3b23I1oWxDTFp8VJEZlR5hA7nJPU6g7nM7gybTkt7XVGFT64440Y78lsKTwZwsYPTJ1HubbEV7cC3r9Vd9ZhG3+M/J0WQExpGc45qMdRpyQl1KQgdMD6I8Rj4aUjVSaww6lEAWt06perNVq9u2JIqVR5TlVbhtocU0By1SzhOQO2OYoazsy3Gbft2HBLfE+QXpK1d3HXBlRV5nHTr4ai7mMPSLKnPMslwxuRJKfHDT7biv1JOr+k1Rur09ioxF8xmQyHAtPUYI/tHlp7ShuUVcp2G6Vr9sCvXjWrcnUa/qrQGaJNEyUxDdUluYOnsLCe/w/hau7xuqn2Va9UuqqtyHIVMa9ZcRHbKnSjoCAB451Ubqydy4dpvyNp4VLl18PNBpupJPK5Z/KEYPU6Z2eY7TGE1lmMHlso9abBy0F8scSP9QHPfR0UI7Tw0EE77KgpMy093rGhVJ6ktz6LWGUP+qz4o7BZI5iT5LGrWtSJVHtqe9R6SqY9DiLVHgsjl84oSSltOO2cY6aizak9KtioP2HIp9QmxozrcABxKmPWQj5ttXLPbOOnhnSxEv+tWDtQb23yixos+npUam3SmlLQkk9ClOck/XogzZLmsa3tWtd0WUrbX/yspEDca6rDYt67J8blykrZHrLKMnCeIjjxjz17al7XbW7+um16zYsinUekiP8n1RfVM3jRlWPD2SB289M0G4qZU7fi3PDdWYUuIibzFA8RYLfEDg9c48Mao7H3TtbcS1ZN2Wh65IgRnpEZaVMrbWp1oe0hKSfIJx276d9YUW5WZWB99f+Qhebn7l0Dayhx6/cKJj0eXMZhNpjtlxQccUBk+Q1luO9dcixpv4vqrCg1l9nMOTNSjlgnwwvx1E263Io+5lqyLnnW9LosNqY4ypmstITjlEZc6jGPL36ralIo9/biU+jERKxTIcN+S810eYD5ykcWOme3j009D4KDnGq0lrrOsOoTpbj1Sbt6mJuqoxHqv6q18oPR1JS05I4AHCPDGdRqTf9E2bv2m3yzWG49MrEhFLuGOy6D6w0sHlvqSO62lgDixngUsahjanb9PCRbYKeD6HrUhSc+Psl3AGdWFJsaz6FIEmlW3AjSMEesJZSXWx4oKsZ66THhhkJYrCOx1E0HgfEz9FY39ecDeLcdXqFSm1GzqPHadhsLCmoipYWCXVJ7OkYyM51JlvMNNpMiQhpGfZLisJB8DqvYuChSa29bzNYiO1SI2HXYSXgXW0EgBZHcD4eeqPcza+3d1KGzb9xTapGjMPokhVPlFhZKOwJwemgvL3S5GDwjcFh+XSgn4Jv4fZyv21cziJUO58/j7++ub7l0LauqXpZk2/Z7bFahT1uUBt2SWuc9jJQB2P1+OnSFXLf+VHLUjViI5U4DLbjsP1jifbbPRK1Dv11DuKzLPuWqUys16hxZ86jOl6A7ITkx3PFQ8Pt0m2Kvr/q0oEG4+SYOFTmFK+bSewwMj3Z0j39VpkySzZNvSZAqk1AdeVHUUqhxs9VqV4E4Pv06OJQEnmqVjHH9ek20UtuXVesmShv1z5TabJV3DYjtFIz+jkk/EnQ2LlOq4nKzSUxW/btLtqCKfRULQxzC6tSllS3HDgkqWepPbqdV+4VGk1yzqpAho45fK9YYHip1o81sZ960gfXpjbTwjxOSSCruRk9/rzr1w4bPt8J7AgZ0pM3VvLHLIFgqy3atFuCkxK7DWVNTo6Hhk57jsffq0V7WuTWldyLXm1qN8iVB+1UVJ31Goxm+Y00SSXGynvwBeQFDwHbT4xfVnyGEyWbjphbX0ClSkpPwwcEfWNMggqqjWY5gBMK8IBx7Ayk5HT3Y16pRUOFf53Q9O48tUNevah2+llEhbkmXL6xYkUc194eYHgPeTj36rWdyqY3KRDuGlVKhKd/JOVBtCWVf/VEFQH140sp1VprUycspmqFPh1JCUPtBQQco/gnzHl9WlO9bNTKt51Nsw2mqjGcRJbdQOF2Rg/OJU53OevXz06BSCk8pK1H3J/4nWKkqUPZOc+Hh9WrWVqjIg6LJV4dha4JqMBm2gXPrSuCm31INEqUWQ1MokTlzIMhZJKyvKVFPj2Pxxp1gyJNtqdQRImU1Y/ynEqOsdsZ8PdpRUxLs6/GFxsSKfdsstuhf5WPLQ0pziCh1LakNqHCe2cjGn1lwpQCev6PkP8AjrZ/Uq7aoqgyuB/4lwzFYI4F7IAJvF7rKTd1M5baIwlvp7rWhkkN+/VfHPyhUJtYcbUn1haG2eYMKDSB0+AJJ+zU7hCVBXU9OgUfHz6aPqx16AdhqWK4q/Es5cQFRwT0IwXA8T61ScS6Iv8AVChgeyvCl+B8TjSldW59o2ZWqFb1wVBUebcj3Ip6UtFQWvOME+HXTasKUkoSsj4agTqFSKnIjTajSoUmRCVzIrjkcEx1+beex1zGRuvYVs5jIVNSpSgrjTwgLwP1/wDDWfDnrxYOsG20tgJQpYAGMefvPv66z1FWM70HsQnpo+ijiVlQJxg/HprHr11GrVURSaTLqPFlTLZ4Bj889BpPfymFx0CnTbznADe3zT7sBRYdWvWvXU7EkJkU1tulRHVjDTgV845we8EAa79zEN54kqz5Y0jbM0GRQNuqHDqrxflOM+tvKV4LeWVdMeIBx9Wn9SCocPH/AH68jWrCq9zyvn/F8R6zjHEaC3w+CxjuJcbC0Zx79bNYNpWlIStfEfPGNZ6yHWy5y5H6XP7WLc3+Lkz/AGZ13nXBvS5/axbm/wAXJn+zOu869bwD+3d4/YLLX9pfO18pkK9Ie7VRFoQ8LFtvllWPp+u13h/XqdYtj2VdFtxqlLeqD9R5SEVDjlkPMSMYcQpI+hhWQPDGO+od5KT/AISdyhRSEmyLazx9j+z630+OslcyjXZSarDbW047LRClcPTnoWD9IeJGP167uLbUqYWKT8pEn4LjipTbiyHiQYHnCh3xbdw2Coz7aqzcimy1x2WmZzq3pHrHMVxNtgJCMKRjqT05Z1rtuvm8INTjJpz8CdHzGkR5HUtrWDjGPpjp9mnLd1zksUH2Ecp2rth57/J4ZdwD5A9Rnz0o16rIh5ptEn06NXZqOOJHedCVOY/PGfH3+7VnBcRVxeEaa13TAPh1VGPpMo4iKY71yqltrZgmlz43KfgLMWS2ojCVoODjrjB7g+Phpz26uRmmhu1Kq8tlyOlwwXnCOF1gHPKJ8HE5xg+GD54oLutJNBii5TPkuV2sPIQG2lgMqcIAUkZ/xeolNVTWrnan3C0tyLDpzsltLfU89BAVkdz0UANaW0+TXyzYr2GMxFPjfB+a5pz04g96bLip9uXnQajc9Jiy11GEy+2ypsqacU4gZCSD3Hv948xpNbmuPUsz4nLku8rolBAPHjog9ehJ8x08dOW3NUt5xubKjS32RLeQ2YcwhtxOAVNhP6fECf8A0R5aX70TSqXcj5pVfo8H1hH7JiqUVOtuDxDaAfbPl56njMOK3sbLH6M8Wdwyq7C4gmD3EwddPNIu1lwX9dFqN1Pc20W7brDj7iTDbeDo5YJAcyjp1x2GsKg5UrPvSbW2aJPqtLrMRpt409sOuMyGOIca0kg4KFJHTPVOrs1GpKcPqcxh1513gEdTDjayM9SrIwBqr3Rqm41Ftn1zbW14tYqwlstKjvucCOQSQtzP2a5FWk6k6HRfvXv8PiWYilnZmOXctM/RW1v3pbtzOOQ6bP4ZkcZehyG1sPtD3tuAH69WkyUIsF+ZyXV+rtl0obQXFKAGemPHVDXLVptzUmPMuGOiBUYjQkCYw5wuQ3AnJKXPAAg6qYtR3GosdPDBiXVBQCUy4z6GZHABkEgkIJx5Z1TAOi2c1zbOEz+aKdtZuPC3QtRm6YVEq9JaeecYEeqR+U+ChRTkpST06eepDm3VnSr7Z3NfpifwgjwzTW5inT7LJJPCEZwTkn7dT7drVNr1Bh1imjhbkILqG8YUF5wpJHmkgg+8HSBKqUxO8Ddwo3bpbVtxKY5Ck0DnJ4hLK880+XQj7NPLcxZQLwykwVO1p/35LoNyXLbtpUxyu3XWotIgsKSl2TMcCUIUo4GSfPU1l5D0dEmM8hxKwC0tt0LStB6ggjpgjVNddrWhuXbS6LcNOj1alSVoUpClcSXeEghYPn01ZPPUigUtUt4oiwaez9PHC200gY6+4AaStzPzFxiEr7dXje9zv3HGu6wH7baptTXFp7i3kr9aYAGF9+n/AP1pvkQo0pyP6xCjrWweNDjjQUps/wAEnqDjy1S21dNI3HtL8JLHrrUqLKQ6xHmoTlKXhxJJ+o4P1agbXWvfFqWuum35d/4R1P1l1z13BADB6pb69emgx4KNPNDRdwN5VdccBq5r6NFqjL70Sn0ozPVULW2H3SsJweAjoM6VqHu+mwdrEXjuHtdUbU/6RNP+TYLQlPKJUQlRxjyz1/Xp6jvIkbuTGWMrUxQ0NugeBLqSP1ahvbipkbrJ2oes+puhcH1/5TXHzD7nCCSPp+/Uu5Z3tjtgwZI03VZdM7ammRPwRlTmbcqO5zK0xnI7RZlSXOWkknAOFpDg+njqdZbYVPb604b20VLvv5TqdoR+bPVOWQ+01nJK1n2P19NUFauqFvC3dlP2wpMQ3xYkltmnTKvEw0y+4ocfKJHilsj7NWNXhbfQoUW0tz1UqHdW4sE0qc5EAQ7OUsYUEqHY57anFrqnMQ8uZGXY7eHjKrp9jW9tZspdTVCvq4XIc9uRO+VGf2bIYDhJywlB9rGfMfHWqBC3FuPa7bWobb1aBU2WeW/UplywSiTIj4HtIRg8LnfsfLrr22qfudtPSrnotNtCJVrTt2HyrWgxng9LmcHdLnjnHfPjq+uSuyLg2XD1Wem2PV7gp6G2ozPWVGfWejTTffj6DoOwI0SVABrxoW9nTTQzqt+5lo0GPKgXP8lR0yJtThwampI4HZsZa+jJV3WA7ynCPEJ1Z7kXZeFort+NZdgu3GzUJ7cSYW5LbSYUfxXj3DXOLR+UKJS40bcOozE3ZAimNQflrPq5d4MNOqc+gXStQB65AwNNdC3Nmbe2rb7fpAVmlQrlrcz1Nn1NIcacUT831R07eOlBtupsrMId/jmi/TxOklXtQ3ItYbmjadyHVVVmTTzL9YREIjlvBwOdg4P6vfqBa2z1Gtex7hsmjV6sKauF6TJclPSua+w4+gBXLPhgY1Z7oWXct5W6qmWldK7bqhebd+UWW8u8hBOWsjrg6u3JcOn0uLSK9VmzJlsiKHXlhtyQ5ywFcPmSDnUJtZaeWA8moLbHTXb/AGkCobHUusbPwtsDfNcSxTyhw1hmUPWF8tzme0rOMeB69NNVyX5YVgw6TDvC4o8VqruIp0FUnLvrS8AAZQkjr5nppYhbS7dbdbV16yplwyYlArZdEyZMmcKmjI9k4cJ6d8D36nN2btXtzt9RoFzrhmhWy2hceZVlBXKX4OcZ8T4alM7qkNLPZaGmBqe+I+CKlWbmZ3Ba2wp23bjNnyqQ4X63FeQyiO4vIKEJHjg/HrpctKHtxZ9Qe9F9DNxVMzafInvO1BJdbdjvnCm+cOxHTGm24Nwrgi3patHoNmTK5Qa82XZVcY6x4ueoJPbqMY+OpM675citSIFn2y5WptP+alyg42yyzk55ZcWRxrHTIB6Z0CU3BrnEzJBjTboFGlVHbD0frOgwKhPYt2hx3ExYgdLjqUuKPQZAJz9WBqTuXuZbe19uRq3cUObJhSJjcRtEGN6wsLWemR5e8/VnUViZb24CnrS3At6MmfAeQ6umzCh0ebbqSDhYyO41uuC5nKhUl2lZ8OPOqaCDJkPJBjwfe5/D/g99KOqsc85Ty4DdB1+C1bmvUxmHT7hRWzTqzGLhpTYa43JfMwS1yu5B4U5PThx18tRZVt7h1+6LPu5i73aJT6dHdVWqGGOP1xa2zwgqB6YOr6h2K3R0v1hcg1O4n0lsz5o4lFwZICR+Y2D04R4aS7P3Pr9tVGlbfb31Cns3lcs2WKWzDQVNqjNgFHGtHRBxnvpjSGqurlDg6uMuaPiOvf3KHHdtfezc1uo0St3TTJG21R4JUVUcsRZxCyce9PTv392nqi2Jt/bt81e4qZGjxbjuVtt6eedl59AGAsN5zwd/DUHdDbur3rS4cegXjNth2PPbnyXoIAU+AQSlRHh8dSZG1toyNy2t23GJRrzUP1BtzmnlqbPXPD2JOdEgjVDab2uIcyTMzp108B9VzuZUKUhF5bf+jQqkUu+KfVWJtbROjPJYUHfp+3ggkgfm58ddcbmSp1IlQYdVpj1fixOW4EOhSGphbITxAdQOP9WlgXimDvEbDg2DNSmdSk1B6vsxsR3XEOFIaU4B1IGqCTaMOxKVe19bG0uPWrtrLyHH4q5nG2XkHqB19kgEnHu09dVWyaclpmJ7tOg6+CZbUrV02Rtj8v751ykt1GnpceqM2GFerhnPTpjjJA92vJdr7cbspt/c2Aw1VpdOYclW/PUXEJTxjoeDoSM9e3hq4nSoZsFyZudHp8JldPDlZbkOByOyeEFwKJ6Y1S3Da9Pv/axqibbXWKFBmRWvk6p0sjDTGQQEkeHQjpqHetLmkNDCJAFgfa+aj2xK3ktnbut1S/afTq7dEdcl+nw6W7wJfbAHJZPGOij11ZWlUrtuGxvwklWhFtu6p0ReYkpAUGZAHzYdcSMkZ89Vk6/Pxa1ayduqhCrVelV1JiGptt8SEFpsZcfP8Ikan7l2Pc95SLfcty+pluJptQblzfVz/wBcbHXlK+zT3uoEnlnI4kttFpk7ytm31Bv2Ja1PkX7UoSLxDSzMkU4n1Zw5OOPI+c9jGcadravCn1pMyAuQ0qq09zkSmGzkhYAUCnIGQUFJ6ds4PUa5ba269yS7fqFWvyypVtyo9Udh0uItBU9ObBPCptI758T21TqtjdiLUrT+QmKWmPPmTKldDj6gJLBcILQb8Twj2en6OurgOIvw5yVLheL9KPRfC8botfhxlqdYudr/AMr6CmTGo0d2TLcDbTDRdUpWfm8DOSO/2a5rc9zW7Tm37orKfVKEtjl1SRPQER1NAY4upz26Yxq1qleqMegy6VWGeaXY620TUYxy/wDGlQ/MIbBOuY3HXZ29lr285tMaDcFqTp5h14VNAQFxkHCgAvx+GuhxDG0zSDKcEHVea9D/AEYxGAxdTE4mW1GWaOvXxHerqLcVap9dtGgbXWLT5NgVSCZRrMOS2hiNxkkANZyQc8Xh31TIufdTae336lf9HVesmsXMI0BFuxVrMWG6k4W9lI6Dg7jP0++tEy45d8y1bdbCXIzbz231SYh1ht2KQ05FQAkNtHHUDhI1NkXBA223kqC7r3NnSUXfAWuj29y1lDKo6Cp1ScezxHGB55Plrz8bBfT+YB2i6BOtoGmg3A0We4VYrNL3QtSn2vblaZn11ktPVVuLzoDKAMhMsA9D7wenfB7a3bcW1SbEvKtGdbSqZXLuecnPSkTS/CmnuoN8YC0HHgoDVfatVrG9latfdG17mrtAo1HlSGZ9BkMlPygR0yR4jrjOmKTVKdc+6f4NyZjQNuRi4pnOHXnX2x2HklBTpdysEOPNHXs6dPvdUUW73Nva/cseg7bR07f0qE5VTVqM62+qRNKgHWwwg55nQj3Y668otRuOTFs65dlNuoFPtq45q5lxpqAEWSw1kgLKD1z0J6Z7jwJIiWPIoW1d0XRtHZViV18MRXbkTKeypiZJdR+RSo+eAPjqyoW/EeDT7Op25dqTLZrt2y3KfEpimSrhKD0WryGSBojooMc0Rndlva2hkWnoi67no6bQuHcfYgWjUrj9YQ1NkuSm22lFC/nOY6SBkYPfvjV5tOqqvQ6jWJUBcSHU3m5DMfllKQ+W0+suNggENl3mEcQBwR01S2Pt7ajtUnoolJhUu2KfUHRHhtJHJnTRnmPufpgHsNX95ItfdWk3HthCvf1Opx0oZnpp8getQznOFAHI0nxoraeeRVNraDQnqmxm26G3cDtzs0aI3VJDXqz0zlgOutAjDZPfGdK1yXTfVN3Ctyg0CxFT6HWC4KlWW30pEFIBAPD49ffpit+3fwfteBbHyi/LTEhIiCU8fn3CgAZz56odq9sm9s6LKogr1QrQlz1zlOzllTjeTnlp9w1UIWp7XvytYIm5PwU6dtvZlXvOn7jT6SF16msqixJhWsBKDnPseI6nuNU9xVu75W4UeyntulT7QqVKU5NrK30htDiipJZLfw/9rVxufadfva0p1Gtq55FvVCURicwTxoSD21bUmnzIVDjUqXVHJcyPERHkTXPyjrobCeaoefQHGgEQCirScHOpgQNZ6la7XtW3bNo7Fv2rTW6fTY5wzGaBSlJWcnv3yT56UIlwbUb/AMG4rMU0K3Fo8oRanHkMONJbfSrIxxAcWFJ8M9tWO1NmXLY9FmQLlvOTcsl+ovy2pcrPzDSwMNjPgADqwrlXtOw6fInuxGor01RWGI7Pz8t3+CB1Ws6fVRF2tJAAi4W66abczln1ClbfyqfTqsYvKpq30q9XYUMAEjGew8NU6tuzfG2lPsveVMWtTFsNuVVUfiDbzyFkhSexx21W1K8qkzDkUrcSiuW3FqsVYanRnOMMrWOqXCDhDg9+pe2NFo21e17TDN0T6/TILTssVF9zjW8heVYBycjpgacEBRDqdSoREiLz/CU4lUZqNVvCjW3thPo1YtCluQKTXZkVKUSW+WQG2XFHrjz+3TPYO3FitswrupTcuSqa0iW0JjhdbQ6vqtwJPZZOevX3Y15SLIReSXLnvqI3IeqGHYkPi9iIwRkADxJHU/DGn6O3Ep7DcaMhttmOA20hAwltA8ANDn7BRw9AHtPFtrfBb2sBIDal8PhxeWsFJKlnC0EfTwrp1/79dZFQ4vY7aTtyd0bY2yFFVcvrH/T1RRS4gZaK/nVjIzjsPedQFyttVzKTCXaBV1Js2/bZXKVR6tb0xMuSuS6uY06065k9lKAVq3t+/WZkxyg3PGYodbYODDclJKXUeDjKjjjR8QDpqBUpHElWQcY+Gq2sW3RK1HEeq0qPNbR2S4kEj6z4aczqqxS5d6RVipwFPM48J+Pfz6/ZpKk2hekjdmn3ixey27diQXWX6DyTh51YwlXF2wD1zrRWdv2qDFdrNjuSKdNhj1gR0vH1eQhHUtKb94zj36a7brTNx0OHWI4wia2hzCkfk1gkKR9RQdGlwlesQ2ptdWHQqwvBSDnPHjPTtpKnQ92Vbo06TT6jR02QiBiWwpLnrRk57jpwY+v6teTq3uTH3UptAjWpHXZrkNapVW5w425GCQOHPiemnlK0pQrOUgHp5EaPZTH/ALBOog+H4Fi80HcoIBRjHCRkKyOoI8tKCtq7facU9SJ9VpKzk8MKVwpyfcsEaZJ9do9NU2io1KNFLpw2HnQni+GdSWZMaQkLjvIcQeyknI+3SEtFlOoKVQ9q5Sb+At1NoLLO6NYDXhzIzbjg+C8j+zUWREvK00rS89Mu6iPhYlBRSmcwCMFaeyHUe4dR5af+MfnZT4Di6Z+GqS7LmgWvT0zpjBfefd5ESM2CXZD/AINpH6zqQcSVS+gxrS6YSptPStsbFtmczY9SEelomuTZypzxQ7HkOdw4HQnl+GAca2Vjce1a+r8GLegOXZNktrcMFtochbY7rU67hvg94JPu0tXe1au3lElb0byxEPSWi0ymLHZLjcRC3AAjlj8ovr1J7ddWtArSqbXqhcs62qxJjVOOgU9yDAU80YRGUow2CUE9M5xqcT2lmFQsAoEhvXw7+iuku7mU9lMhdDtqSyEAfJcaUpK2kYxwJUtAQsjtjoOmtcO7pNLjmlUHautxJhWf2OGWGGA4ScuFxDhGCe5GScdtRqfTLqui/aZuLQ7/AFotBdPW05Qw0QFSMnKyPMHp16jGrjc25q/ZdlzKxalpSLmqEdbaWqfHHtqSVjK+nl/fqG8K4S1peTAHgZHcokOw5lVcNT3CeRUHQCtFOikphR/djoXFntk4GfDUbZ6pXLWqXUH7o23as12PNUyxHbLZ57Q/xuUjxHnpjcudijWYu7roY+SmosAz56Xjn1QBPEpCvgAemttnXbb980GJctrSxKp85rjYWlJyR54PbQSYMhSp06Qe3K6DrB1VLutYE/cS326HSrwqFuutSmZXrUUAqUEDBb6kdD8dNsFkx4DbK1uOcptDTryvpOYGMn351uPGlvjQjKvhkaSZlZ3Hj7qwaJGt2I/Z7tOcdlVBTw56ZWeiQnOcY92lciOisOSk7mESXdO/RTou3lmUa9J+5TNLDFcqEYR5M1Th9psEHGO3gNWdtXbbV60xNas+uQqvBUstiRDeS4grBwRkHw1ayG0yGltSE8aMH2D7hqitCxrXsKii37OpcamU8OFxMeOMAlZyo+/RmtdNtNzHAUwMpmVHp+3VowL4n7jxaSluv1JhMN+UHz7aWwMdOw6Y+zWvcqx2dxrNqdoLr9QpQqSUAzoauBxngcChgnwOCDqBS9zPlTdWsbbfgtVY4pUNqV8pONERXuMZ4R7xnH1ayvq176uK67Zqtr3u5RadR5BeqsJKSfXmCMcHl9uneblUzSdTIY2bxbfqmelU1FBocKkpmOy0QmkRi8/+UVgYyo+Hx7aU7witW9XKTekJ3BlyWqbUGAciU2vPCry4xjuNXV8WbCv21KpZ1TlSGIlQYLTr0dZS4lB8Mjx0p0u22odctvbynvPyaZZdLbfW5Ic4nHXB821k+JATn+VpiNZSq5pDcsC0eK6erhB4z0Kzjr4Y8/LsdVdbuOj27BXV6xNQxGjHjPQqU4v81tKR1WtRwkAZJzrVdFxRLXpLlQmcboyhDbKfpPuLV7LY95Oly0bCituKum5qbEcr0yWuaScqVHCwAGwfMD+3UWDcq6s8zy2a7qdtnS5tNsmnQapEcjvBsnluYyEE5CTjoV4799WMiyLSluOSZFu09T7wwtXq6evv+OrdpteFcxfFg+znwH/HW7h4U58NBKbKQgAiYS1bNh0O033pNLbcL0j2VuPK5qktg5DaSeqEZ8P7dXc6lwKrGXCqsViVHc+m04nIOqu+L5tvbu3Jd2XXUBDpkIoQ67wlXVagkAY7nJ1aU2pQ6tT41SgvB2NLaDzLg7OIIyCNK+qbeUDkCTWaHedllTNqvtV6kp+jT5z/ACpUf+C24eix/rY1Z0bcGlSpiKPW4sug1V04ah1BATzj48p0EtufBKyfcNNCk5SOJKeLx6Z1VXDb1NuaA5TalBDzLqeEK4MlvHUEHwIOnIIgqPKfSOZh8lQbpOKp9Fi3VHeBfoU5iWgD/GAuBlxv623XPr03sufsdLy0+xgLynr0Pbtrkjz1yXJTXtoZPNM5txcaZVHWyUswgAUutk93D0SMdu+ra4LXr9n0J65qbeddmS6Yn1rlSH8suobOVN8Ocdhp5ABEqltZ7nFwb4rpQ6qHEFj3H9X6tZH6X16jxJUaTGbkxneJl1AcbUB9JBGQff0I1uT857SMqHu1XljVbhUa8WXujucdvicax9ri/O1DqlWpFIh/KFYmNRov+UeXwjPl18fdqX+SiXhgLjYKd5+7Qr2fpf8AH9eqmm1Kv3Q2hyybCuGtsOfkpaYimIqvg84A2ft04UPYHe+50g1yTSLPhqP0UuCZNI+rLf69TFIlcyvxnB4f2nT4KiDiFJ932dfLUG4qSutUuVTUHgddQFtqyAOMdRnTBdOze8G3dQ/6KgvXxSHU8TbzPLZlML/RcST1HwzqVSNi9+7iUoy4NAtVrzkSRJfx/wDUuJH69J+GNRpadCos9IsHTAqh1xeN10fZvc2FcFDi0G4kfJlfgJEf1NxaP2S22Bh9rr7aD4+R11UKLmVpI4cZJ/u1xu2PRSplPkfhDcN3VesXC0jgizOZyWoZ7/NNjoBnv56mm2/SRpxXFjVi2p6Ek8uU8gocA8CUpGCdeaxnCqlGOWJHcvMVfVcfWdUoODJMw4x8F1REpC1EYXlAycDOsku8SSeEjHnrje2FR3FRufcVu3jcbNRTS4jCi3Ha5baXHMHH69djUr57p1BGuSWw4giCFTjMKcFUbTc4OkA27xIXJvS2Xx+i/uaQkj/ycmd//mzrvo7a4H6XGB6MO5wT4W5L/wBmdd8HbXq+A/27vH7Bcmvsvnm8UlXpH3TwjJ/Ae2hwjoV/s+udM+GpW3lLF2ORrhrtVaMunu8fyU00GkxHx/lB3WevcnUa7if8JO5wFYSqx7ayodx+z65g6xlRauxU01i35cONMcY9WlKeZKkvIySFEIIysEnudegr0amIwZp0nQfyVxubTo4sl4/IVxufMRVqpSLThuNpW058oTVgZLTaOiQB4FS1ZHubOuL7hO1Jy8EzavGFLTD6U2c3nLuCFBRV5ggdPInXU6bTEQEurUtyRKke3JlPElx1ficeA8gOw1vl0mHU4phz2GZTCz+TfAKQR2ONW4LDNwGHFAG/XvQziUYv1gszAWg9FxiIp6eoVOfW5NReWpbqFOuqLTSyepSnsjr5DWVUi+ucKozxYfaJ5S0nr1GDkeKD5adLq27gFubcFvvSIdQOZHAk5juH9DldkA+7SPbPHuHIEGmtSWIcQj5TdA5LjaMEhoDxJOcHHbVT8PV5oe0z39F77Acd4c/h7m5MjW6t6pQvW8rF25YoEK9ykvViYilQ3ExAoqdOSB26Y8D78adYrEaGyrkt8GR1UlPtODyPnrK9bApFFXTquumOVCnMn5xU8pkKhSMjlOjIGOpIynz1sV0ypbuOgVwJI1RihUpHtOmd12eDY2hxKnz6AEC0bjxSVat0XxVb0ui37isk0uiUx4JplT5ynDUB59T/AGaYroq0u37WqVbjU52qu06K5IEVlZ43z4IGc9c6XL/Vu+msW8nbhNCVTxLKK16/zOP1fi6crHY407KSjhOOhR7AUjxHvzrK+5BXUoy3Oy9t46/VIlIVH3p2pLF5W3OpEa4oTrEunyHSl5tByMAjBB7HVxa9u2xt1alMs6kSUxIEJCYsQSH8uHHYAqOSdaLq3NtWyrgt21K7JkNzbnkep09CI3GFq81EdEDWm+tq7U3IqlCqdcXMD1vy/XIaY8wtjmA5w4MdRp/RVgAyWgF4t0Kp69TbstVVcjWrR3ahTq+syW+S4QqHJcADpCfFtRy57io6Z6XZdvQKFApT1BgPKjR0c1TjCF5dA6uHI9skk5zq/VKjNyEsrebStYyEczqQO5GdK+6n4x1We6Npfkn8IC+yW1VLi5HK4vnfo9c4I0SbApmk1odUbeNtfgq6LS7hsWqS0Wjb6KpQppDzUQSuSYjmPa4cg9D36YxjW6XeFZjsus3dt7LRC4CH3YryZLYQR1Ck8I6Y03U1U1uHHVUQwqUGx6wGs8pLmPnCnPXHfSjZ1U3OqF2XLGvK36ZAoMZ/FDkx3CtyS15qB6A8PXR3lD5aGsaTfaLBXtlw7Sg27Fj2NCgRaOMrZZgtBlkFZycJHjk9dXK0pxnSTQYrNH3HrFNo6QzAfp8afKZB+aTJW48nibH5hUG/bHboCO505yXGWWXHn3m222UFxxTiuFIQOpyfDp4+GkdVZTfNO4iFxKv1jcii1yfTrDp1MkXJNrSXpKamMJcpZ+hyj48KemNOsiRujG3QBDNK/F7HpnMcPD+yRJGTgePCNVk6HVd2nm5lKf8AkOjQnuOBVEM8ybIdB6uNcY9hs+8Hi8tXybavyMpHqe5KJACcL9eo7b2f/QW3qyy57WPkkExKqrf3Li7m2fcdb2ob4qhCfkQGjUGS2kz20DGUn6aOo6+7W+3adJqFv2/XN7Kba6rvp6w6mUWW8MO5xllR6pOD4arKCuZUqxV7Vt7dWhIqNKWhyqQabQQyphbmeFR+ePtnh66vmLEtyntya7eE/wCX5KGit6VVS3ymWwMlbbf5NsAeJwffoJAVrGvrDMb9enw6pdt+l7aejva0hU+8ZCaXUqiXETJ8tTiuc4eiUqznGdXdjwEXBVarek8NSZq578KIpxHF6pEaUWuBnP0MrSpRI6kq1UVraSg3NAQ9bcily6S+tEpun1Br1+A6R9F1rCwWyPcsj3aebOoSratuPS3H+fIK3XnnQ3wguOOqcVgeAyo4HXpjqe+k821unRpONQNLYYLiFOnQGahFcpdSjtyozrZBaeSHG1Iz1ykg+Gft0lWZRqVMcqFp1uAxVmraqWaaZ7aH1MtryW+ArBIIx3zp9c4koAS57Z6cXlnSPcDaKLf1EqVNXxGtumBOi4HziAM85PksYxntqDOi0V2tkOI/P9LK/twptnVy2aVGs6p1lNxyyw7Kin2YQGPac6HPf9WqL0hLPbqlCpt6U7b/APCy5LYlok0mJ6w40eNZAUshBHHjAOPr8NXzm5T7e6ze2n4I1nkuwPXzW0tgwknH5M48fr0Wned3V6+7mtqrWK/SqTRfVxTqq5KC01ALGT83jpw9fE99SDYgqio9tXNTe6QTAtoRvoqq/XNtr0otAsTeONCjzLqcYVHpMh1zmKkDCilKwfA9NW1UVtXfKqjtFU1UqpmmRm1S6Q51LbQxy1qz5dMddJEe/KLc171X8Y22rEGZZ8wJt+T0nSJOQSVJbbT82RjuTjVq3Y4vG55txU21Ba7NSbQ1VKopsCp1BodOUkA8DSD4nv7tSy9VQysal2tBm2lyB181aN1Wo3JFFpbdxmKTQqc38nrq3LBAQ2AkNxk4x0GRnGAew8dOVv29Ctekx6RSgtLDAJAV1KnF/ScV5k+OdRqRU7ThzPwGotSp6JlMYbWaay+Oay2RkHh7hGOvXrqjvCyLnuK9bZuKj31MpNOozr66hTGWQpM8FICeJWRjBHv76hr3LVDqTQ72jp4eHgpW5Njw70tmoR1Q2lVYRXfUJIyl5p0JJTwuAhaDkdwdSLBVbky1YMu2qa1BiSWuYY7KMYX+cFnuVg9CT46ZP8ZwqRwYOeMHqD8PLSLOTJ23rUmtxYy37XqjvPnMsDiVT3V93W0jqW1HJWPAk46aQJiFOpSa1+cef8rZtw5uq85Xl7ms0tKk1J0UVUE9DCwnl8z+Eeufr1F25O4FZfqtS3TtKhRZtLqC00CSw0FOiMQckqPUE9Oo1eXM8i4LGqTlCupik+sw3C3VkkOJj/8AbYzjpg5GemDpHZvKrbc7KUuuwJErdaoMuNxTLphSgzON0gr6cY9kf2ddSHaVDgylAJJAE66+X0VjbNN3DvexrjoG8FNh0l6ouPRWvkpxTavVTnDgVnIc7dtL9K2ysu67RtWkWRufWxTbEmrS5KgVIpVLW3gLafPjgj6snTfuXUN10UCkS9tqNTHJr8loz49XWQGmDgqSCn84DI1E2zf2go9xXRtjt3HixZ1NkmRWYDTTpAcd68WXOhyDjp5an7IlVFjXVAxwkREnUze3wusKvIq+6cy367tNus3DpVCqrseuMxEcxMkoxlkk+Iz1+OqbZS2Jdk3lfNvQtsRblEdnolxah6y48Kk4T1WOMnA6nt21d3Js9AkWPNtbaisosV2ZUW6m9MpzXGVOZ+cCklXj07Hpqwsfcq27luCsWDEk1GVVLS5TNSelxeBLi+x4T2OSNRz2MKfK/Va51nddQbXF9P5VIxuJbV7RL1oO5VnLpFvUOQuBIkVgDkTW+3GOnY+7TjToTFIsdmn7cs09qM3TB8ittoxHGW8tfyDkfbpWumpsXrfMzZu7ttp9QtyTT0Snqs8sGMpZGeUAMEHw75zrPdq47i2n29hSdvaZQkxKY7GhrbqsotsR4PDw5ByPaGB3OiNB1Q12UOe4yG76O1V7thK3AVaMBW6qKc1crq3Q8iDgIUM4GB8B4ajVS1L4lbl0q44V9usWxCiutTqClkcMtZBAUT8fHUer7fUncO4LO3DcuWoRnKE2ZcaPTZYEWShxvB4hj5wA4OenTStWHt2t2YV1WdSo0rbaRS6g2in1xRTKE5oL6lKenBkDz8dIdQpOeQ0McCY0vcwB+XTTdlVpsG/qfUqxJaiQaHTH6jKdczwslaykK4jn9HVJcllWjf06Nvhb17Sor7NBej0+ox5BEMIPGfWSjsSCV5+HuGrKoUmnvXo3RLsj/KcS4KAiA6XUhKZDjS1FwYz0JBHQaVp24NsW7RL324pu0Fdfo9k05ptMNiLiPUGH+7bB4snHFknqc8WpBuhGqpqOMOD4ymfiBP0nzWih2/fcqzbOur8fRq1LoLr8yvSmmAturRkZJbPmAAR18/hpdqFwbJbj1zbel2xGrtPjTKiuZTXKKwYcXmoX1DwbwAMjTszY1bq21ls0vZ98bfQlyWpsqFMh+sER1dXI6wT+d4/DHTWrcCaqwL0tZ6mXtQLcoFPjvyJlvN09BkTgMklhA7E9un6+2pjVZntLGBxHZtM3nwkqRWrpr9Ql7l29dtiyKVbFPgIdj1inuYl1HjaHEenUrHv1Q7Z1zae39rLZl0OlqqFUYgT5VvRKyEmrSHG+IuttqUCUZ6AYxq123m7ePya1vlblz1yeq94KpzVBqMhvmIaj8TZ5McnPUtnr1HbUZN7bQXBZ8H0ibzsOp0ty0lOtMets/sqHxuBvPLbPUEkdx2OjbRWEyQ+QTfXpMz8IsqO7b3lFvb3eu8UXjbSYkpUB616e4XG3XHTgLeT4jrnr5a6Bc1p0tzcOOiTxpRXGljjYcLT0WXHGA804ghaMoCQevgdc/wBu7rpNL3Suum2fRb5uuVcDUeutvVJxtNOjhfVKUlXVr6Wc4J6dtdgtu2aw1VPwquqe1Lqq2+Syywg+rxGvFLfH1K/NxWM+A0ndlPDNOJGY3vfu2PxEWC0N07dGCfkuPclKmRmxhmbOhKMkN+CSEKDef4QRk+OdeOR91EusMpjWtO4FcTcp2MtHI8zy+LqfgRrOJM3SVutLizYNLFjIgJMN1KlGX60fpA56Y76dFcbWeHJOqiSt7GMeCbwD9Fypvbq6rItl2TSL/q786E2uSGFlHqjqx1U3y8djpps+3LMQ8/uJb9tRIFSuyOxMmTGx84/zEhacn3A6hbZ7kI3WodSqH4K1WhoYkqguMVNoJW4BkFSfcdRKI5e1nU5q02rRFbj08erQ5jU4NcUZHRlLgWnoUoABwMdNSJJsVW0U25XMHZ27iqHd8bc0vczbq4LxqVXYq/rUmJRm4ZJjuOqS3xF9I8Bnpp+v1u75VoVdiwKhFi11yM4YLslsKQHfBRB+ie/6tQKdcMasVpqi3baiKfWI6DLiB1DclDjYGCWXSAeMEjPTx8uum5SVFPsM8KvynEewIBIz7tQJNgVZTptcajmmA7pYqstBNxt25TkXhMYfrSIrfrjkdHC0p3HtcI8AdJO11G27sW7LqtC2bukT6zUJ3yzUKfKkF1yJzRkYz2TqyVcW5je6L1HftSALJEIPIqxlcL/OKMkcJ8M+GrhuzrXpdw1S96PbcL8Iaiyhl+aMhTyG0YSCfDsOuPHT0md0ozlpb/id5nTZVG5dS3Lo6rfkWDSaRMiKqiDXHJx/IwgCXHB+jgazsePJuSpP7jVNj25Y5dKbc68iMD3HktXcn/jpOjXZuRdlvS7PvW3YNKuKqz3IyY8OQp3lUoFBckuH8z2QtAHiVDXYIceNBisxI7fA3HbDaAOwwNSMtEbqullxFQvE5Rseq2pRlvqnB4QlYCAOn9+uPR267IZre1FNpTrpRU+N2pBA5DEN9zn8GT2X3HD4Zzrsq1JbQ46pOQhBPT3DSfteFOW69W5KgqXW6lLlPK/hh1TSUfANtD/udQYYBWivTD3sE3umuLGRFjtRm8KbYaDSVK+lgDGqK97smWPZ1VueHQ5VZdpjK1tQ45+ddI8BnOmFauH2ew1RXteNI29tWo3hcIeVBpbRW8I7XNW4B4cOBpN2VtU5WOIMQNeirk7mW9S7Apm4t6L/AAdizYsd1bc4niYW6gENqwPpjOO3cavvWaVMgt1Va2nYQbE5qQoAtpQUk8zJ7dPHVMluz92rKp8uo0lmpUCtxo89mNNYKThY4kkpzkKweurCMLWr1JmWxDep86A0k0+Uww8CG2+Ap5RCCeWceflp+CqY4mA4ggi3UnvUuiVuk3BTm6nQ6kxPhuZCX2V8SVY79dTzgeOqGybJtvb+22LatGlJgU2MtakstuLcwSepye51YUms0mvNOSaPV4U1phzluLjOoeCVg9UZQTgjy0o3CtY4iA/2ipilJSkkrCQPaJV2GBnJ92kzalxCqRUPVnT6n8qyfVMdQto8JOPdx8Wtd2rm3DckexGphp8J2H8oTpKer0lvmFPq7R/M7DjPfBR56b6bAiUuK1T4EVpiPHQG222h7IHh/fnT0CrzGrVnYKQ4VIzyeYPDo4Qn68aSqheNeqVYqFtWXSELk053kS58pXCyyvAPRPdZwR46dHAsJJQv2vDrrnl4TDbV7wa3b0RyZUZsWQiXTmlgKfbaQOSSPAjqniPfTYJRiX5WyTA+3ctjdFsG3atFp171WnVW5Lg40tO1VIdek8ABLbIWCG0DPYADr8dSqht3R6Ol6qWrUHLZfbSXXDDwIuB1JcYOWj9mqy06ZT936Xbu5d97bfItxUdcj5PjS3Sp2JlfCT0wDxcIPUdNTabUL+q1/XDbNy2jCasn1NSIk8PlTksrwFNqbzgdCr4alcLN2SBLddNZ81Dt2+ryrNNTUaFTaJcsJzKY9Sps0sIcI6HjbOT+vUaO49Km3FNbrtOre4lMh/seml3LNI4xltpKfAK6ca+6j3Ot9w0OtbSbcIpWwNkQJL7LyORTXnyhAQtXzjnET11fWzY9pwKnOvuLQ4US4q8y01WH2XSoqfQ2Bw9/zfd5aLahVhtXMKbzca9PLqfFG3L1212yIP4yoFParxSsT4kTrHBDnsDByP0fr1R3hc192/uLQwy1Q49jvsuOVeZJWWpDToB4S316gdOg1Js2wqJslQbhqSLirVUjSpTtWfVUXuctJI/JNdgATgDPmNbbdtL5aa/DC/obc6oSwHGojqQ6xCY8G22z048dye+kHAGdla+lUfSaw+1qb7bSd5UzaPjRYdLkKUnNQQueUp6gF9ZdI/8AstXNzXVb1n0t24LnrDVNgRyEOSHiUpSScAEjr1ONL34u6HHkPSbWuSq0FaFrS8xT5rZZbxnpynUqCPgMD3aWbgZiVagvQ7qk0/cay5D3LkvtNAvRHEEHLgac4HAPHHCR0756KATKnzX06QbExpe38rqA+S69Sz8yxOp9QY41hwB1p9pwdcg/TBB8de02nwaLT2qXTKdGhw2EYZZitoabb8sJAwNVFShGpWDLgbf1ZiA9JprkalTGWgtDC+WUtnhz1Cc5xnpjVNtvXW4lDhWfcW4cK4rlhI5cyS0kMCQoeKR2WfhpRIsrOaGvAcLka2+C22fuDVbivO5bQmWbUabEt19DTE+UoKRMyMlSTjTZV6pDotImVeor5ceEy5JeWE5UG0AqUQPHoDqUeLiC1BZzhfFgZUewydKdD3Fsi87jr1k0mqtzajb4Q1VIpZXhkO56e30WPA40amQE2k0mljnXJtP5spO3l+W3uTbLF3Ww6t+A8V4UtrlEcHfVdtxYtx2R8ufhFfdSuVVRqK5kb15XF6s2T0bT5DUfcK66lthR6QiyNtHq2mVPagriU8tx24jS1Did6J/+HnqVuruR+LKgNV5Vr1Wvc2S2wmPS2eY8OP8AOV7hnTvtoVWXMAmoe0ze8XTjzmmUDmLCMnGFOeyc/H+zSvubIv2HY9Sf21hwptxYR6pHmJ+ZPzg4yffwZxqDuPtrTd1aNR26lVq1R0wpjFTS5T5AZUpYHRpwdRjz8tO7eE8tAOcDAz3ONLS6sAdVBpGw2I1ul2Tczlt2rFql4MtNzi036wxF6h2QRgttjxJPQai2bT5lLYqV13YpuLUKwr1yUjPsQ2AgBtrP8FAGT4nJ1qv+k1P1+lXdTGROXQlLccpqlYLyCDlTR7B1PcZ6dMauY7lEvO1mnlNNyqTWIQxxAp4mHEZCcdx0IB940WieqjDy/ID7Oi1uC0Nw7dStlcas0l8l1p5pwkBbZ/KNqQQQtJyAQR3OleJDlR6zLt6zt01vzIw9YeplTImqZQcAHiPzoHxXpmsmybe26t2Jado05FNpsPjKWUuLd4VrJUTk9T3/AF600nbmzqLeNT3AptHabr1ZYDEuYHF5dSCDjgPQdQD9WgECyH03vyuIE7/6VRKuq+bXUw5dFBpUmC4+3GMqC8pJBWcD5tZUf16elLwlQWjKQvAB+rS3flJqtZoKG6LHYkTIkxiYlh1woDvLXngzg4zpee3YfodYiU27abTKe3Lc5JXFqolPxzglIeb5SQ2MZ65PhpxIkJCryn5XEwnmqUWkV6nu0ytU+JPhu/TZmR0PNK65HE2emQR01KZjsxWWo8ZkNMoQAG0JCUoHbAH5g+GoX4SUFKm0LrNLSl9AcbUqW2FKB7HGdTEyoqm+ciS2tv8ASCgR9uo30V80vbC2cQKeIKz4aWa1fdIpNR+R2WZlQqQSFuRIDPMUlB7FWemo1zX7ApqBSqJy6rWZHzceJFWFe35uEfk0D36nWbbK7dpKkzHufU5rhfqMoAEvPr656/mJ+igDwA04i5VRqmqcrFBi7k0RExMCqs1OjOSPYbVUY3KbX/ABBI0zONwJjYQ6w04zIHteyhQVn+49j7tZTqfEqkNyHVIbUlt1HLcadHGl1HvHQA+/Ok9e09DSlbUOtXDBhrPtQ2J+WQj3caVLx7gsaLaoPMZ2T2ks2rt7a9yViq1SJHmIt+K76hAiJqEhLLrjf5V7h5mMczibGPBsabFbY06Lldt1uuUV3OR6vU3XWj8WnCpHn4eOmik0uHR6exS6fGQxGjoCWm0ZwkYz49c+JyT1J66mdcjpoLiilhabRcJKND3PUkQ1XvCSzkD1pNPT60BnwP0M+/g07ei5tnAurcm5LiuyoS7rYtwtRoZqZS+w1LWgOOKQkAN5BJGcdCNUNzKnSJNGt2JVvklNwVOPS3akUhQiIdUElQB6cfXCM9OMjPTOvsLbmwrb27oUe3bap/qcSICgBSipx0+Ljivz1nuTq+i0kZivMekOJbRAwzZlMfqbnGCkePEVEnPw1s5awAtKPa7dRqXrFR6Ee7V8zqvHx0Udxsqx7Cif9cjWxHAEkJ76G8JxhSz8ep16pSU5SkddKBEI3la+FzhUePv0HTtqP6so8JePMW2cpUOmpnEOHi14eqfZ6DTk5bIjtSVw/bunTIe6G4b9TZW0t+a0pjj8WeAcJHuxjXUwn6PkE4z8Ncz3JYkWBep3PkVB5dBkxm6fUYzbRUplXZLwx4Dpke7TpR6pFq1PYn0me3LgvNgoebcCuLyII6a8Nj8PyKzgd/n3ru4nPiGtxGogCe8DS/Rc89LhSFejHudwdf8Aycl5/wDVnXfM418/+lgsK9F/c4Af/g5L79/yZ13867nApGHcD7x+gXJr6iF8/Xf+2Suj+I9tf7/XNTErSlWFagXl+2Suf+I9tf7/AFzU/XqsOOyCV5vGzzjH5Zeqc8E6xxk9+mvde8Xu1aXQIAWMyTdBb4kK4F58/PHw8dRo9Oh09xx6NHabXI4OYptATzcDAJ9+t/EtP0Pr0cWfpnrp9o2lGcTZV10U2RWrdqVLhBvny4rjTXH24yMDJ8Pjrn8fbW6k0xpblVhNTQMqiqHMbSQPocwd9dS4vzeLpr0HhPsd9J7WQGvEwtuD4licDPq78s6riynnokx2j1iGadOa9stuKyFN+bav8Yj3jSlunUNxoNsombW0SFU6suU0nkSHQhBiknjVk+R19E1Kh0etMttVWmRprbX5JL7YVw/br59q1+2BbNfrlNZrEOOzHkgNMNj8mvgHMCQPDjGudXwrWjmsPkvovA/SSpxQ+qV2w6JzDujZXbdPjTo9PqFap8Zc6IlDwVwJdUw7we3yz4Dv10g25Wbjqm79WKNw7WqFruxUpp9LiTEOS0PADiJA8M51PUzU9zH0+vR5EC1OMOOMuNlDtUWOwI/yOfDsrtpirVj23W6U3S36chpqMB6qWRylsLHi2odjrFIGq9SabqgD2bfNVFe2soNc3Ho+50mfUEVChseqsx2XcR3QSTxKT4nr+rV/dCrhTa9S/A31dytIjrMH1ggNF/B4Q4PAZx1OqNuy7mUlLLu5lYU0gAAIaaSrA81AZJ950O7YxJiDGq103HUGT1Wy9UneU57lJzg/DStaSpBju1kZGbW6y28rtbkW3Tod+1WjfhWE8E2PAmNuIS4D7j5eGor911q6qm/S7Akx/U4x5curvI42Er8W2h2cX59RjVfXDsvQK/RtvqvTqKxUavn1CI5GGVBHUkDHu10KnU+FTIjUGnRkRo7SA2202OFIAGMgaDGqVPM8coOsO+6S2duLkj1CTXmdx5nr0lptl8+qIKCEFwp9gq6flO2dU0iJddYuxnb6+K7HVSZMcy2VRmS0qp8s5UyT2Rw+ySATkZ11R5XC2SpWB7uh+3w0gXNMF316BbFAaQ5NpdQjzplQx83Tg2oEjP8AlHEZTjyUT4abHEpVqTWgBs/HVb6XuLZdYuWuba2rVmhcNvx+J+LyHEtM5GE4JGFgEjtrdtLGvuDZMVG5VfptZrYdd5kunOcbCk8w8ICseAwNMLlBpLz0uT6tHS9PaDMl9KMKdQBjGR11SbY7Z25tFa7Vm2i3IRAbfcfSHnStzKzknJ8NIkRZOmysKoLtBPd8rz8UvXzSajt/63fO0+18er3TW5kdmppbc5bjjAzlxRPQ8I06Vy34V5WrLtivwSuFVoK48xlJOW0uNkKHGPInVFYO4i78uG66A5alUpYtuW1FTIlI9iVxgkuNdOn0P162bsbbq3PtP8FU3FUqGhEpuSZUF0pdVwHPCSPA6N4KIGRz6Ylpm3fMHbdEmnM7RbYrp1jW7JqzdBhcMKnR8uSHuAdGx5nVxZdeqVz2jSa/VqFIo8yoxRJehSvZcjk/mqz2xqj3P3AO1dsxam3a1WrxMpqHyYaON0ZwOYo4PbWi8qnVatWadZrcxdKg1CC5NlzEnDpbBAUyP0D1yT7/AI6cSEjVFJxAOgjLt8VYVjcqgRXHKXQHm65WfyTMGAeM8zx5jnZpA8VKI1Fg2vccWLPuqfJamXU5FcTEUr/q0NZB4W0jyzjK/HWFfrT9pbXyqxtTbDdxuwmkIgwIRGHzzAlZyO5HtE+/Omq35kypUWDUqpTVwJUhpDjzBPVlZHUH4aWgsptio7K47SOn+yubPW5vpcm0MKlTrop9t32XUOTJcMcbPLCz82CPEox28dNF2VOrU2k0i0KXMLleq45PPUMcptCAH5Kh4DJAA81DSpQdztyLkqNXtJ2wTQKlHnuNxH5SiU/J6PovkfwuuB2ONPlr2cxQpD9SlS3ajVpoR63NldVOIHUNp8G0DJwB066ZtqqqTQ8fpkm0Se77rbbdp0e14rTNNgoS+Pykhzq68vHUlR8z4DUC29z7MvC5q/ZdAqzkur0DAqMdTS2eWScYysAd9X5rFPTUkURVSYM9aOeiOtwc3gHjw+WsYtLpsKU9Uo0GJHkSTmSttGC57ydQ/wCS05QyOSbaH4JbnWvtxZtw1XdqpRodNqMiMhio1WQ9ym+BICQFEnAOANW9Zjxr1tCbDo9dLTNZgrTFqUNYUUoWjo60c4Xpb3FuTbOpVSBtHfrqX3braIbgOpKhISF5yV+HUazvi5oWye3DVQoloT6pDpfq8Fim01OS2gqIBHTwH9up3sd1SXMaXgRki8aqwsuhsbY2HGo9eut2oIpTJMmrVFfCSgHKlE5xj4nTDHlQ6pDRJgyo02NJbCkONuBbTqCOi0kdCCNVdVodF3EtBykXFTXlU2tReGTFc9lSELAJB941CVHpO1+3/IoFKCIFChctiKk54Aj2QD5+Z1HXxVocWCAOwBruqG77TYt6nT6pSYxk0KYhaKzRc5adaWOFx1n9BwDGU+Qzqxp5tDZ3a9ybbdJeTb9GhOVBiLFQVulPCXPZT3JPbr56g1KkVKdQV1rcu9THpCI3rUuLDQhmNyxg+0odVjr+rTZQ7ktiq2rHuegVBqVQkMc9mSwctFpseH2HUxpCytALi5tjFp1hc022Sm27PuTeSnz7puJm5krrLNFlMcMllGCeQ02T1J7ad9vHabddupvtNnu0GpXHGC5qJEfkyieoCVnzA0n2Ff8AcF+3VIveh3HSXdrG4akNhSA3Ibkt/S5hPUYI1Zb1RrEvLbNxy4r9XQrf5rEr5VjScDIJIRxA9QST9mmdYVdI5WCo0zAOsCep3gLXbcGwfR7hs2nUrycS9d1ZkSKf8prUpa3lgZaTjOEA4/8AT1jac6vbV2ncF4b61+hNpTPLiZsVooCY5UA0h0lIK15IxqffM/be2rCp1+XexHq1KtWPHlQ57jQkOp40htLjZ7lZyn7dVaod17nXRBmK+R6ntPWaPxyqfKYCpDz5GUkg9fpgfZpagynOVzRT1A7I6Tueonoriut7h3Bc1n3Dt7dFNRabivWKq28CpyWwvqC108R21lvpT5tW2xq8KmWKxeL5CMUl13lJfAc6ni92srpuS7LXum07YtTb12fQ55EadNaylFNaHToB0wBqgqFsXPs9DvW+7RTWLwqlemtzI1HfdJaZ8C00M9AB/dpdFJ0EPAkj/I9LbAjdWjlw09m3KTtlDq9Ps+9KtRFil00u8xcN1DJOU4+mE9c/D3at7YoF7U/bZq3rivBNTuFENxpVVS0RxOkewoJPcDURSbJXVLVvO96bSqPd0hjlU/1op9ZaccR86y2rzx0+vS0zG3/vnb+4INUkQrJuL10ppMuMvj/Y4J9rx6kalHkkHQ42zEiBFrQNeh8ld0Db66F7bU627yu/5YuSnD1hutNJIXzwfYKQcEpxgE+7WUndu37X29k3xuBJ+TU0qR8nVQ8lxZTIBwAlKRkhQKFD3KGtF4Uu87nspm2LA3NiU+56Q9Hbqs1oBQK0AB0EAfN8RBOPfqjZqsG4Lzua1LRq1HrNRhtQzcNLqjBLXN5WEvt+ZISjP1aBfVDqnKgU9SIG8+F9REHxVrdtLpF7XJYV0RtznaOliUifCpyHg18qtlOQClZBIA7jHY6p6Tt/eLkNy590oFsXDuBSnZLltKS5wJCFklLRBx0yfLpqdWNm6neVw0O7rrqNNh1K2iTSvkuP1ZJx4r8Og+zWVc9H2Hc13Ua9q9e1cfrdAOYkhKw2GsnPUDoeupZhpKpNJ7iXuZJkb28YM36JPqC6VYrW326m7FiTG77dT8hcigjnx4fzqiA4hv2B0UDjPidMUWyaJt7UataFoqXUKxfMpdTmN1l5DrEJpBAK+We/tuABvxJ92vLeqNDvS+7k25kXbeEqVbXIEvnPuR47vMTn2Sg9fHTjM2hsd6kyIVIokKNMKctTi1mQ06DlLnF3OD1z7tBcN0U6LiM1MAgfHofMq4tK04FqxDGZW669IPMmy3EhJdcA7+4DqMduuqql03dJO6VTn1Kt0pViriNphxRn1kSMDiJ6ds51vs+7kynE27cKvUbhiANSI6z+Wx2dbJ6FCh+vWrdSibh3Ha7UHbi7mKFVfWm3DOdb4gpoH2m/dnVV58VvGTKC0Hs3gfQrduXT77rFoSYW2dYh0yvc1ssSJiVFoIB9sEgd8aYKOzVItHhs1iQh+WGUCU6n2Eqd4MKIz4cesosj1RhmNNmt+scKEZJCVPLCAFYHj166T9uBujFduKRulMpjzCZ+aP6mEIAjAHiDpHjjHU6W0J52h4deT8B4rbau59Kr9+XFYMahViM9b4Qp6S/GKY0nJAy0rx76xnM7rq3TgLgSaSmw0wMS0OHMoysnqOnbGNNk6by6O/UqbDXOU20t1DLCgS6cZGMdydLO116VO/7QhXRVrTm29JlFzMCZnmI4HCAfa7AjT6uhQFy2i5/fYQvdxCiPMtisNgB+NWkR0KSc5bdZdCk/AkNn6hrTdO3U+4tw7Yvpu86lTY9vlfMpjWCxM4/BXXRuq409R4MBpHNkzavDbjJT4LQ7zFK+pCVa37o3fWdvLOmXHRbVnXJNjraDUGEFFxXGoJKxw+ABJ0DaEqmXtl+mtlF3ltu17rsWbb943C7RqbIUhTkpD3JWkg5AB8T7hqqoKqrckWBblqT6rTrco8RqN8pSIjjUqatCeHlthwA4AGSrxz07asaw4ahe1mz6iyttD8aQER3R+RfDec4/TAIH1amVDdS0KduTC2qkyH0VqfT/AF5ppLPzYa4iOrnnlP69OSBEKLuXUeahdAsN5NvHRQNq6jttVvlhFgVZqpyadJ9VqkhTpde53XCXFnHv6AY+zUi/7/qtoVm2KTTbDq9eRW6giG6/CZWtMEFXDxukdgO/XV/TLfte1VSHqLSoFK+U5HNeMdsNGQ7g9T+mf+J1EvvcG29tbedu+8Jhi09haGy4G/aytYAyB7zpTJkKQY6nRLXuAI1jorapz41PpsqbKcwww0tbjmcZAzkj3ao9r2Xm7Jpinkcn1hT8lpKvBp15Tref5DidT65Ho9xWnL50nEKZE4g82evK4AUn3dtRtuZk+XZFLmT3A44tg/OHuWwohpR+LfL0v8FcJfX7oWy6Nw7NsqbSaZctwRadKr0oQ4LT3+PdJ4QB7uJQ1Y1pylM0uTIrKG1U9tpapHGguhTYGT7ABzrTVbWoNdlU6XVaJCnSaW76zEceZCywsfnt57HVoptLrKm5CuYlYwUnSsIVmWq/MDERb/fVKm3F9WhufZ8S6bIfWulOcTbJ5BZKeWooKeWsDplJ7ag0CztvdmYtduJmS1RYtVmioVSTNlBDXMPQAFfQZJ1ZXZeVk7VUSHMuOfHpNNdlCJH9nhDjrhJxgf26mXfaVubi23Jte5aYzUaZUUtlxknuoEKbWDqX0VDYjY1GjwVtFlRpkJEiG+l+O+gFtbauJtxB7EEd8jx0vWJtjaW2cWbTbOirisT5SprwU6XCpxRyT17avqTTYFFpsakU+MGYsNkMtNp7IQBgDVbetck23bM6t09lDj8ZkrSlz6Oc4BPjjUe4K5wH7r9Ql3c2BMerFp1WhVL5PqRqDkEL5XN4m3GipWU5GRlpP26l8O8EUYDNrzh25q5DzIPxwggH69aKXS0IuSHNvW7I0+tiMv5OhNYabaQQOY42O5yQAT/B0S9r487denboG4aoh6nwHICKaHiIzoUg5UR8NTnQLLlc4l7RqRodO86rd8h7kVpJRVLlgUZlf0k0ttT7n1OuBOPjjSq4qt7cbghMCxi7aHyUqfVbnfl82Qh0ZJQpP0vsGNM1yWzf1Vv+27ht+8Pk+gQAv5VpZbyKh1JA7ar7ro9Wpe4EfcKsbjGmWlT6cIkyjvnhjLcOcOHw7EDUmKusMoloIIIg/Ob7dwVNaU2jbm3NTd/LZ3LmptUwHad8mPsqYjLdQ5grcLhBByRjp14dM1DuPcapbj1mgVa0W4NqRorblPrCX0KElziGW+HOcFGeuku9Ju3m6NVmbATbTqMilrpTVbRLgZajOhK+NLTakdMqJB1vtvdty3tuYjV90JdhzlS1W/RIs8rIecxhheT1wfE6cEhVCq1roLrakjc7i+nddXdjs1q2bquGjXvurErMqqSXZ1MpAWES4kPr05X08AeQ0l7Y0TbOv7dbhWxYu4NXbirrc1FSqU1RaMF/IK1NqcwOAJ8c6a9uNuahzIG4e7NOoz+4yGXYvyhGCEhTRyEAJHQ+xqVt/ad6yaFdVB3gh0d6PVapJEVunNIbBhOYxzODxOPHrpEptpuzNzNteJk2I3M2+BVbRYNOlwbK23o11fhFSGIztQkVISUumotx3E8tsFBIOXXEk4PZrTfa+6ll3VdlfsWh1BbtZtVQE9pcdxLaDkDovGD30q2DZdH9YgxrUhs0q07Omuinx2QC9JkFJS6sqPUNjmnPvGr6r3U2/ZdduvaWBTbjrCEOctuOsBD8hHThUod8eWkYlW0i5rcxMd2sgDbzVKq3ts9kE3ZuHdN0y4cS6pnMnKqDxcaaU6ThLaQMjPXGtlvytldjLdpFBiVWFSqZdM4u04POFwSpDqUq6HyKFN9/MeemWLCYu7b+nHc624iXJMFqTUYDyQ80y6Gwo9+2DnVdSK9tJuVbcW6IqqVVKTb8lYYlPNjggvt4ScE9sDg/Vpa6ypluQjJlBi066gum/RbntsaWtx1EasVOJS5buX6XHcCGlL8T5oB8RqDuJRaLAsxLVFpjDEqPKYZgKjDq26tYCTxdz176fm5kOoU9EmNKD0d1Jc5iXeikeJCh26ePu1yNG1tA2fsCWq0ly32RWWK47znlPA8DvEeE50MN7p1qTWtlgERrNx4DxXXPWoyZi4PrsdUkHiUwHRzuDwXw+A76hwKBQ6ZUp1Vp9KiMTJ+DKebZCVv46DmHxxnS/T9rLOb3GkbuQGHjWp0JuHzlPK5So4GE4TnH0Ej7NOLjjfL5iihKAfzlYBOo6GArWS9uaqII03Wf5o9nroW2hShzR01rUWGU8ch5CCgcw8RAGP7NIMdypbiVqdMgXJUIFDhK9ViOw/m/W3B+Vcz4gHIHw0gCrKtVjABEk7fypu5nrEmHRaPCnyYjtTq6GQYq+F0thpRJHiRkDw1qbqd/2qoRqpSn7mg/RYlQClMseQcaJ6/FJOrCi2HApNUTXpNRm1OphotNSJ8hbpYbJyeXk9M+7TQOWlwIzhfhpyBZVspvcS/2Ug1CNed+pVTZlPftyiSPm5RccbE59B7tp4CQ2PMk592tlhypNrvN7Z1BCOKlxUGlSE/k5UIey2D5OAJwc98Z8dPQOfzc9dKN6U2rt1ui3VQaWudJpxdZkR0KCVOMOAZwT5Efr0xeyg5nL/UBJP2TaFI6lIbUnoSnj/v+rSTZG31WtW7rnuSffFQrEe4XUOswXk+zAweyevj21ITdd7PEoY2xmNq8nJzScfaNaJEfc24AGJKYluQ1n5xcV3mzSjsQlQOEHHiMHQAQFJ9RlRwcASR5LGvViqXTWHbStGQhpEX/AOVag31EUf5Bs+Lv9mrSPalq23RHW0UyMmKy2tyQ5JbDrigBlS1E9Se/UdNR3JVsbY0OLBaYXHY5vq7LMdJdefdJ6nh7knxOqu4LmqVzU+XQaJaFZTLnpMUuy4hYaZQehJK+/TPTTvNtFWXNAJddyrdubBt6dDqVVk2zGYptXl+s06O/kuttYAJyT0CvpADwB00/ivsBTns283j9HmugfZnV/RYHyVR4NLQ6ViFGbYCz3VwIAH9+ph6J5uPaxqOYzCvpYankBIHwVZR7dt+iNlukU2PCT/2Ywr61HJOrMdNI+1V63PfdDnzLnsibbMmHOdiJYmIwt1AJw5115f8AtoxuDWbaqj9wVWmrtyYuaG4LxSJJWEjhd6+GNBbDocUNqg0w+k3XyTzo9nxOsQni/JK9nz760VKoRKa22uXxr57gabS2nKisnAGNVF7We0VfJIkhSc/o6OI9TjtqBWZNx244pdxWTWYTCVFKZAZLjRx540w2Lt5dO5gcqHFNtqktONrZcdZ/ZEsdeLCT9AfR6+/WR3EsMNHJV3NwtLnVXjL3EH6JQrkei1qu2tbtz1ZNKodSrDDU+YvoE8HzjSCr8zmOpbb4vDi19yQOSTwtp9/fIHw18kX5tJddEgymVQvwypEta0OMpbHPZawc8Xgsay2S3sr+2jz1lbi0+vpoMVANKkzYa1SGEHsy4o9VpHgdX0OKYZwAzR4ryXGsDV4jGNwxD26WIkeUyvsTGe2sFDIwCO2k1ncuxZUZ2U3dVOCRwcfE8AU5GQCPA6qKlv3tRR6oih1C8YTcrI4k8zonPmdbjiqLBmLxHivMt4fiqhyspuJ7gV0UAox0z/C1SXLdlvWvBNTuOtQ6ZFT050l0NpJ8uulK5t5bRptMceo1Sarkwo441Np7gdkPnwCAO40t0vbVN3OvXPucwmry5j3rESnSBxM0tvAHJQnzGMHzI1jxnFadBk0+0VfQwHLIdigWt+Z8j9V0y174tO8oypVsXHBqjSTwqVEkIdA+PDq+QvjGE+0B3GvnHcHbGgbeShulZzpoMuj8Ds+PEbPDNjlQTyy32ySe+u9UOeJtEYq6cpEllt5KFdCkLAOD9urOG8Q9cYcwghHEMJQo5auFdma7UHUHprHmpU2mxJ8Z2BMYbfjujhcbcTlKgfDXCr92nl7ZQqlfe11fk0wxUmU/SnFcUR5A+kAD9A413Csz0U+M7LedDDTSSpbqyAlAHidcYq28r970Wt02yrTqVcjtw3Wk1BDQEd1wdCGyR84R/dqrigwzmZax7R06q/g5xbHTRE07Zp9nwvv8+iqPSErQuT0Ob4r6WUtev2jIfUkfmktdRr6VzjXyXu1Wl170Lb3myI6I8tu1ZcaUwAByXG2ikpI8D0B19adR0xnVXAY9XMdfsFi4kw0cS9hEQSI1367r56vH9slc/wDEe2v9/rerDUC8fa9JK6EpxkWPbR6//R9c1m2qsV2qPUa12Ypcj4EqZJz6uwsj8mMdVrxg46d9enY8U6Od1gF5jE03VcQ5rR0+imBOVDy8f/j/APDXnOjeteriQgPJHM5YWCrp1PzZ8MZ1S1qLMoyvVKpuPSnhkgtU2AVT1H9BtsLVj4nt7tV1No7FPlG5qjD+To8FpbrLanS7IOQQXX1ePTPspH16dCuzFXpXHXT6wqauGdQE1DCanpKIsdcl/o0hvmLI8gO/uJ+OoVLpVauRlmpTLjiW5CkoDkeOkNLkKQeoWpxzI6+ACOnmdIdY3Zgy34DNuR3KpGfd5FQjBhwvho9AodMBB89N8ay6DFaKFRlyOMEBUt0q5TecJbAz0AA6YGrMTQrBn6b8k7woUH0mn9RspplbbV5qKH6TfUp90DjbblRIymXPcS22k4PuPjpFrVU3ItlVRn122IZp8YtttpZcWC4snGQrr0+OMeemGBVL7t+K5QqVJhyYfePKmFXMiDxbU2E/OdM4wfjpS3AoN9VyiqRBrtQqD7ixzk81pKXGPzg2Og7eBXnXPwVLiLahFZwLe/UrfV9Sqw1ogn4eZ2TvxNIjkvjhQtsrPGoEcGOvXXD6GzDS2+7DZ4I/rT62VYypTZdOCSff+rW+fUrukJTb1z1GbHYcTlLD0YMB9HhhxBV092QdSm2UMtpZbHChCOEJHgNWcQrtHYC916IcGfh3uxL3AiIEGfmvTklScdx1OlLc+8axYdpSblodrSrimtLQhuFGc4VqycE9uw02cR+jw69T7PUdD7tcoG69xUZmaWgqLSZS51NjTnGHYzshlt5UZxeVMrWgEtk+JBOPq0pC9L3/ABqpskWK6q3V0kzzXOb7IkBWOTw48v7dO3CM8XY61TJ0aFHU7MloZb6ZW4oJAOcAdSB1J0/JQex2QQ6I3UOVbNvVKqRK7PokCRUafn1WW7GSp5jPflqIyj6tWOVcX0dYcRT7JxlHU8PXppK2ug7qwWayndKs0aouOVBblO+TeLDUb80KyB10XISOWm4NDdbzH1TjUGpD8CTHiPcl91lxDTn6KyggH7dIe31wUChwo1n1Vv5Hqsdw85uRlIlLJOXQ7jC89O592ug8C1+zjp7+2uc70R2ahT6Oj15Cn2qpHfbpic82oAOActB4StABPMJxjCTnpqTNYVVeQ3mDZWFwHdtW4Vvot35GNnltZrXrCCJIX1xy8H4alncu0mdxE7V851NefgioCP6seTyj2HFnodb76van7f2lMuysQKg/Fp7IU5HgNc94dOw6jJ8M9tbqG5TLopMC+KbSUNS6rTWn4r0qKGpDSHG+INuE9RjPUZ0bSUs5FQtpuvY+Xcq7dCRuazbbKtqYtNfrPr8fmIqBVyvVskOnoR18PhpqYE5UFhU9DRWtKC6lBJTkjqPcOP68aUNqIm58Ok1NG6FZpFRnLqLqoaqdxBDUPpwJcJAyrOTga8cg7pq3WYqDdYpaLG9S5bkIoV66ZWCQfLhBGe+jeOiTXFreaZ7Vo6d682uc3UkUiYN2ItIj1BEt0RW6ao8Pq2TjOSR21X3tEhvVU3OuMitUOZT10WptxnOJ1horUS42UdCPawsd/ZGrLbfceh7u0KoVCk0yq0+PHfdgOJqMfkLOMgkAEkjVJa1OtHZSC5YVktVWvT58t6ciBzw+82tw5K3FHAaa7fSwcDpk50xM31UHFrmNDDLep1lVtPrti7Q7UTWNnbecrjNET6yzQ2XnfWHFuOpStYLuV4AJPjqyv67NzmKBb10WbTKPEhrdal3A1VyoqiwsZdCeA/SAz79VW4FMl0mjv7obiPPw4lEbLnyba7IXKeQsgFovHh5g8xgYxnPjqR+Lmg3nZ9Kr1jrm0Y1AsTW2Ki68406jIPKfaWSR9WpdnUrN+s+abbQLAfXu8CUw2bUoTL1Qu25J9Ph1WuL5vq8iQ2l2LEAwyyRkYIQBn+HnUlO6VvSKiIv7NMN14RflMR/2EXSDhsqPXJweuMe/SrYrm3M+8Kvth+C06bWLdZZNQqtQg/MzXFgEutrUTnJJOMAY10yo0Kj1SkPURyE23CcbLPKaATwjPQpHgQeo941EwCtVHmuYCCIHz6qiTtpZqtw2t1l0xa7hahGEiYJDmAyRgp5eeDsrvjOs7+3QtXbV2jouiY7HNblCBDLccuZcP6WOw66rbfuxFryHbTvmpx4j0LpCnyAUtzGPAlWcBY7EE+I76bnINDuBLM6bGiT2kr50d5xpt9KV+Cm1dR9monXtK1juwRRIBP5dR64zaVP4bsuGNSmjTGyWahKaSFQ0E90OkZGSdabiqNZmWbMqu3z9Ml1N+ItykuyFlTDjpHsk47jXl123at/UWdZN1erzY0toCTDU7hXATkL6HjGp1BodHtqjxLeoMcR4cJlEaMxwE8KEHHQk5x79LopZXEuFgCI1vKrLGevh+06cq/WKe1cLjQE5MPPJD5OOmSemNVNuUXcJ64LtZv6r0+oWzOkrbocNlgJdZYPgtQHU8PD1PjrO8ZW6DN42zGs2m0qRbj0gJr8iS9wusM8XVTQ8fZ/7/nau7iuilWzBM2oycJWeBllA4nX146NtpHUn+zT+6hb2CT2dzvZL1m01irW3W7Ar0RqoRKZNcphbfJc50ctJdShWfFIdCf5Ookij31a9yWpaW3FBt6Jt6y1IZrDLjRDjKOHKQ2AcdVE+HXV1ZdHq0G3Z8qpH1ap1qS7U3U5BMRbjYSyg/p8LaW+PH54OtO1VFve16DIh7h3czclT9ecfEltkoDbJwUtkY8Bnr79S6wqmtD8jXWka2Fhsl69Z1FgVqkbLM7YOybfutlxqZKgtJjQ4aFkglQbA6nvqukHa2i1Wh+jOdvpFSt52miTGdW16xCSkE+ypZJJVkHqTpnsOwLqttVzs3VuPJuGNXZTjsNHJDJhMEH5tJz16Hv7tJlt2nLoGzUu2PR/3JhVqowZznFVqs/zwyouFTjRWjtjOPq1IQs1QPnMWxM9JgRaOh1TjfVardqPWratsbasXDRajJ9Qmo9jk06IhI5Z4CMEfH9HVvuO5eNNsmqO7UsUw16OhJhInJ4YwSCCsEDHZGcalWPXqfcVDjyYtwU6syYiREqMqmOcxj1xCQXgOxHXsD56UdvajdMi+L2gXPf8AbldgNPI9SpkBfFIgNHOQ+CAEZ7eOofZaiQD0D7DTs22/Cruy76jXhYKbqoUmnVqWiMS96i4Q07MQj5xtJPUDjyBqj2z3gcvaGij3LSolt347FflOW884VrZQCQ04Tj6Cuhx79a6DSa7Zt30i1drrIoMfbpxl12fOjy0KWh7iJ6J4uvXHjrK8bgsOxd1bemSrFqMu4rqb+TmaxBi8/ktIAIDyiocPRY7A6lAkiFXzXhrXOdEWPQzuDv46JNuiTUqHYkTcj0idvYteuC2K2XaPHoAcUUNuKCUOkZ6kd8dvZGui3czubXKhaFW2/rkOj0kSmJNZjy4oW49EJBKRnOFY6dMahVSddFS3qpVFt6/beTRKXCcerlvur4qgtR6NOBGMcPHg5z0x7xp9rRqDlHmoochpNRcacbjOvIJZQ+B0yBk4B05NkU6bHB4BMCPEkd411hUNt7bWTZFcuO8bdpj0OdcT5mVFxLy3VPOdzhCycdc9tVe1d62RuMK7dVq2y5TJLFRVSp7z8BDD8p1oDqVD6aMdBntqmlvekPbe1VL5cGiXPfLbyW5ykPFqOWC4vJSSE9cY69NXG5riWtunqMq96bYVVrAZYYnEpKEzF4JQnsHFHBGdLXdSszRuUNEwRrPfoD5qTZFrXvQrmuWrV+/H63TKu+2qnQnWUpTTkjORkDqPzdezrQvGRufBvNF+yWbdjQ1tP0JtpPA+6QcK4vs+zVJekPcu39vKBGtzcSgtVCFJiorFVrOWm5Uf8/6IOCemAM592pF6bhVSdbUqPs5KpVTupHAY8WpJdjIdSPyhRzEjjwOowdEEmyWeixuV82g/eyu7f3KtG479uCw6Opz5dt7l/KaDHKU5WkEEOZ69NUeztuUSiT7tXR9y6hdSp1V5kpuVLDvyavr802B0A6np29kad6DSyIqKrMpUCJWpsZg1J2M2BzXQ2MjmYyQOwB6+eud1YWzsjWIjNi7V1KWb6q+KpJp3EpLDmD7bvETjue2B1Ooi8gKx4LMtWpBAnrvpYfdSrbrDW77dw0S8Nv5lGTQ53JgS3VAPPDrh5hxAHKWCB21dUOuV+h1qNaV5OiUJAKKfVG2ggyCj811I6Ic/1cA+WpO6Cb1dseqt7e1WDSq2GeZGlVHIjoCCOPiIzjpnwxpWXcLF2UWyo0CvUyt1l2bHkvTKQ7zo5LX5Z1KvBvPbPlqXtXVZJouyzJjXrfRX947YW1dl1W9f9WcqgnWsh1yGmLIU004D1IUkHqf7dVdrXdSd/wCx7hpyqHWqPBdVJo0kS/mJChjBW0RjA9/fVpYFx7g3FV7li3lZQoUaDUOTSXvWkuGZHA+ngdv/AI6wrVxX7B3MoFt0qx25drz2HnanV0y0J9UcQglI5fc5IHxzpdymcoiq0Q1xgiDfbyUCTZlzbe7R/gds7yXqtBaxAXV3VOpUpCvaySdONJlz4dtxJl1y4bNTRDa+U3mXAmOJHCObw5/M48492NUNeq12TbuTa9rVKnQUNQvW5L8iMZATkhIRgKTjuNeR9v5dSlNy78r3yvyVAMQ2Y/IhtnAOeWFKWs48zj3aW10x2X/pCwt3D7qhq1wz7kvWnTLQoDtegUOO+Vv87kN+tu8sJKSUnmYQlXUYxxHz0wfhlc8ZOart1Uw0gdVRJLcgj6iE/wBurivUBmrWzULbpsxdGTNiOR25UUAGISMcaQBgeP26i2Da0mzLOp1ryrimVx+C1wqnyAON0ZPU/bpkiE20nh5AOuptHgl4XB+GF526uiUaptJpTkh2WuYxwJSFt4x376el02muSW6kuAwp9tstokclBdSgnqArGQM+GdKtkbi1S9LguWiTLLqtEYoE0xGZc5ADMsIP0kkHx+vWD1m3qvdZq+G77eRbiKd6o7bwjjBkcRPNC89sHSPTROk7MA8DNJ6R0vfwWe4m1tubiyKJNuSZNZNuT26iwqLLLAdUjOAvwIwT/Zq5utVtChynbrjwpdLGA43KZS+lw/mo5ZGCc4x01E3IsqLuLZ1Qs2fVqhTGqjwAyqesIebQghXQ58cYx79UXyOy9dFr2V6w5IiW5E9fk85ziLpR7LRcPivjKVfVoFxcpVYZUdlb7UX+SrL03KekUF+lU6zKmyqsMoagpkuIacUhZABDYycY7DOBrpVFgfJdJhU9LXD6vEbYwD9EIAGP1fq0jXhSXrbuqNf8OVzXpkqPBlRJLYcSARglk90HIJ+vXRlJUpRR7RweDv38c/rOh0QIUqAfncahuLKJOcdjwX32IZkuIZW6GQcFax2Glfay8bivu1mbhuW0JFsy1OuNqgSHeIhCF4Cs48RrfeO6Nm2FVKFRrjmuR5FyT0U+nhtlxwLdKuHBIHs+14nppt8l9xqH+Kslr6vZdpqFW1q3LfuWCiFcNFgVOO08h9tqXGS+gLHZYCweo8++l6290rbua9bjsCjNTmqlbAY9a50XhYJcSeENqz17+X9mvLEv+oXlWLlpsiz6rQk2/UlU5uTNQA1NQCcOte4jqPcRrRcN6u2vuJQ7UhbfzpqLmbdVMrENoBqNykZHOPc/S8/HUw06FVOrNAFZhgTBt4gfNZ0ut7nOblVKk1W2ILdnsQUOwakl5RfU/kAoIzgjqemNG6c1XyLAoa30R4VYloiy5bn0WmsjqfInz08JGPaVj6h01onU2DUoq4c+I3IYcHAptwZSR8NKbyrDRdkLQ6Z6pQuCx9tF3TB3gr0ZpuqW9ALTNQckOBtmMST1AOFgErwceOtV40preHbh6LYt9SaO3U1NOMVinOZWkIcBISfpAHhwceel7cKzbVtGHDqEanzJUSa8KVOpSHXpHrsZwHLaW8k5SRkYxjJ+qdbr1fs2hxhbe2sSn2rA9iPSm5eag00FdXOE5Qs57p5mcH3Y1ON1lc4Nc6mQADrEySfLore6ot3S9vZlE21vOC3cUNDbCKhKCH/nEDqp0YIBI8xqq3RftembQOOb4wvluCxEiirIisqIelcI4ltpbKeEE9QPDVLYMe19up1an2zYN/vKuGX6/K9YZZXk9fotreHAjr46m7aVO5bsuq7Z9euej1O1XXQzAoqmCJlOW2fnG5SFgoyD0yCsHGdERdQNQPhu7rdwjTWEyqgT63tOiHtVPFuuyKS0mhPuMBSYiCBy8trJ68Ge+de0W1V1C16FRNzV0i5q5TUB5cqXDaPNktnIdbbI9gjzSNKd9XdX2rytn8CLxpQotOU6K/SokR2Y++ggBpLZZSpCAMHutBGotatS4L83Aoe5VvUetUSbQmnWozlWloZiqQ4CjKozZcW59L84t6fmjO0GA0kixA0I3I1U3cyhsVfcq2q5TZVbk123gX26XEn+rw3G8/lJfQ9D5DHTppkTD3BupkoqVx0ui05ZPF8jp5jzw7Y5zpUBjGPZQD79SKRbdJoomU2VV0TK1VG1uT5DrqEyXwRjjbTnIbA7dNQLU2uXtptvNsuw65Jcm8Mh2BKqy+epL7hKgSU/mjPTUSRAVzGPL3OAkGSYPw+SbaHQaXQ6WzQaawUwkNuNFCzxcXH1cUrPUknJPXXPdh6jtRIpdbpO1lvSqVBg1NTMxl9lxHMkknLgyo9M6ZbEeuWg29SKBubdVLn3WttanVxTgyMEkctskE4GAcDz1S1Ot0a9od27cbV3hT6Pd1PZWmU8xFXmI6fziMAE/bobN5SeWQ1zdRNt7gW1+SsbuvW4aTe1tWrTtvpNWpVbQtE6pJcw3C8MKSe+R5+ep9U2vsSpWfUbDVbUKNQaoF+tQ4LfqyXFlYUonl49vIHUdfs1W0q8qXYiLT29v292Zt3VKG20hamlINQdQkJU4BjAyQe+rO/G5tat2oWpbt4RqDcVQjYgySQp5v28lxtrusdxnGle0KfYcHPf2j0ta2nmsXrBoaNun9sqJ61S6S5TnKYz6k+rnxUOAp4krWSeIZzn3arNvYlmU61ndrabdX4QG3WjCqCpj3NkJ8DzDpls2lVij2vApVdr3yvU47AafmhopLznX2yn7NR6BYdn2vVqrX6BQ4sWdXXefUJDfHl9fiSCSPqGlOolT5RJa5jQLQe4dEi26/uZR6nUbDgVijSGaMUfJ6Z8Z7miAv8AJe0h1PMKcFs9M/N+/TKnb2TW3BJvytyKwtAw3FYJiQmc+SWyCs+9xa9G4bDlJfhX5T2Vl2jL5cpsDCnIbhHMSQRklJOR7s6b48lExhEmM6h6PIbQtLn5qgcEKSPIgp+3UibSFVSpDM5jjKUU7S2qtKY0ldXlxEKyIkisSnGc+RSXccHu1aXbabFx2ZOtCm1GVQkzYhjsyqbhl2P06FGOiPq1cym5Pqcj1BbbMjknlqdGUBf1aV9rKPuPR7SRF3QrsCrV1DjhXJhNqLa2+I8OOIDrj3ajfWVflY3sBljqe5WVl0JFnWxR7Ok1+XVX6dE5Lcua6FPv47qUfzj8c41T1awpcrcqm7jqu+sR4tMiOsKo6JeIL5WgjmuJ6Dp3+rXlybYUm5r/ALe3Ak1WpMzLcZcbYixpIajPFwk5cT49zpgm/ItyQqlby57a1Px3Isphl5AW224nhOQOqO/Qnx0AbgpZcwyubYHs31hSkzBKp70ujyY0rKFmOtK+JBXjoMoPbP16WtqpW5lQtJp/dmFSY9d5zvG3T0nkhviPAepPXhxqNQqLYewNgKhLqciBbtGSt96VPeL62wT1OUA5OfDGmqhVil3DRYVxUOpJmQakwJUR1sFDTraxlKuvbIxp2Q2XVG53QY0lU+5ty1ezbLn3NQLTXcU2GEcFPaXwLeJcCPpe4EnVzQqlLqlDp1Xm01cGTLjodcirPEWiQPYJ92lzbKVuhKbrI3OplKgvJqLiaaiC/wAYXEwOFSvI99OKlLZTxcGOvF1xgY+vUTA7KnSzVTzZIEaR0SbPQiVulQWVALEOmvylgjOC5lIPx06qbaT7PAME5xjSTclt3g5cwuO1Xqex6xBECQ7KKlchAcKuYlIHX7dbbDmVjn1ug1arGrGjzkNNzVJCVOIcjtPYPYdC7jPu1LLOirY/I8hwsT9k4/HqD316SlSVJR7S/LsANQqtV6XQ4qZNTntMIcOAFZ4lHwCR3OmGxdvrn3GS1V32ZVAt8Oj1gSG8Sprf/Zj8xB8zrFXxNKlvJWvEPbhKPNrGG9evh1/JSvNuKgwZDbMmrRG3HEYb654R2xny1YpWhxPNLqDkcQUn2kqHhjXfU7Pbat0Vq2ha0IQ0McltTjQU4RjrlffP16+cBTDZFVrFn1lxMdFKmueoKfXw8cNYCkqGe+MkfydY8NxA1qmRwgLJgeIYbiQe2hIcDoYuO7v6qy4+WFcSwBwFfEo9Bjrk/AZ09ej9a0WvOzdyZiZCm3SuLTWnAOENIP5VOR0UT46RKHZ9x7oPMU2htOR7ZkEGfWFYHNaB/JMjuST0J7Y19TW9RKfQKRHpFOhIjMRUJbQ0OuAP79ZOI43mu5bPZCw8dxzMLQ9Wpul51jYbg9J+KkliO4ks+3jJ/MHn1Px9+tjKEsp5KcFPme+twSEpwntjGvOBH6OuQKloXiZKwLLKvY4R3yO3fOf7dDkWOprgWy04O2FpBGs+BH6OvSlKhwqHTURA0Sa5wuErzdvLQqHMfm2bQHnJCuY+pUBpRcWOxJKep951L/Am13mlMPW3SOBYwoeqo9oeR6avh06DXikhXfrqfNJtCt59Zujj8UtUHbqwrUkrnW3atKpz5+k8xFQhX1EDV+4lHLDSStJIxxJ7jW49fZPbRwgeGlnjRQfUfVMvMnvXN95pwiWzDpHyg7BfrVSi01p5lAUo5c4iCfDolX6tdKSY9LhsNPvcLLDHCtxztgDGTpN3OsoX1bfyfGlqhVCJIbmwpGMhqQ2r2SfcdKUWyt171jroW61YprNDIbKkUZ5xL8lbagr5xZThCDjqB111+GcQZhQ8uEk6LY6hSr4WmM+UtJzd+mnWyi3TJmb61MUuC/JjWTTZHLnpUFtPVJ1BPRBBzyvD366nSKfTqZTmKdS4TUWO00AGm2wlCR4AAdjqXEgxI8dthuM20hvolKBgAe7GpAbQlJSlPQ+GudiMScTV5jlVVxLnMbRp2Y3b7nqV8t+kRt/WrF2T3gl0aoR12/WKLMluwnEHijOKYUFFsj9JfL7+R19iAjx1wT0tkpb9GHc1KBgC25g//RnXetek4CB6u6Pe+wWPG134ioH1NYA+C+fLwVw+klc6u+LItrp/+X1zUX8HZfFM9QuGpwWZrq3nGW3CGvbOVY+JzqReIz6SVz/xHtr/AH+uasCkcPDr1VAAtjdeUxr3Mruju+ijU+iQqW2lEOG22AMZIyo+8nzz11MKlOZTwBS1d8jqfP8AVrWnp9FatZcaU+1wAnV5BGmiyzm/JVHFtGjwbgNxQGktPcj1YMo6JSPPHnq/CkqV7XAM5xn+zS5el1rtWDFejRm3XZcgNhtWfofnEY8cajXNVKq5aMeo015yl1CTwONsuEcwnrlrr49vs1ZD6oGZL2dEyylIjsuTJK20MtNlwuE5DYAJP2d/q1CptepNccX6hPRJcQ2FlASQso/SxjtqRDekyqfHVUmUNvusjnIx0KyMFBHvGc600mh0WiyHXqXTWoy5HR1TaMKUPLPfHu1GIkHVK3VI+71Whspp9CkFqOZr63luPKwRy+mG8+JOlis1VmjU2bVJPVqEyuQ58Ed9P27HC3Z8mU9h9xa22gpzryeM/lB5dAO2uTXgn8IqJOtumyY5kTWuFxxS/mmm+P2lqPgMfr1gxlI1nMy3lfSPRHGsw2Aq8yGgHXrqqmmyt1awy1Xo0qiMMyxzGaa6lYHAeoy7juRqR+MaZSVts3nalQpJKw25LS0XoaSex5iM4B/hYxpit/jFHiNLaQA02hkEHCShAACh7ump0unQ5kd2HLjNrZdSW3GlpBBB8CNc1/YMOC9rSaX0xUpu1W1HE4kKTpU3M23oO6lruWjcipSYTj7Ulfqr3KdBbOU9R4Z1qTtDYraQ0zTpLTaBhCETngkDyA4umj8VNsxzmmyq1T3O3Mi1WQ0ceXRWoiAZBUnCo9ppvZPmpFUua3LKhwKNmRJlhsR4UCMkvSH8DA9kdfiT089QF7oxmStE607liy2uspr5KecDIH55UhJRj3g41e27Z1v2qXnqPDKZEgYekLUXHnf9Zw+2fgTjVyG08KUlKBjwSBj7O2iRKkKdQjWFRzrmjPWnMuKlPtSWkQVyYy2zkH2CUn4ZH6jql27oNHMNu5n5IqlbltoXImOucxXGsZLQ/QGCPs1g5tdGLculLuSufIMl1975JZlFlhJdwXBlGFlBIzwk4GTgajWrRKJY+4ci37egMwIk2ituttsI4Q4thwBRP6Z+cHU9dSgQYVBc9z2uqi2id6pUqJBYa+WJMNhp9zkoMhwJSSenAM9z7tKd8Vbc2m1+24di23Bm0d6StFaeffDRjMDASWwSMjv21M3B2usrc+LBgXfTHZrFMlCYwEuraAcByM4PXrrG7dzbMsmqUagXJM9Wn3DIWzAQlnusHt07Y6DSaNIU67iS7MQ0Wg7qyvadcNMteqzbPpiKrV2I63YMNZ4UPujsAdaLVrFbkWXCre4VPaoFSRFDtRYLo5cQ9c5UfADrnVnXrgo9t0mVWK9UGoMGIlDjz73RtrKwkZ+s6h1WkUO/7Tk02c23NpFaiLjvBpeA8y4MHCx5jS2gqTgS4uaZMabJSr1Jt66r0t9l1TUyj1CE69GEV3CC4MqLmUd8jWdLu/bWzdyI+zNMpxhV2ZBTUwltlRS40SRlTvn089YSbLZ27FuyrGoD0ml27DcgKhNukuoaIOCknOSM9dW1a3Gsy37LRunW1iHSuQgl9TXE42FnHLPj9PIxnuDqeqzNz0zJhpBnyi60XVuRCtm/rd27ftiqTlXMHgmWzH44zHCkHCz4as7x3Esrbp6ksXVWmqeqryEQYTaU/TdPZPT6I1EvHdCiWftq9ud6pNqVNQwxJbahtkuutuLSAQnwHtjVmwzQb7pdLrs6gRpWUomxEToqFLjuEZBAI6EajAi4V+ZznlrXDNYjw+6uXGQy0+5GYaakY4PaGDkDAGR4dtKG134zPkud+NhFNFS+UZHqPqJBT6n7PK4sdld/frB/damN7qDaj5KqZmuwfXvXA0fV8Yzji1J3OuK8rXtR2pbe2q3X6vz2GxDUSkFpfdzI7kf36LxHVALHO5oPszK17sX3Z+2FoSLuvJhbkCO8lvhQxzlAuEJAAx2JUM6o7ioMO16DLvuwJcinvhpE0xY5JYdb7niaPbpp+jqM6jtO1ultoK2UPSIygHQlzGSjr450sbZ7lUjd+iz58OhVCExHkuwXWp7PAXMZBx7tNtgouaH1ACQMwt3d6zou19qw9wKnu3TXpDlSrsOO04OeSwG+WgpWE9uoI14drIH41hux8rVT1oU/5MEDmfsYIznjx2zrCx5j1u1J/bipHIpwK6UtX/nEDJ5YHvaHzeP4I1kxuhSZW6cja1qj1FNRjU35SMxTf7GUjiCeWFfpde2jtSgertYJEX+ad3Er6BIQrg6dx092kWnxYdQ3Jr9RqKRIcpTcdqD1yGUOMpUopHbJJJz79Qtw7aptUvC2bombjT6ELckCQ5BanFDM32s8LrYPbU6x6pS6vdt4VCHJalMmTEbCknOcRmwfgM6QsJTc/mVMsRf7K8tq9LTu9VSFtVyDURSZC4UsxnuIMvI7tq+3VJZW1dNsm6bju2NW6jLk3Q82pxmQ7xMx+AHo2M9O+rmi2hbtoxKkmzqHT6W/U3lzXVMMhCXpSwfnHAO/h38tLNpTr0sPb+rV/eqvxpcmnOSpb0mGwE4hBGUjCO6h1+3SG8J3Baarbib7BS7D3JXfdcueivWhVqQi35nqQfms8CJg/SQT3Hs6obXr20e2l8SdkLfphp9RqkZ6uSG22lFlSF5Ksuds4TphXdU/cTa1y5NqqwmNMq8Jb1KlymchLhHQqSfHVtZtPuCPbVI/DiRFnXC1EbaqEtlkAOOBPtYPlnUrXVPaeWwZOsxaDt+dErbKS9oU23WXtpXIjVKj1aQupFGUJEoJSVlwn80Jxg9umrGl2JtlT27pvOhxobCbliumrVCO9kOtcJ4lcQ7ADOqS3arb121u+dnfxbu0SkRG/wBlSOUGY1RMgEOLTwAdcJHXPhqPs1T6lQHq9tY5tuii2XRP2PS5Dzqn/X2nPynM4yc9NMA3IUGvZDabgCBInofsIWi09tdsLs2I/F5Yl1zXrWmBaGqjFlFx3mceV+18fDTkmu2Pt9EteyK5ccVmovsIhUlE5Y9YkcpIb4kk9ScBOTpf2quBnguWzLb2vctWHa8l6NBZU0lDE5QUTzEgAAAn+3Wyw2Hdy6XTbr3c2vp1Juily5CosV5sOPRUBeA6kn208Q8umg7yim5oDRTADojQxb8sotUqe1Vjb40UPUOQi873iOxESm2yocprCsKUOgyUD7NaLBa282Xuk7VIvKdLuC6nHqlHanrWpQGCShK+w/O6avrbp260O6LtqlzVGlVOlu9bVihoJUwrlr4gtQ64J4Qc+ek+3Jm4VyQ4tEvC3qJTL7PNbkz4DaXFU2nLOMpc6kOKBwOvjp6oJNMhwbckxbwBHidfBMV0Iue7L2oyNvdy6fGjUCUXLgpqTxuPt9BwkDOCCCMHx1TbhU+p3BdFXi7lWLTZtjUJMWpUaUXR6w9UQeEN8Oc9SeD7PPTdV9vbYhQ4jsGpy7ajUaOWhIiO8pRj9yHHO/cnrnOq5dsvSabHrCb2m1y2YP8A0rHir4H3nltNqIAeIK1jPbJPUaYcAo1GOeCDvfW2nRVc+XZu39Ipt+7w1QomTZTbEZMglxqI46fmm22+wASOp+PlrRu5fdGptz0SzaXTJLlwvN/LNMksRcsfNZUWy4B0CgP16ZrHuygb3Wa3XKlZ/LZExaG4dWipKg60ch0Ajp1PTWypXFfTW6dPtCLZLTtqvwVuyKznHIcA/J47YPbS3um5pyDlusSItdRqhTb2ua+LZvO1bwjRbP8AUedMpfASZoc9pLoIH6BSPdg6da05UmKPOepLKHp6Irqoja1jDjvLPCknPQFYHX36S6LOpu3901K1p0hcSi1Bbc+lBw/MpWsZeQ2T9AceTj+FrbtrQLyt1+5Kldt//hFDqcwyacghITDjgHLeex7j/wBHUT9FdTfkJaJl2vcvNu61cNzWuKPujBpVNuRbaxPpLMlDhSwfZysA9AQeuq7aKyrXsqt3LRrWpjUGLTZDUVhv9BBaSpwfWsqJ886so9i2HS7mq29FDpYnVyZTnGXXYsgqTIbSMltAyUZPDjtpUtu+JtYpNM3kTbk+2hWZLcGsU2X3LYXwNvdhggDv5Y1IbxoqwY5ee7myfLquqXDc1u2nRna7c9aiU2mtEcT8p0IaSVnAAydT4kqNUocWfDkMPRXWw604hfEhYI9lYI89KG5p2/n0g0C/qZGrDEhaFIpqmUvuvLB6cCe/lqpqVyX3SLbdqVtWJCpVMpUXjbjzlLS6pttP0A22U8GB1651XlkWWp2IyvObTzJ81bKKoe7gRHjlxNUoyy+B/iuWfYX8DgD4nWvcDauDuFVLfqtRqtVim3Ja5aG4iuFL6yR0V16gY1Ls2gyWfWLpqVQXVKpU2kLU8n2Upa/MbbH6A9+e2os7cKZF3Ygbc/gdUHokuAZhrSR+xml5I5eMd+nnqW9lUA0sHNHtG3mpG6g3JctNxG1T1ObrhktFHr5HByM/ODr0zjUC6904m3irUo120+XJnXNKYpqjAZLjSH1+yVEjskHT+pa208KFdSegT07d8/aNJlp7rWreV416yqL62ajaxQqXzI3A1knGWye56/r1EXGitqM5T4D4c7Tp8FbVu8LVt2sU2iVav0yHPrDnDBjOvgKkH9FIPfRelNuCqW3VKXatTbpVZlsrbiTFjIacOOv6iNU90U3aurXxQYFyRaPIueFmRR0yMKfaAOSpOff+vTJXq3R7XgPVet1JmHDjD5x59fChJWR5+fEP16OhGqkL52vPZ7vC/wDKr7EpVx0W0abSbvrIqdZjM8uVMbQQH15PUZ8hjVXZLnyrXrquNKwoP1D1COUjrwMZHT3E41W3FZcSRdcLepm86p6rRqNJUKexJJhSEFviDmPh5eQ0xbc035OsumNvBQkOtc14+JcWc5/s07RKrY1zninEAaX1ChX/AI+UrUYWjDTlZaLgz+f5HTieIL5RTlf5o6gn46RHrx25vy7K1tNJC5lTpjaH50VxohKcjIUHPP4a3yNq6YUphs3DcLVPX0fhiqPKQ8P0DlWQPcOmiNAVJr3kvdTgieqapVJgVB6O7UoEd96OvnR1uJClMkfnp8jqZ7vDSFO2xjUmG5M29fkUKehJcbYaePqkgj/FOsk8BB8TjOr617si3JBUoMriTIh5M6O8MKjujuFe7S8FJjmsJDhB69VVbqXfdFl0OJUrUseVdEp2c0w9HjoJLLR7un4Dp9WnBtxTyGnXWyhS0AlKu6cjOD/38NIblTuq8KvU/wAD7hapVNpTgjNvBhL3rr+AXOIkH5sE8PTxSdXtiXA/clCRIksxm5kZ5yLKbY9lKXELIJweoBGD/K04so03zVN7GI6W6JgKVqVwpST4nGOg8+ul+uX5b1vThTJstbkzHGuPFZckPJHmW0AkfXqoq1er1xViTb1nOtRWoSgifVHGw5ynP0GUnpzPeQQNRbgrtg7A2i5Xqw5MRGXIQmTKSkvSZUhw443HO5P140ZDunzhctMRuvXKnJvy7aG9SqNUWaZRHHJb8qZEcjpU4QEthIWASfyn2jVhupuH+LC01XSLeqdYCJDMcxYDPG4eYoDix5AZzqyrVYqKbOmV20qeKnP9U9bgxnMpS+SgFIOPMH49NatvaxdVatWm1W96G3Ra06yVTIbLhIZOTgdT2wPHR3kaKAJJLGu7TrzstFz3ROi0+DGoscvVit4agMudmumVOOjwQkZJHu0gqY2kpd80XZ2vUZ2fcL1M9cEtbKsPHiJcW4seJXxnr5jToniqe7CuM8SaPS8YHbmOrB/9gnTfIbQyhyYlnmOttkgD6SsDoM/9++pZsqpNM1e0djutdMo9Jo8dMel06PHaQMBLbYGNKNDuy9KjuhWbXqNjyKfQqfED0GsqXlEtziHzYHw+zW3a+/axuBQJlWrFpS7ckRKi7CTFk/SdbRjhdBx2Or6g3Fb1xPPm3qlCmiI6Y8hUdYVy3QCSk+IPfUIiZV4cHBnLMCfiqKRtrZDe4qN35XGisxIRiF4ycMpa4eEkp7dvHUO6pG5dRua06jt1UKJItRwuKrbzjgWXUZwktH3HI6a02ZaN+vWtXre3muKNcAqL0hLamGQ3wxV59k469tRthq5trItCTam1rctqj2pUJFJU1JSsFLgPG51JycrWTnU+/VVCHODYyzfvkKxq1ibaXRufSrrqEvm3VajDq2WkywlTLTg4eNxruR16E9umpF21PbjaOBVdxK9Gi0hMso+UJ7TWXXVlQABx3JJ1Jhba2bSr2qO48Cgj8IahE9VkyAsqU61niwB2BJbHX4aqLBudzeO0Z717beKpbHra4xp9WZDyXkIOArCx46X0TjK4jKA8z+H4poNFta4JFIu35Mh1BxhsPQJgRxONBfXKT4A5zpIdj7P17f5uQKgt2/bcpPL9WS6Q2mKVZzjsVgq/Xpj3C3Js/Z+hw6rcqnY8GQ+3AaTEj8XU9EjA7DV7FpNCNWNyQaVCFTmMoSZiYyUvOtdCkFWMkdT30tLqfLbUcGAgkEEhK1/7f1a7K/bFbpV6VCkNUGd64/GjglMxA8FYPmRpynMrlQ5UNuSYq3ULaDqO7ayO488d9c+VadgSt8xeS7ie/C6FRyz8mIlkI5ByOYWx8f7NWe51J3JrUGlR9tLnj0Z+PObcnuvshfPj5GWxn3aHXgJNhoe4CTOgMzFlt2ysGr2RZDdnXRdMq5ZSeeXpkoKK1ocUSEHi8gcar6LUJW39Sj2fXlf9Dy3uXR6gerbfcmM6fzD+hnuBjT466IzLrp41FsF1aU9CTjJx9muVxdwoe7G1911Vi26hTPk5yRF5Uxrh4nI55iXEjxwRnOm2TcqLmsphrWWO3fGq6ypWE5Csp8Pf56Td1rCrl/223QbevKdbEhqW2/65FCsuBByW/Z89MVFletUWnvNq5oXHaXnPc8Ayf+OrFSVqP0lg/mdB0Gq5g+C1FrazbixC1RY6mY7TK3lqKEhKlK6FR8z79LFv7V2la98V3cCkMSE1W4UoFQU4+ShSEEEBIPQdQOmr2q1iDQ2ErnvcJdOGm0jidcPbAA01WHtVeN/FUu5kyLeoUhooaZaVwzXuufp90Dp4ayV+IU6GpknZFWnSwtJtXEDK0aE6+XXySZchtOTTJdKuR6E9Ccb5cuPJWMFB7BQOodIuSwYMRil0eu0qLGjtoZYYS8hKUoR0AGfcNfWFv7WWDbrBRSLagtLcQEPPFhJdex+mojKvr1KnbdWNU08E61KU/wC9yG2r+0a5dTjD5hoELjs9IMCH5n03HvEAr5lanQ5KsszGHELweJtYVke7Hft+vXkpyNFRzn5TTLeckuKwBg565/v19BStjNqZbjDrllUpC46FtNlqOlvAX3+iB7vs1EZ9HjZ1puM05Y1OeTFJLYdb5mcnPXPf69S/rNvZurP/ACDBF3aa6PKddvJfO0W5qRU5jNKoaJFZmKw2hEBsvfaodAPfpksXYHcpXyrUqq4xRkVCsLkOtZD0hTAbS2kDHQdEjx8NfS9Ltqh0NhMej0qLDaT0DbDQbSPhganJZ4GwtaBxJOdZTxKs8G/wXOxvpFnd/wCqzLE3Nz08N1zO09hbHtaaK4qE9U6nx9JM9RdLeTkYB7DXSEsMhbaFlCSgYCU9AfgNbkp+az9Drk8I76q65XKZbcN+q1t9EaLGbW4t9Q6JQB1OsMiS8arh18ViMe8Gs4uJUC/rzplh27KrlVdbLTYIZYSPaedPZI8znSnZu11s1gJve4LcUquVM+uPMzHC8YnEgDlIHgDjOPDJ1Eg2lWtwL0Td13OIXQKQoO0CIlfGl3PaQ4D49tdbZbQltKUp6Y8euoNe6cx0/LrZWe3A0hRou7bruINu5vfG/etUWDGhx240NhtlDQwlKU4CR5Y1vb4eEcHUaOHGcHvoQkNp4R20i60TK5Zdm7Tllo0aNQSRo0aNCEaNGjQhGjRo0IWPL9rjTjPjrF3hSn3dsa2awcb5ieFRxqZixCWxWejRo1BMLkfpc/tYtzf4uTP9mdd51wb0uf2sW5v8XJn+zOu869dwD+3d4/YLLX9pfPN5EN+khc6lKwPwItoZ/wDy+uaslJz07Hx0ubiPS2fShqioXrK3F2fbSHGkIyyWDPrXMLhx0x0x8TpgTkcKUu8YAA4vPHjr1mHGZltl5vHty1STuvUp4emvdHX369CSo4x7h8fL3fE9NW5wsjRAgKrrlu0+4kxEzw5xQnhIaUhePbHn5j3ayuK3abdFPNOqzRcAPE28n8s251AUDjv28PPVintnh9k9j4H4eevHm/WGyzxlHMBTxJ7jIPby+OnmMi9k1BoTLUGks0qPV11AQ0cpx5a0KcUcn6XB4jtqd0V7Ku2ufxWXrFrrHOARTZZMYylKAZUg5UkuEnAdCxj3hR8cA9BbwptK0FCge2FjH26b8wuUiBK1yI7MplTEyO0804MONrb4kqHkQfDVDXLEoNZpcims06PTFOhDinorDaSVoJ5ZUB0WBnt5e/rq2rFQapNLlVNxJcEZsu8tP0jjw8h9ZGufUfeWXOSmpotNz5JWcuKQ5xyB4cfLHQoz06HOkzsNubLZhMPisUSaDSct7d1/qkm4ufaN4sW/ypdRky2yyuU+RHjurIyCE4IQ22EkrPkSfDreU6U7Mjh51KM5ICmySlWPEZAOD79XO5FwWrc9BjPU2pB+XxIebjtMKdcdQD841hAJayP0u+MdjqtZKlMpXyQ1wI/JnoR7sa5/EhShuRsHdfTPRGvjMRTe7EmQNLfOTfyWQ6gH3a8V9Eq16OmE8J69R0157X5yCnrjB1ysy9ika5Lzu2j39bdr0qx5NRpNZUtM+rokpSiBjtxJI9vI9407hKDgpHtd85yDr0tpV9JXCjtnHideJ4s9E8Q/SwQOnlpkyqqdI05JMylxO4dmvXw7tsistm4WYiagqGELz6uT0VnGPLpnxGoO5MVMODDvCGl1E6hS2HUuMDJ9WW6lMkEeI5RJ/k51ffgxQU178J/kqP8AKvq/qpmBA5yms54SfLOrB5lD7SmVD2VjBChqQIBBCrdTqva5r47khSb/ALme3CoFtUGynKra9YiqffrzUxJbYIBISU4yT4dxpyqNHo9WlRpNSpMSXIgOFyK88wlS4q8kFbZWOnbSs/aFdtWc5VbDMZUd/rJpMhxaGVL/AE2iAeBfu7HzGqK8aeneShuWDMr1Zs2vQJDUl6OnHOw2TnhUDwONnzSs+/UoB0VAc+m1wqySdAdE/XVbVAvShSrXuymMVOmTfYejuEgOYII7EHuPPUCt2zKiWFNtKx5TVvvinuRaXISzzBFWUlKVcJ74J8fLV7BhepwY8F15b5jsttB5f0lYHUn36TqDt6bXv+4txZl51CTGq8cD5PkECPDCDxKWk58AD4DUR4q6o205dbTuB9fmqdUS7Ylv21tpWLqVUa/ObxV6qygNOKjoHtqCRkAkZAIx1Gn38HbfkW+1bT1Kjv0thpDSYshpLyCEYABBHXGM+eSTpasWnrrzM+/6nluRXUYiJ4SksQyPmwn34wo+/Otu1m37+2NryaBMuuoV4uzHphlTBlbXMOQkAEnA66Z0soUmODgHDskH4bfFX1drFuWfQH6rXZMenUmnNILzjicMNNdE4IHh9HA92t9LrtJq1IYrdPmx3ITjXOZlZ+aU2R0OfLHmRpZ3DqFAqFPdsWpW+7c0qqtYVSGcEKb6fOOnIDaMjuoj3Z1Cou2sqoU+LFul6PHpENCG4VCpq1iK0gdg44cFw/q950oEXU+a81ewBEfl1Ne3HgPSF/g5blXrcaOOW5OhNtFpP8BJWQXOufokj3nW2DuXQ5UxqBU41Qozz68MpqDHJSokdgoEoB+vz00xocaFHREhstMtNjAbbbCUj4AdtaKtQqdXILlNqsZqTHdPVLgzjywfD4jRbRAZU9prr+ClNp5iipC8p6YCU9T7/f7jralHLYKVNDGclRR1P2f8NJbW0tEUOVMqVclsNHhDDs48DY8CMAHA+J1iduXmU8FEvy5IbXUBHPbdbHXGOoz9ujKDum19Rt8vzVZuIqfclZh23aSEM1umAVFdScX83CQThKFY6rW7jqBjwOpUeLuDdzpFUK7WgoAZfRDKXZMpY7kOLGG2vI4K/fpgt23abarMpS6i5JkVJ4OPzZzqeJ9wDCUeHgBgDV2njHtEFKR7PtZHx76eaBZVigKjpeddgl2m7d2ZTFFaaFEkyF/SlTU+tvK/lO5P2a0Vrb+E9ITVbYl/IFVbGA/EaAaeA/Mda6BY8PA+/W+ZuPZUC94W3b9caFwz2VPxYODxOpSM9DjgzhPidMinEp6oUFA9j2GPr0sxCmylSqA5Y121SZ61udTf+t0Kh1hCOgMaQ5CdV8GyHc9c/n6jTaPuJdjL66hPYt2MWuW1Abbbmh0np+yi4AFtkZBbAQeueLw1Ipe5Yqu59X23/BWtMqpMVqR8qOMYhPBwA4bX4kZx8QdOXt8fF3GMfDz+OiSNlFrKdWYcSNI7wlOxLgZwuz5VGiUWp0wcLkOGAlhxsf4xj+AfEY6ai1Kxa9M3Sp+4Ea/amxTKdB9VVRGWR6s+vJ+dJz079sHt31s3Op62aezedLj8FQoDnrIKUnLrA6utZHfiRkY9+o0qwflzcyk7rxbzqbcWJThGapiCPVZCF+024ev6BHh4al3qp4eAKZEwREWt/pNzteoqaw1bztZjM1R1syG4inUFxTY7uJT5d/hpVs+9r0rt6XPQLhsJ2j0ijqQIFU9ZChUgfJOOnTUqVt9ZdQ3Ajbhrgh65aVEXBZe5xwhsknhU2jsST3PnrRthWdxq1Tqk9uZarNuymJzjUJll8Pc2OM4cOO3140oEKYdUdUDSYudNCI371lZdY3SnXNdEO9bbpVOpUeUW6G9FdKlyI4PsKcznrjB8NLDLe3A9JFbv4WVs3g5QEg0cuKMMR89HAOH6Z+Pjr15W/wBeVMvSitUqn2fLYlFigVRx7nB+PxdFkN5I9n+DqXckWXRYFHhK5E2/6hBjwXKpBjcTrqEBIfczj2EAg4J8/jqW6zGS0ESQDPa8fqt1IVuFckqrSYd6RILUeoPwURXKYH0ttoQlWc8ae+fHUSv7W36hqku2HuEqlzvlZM6vSnYiHHKk14oOThtGMgAZxnVheNh3lBs1ih7Q3HFptTNTalyptVWXA+0DlweyM5OEDtjGeup26G3kvcqyTaq7qn2/JdLBVUIAwrKCCQBkdD8dPMNipuomHB7SSO/zify1ldXfDtKuUl20rmdjeqVxBjCK7J5Sn2z1KG+oOdJdcg3TtbR7QtPZWyKfNozT4iz0SZDhMOLnPEnKjlWVuZOfDtq5uja2zrnrVsVO4lSJFStpfMp6vWg2XFjoSpP5/broTd94ObqybNXYEoW4mnCY3XUqHKXIzjlY8Oh+3OojuU6gLiS8QTABFyOsqm3QuN645f4ntu9z2rYvlbbdT/6pz1eqJUCvuODJGfs0x1PcC3qJXabt5JuWOLpqsQriMOtLy+tA6qOBgDjB6apLyj3XS9wrZrdl7eU2qieswK5WHHW0PQovQ9MnJHQ9vhr28k3EndmznqZttEqsFaFpnXC442h6loOc8AJyvp5aIEKGdzXOO8gbxHxifJVCLprNg7SprXpMJpc59uWpDqadD5zRQ44rlfNnI+jjyx21Mt+j2xOuuqUulMLi0Gt2y24YbbjiEvIkrKeYlJPzZSBj2e3M7atbs3Cs6HetF2tuOmyZc242PWWB6gXowAPscSiMA9Pq8carKzX4ds7pSGUxn6hPm0KO1TIEUAr6PKDiB1w22fZJUcAcIHjp6qLoYRDpDYF7nzKvdp7ZsOzLYRa23k9Emm02QtJ/Z3rKkOk9UKUDn+zt20r7m7kSId3o26rVqNPW9WKc67Lq3r4BYdweFAZxxnsny15ZOys+22Z8en1Fu141Vkrly4VKdLy1OHuFPr7HqeyD8dP1HsC1qKouxqU06/4vyfn3Ve8qX/cNKWtM6qxtOrUpimBk69PgqXam26XTraplWNFQmqyILYkyneNyS4evXmOEnBxnHbr0GnhTLTzC2nUBYcQW3AvJBQehGPeOmhLZSnhzkceQknoOmBrPh6Y1AukyttGmKTco0SXD2zERkRKbe90Q4beW2Y7UiOUsDwAK2isj4k6o3Xdwrtsi5bXtm8Y8au0yZ6hDr6WErS5gBeVJPscYB4TgYykkd8a6Q8y3KZdjO8aw6nhI4sdx7tJm0cmkRrHpFJQ9GRKaYKXmUqHOUtB5ZWW88aySnJVjvqUmJVD6TQ8MFgQd0yWvCrdLtymwbiqLdQqEeIhqbKQ0Gw+7gBxYSPAkeGp7MOM3JcmQ4bAfkEF9aG0guY94AJ+vOk7cDbd+/K7bFVZuyq0gW7LcmJjwx7M1BABbc69AMf29NebibaO3rWLYqUW7qlSfwfqbc8sRD7EwIOS24fAY8/PSgHzTzPYIa2Q2Ivc98qolztoapvpHpUmk86/6XAL0aYplzhbYXlWOLIRnB8tTL7rO0l4XAjY29lpqNRrEdM9unuocKXWgeh5iMYPTt7tOzkekM1JuYY0Jue6gsoeU23zSjwSFd1/AaoLjre3Fs3LRpF1TaPT69U1OQ6a7JSEvOYOS02rGQBxj7dSF4Vbm5Q5vZgm9rf8Aah33Dp9FsNi0qUx6s1PdiUeBFb7cBWA4B1z0bDh+A05xm0xYbbHsAISEA9cdBjSrdNrXPUrnp1xUGpUxBgRnGGWp7ailpxZHzqeDOVgBSeuPymqi4LXr0eh1KtXDuDPC4EV11CYLYjsMFCSQTnJOlE2JU8xpOJa3Sw2EJ4j0+lMz3aq3SoDMyQENvS0RwHnAPohSh1P16m8Skn2lg9O/gNVltyJc6gU2TVG+VKdhtOSE46hZSCQceOluy9uFWbeN0XObuqlTauR1p0QJRBZhhCT+T69ck+7SIiZU+Y7s5BIPl8kyXBcFHtenrqNQkLS30CGgjicedPZtsfpnBwP7NJVPsN27qrIuu8kSYJmobS3SmZRaHLHQLfLeOY6fs+OrCnt/hNuFUaxLYWuHbX7EhNKGU+srGXnAPEpQAB/rHVruDQ7xrVpzaVYNcj0usutfsaW+glLBHYkDJzpgwYVdQc4ZyJA0HVW0SLT6BAEanxGosOE3x8tDYS22hAz2R9ZPnnXO6JKp+4kiTe+y13QGmpbjlKqinIS1pMhvqHAkqTh0AkZIIIx5aZ5VRqVnWC3JuZ5uqVGHT2GZrjY4WpUsgNrIz4FeTg6XLDqEiy5ZtWvWqxRFVOYXIEmBGxDdWtriLRPfm+y5kkY6d+2mAYJCjUcC9rTYb93gpke7LH2zuC3dqHZks1Wu81UV1Ucr56+7hcUOxUf7tPE6n02oxfVajEjyo+QstvshxPH4ZBB0PU+lvzGp8mnNOS4hwy4psc1rI7JJGRn3aUtqryvO8qXPm3jYMm15EeY6yyw+sEutA9HAdR9oSFYCKTuU7fTWw71KtDcuz71rtftS3pEhcy1n0RZ6HI5Q0CsZHCT37EdPLUe+Lev6rXNbMy0Luao9Lp8su1iJ6ql1U9og9ApZ6Y+HjnwwWtmHSYL0qbDjRGFvnjkvNpSkukD6Th8/jrdzkSWOOO7zWzjCmvaDnXpgjwz4jy0TBkKZpZ2ZKpvOySoUkUPc6c3UHuBm44zCoTqyQC42OEt+We5+rV/eU24IVr1SfZ9Lj1GsMRubEhyVFCXXCAQFH6/Pw0r2xe1jb2PV+hN0qoOJt6b6nKTMjKZ+c64U0rp4jz1vtuE/aV6KtL1x9ynVCCJ8JmS5xllYJDiAfFAAGPjpkfFUNcC3I27SbHp+FXliVC5qxadMn3rTI9Mr8ljmTIkZwqbbcyRgZ7DGD31X0C09ttp6fV6pR4UCgRJj/rk6Qp4hJcJxzCtZwPpHpr3c9vcORZMyNtRNp7NwrdbXHXPSSzwcfznVAOOmttdsyHfdgLtLcOOmWibFbZqCIxLaS50JKOme40vurAMgyASWiQTp8VXJ/GlK3OjVCm1OhP7fOQPaQkFUpyRjoeIdMZwc61Wrcdec3IuS0E7XIo9CiJZlx6y2tCBPfcbSVngA6YPTqSemsLFvuzZdx1bZ+2IU5mVaEZtlQdjLS0UJACUJWfpY8e2ttiR93maPcrW4FRoTs52dJXQTEUQn1cj5kO5Awc9Tjw1PyVDe05rg46m9jHdfRQaTd24FqsXxcm7kWkxKBRl+s0p2nBxbq4oB5gUM9VdsdPHW64t4ozO1ze69l2pUrqjS0odjQGjyHlhZxnGCRj4ambexr+astUfeaXQpVScecEpUXBj+r8Q4QeMAZ8DnzGsb3uO5bKftmlWRt27WYdSnohy/UlpaagR193fLp3+rRYnRGZzKftEDvEkElNLCYdw0qBIq9EQptxtuWYkppt3kuEA46+Kc4zqqom4lm3JdFas+h1lt+sW8WkTY6W1gscwcSfbIwc9e3lqvqO2jUvdSBul+E9UCYUBcH5NSrENZP+MI89M0K27epdWnVmBR4bVTqHAiVKbbCVPhHQcRHcj4+OoWWhoql0aQb9TaxHTwSxEt/atO7EqsxkU1F9Lp3LklMj9kep56ZbJxjIHUDy17ujJ3YgwaY9tfFpL8lc9v5QRPyEpi9MlvHjjOrCLY1mR77lbhRqVGFyqipgvywsqWGs5CCjwzjPXy1VVhO58rcSgTbTqFDcsrlr+WA44VvuuZOA0RkfV01Iaqhwy03NiCT/j46/yntaQ4tTxXwe1joOuR0+zSLad5XZcN63Va9w7eu0mk0kNpp9TdkBaamhzPEA2BgdB7858NO8hUjkuus/OPhs4HQArA6A+Xx0jbeXffUigzJ+71uxbWlt1J2LT2kPodMuPkBCkhGcnJ8M6rzBjSTotNTtVWgSJk6a+PTyWhIqG2MhzgQ5KtN1zooHiepHH9In9Nr4dR79dGoMKt3pVkUezmhJCyWpVVzliJ8f0z7h9upNB2l3C3HWqNVIX4N245hD7joSqTNbPghIzwA+avs19F2nY9CsWlM0K2oSI0Zrt0ySfEqPidcTGcTOY02fFc7G8So8OZFF2Z522b3+PclKyNkLUtRyPU6owK3XWm8OVWRkcJzn5pvOGx8OvmTro6ClCCAMtq68Z6Y1tbZQnqR7sDtrB5l1SSGVIAPfi1wnPzuzHU7rx9fFVsUc1ZxPj/AB9luT0Hs9te6xQngTw6y1Cw0VCNGsVKwoJwTnXgcyni4FjrjB76cFC9UVBPsjJ15wrV37aEPIVlXCRjvxDGsVP8KsK+l5YIPv6abQUeK8W+y31UsEduvTwz/ZnXNIVUp26t3SBSqlKcoVCLkadFXHbXDqClpI6KPcDWW8E24ahTYtmWc2+qbXpaYsia2klEGPgqdcUr80lGQPPOm60rOg2bQ4tBpDaG2GEAL6dVnxJ+OlbNGy6dNrMLhuc79x1mjoNyft8VaMt8tRS0vgW0gDgSMdP7NTE9Ujw1ipKuqk44jrIZwM99SeQVy7r3Ro0arTRo0aNCEaNGjQhGjRo0IRo0aNCEaNGjQhGjRo0IC5H6XP7WLc3+Lkz/AGZ13nXBvS5/axbm/wAXJn+zOu869dwD+3d4/YLLX9pfOl/z4lN9IO75014NR2bDttxxauwCZ9bP16yhXLAmzRAkxpMCY6VlLEtooUrx6Z/s8O2qXdS213D6TVZQt1bUeLZVuOuOIcwoH1+tcIAOUZPX2iMjHQgnOriHa9BgzEz41LHrSM4ecdUtRz3KiskrPv769bh4LAvPYwgVXT+WVuocJ4Vd/EeWqm5IlYm0t2PQ5SIstYHC8e4GeoB8CRkZ9+rROOHy92vdWA9FiUCiRqpEprMesTUTJYHzryRji8h78DpnU5XEU4/u17o0Ok6qCVNy6bJqFrqbjOR1K9ZY4kOtk8zK+EJB7g5UMHWm340m0Zke1Z9biVBLsVyU75xeAdU+8Y6Y8NNcyDDqMVcOoxESY72AtpYyFdcj9YHXw1Uer0OjPM0qiW4wuoyEFLceJEb4ijv16dvMnOffofUNsxsPy5myvpw8cvLJVTeyqbeViyHqPUW5aIzgkgsqC23OD8xQ94OdJFMhXbcbTEu3KJHdpa3OU2+4vgAXgHI93UD466ZTrHqluQn5a6vR7TjzFFfqr4MheMYAK1nOAMDCQB00WvUnJXrDSG4brEJ0NsTILRZZfyMqAQevTp28TqhlWjiyQztR4x8Yjwuuxg+JYzguHc2mIzEdJjw1XI6fVqcuQ+pmlSVy2njFkerMLdHMB6jiQOurFmUuew5MptGqcxiP+WdTFXhHuPTv7tdij0ynU8OrpsRqIp1RdWWQEZc/yhx3OpIcK+BSWuHA9hJPRPu651B+DpF0ibd66rfTbFsbkDG/NcbjxLlqSsUq25pbxkrlIMdI+BXjOpBoF8tqHFbIUO5xNbOR26dddaVxuZTxcOOuOqs+eMnSRuDcVeosimQqHUojBmlwO81lDzoAHskBYICAf141IYShluNEqXpVxXGYgU6MDMbCP9pVlwrtZiuTXKKxTI7X036hJDQbx4986g0upSJnNU80OBBw06kHDg75GevfW6S/XK06wm4ai0+xHGW+W1w81z/KqHYqHwxr2RKYisiXJkhLIGeNRyPtHfWHEcg9iiJ77r3HChxED1jHuAPu2jxWUyZGpsV6fPfbYjsILjrrhwltA7knwGtVNqlPrUNqqUiY1LhvjLT7KwptwdeoI79tQKrFti/KDUKDPQ1UabLSYspslYBBAJGRjzH26ztS06BZFAh2vbVPTBp1Pb5UdhBKglBOTkk9TnWRzcmogrtZ3PeOWQWdVcJ4uIYVjSTuZT/VaMzcsZXIm286iRHcQOzfHwqb/wBQ98ad046aq61S/wAIKJNo8xY/ZTS20fwT3B+3SYYMqVZmZmXdTWZTUhLbrR9h1AUnPkRkaRtwK49VZn4s6EWhU65AdQ8t1wD1WIfm1OY/PWQ50A663Wjd0Fmnig3XJbp1ZpSQy8l9YQl5tHQPJz0II+vOdI1dbpFYoNYu2WyVVKv1BEGgSnV8lyKQeFh1tzoUALUVHzCdWMbdYq1fsWOq7RHZahwo8aM1hiI0hpCfBIAwB8dJu5j+6nFQVbbMUtafXsVczVhJETofYJ79z21EmV+qXo2xbdn1GQproKpXG2+FLaB9IMk93Fdeo6Dw1X31Zsi2bddqFuXfXaXHbLTb0L5SdktSGi4BywXSpbZOe7ZHjpAQbp1KpdTJbMfmivrPUzIvK75SOB3EmMwFJPRKAgkt59xVnHv08J+iPPGCPLVXb9EpVDpaIVGprUBheHVtIGVFff2l91nPicn36sh7KSsjhHc6g8yVpw7SxknVYSJEaIy5LlSENNNDjUtZwEjzOtUOfCqcNufAltyYzo4m3GlBSVDPcHy1Fr9Fo92UOXb9XZ9bp1TZWxIbQsgONnvgj+46j2dZ9D2+teBaNpwvVaZTk8LLZWVHBJPtkkknOjZEuzadmPmqfda1blvyy3aHaN3ybcnuOtqbqEfPHgLyUjh8wkj69NcVl6PFabmSVyHGGwlx44BVgfSOlC9rj3ApN3WpRbUslqs0Opyymry3HCDCbHZQwemnRKo/EEILKnEDASo9e/69SvAUGFpqPLjew+9uuqUN0NqbY3UgU+m3O5JQ3TJyKg0Yz5aJWjoAcdx01r3Q3MpW1FuwqzVoFQlMPz2aWGYjZWoFYJ4iPIY7683QoO49Yp9ORtrdjFBltT2nJjj0RD3OjAdWxkfH7dOfLWEIZWeNwAFR+ikkeIA8dEabqBu94AykxdVnyLbdQqEK7VUiMuoIa4Y8pTI57KFjsD37HUyrVBqjUuTUX0uqZiNLdKWhkqwMkDSxuvR9z69bIh7Y3czb9WL7fFKejoeBaB9pPUdMjTcltxtkZV17FTYDYzjwA7DUddVYwOa4taIjeBBSttfuLTN0rQjXzR6fJiNSnXGQiayUugNuKTjt44J+vTbxcKfaX0yEe0fE+GhI4ApHBwtoPGE4/wC/bSXfdF3KqtwWzNsW7I1HpkKZza0wqKhxUxrHROT5e1289FiU5dSpibu7vgf5Ti+2txJaICkKGFpV1SfiNc/hypO10hqjT3VuWs+eCBLX7Rp5P+IUf0PI+A6eGuhkrUkcR1qlQ405lcOW228w6OBxCxlJHkR46YI3Tq0i+7TBC5TMi7U7HXfP3OrNYlRpm4EuLCwtwuNLfAUEhA8vEnTHflmXLd1Ytmq23fEqgsUeoNy5zMQ+zUGh15avPPbr56g1rbN2mttPWw3En0+G8JTdBqyBIituD/GRuZkxl9T9E46npq/odeF8UOq02THqFIebD9PkgPfPMLKMEtqx4ZyD5gal0IWRjbupPEDUDv3uqvdSybnvumwYdoXvNtlcacH1SInQutg55ZxrK8XFWzdlEvORx/J6IjtMnrQCPV88JbcI8EEhw/XqftvYze2VoRbRXcFRrXqylq9cqj3G4sqOe51WXxcl+0e7LepFvWPHrFAqZdFbnPPHEJtHQHHYjv3B0AyYGik9gY01H+0YnUwVv3Da3Br1HpC9qLmpsJ5dSjyZUh5IUl+EM8baT7+msanZt5S9y6NdzV8So9HhR3WplBazy5a1oI4vqPXSnIr9qWhVKpuBSXXKRZlvxnDVnY5WYs19awEoaY+gCk91AeOmK96AzvftxH/Bq9anQ4lVDMqLUac4WXQ0g579+uNO4hQzNqZzq4RYFY3pZFgVrci07luSvLYuCkIWKZHErliR1yTw59vvqZVKtuS1ujS6PTLUiv2c/T1PT6k8vC2pPEcJAznGAn7dU940Cxm7htet1C2X7luqkslNHdbXxOBCfpOOHtjjz1xq6bgblXFwrl1Fq04wQPm6eUPyVe8uOJKEfAIGlsndzjAIvNrnzJso9Nse7qfuDcF4vX3KfpVUp/q0OkOg+rwnQQQ7jsEDGlnbPcK4aLb3qe6FTXW5jUl1D1ap0FRhJ69AHAMEjxOm5e2syVxJrN+XHUmD0VHXJSylzPcKLCUnBHv02wYEalxUU6mMtRYjSQhpttsBIHljRNlJmHfmkdn5690pGqF9RLokMUnbx+NUKlIJQ7PQONFPaPdRWPH3aYbXs+nW8HZ6XHZtSmY9anyV8Tz4A6DPggHOE+86vEsstt4CeBJ+klv2QfqGsmVIcCnG3uMA8PCnsn3ajNleykGul1z+bLYkFR43cFQGAcY1lrH6SuJXTWSSFfRVnUFp10Ro16QR9LprBTzLf03UJ+JxoaM2iRIb7S9S2lCwtPU40h1fbXbqnUqfMXR2oquJ2U5MbJS82tZKivjHXqvP26e0uNL+gsK+B0vX1RzWbVq0Bs8K3Y55Z8+D5wg+7OpMkGFTVa17MwEpJ2zkbzyK+iTcnyebNcpaTDcyPW1vFw8C3PHq3wnJ89X+6dnXPfNOhQrWvWVbkiFUWZT70bizIaSQSg8PgdMFn1NutWzTakpvlpkRWy42kAYx0Un4Ag6oqa1ul+NGpuVWVTVWMYCfUGG0D1gSeIZye+MZ1OZJWZtINptZJId8l7du0tvXrdlt3pWHpYm2y6H4KWnihJPf2h49dWV2UCy6l6hcF40qnui31rlRJMvH7EJPVwE9vD7Bqq3GsKuXsu3zR75qdtoo84SnkwV8Iko6fNueY6fr0yXHbtKu6hzrauCE3Kp1QaLEmMr6LrZII69/fqM6ElW8sS8NZ8byVvg1CHV4bVXpsluXFkt8xl5K+JLiPNJHQ5P68aR7hgt7lXLJtKqvKFv0yO27MjNucJmuHqEZ8h4/DTfYtiUxiHF2+syMKVQ6U1+yOSsnkt56NNkk+2ok593GddVkWLakiC1Snbbh8tgDkKSkJW0vH0w4AFj45Ot+HwWdpe4x0Xl+M+k9HAVWYbLm96D8tL+C4W7tjTWeI0utVymuZ9lTE9wDr7s40C179pKf+jb+9cR/k6jESr7VAFZ07VqjPWpVo1LVMckw5ba1RnHSC83juhwj6fx6e/WI9j3+OslVj6Docu9w+vhuJUPWMPofkua7e1b5BeqFpXY41GrUie7O7FLUxC+E8bJPf6OMeGnO4rlpVtUt+qznVhppGeBrq48s9EoSPEk9NbavQqJWo/qtwUiFPjpyeGSyhYTnx6gjp7saz289GGoXNCpF8NV12kw0SFy4lKKnJLKcH5t5IcUeA4weEdM6x4jFUaEGpN1dUe7A0pc4ATEme87LnF71G8jbb123RbXJpNHxUF0yGS9NlkHDbZIyBjuRq4YkL3Q29pVywIcuiznFt1SE3MSUqYkIKhwujyUgqHwVnXVqxsrvBb7Yl0+oUe4koBHJ9V9Xe4PIKB665jfitxq5ZtUhbfyWqBdbDiGm/lBkKEchYLnfoco6A6rw3EaOK7DbKXLpva6tQqipa4Gs67wfksReF50xKk3HYctbPB87Ip7yJA/10tIJXj3ag31el+OUWg1baWiQrhaqcptuU469whmOcZV379/s0wuVd+zrJkXDdsvnP0iAZVQdis9HHG05UpKR541y+h3tV1WfIqO3saqim3J/0nQZHqbalMLcXlyO40RwABZJGQRjHTW5oEqms9zAGEmCJ6ldduigwLtt2o2xWi6iJVY5jvctwhfAsdwfD/4arrFtW2dvbfpm39vzlLapTOWW3X+J4t5JKj4+Oq9yvXxaKuO54LdYgtgE1GnjgdYz35jJ9ggZ7p4R7tRqPtWm8twxvHZW306fVFQvkxNSlzHGYym856Nkkd8eGsuIxNLDD9R0A+a1BpceaAARYlxywPOxKfIsQM8wx46EknmEpSBlfmSO+ku/iqHV7erFM45FQiSsGG37Tz8dwYUkDv4DXY6DsnuZVTFcr0yn0aO5n1pMXLr3xSScA/Vrqlj7SWtZEVhUOD67VWEFBq0wB2U4Cc9XCMjHkMDWDEcVDB+lqVixXFcDhxlBL46W67mfoVxi09rN07sDc2RFg27AdSXEc882Qrp7Jx2HXU9/ZPdGm8CI0+kVRIStTi1DkuBY6tgdvHX0hwq5XCnhS5+kRnWgRUpVwpH5Tq4rzOuQ3G1mu7T571xKnpHi31CWtAB22G3ivjaoO1m06gp28rTkUN2TwIExxPGy4fIujp+vW24K7Atqgzq/UFcMSnsrkulDfEeWBkkY76+tatbtPrcGVS6vEamQJDfLMZxGUnzPXXDK9sDctEccZsZ1qVR+U5imzyVKTk54Eu5+hg/RIOMa3YTijmHLXMjquvhuOYbF0iyoOW+/e09/WVwedFsL0nNpUBD1QNCrgQ62tCVR3Pm3cjHj3QdWDG4Nl0C96Xskl6Z8rmn86OFNqLQaQ304nO2cDXQlbebs0iLFjxNt4wbU1lLceYEJZOT0wB01GjWNue/UmH39pwh/HJEr1hBU0g9/aIzjXQPFsLOUu+R+q3sptqN5oqMnQmRcDWxI1OhSNNsq7Xd0IV9ovqbGoMSCYztCAPIec64V5eWplibpWjuPNuCn2u8/zbbmeozUuMKR86OuRnuD16jy08pszdPiS4nbuVlTpZ4TKQOEf5T6PbXkPajeFyZIiUq0KNR23HytyS85zOYv/KEDGSRj7NOpxPDMEkye5JhoNdaq0DUyZ22v4aLntr7Q2radwXVddMcmmTdxHr/MfJbGARhOe3c6j7Z2bYezdsPWvRKxxRWH3JLplSeasLWckE56a+ira9G1Lzby9yLidr6ngOGK0DHjtkKB7IOT28T4nXSIu21iwUFLFmUMFeMrFPaycds9P16yVONSP0wubV4rgMJVim3PG4sL6xImfJfMNEj3hfyjGsOjK9WScuVSWgoYQP8Aswfp67tYmytu2tIVWJ7aqrVJbTXOfkkKSgg5+aT+Zro8eImMOWwUoaT9FtKAAPcPL6tbGWUIcK8YJ1yKmLq1Zkrk8R49WxsNptyN8ZPmbfIBe8lPCOFOD441k45w/m69SVcSs9vDWLalqSeMYOs1wZ1XDzZlkn6I17o0arQjRo0aELU8kqA4DwnzGozkpoR3OY4UISg5c8U+/wCrUpxHEUnGVDtpJ3JcXKowtmPSvlQ1xwQJMdMnkqRGc9l13I6+ygk9NXTDZVlCka9QNmJ+nnCV/wAPN3rlfdh2dYDcaGwssibV3OWXcdOMN+IOrOl2PuZVKa+3eF+Oty3HmnWfksBoMBHdOemQdP8ASqc1TYDNPiJKGoyUoRxHiISB0GfHU0B3tx/q1DLeXFbqvEAAKeHptaBvEk+Mkpft2yqLbM2fUoUbEurPoemOqOS6tCSAT7uv26Y9YDiV7K05x46z0OXPfUfUMuRo0aNQUUaNGjQhGjRo0IRo0aNCEaNGjQhGjRo0IRo0aNCEaNGjQgLkfpc/tYtzf4uTP9mdd51wb0uf2sW5v8XJn+zOu869dwD+3d4/YLLX9pfPl4Y/wj7p4kcQTY9tHGf/AOvrmp6vq+j4arry/bI3P/Ee2v8Af65qw16yh+2F5vGfvu/NkaNGjVyyo15w8X1dRr3XqRk40t1H/JVNwPKS7TWHqqaZCmSS3NlpwCygMuKB6ggZWEp6jx1AtupXFT465lCptMbVUTxqnVCS5JkhsnoVJQltB/1QtAGmCTBjz21xpzKHU/oLGQfq1UXXRYdSt56It52KzGRzwY/RRCOvBjx7ag6gyq6KtwdtvFXMrOpiKdj1UhNvsypBn16d8tTF95EtIUB7g39BA+HX36p7tvWLbMcU+nerSKqst8mDlaQGOo5hwk8sAj69b7TqXFDiUWVSzES3CaegBTyHg5HPRClLQThfTqDrfcVj0K6JDc6Zz48yM3ykyozgCiD17eIB1Km1jGxT/wBK2i6mcQPWpy79UtK3LuHkpaiWpEanYIW87LK2U58QAjJP1D46oYNa3Kk1RTFArLM2UtPOkCW2PVmR9XXr4A500t7U0VWUzanU5i+WerjuMr8CBjpj46sqPbtLselzJi5UuXk+sSJDwy8vHYBONDG1GuBeR4Bdmvj+EsoPpYOicx0LrhIT1Z3RbkKo78iset5yUsQmi2R5pdzwBB74PXVTcVPv2UpNbq0d1tFLbyp+Q02JZbJA5TSW14cBzk8WMcPfrrpluVK6pNeU7WIqolLqcYSqS2Qjq3gE4cBOcAoOD565dczdmBFSuCLfSahNam8owpOUkkkhSAM56EfSxgYHXrrSGEEzeO9U4XG8x7Whgpm0ENMrUZkypWsakkniCOYvoGipsH2umTgkZHc99X9L2tuGpUFt6NdFHlxZ6zJBajOhtsE5SWgScjGPZOMdjqztOwl12mRq3U5DjETnBxqnhsJQ40CMFRJ8ddNjxYlPZTBjIQw20gJS0hJCUjHYDWKjT5TSCN500XR47x3NVYzDPMtGVx2P5C55Utsah8tIXRKnHhU6YebN/Y2XWnOEJ4mkggEOcOeAn2ceRwFyP6wzInQHpbcgwZRjB5CcJcGAc4yQD4dPPXakqDnscYGP0s40nTtq6I/MeXEqk+It0rccYZcykk9yPLrjUcRQFUTEFR4D6RPwNT/2XlzIiO9JxVxD2SBjWEeVGnNkxHmXgO5QsEfq1U3hHn2vMdotVkyHYiWVu+sRx7TjZHTJHbC8AkabF2ImNazVzTJKKJUWIqFzW2zxsEBIGOEfnnAzrKzhbjSJm8r11f0vw1CrTGUljhJMJaqVv0Gt8tVVosSapo5BfjB0t+4EjWyfQ6LVIbVOn0aPIYaWgtIdbTwpWD7JAx0A1hblbTW4yilHMLai2FdQD0BBwR06Hx1YKUvix/frDUY+m/I5enpOo1qQrNuHdy1x40aLGSxFjhqNj2G2UBtI9wAA6aTKxHRdG4cKhPL59PoERE91nPRyS6ohsK8PZQ3nH8IabqhNi02HJqM17lx4jfNdUewA6nSztzGekU+Zd0lpQfuWaucQR1bjfk4w+ttKVfytRHVRqQSKW2vkm9DvM8c+GcYzjUSt00VikzKQ5Jdjolx1srcbc4VJC0kZB8+upS8qKkcCO3ZR8ev69JNi0Pcel165nr2uiNU6fLmcVGjstFKojWcYUSMeOkOsqx7iCGFpINlN26sRnbWyINmw6zPqrcBKy3LnvcTzpUScEp8MnGo+2VZ3GrEKpubmWzDokxuoutQm4z/MD8UJHA4fI99arh3UolsbgW9t2/SKs9UbhaLzMhlgqYSASOqux06DAcUtKvYJIOOoJBx38NSM7hUsbTkNY72bELGpSvk6nyJ3AVchsqx5/H3adqPtnRU0kQ620xKmO/PSJALjauM/mt4PQDXH2b8s66Plqk0GvwqhJocmO1VWI7vEWEl0Zz9QI19IK4eYfbx4j4a6mBphtOdyfsvBemvEKgqUmUjDYmx74SWraO222yk1KuEk9D64Dw+4ezn7QfjrYram0UN8lCKpzP8AODOXx/ZjH6tOGFlOQcjOsuFH+WJ+rWuIXizxHFO/zNu9c+c2wrDbikwbtaMfHs8+n8bv1kOpH6tUtYodethBk1VMafCRgOS4zZSW8/5Rsk4HvHHrrXF/CzryVHRIZDLiUFsj2klOQf8AW92qXUKLxBbE7rp4T0n4jh6gfzC4DY6L5m3Cot93LMt6Tt3ekWkxYUwv1VLjIeEyPgANpwenY/b4dtO6VICShHsAHoCMY073Bt3SZ/DJopTS5+Oim2zynf8AWT5e/wDVpIqkWtW/7Nw0aWlK8tokxWXH2FE+BKASM+8aw1cE5oGQSF7/AIV6S4HGEmo7I46gm3ks+vv0cWQB0z7tc/kbfwqzuXTN2mbnqKXKdGdiimt59WcyCMq94z4jT83w4JQrPESdYnMyr0lGtzBIHz26r1R/OVnvn2e/npJq1HuG3a1Luy1GW5zMw8yp0l5zg5+O7rCvzHME9D0PbI076xWFlJ4FEK8OHuT5fX20NdCb6WfRca3NkWZu1adFRGuuusvLnoejRaK6hM591J9tlwE4QkEYJUQBqdeze5s20ajVHqJiNEZ42bfp8kmZPIx807JICG/MhKF569dWW21CodFuC5KSzTY7EyFUX5DbqBlTkd8lxJH1LAONTb1rm5dNu+2IFm2qxVKJKecbrE5chCDCQPolIJ651ZOwWDl52mq+QTayytWqUerWHQoN62xTLdNbYDK6DOebUAc9WgCMOHCc479c6X7Nsxi5IMqPWK5Ww9DlOxnKbFktsRWij6KUpQgL4Me/TXd22lqX3WqJWK7CcflW1MMyCpDpbPMxjJR4o1BuKm163a/Ju22KU1Umpsbl1KAXuBx7g6pda8OZgEYz1zpZtgrHUiIdUEhtp6/hW61tuoNs3DLrEWqvusOtBqHDcJUiGgkqUEqJJIUsk9ewOnX6OcYHU54e2qqg16m3NS49VpMlDrEj6CgMOJcHdtxPcLB6EHtq1AVwgq+l46g83utdBgDf0159Ia9UrhH0deD9HS9uHULsplp1GbY1FTVa20yTEiLcCEvK8AVKOBpbwpPcabC7orudF9fgvwnFLaS+2torTlKhkYyD4EaVdrNu2NsrdctuNXKpVWly3pfrFSdDj2XCMpB8EjHY+ery1JlfqFs0uZdNMTTqs7DacmxG1haWJBSC42FDoQDnVqkcKdPQQkGio5tXuR7SjwgZJ6Aa9VwpSFJx17cXbQjB+kCU+OP7z4D36KfS590T3aVT3lstNf8AXZSUkpaz+aP4ZHhqVOg6s8NCpxmOo8PoHEVjAWqCxUbgmfJVDaX0c5ciY5jlMjz97nu8NPsLbW048cMrp3rzp/KvynVcxR9+FABHuAJ1c0Ohw6HAbpsZGIrSOBtPcnx4yfEk+P1anoThXVONdplKnRGVmvVfHuK8exXFasglrNh/K51edjxaTRpFcs2lOmqQAFIhMulSZaB/i8OHCD5Ea5FOo1+11pKr/XMtWmP9fUobOVcBAw27KyRk+OED/WPfX1BwrLnsIz9eiYy3KbVGnoQtLqODlqHEFD3jTqUadQ3F+5S4b6R4rAs5bzLJ3/lfMF10vcaC/acHbBVFZo8R9aawmbxcfqnCjlhkoB654857q66fknlJKu49/XVrWLBrFurW/buKjAJK/U1ucL7Xny/BzrnpnPu0ruVqnPx3ErWCrmcpUcgh3jPThLffPXtrl1cNVpkRcL6XwzjODxdM1ab4d0O3+ltodzW9ccZc2iVmn1FhpwtrcjPtvNNrHcEgkD+3UCz5UC8K98iPPV15bkl0OPQi0I4YGCFDjHHjrj+zx1U2ptOLIt5+h2Ft3OhxXZfrTzTig0HVE5VxZOQPjrsm1dlSbUoqZNULQqsxRelLSBhkE/kU/DP2kjw1vweFFEF9QXPULzHpD6QipSbSoPBOstM910yUGhU63qYINNjIYbzknj4lOH9NSu5PUfb08dTVKKklBTwqV0BPTXril+ytvgTwZ6E9evQdP+/bSxeF6NW+qPTadFEuqSE8xlgODhSP8o4fAZ1pMAS8/wCl4OnTq42ry6ILnH5pc3GWj8LqS0lQURT1lXkCVnr9mPs1T+PVWoEyeIvrdx3PV0B4thb0uQ4GmWmx1Cc5wgDPQa2U+bFqkOPU6dLalxJCeY28y6HW1IPjke8a4+NqirUzN0X2bgGDdw7Asw1T2hJPxUG8pjsa16muOrDy4/qzWO/G6Q2n9Z19YWNQkW1aNFoaE+xEiNMnh6nITr5jap8WvXPbFBnR5BjTKyy65y288HKy4AfcSjX1wylLLIb/AEO2vI8ULnYgdAPmqvSbEN5FLD73cfCwH0Kz4UqysHHXJT5Ea5puTs9HvWofhFSKg7Ta6xGVHaeUnijrQog4dbx1x1xg5zrpLYWlKlq9oLORrNLhUniUnHlrnNc9jpaV5bC4qphXh9IwV89T/RpuKoIPrm460EtYdaZpqAhwYwroVKyD5agQ/R23IpTjUGnXVRHqWgcLaXaeplTaB0AAbVjP2a+jeFan+Nby0fwe41vPH9EJyNXesVWGQ6/iuq30ixrbEg7XAXCrY2AnifGqV+1duc5GdWtEOGgoiuox05nECSr3dtdlpsONT2ER0R2WUIAS2yhICQjwwB0B1NSlxtRWo8YX4Hw1rCo7rg4UAqHbppVKpqnM4yudiuIV8ZeqfAbXW5tSznPQeA1nrFPF+ejhOstZX6ysqNGjRqKEaNGjQhGjRo0IRo0aNCEaNGjQhGjRo0IRo0aNCEaNGjQhGjRo0IWK/o9tcfpGbg9IasyJKXEotultsxkhRxxPn2nOH4Ix9euwqPEQ3xY4un1/9865zCg02n7zVKYxGnpm1Gjo5yw3+xcIWkAcz/Kde3lnUjt4rpYCoGNq2uWGPiPsujcKfZUOPzA17rxPEpI409UdNe6b9VzUaNGjUEI0aNGhCNGjRoQjRo0aEI0aNGhCNGjRoQjRo0aEI0aNGhCNGjRoQFyP0uf2sW5v8XJn+zOu864N6XP7WLc3+Lkz/ZnXedeu4B/bu8fsFlr+0vnu8v2ydz/xHtr/AH+t6n6gXn+2Tuj+I9tf7/W9T9eto/thebxv75/NkaNGjVqyo0fXqJVmqg9TZLdJkBmYtsoZcKArCz26Hw1qt/5b+RYarkTG+VOX+yjGOWisHGR5dAOnv0QdZQrDXik8SVDvkayA8dCfpcPfUM/TVCqFR7Zs+DKqkemxKexx/PLjs5JPgcDWFFuRiuSHIyKfIYXy/WI3N6etNZKeZjwwUq6e9GrGfT4tWgqgTUOctaAMtr4VII8QdL34LVZFZgqbqjhplPccfadekKcklbgAcjlROC2opDnXseg1ZdSaGEHNqmjH26Els9zk8fUdh9njr0/6uNeqQjhBUcnGk6BoqoOyU6LaNbo92SJvr8eRSFhx2IzwctUV1wgucKR0woAZ1IZ2/ttu4Xrnag8cp1zmNpUrLTa8Y4g32BwB9mrioVSBS2edOe4E56KGS4f4LaRnJ+rWEBF23MkvW5RkNRT3k1NxbQVjwS2Oq/jkfA6jXxbaXaqOAHwWiiytVnlz5KcEnhPNVlX69eDi1WXBadWoSqRWKrcbi5z9RYjerR8oitNrOFDhJJX0ycqJ7eGrTjUr2cAJz2x1+OoYfEMxTTVpGRoo18O7DuDX2KNeZ4evCSAeoHl4690auETdQOir6pbtEq78WdPpMaU/DPEy44yFFvy1Qbj25Wrqp9Op1METlpm+syX5CshvABwf0+pOm5Q4gU6PbGT3JGkDEA7J061SlVFRuy4pTZTz8Z1SylZaecZbcSghKgDjIHh1GtNar1LtumvVavVFEVpsdVqc9oHwA8ST5a8pqwwqpxZDS2THmSCWlnBaQV8WVHy8RjSdt7SI1yMt37Xwuo1JyQ4qKuSSWoqArCeS19BHbuBnXCxDMtR3QFfccBijWwtEgy4tB89z4rKLS6tuFPYqdzwXYtCjuB2DSXEcK3yOzr4/WE9tOVXZqSqPPat95pqeuO76o4tHE0lZHzZwe4B1OShI6FOf9YDP16zOfBeDnPfVRfK306IaCTefilXbSHf1PtCLG3MqkWo18LWX5EZAShSSfYwB7tWd03Rb9l0V+4bnqbdPp8TBcfdVwpGTgddW3CRnJySck6p7utegXpRXbduimR6hTJWEuR3gCkkHIOlqbplrqVIhmo0lT4c6JVYbNQhy0PR32w6y82QpLgIyFg+8ayelMJdQJMhhtb/5JDisFWPEa8gxWabBjU+FGbjMR2g0002cpbQBgJHkMDSpfu1tvX9VrcrlblVRp+2pJlxPU5RZQ6VkDDoHfBHT4keOkIzJOz8sFol35KmU+xLbp9ScYoNBgQahdM5hua/HZCVSDzAVKUe5wgK19FK9pI4uvAOH44GAdcx22ixJlen1CcviqELDbDJzhppf+NHXqTgg9On166Wni6fZru4elkpNk63XyL0qxrcTjjRY2AwR9/ugJ0aCvGjWjW68yI0CNGjRpKSNZtqUnHVYyfzDg5GsNHu0jOyRSzXtv6PXKg5VECTT5q/yrkNeC571A9CfjpZqFk3XSlhcKS3V4/cJUQ0+2P7D9WumfS/OxrFaeFJQpSCF9fh79QexlWzwulguNY7h5mjUMdNlxuPKRLby00WyglLiVdCFg9Rj3f362qSpxJa4+FKu51eXxbEmnS3btpiFuodANTjAd/APJ8sePn01QJWy4yl0DmMrHfP0s/Aj4/VrkYrDGg61xsvrnAeMM4xQFSYd/kEl19ttjcO25UQFEuQ1IZlJHjHCOIfYc6YaNc9u1yVUKZSaxElv0h0R5zTSwVMO98HStdFUiWzflNuOuqcZp5pq4okltbjbDuSSCB2yjxOqS2moESpVS49p9vmWnLgfEidVpzi47Ul3AwUIwSoEdeyOp1VlBC1Cs5lUgeanQrg3sVM3AEm1acI9PZBtVXN/627wqPA6c9BkDU2jXZddF2vauncWkxIdwIYLj8GOrKVu59hsde6vdqSig7g1grl3FeS6YpAy1HorTYab/hOKeS4XD/BGBqVDsGOKixWbjr0+vyoywqN64W0ssrHZfJbQlBX7yMjQSAinTqHSd9e8pIcom59u15qts0hhU2e61665AXwxnsjqH2j04x4OjBIA667E37LfDxE9ehPfGemveWEgdOo/t0DyGoE51qpUuRZZJ17rxOvdRV6xWFEa9HtYQoZGhSldkKAJ/S1oqipDdMkKiJxIDZLZH6fgR56be0QFB7hTY5/QXXqY8qt1FFv0ZRL7mDJeAyGGvFwnzx2HnjXWaHRYFChNUylxOUw0COv5QnxU4fFZ8Tqr27j0Vu2YsqgtrQw+2HFOOEl11fiVE9Sc50wJUPoAAD3a71GkKDSwDzXxfjnGanFa0us0aBeuKQVY8deaEIRkqKtGrogQuCJNyjRo0aE0ajKptNcnN1Q02OuZH6IkqaBcaz5HUnRoTkhHCATwpx9useFKlDP0epPhn/4ay0JRzTylDiSrw9/hoSAlLF6XYu347MOjluRUZq+BgOdUtI/OcUPIdgPEqGkBmP6up2Q5IcflSF8x59w5U6f+/hrXHL0irVSTVSt2p+tONuqV/i0dkpT5AjH2HUlKVcR41cQ9/XXJxtcuOQaD596+uei/BaWCwzcRAL379O4Krue2KReNCmW5cEISqfPaLMhlSsBaT4axtW3KRZlBgW1QIXqdMpzfq7DKfzEjJJ+snVtxfm8OslH2cHJ8ceesV4gr1AptDuYNVCqTMp5tiZAdcbmU95uZH5SyCpbZzyyfJQ6fXr6O2wvmBuFbDFchDkEfNvx1HKmXR3z/AHa+cJtcpENtwyqg2gAe2nOVJ8hge/3a6B6OkKqRbnueos02VHoktLS2+YgoDro+mtsH3a4HF4GVzPA/ndCwcawtLEYN1R5hzLgzrpI+BB8l9C+0PZIAPkNGvEq4kg+Y17rhHVeCRo0aNJCNGjRoQjRo0aEI0aNGhCNGjRoQjRo0aEI0aNGhCNGjRoQjRo0aEI0aNGhCNGjRoQjRo0aELFzsfPXOtxnHbRcTuQiRVJUOmRltzKbHPzTjSyAp0jzbGVfVroyuuEKHQ99R50KNNYdiyEJcbeQULQvBBSRg9MeWrNWwr8NVFOoHOEjQ943UC26w1X6bHrUOQh2HKaQ6ypPXKCMg6uNcl9HNmo0+0ZlDnpkJTTKlKjxg8CMtBw8GM+GNda1DNmgqeNoDDYh9NpkA28NkaNGjSWVGjRo0IRo0aNCEaNGjQhGjRo0IRo0aNCEaNGjQhGjRo0IRo0aNCAuR+lz+1i3N/i5M/wBmdd51wb0uf2sW5v8AFyZ/szrvOvXcA/t3eP2Cy1/aXz3ef7ZO6P4j21/v9b1P1AvP9sndH8R7a/3+t6n69bR/bC83jv3z+bI0aNGrVlXhGf8A2dGEj6Ix0xr3RoQjXh9rKVa90aICEK9o8Su+jP8AZjRo0JEJSrVyXjHqD0Gl2Y6pKHAGpLjnsPI93TCM/wAIjU2oKqtDlVGry5/rTLvLaiU1KMFLpwMBZxnJ+z36YeLPdOdVlHW1TL6jT68kzYsxwR6e4o+zCfPTHD/C8/fqNat6vRdUAkhXUKTa9QUnWBTlZu3bdLfTWriUio1pwdXEjDEX+C0D1+s9fhpxU202VO8KSntjHbyx9Z1ip1QQlOOp6lOO3x9w0j7iXMtmnx6PRKq227NnoiSnWFhSmGy24SfdkpSM+/XzhtPE8VxAzXJPkF6o8rCU4AgBUlcqTt03VzGV5ptCcLTZ782WQQV/BPbPv1tUnCUnhX2wc+Hu1FpsGJSmBFgKIbGckrypzzKj4k6k6+g4fDjDUWUm6BeWr1vWKhqFGjRo1oVKNGf0tGvO/TQhKV+bd029qc83zH6bKdZXFROjEAhB7hweI9/fXPIsH8FUt23VYggPQkiO0FAhp1GMcTasYXnv4d9dxCi3wpUnOOgOtFRptPqkfkVCGxJax9B1GRqqtSbWEOt3ru8G9IcRwomO03odvBcmCkKbDqFocSvOFBfT6z216EtKSF8XXHUY011Da+3JDj79I44MhbeAxHd4Gi5j2TjtpWj29uAmClb9Ejl7PJUlcpsLJxjmd8Yz4d9c5/D3tH6Zle+wXpjgMU08/sR1v/taXlISgrLqG0DuonAHxJ8T4d9aVTFv85NPpcyo+rp43zEZLvJHh28fhn4acaLtfBbDMm4CajNRkFlwfMJWfED4Y6nTdT6HSbejiBToUaM3njLbIwM+Z9+rqeBa2OaZPQLkY/04ykswTNP8j/CQaVt3VqlFEytViRSnXyFpixw25yUeHMWTgr9wOPfnVPcdNq1l8UisLbk0xTgZanJ+bPGQSA42eoJwcEZGca7EHFtOcfFnOotSgQao2GZ8Rt9oOB1CFjIQsdiBrW/D03ACBHcvN4f0p4hQrc4vm+h0SVtnbL0cPXTV2ZDU6dxtx0urxiN7JHs46HI8Tp9142lCWynJJzkZOvdW20AsFxcRiKmKqur1Td115gHXujRoVKNGjRoQjRo0aELzA16RlJT4aNeo+irRoiAhzkuRy08OJByFDvkEYI+H92uOVSjPWjWjR3EFUWQS9AWrxGcqb+I7/DOuxJTn2ScapLutli5KWuCt7lPoPNjPYJLTo7H4eB9xOqn0xVYaa6/BOLP4Xim1v8dCuY1SBGqEGRDktoVHkNlCwsZ/Vpc2zlOOWyiky1rVKob7lHdz5MLKWj9bXKV/K04VGi3RQeb8oUhc5jwlQQXUnHiUj2x9Y0h7cvNSDck1rjbZl1192OHxwuEBtts5Hh7base7GuO/D1KY7QsvreH4nhMW9rqDwZmU8eI9rOO2veI/m9TrwJWeqlAADzB66hP1qjxXeVIqDSFD80q9r7NUBjnaXXTdWp04zECeqm8K+nl5a8UCFfRxqMqWh6Q1GprLkyS+nmNMx/aKkeJGpMOm3XVM+o2rLbHguaRHB+AWQT9WrqeFrVLhq52K4vgsLLatQA+M/ZeqUE/8Ne8QWnh4uA+YGdSY9o3zL4lLpsemhrt607xc0+7gzge841uo9g1KtOPu3Y27AS2OVGbjPA8S/wDKZQe2r2YCo6A4QubiPS3h1FjnNfmjYfyo9u0FN3VmTBkyJDEKnpQHfV3BxOOrz0KsEDGMn4jWFt2fUaxXp9HrzM9NIo7i8KUOFUzjI5SAfEAczJH8DXS6DbtLtmninUpBQ2vq6s9VOr8VqPiT/dqxbbQlWcADy+z/AIa6VKkxggjTuXzzHekWLxVWoaTiA60ToP5WiHBi0uHGgU6IiMww3whtJzgeGto6e0NZqPdOB3z01jq2SVwNTJXmAde6NGhCNGjRoQjRo0aEI0dyEYzxnGjXihn2vHQg6JA3JoSafNbu6Ej5lCA1VEI78BOEu/USB8CdL4+ifaByen9v2Y11irU9isUmTTZIymWyuMvHvBGfq7/Vrj0H1iP6xTZR4nITpjKUnsSjtj465+OpAtFQDSxX0j0K4q97XYKodLjwOyk8PU+Gqm6JkpqClilZ9bmvsQ2SnulbiscY+A1bKSehSj2T+r3a8tOi/h9uDRaJSX21NUWQKpUFZ6JbAKWx08ScnXAxtTlUHFpvFl9AbWp0DzKsZRcrvNmbUWfb8BqM5QoUmY6ygTZLzXGp1wDPXOcdfLT0I7LB4UNhKAMcI6Aa9SlDCTw99bEjp7fjryznZtV80r4itXeXVDJN17o0dtGs6qRo0aNCEaNGjQhGjRo0IRo0aNCEaNGjQhGjRo0IRo0aNCEaNGjQhGjRo0IRo0aNCEaNGjQhGjRo0IWC1JRhZVhPjrU6pBRzm/rV5Dz+rvra4DxJUFAAd86p7xq4oVqVetLwBAgvyc+XAgqB/VqyABKnSaajwwblLm01RRVafPqTNXl1NqRUJBC5UfkKYwsjlBPiB56ftJGzxqEnb2g1GuPLdqL8Nt1xSuhKlDJ076r/AMQtGPkYmoDsY+FtgEaNGjQsiNGjRoQjRo0aEI0aNGhCNGjRoQjRo0aEI0aNGhCNGjRoQjRo0aEBcj9Ln9rFub/FyZ/szrvOuDelz+1i3N/i5M/2Z13nXruAf27vH7BZa/tL57vP9sndH8R7a/3+t6n6gXn+2Tuj+I9tf7/W9T9eto/thebx375/NkaNGjVqyo0aNGhCNGjXuUAZd6J8dHQoXicFSk8f0CQQOp6eHx0aXrNtup2/HqDdYmIekyag7IC0uLWnH5pz4Z8uumHUnDKYQjWigxI1Uv2PHnrw3T4vrkZs44VP8eOL3kDw8xrfqqqFHlTKlDqkOsyae9EDjfEwhJUULByMrBx31nxNI4ii+k0xIVuHqClVa8ph3Ar0yq1QWhS57kaO21zqo+ycOYX9BoHuCR1PuI0tN2fazaorjVEjJXEPG0tLeDnzJ7nr166n06lw6a2tuMlzLh4nHVuFx10+a1nOT9nbUtZ4lFSu51n4fg6eCpCm3pfxVuKxJxNTPNl4r2+p76NGjW+VkgI0aNGkmjRo0aEI6+efjo0aNHehHsdDyk+/p31jy2icqZbKvFRSCfhnWWjQhHtcSFZOEdhnpoPtKBUkE+/Ro0JQseE8al8ZOfAnoNZaNGhEALz+Tr3Ro0Jo0aNGhCNGjRoQjRo0aEI0Zxo0aEIPU57aDxHHXto0aEoQr2lFfjwBPToPs1R12y7euJReqkBtUrriW2OB8Zx/jBg+Hnq80acqbHupHMwwUjs7VU5LqPXK9VZUZBz6up7hB+tAC/16aqdQ6JR2TGpVHhRmijhKUR0ZWD3BOMn69TtGkGtbotNbHYnERzHkwqylWzb1CS6iiUeJBEg5e5LYSXPcT3x7u2rULKUlCMpSe4SSM6x0aO5ZXOc8y5DfC2olSQvp04uuPI68IHFxpTg690aUBJecKQSoDGffr1XtJ4eLHw0aNPeUsoiF4Onv17o0aE0aNGjQhGjRo0IRo0aNCEaAPaCu/D2T5ny0a9T0PF18spOCNI3CRVTc1VFKodRkMSAJCIrvq4/SdKSEhI8TnXF6NXKQzTG0uy0MrcJKxKyhZc/PPXv113W1aPTpu6DjsqK1KUilB9vnfOBhxDoGWx2GQ53xnKTp/r9iWlc5Crjt6nVBTf0S/GQtQ+B8NeX43xV1GpyGDS69z6J4ilw0Oq1mzm3GwXzTYltI3euYUosrfteKjM9/qlEhz/JpP9uvp+jWtRKBDbgUWnx4DDQSkJjthviAHTiwOv162063qbSIbdPpEdmGw32ZZaCUD4DU9WUpShHXh8deSrYipWMk+S63FeKniFX9MZWbD7oU1xYytfTWeO3Xtr3RrPmK5KNGjRqKEaNGjQhGjRo0IRo0aNCEaNGjQhGjRo0IRo0aNCEaNGjQhGjRo04KEaNGjRBQjRo0aIKEaNGjRBQjRo0aIKF4pPENc+3viSqxttVbfpsyPFk1ZKYCHJC+BJ5igkjPmQddBOAOIj69IO6KXX49KjfJ9KmoXVofMaqDpaQ0A6DzEEEZWMdB56mB2StWBOXEtd0PdtfchNlCgIpNNh0xpOUsMIQlXuAwNWetLHDgcJ4hjAI/tPv1u0nDZZ3vL3lx3Ro0aNRgqKNGjRogoRo0aNEFCNGjRogoRo0aNEFCNGjRogoRo0aNEFCNGjRogoRo0aNEIC5H6XP7WLc3+Lkz/ZnXedcG9Ln9rFub/FyZ/szrvOvW8A/t3eP2Cy1/aXz3ef7ZO6P4j21/v9b1P1AvP9sndH8R7a/3+t6n69bR/bC83jv3z+bI0aNGrVlRo0aNCEaPj20aNCFklRSepKv4Xj7umsdGjQhGveL3a80aREoQfdo0aNNHejRo0aEI0aNGhCNGjRoQjRo0aEI0aNGhCNGjRoQjRo0aEI0aNGhCNGjRoQjRo0aEI0aNGhCNGjRoQjRo0aEI0aNGhCNGjRoQjRo0aEI0aNGhCAM+OjXh4vzdH0dBsJKjJmFkE592vMHOMfacDXilY9lXTpkjxGoFUrTUFTUNDK5c2R0jxGurjnvx4D36RdlElSZ2zDdVZFt3HstlR/RHf7NY49rg4kEg4ICgceWkidFrVelP01c8PrRhElLDhTChn9DI6vOY75yBpooFFh25SWaTT/ZaayeI9+M9SdDHBwkaKTqZp2cbqf19+jRo0hMqKNGjRqSEa8UtDba1OKw2BlSvAAdSde6iVaGmpU9+mqc5YkJ4OLOPgPtxoT8Uw7S0XmQJF3TMqlVclCPJqO2shtA9x6q+safODKhwHGO4Ok/bm7IM6hop8h1pqo08iLKjp6EEdAce9Az9Xu04tp4lFfFr5lxJ1Z2LfzRBv8F67DNYKTQzRZIRwqPXp4aFJXxcTagB451no1zsxWiEaNGjUU0aNGjQhfPHpb71J2kqmzsdFTdhG4NwYEaYtKiE/JwS43J4sdSBzmumPPX0NnpkddfHfpV2nt9vpe8e2b9t+8FTbAU0qkt0OqxWPW3p7jCUlKXG1kq+bB6kBIQrzJ19eU6RKkwI8idD9TfcaQt2OXAvlqI6p4h0OD0yNaH1KFSkxrPaEz8bLXiuGYvBNbUrthr4LbgyIB0BnQhSdGjRrOsiNGjRoQjRo0aEI0aNGhCNGjRoQjSD6QFSqVF2H3IrFHnyIM+BaNYkxZUZ0tPMOohuqS42pJBQsEAgjqCNP2ucekl+113T/iXXP9xe1bR/cb4qLlbf4Om3f7s7jf1l3J/z2j/B027/AHZ3G/rLuT/ntdPz7zoz7zr34w9KPZHwWLMeq5h/g6bd/uzuN/WXcn/PaP8AB027/dncb+su5P8AntdPz7zoz7zo9Xpe6PgjMeq5h/g6bd/uzuN/WXcn/PaP8HTbv92dxv6y7k/57XT8+86M+86PV6Xuj4IzHquYf4Om3f7s7jf1l3J/z2j/AAdNu/3Z3G/rLuT/AJ7XT8+86M+86PV6Xuj4IzHquYf4Om3f7s7jf1l3J/z2j/B027/dncb+su5P+e10/PvOjPvOj1el7o+CMx6rmH+Dnt2P/vxuN/WXcn/PahVL0XdqKuhlupvX3MSw6h9pMjcS4XAhxBylQ4p3Qg9j4a67g+ej69PkUvdHwTD3NMgrmH+Dnt2P/vxuL/WVcf8Az2j/AAc9vP3Y3H/rLuT/AJ7XT8jRkeejkU/dHwSkrl/+Dpt3+7O439Zdyf8APaP8HTbv92dxv6y7k/57XT/rOjPvOl6vS90fBGY9VzD/AAdNu/3Z3G/rLuT/AJ7R/g6bd/uzuN/WXcn/AD2un5950Z950er0vdHwRmPVcw/wdNu/3Z3G/rLuT/ntH+Dpt3+7O439Zdyf89rp+fedGfedHq9L3R8EZj1XMP8AB027/dncb+su5P8AntH+Dpt3+7O439Zdyf8APa6fn3nRn3nR6vS90fBGY9VzD/B027/dncb+su5P+e0f4Om3f7s7jf1l3J/z2un5950Z950er0vdHwRmPVcw/wAHTbv92dxv6y7k/wCe0f4Om3f7s7jf1l3J/wA9rp+fedGfedHq9L3R8EZj1XMP8HTbv92dxv6y7k/57R/g6bd/uzuN/WXcn/Pa6fn3nRn3nR6vS90fBGY9VzD/AAdNu/3Z3G/rLuT/AJ7R/g6bd/uzuN/WXcn/AD2un5950fWdHq9L3R8EZj1XMf8ABz28/dncf+su5P8AntL1j27Hsre287QpFZuOVSmrWt2pNR6xcM+rcqQ/LrDbq21THnVt8SY7IISQDyx013HXI4v7ZG9v4j2r/v8AXtc7i1GmzCPIHT6hWUnHOl/0uf2sW5v8XJn+zOu864N6XP7WLc3+Lkz/AGZ13nVXAP7d3j9gnX9pfPd5/tk7o/iPbX+/1vU/UC8/2yd0fxHtr/f63qfr1tH9sLzeO/fP5sjRo1zu7r8uFzcKBtNYJpjNbfpa65PqFSjuSY8GGHQ0kclt1pbjjjhIA5iQAknr21YTCzsaX6LomjXP9qdxqjeUm5rVueHDi3LZlRFOqaYZX6u+hbYdZktBeVoQ42fokkgpIye+ugaYMoc0tMFGjRo0KKNGjRoQjRqNUpMqHBekwac5OfQPm47biUFw+WVkADzPl59tcntXd6+7msGbXGbPiO1xF2SLYbjwuc/GihuXyDJdUEhxbTYBcWQhOQB+T6kIkBTYwuEhdh0a5Vbe4l7w9zq5tVeyKNUZUK3m7jg1Wkw3YjKmi6pksvMuPPFDnGkkEOe0jPQY1JslW810UO3bnqt92kxCqcaFUZMWDaz6H+UsJdUyl5ye4gZBKeLlHoSQAcELMmaZGpXTNGjRqSrRo0aNCEaNGle/q9c9Fi0uJaVEM6fWKi3T/WVx3Ho9OQtLijKfS2Qstjl4wCjK1IBUjOdCYEmE0aNcfo+6l7wazuHZd2RqNMq9mUdutRKjTYzrESU0606ptDrDjri2nAto5AdOR1BGmS3YO8E5dKqlcv21lU9fLkyYtPtaRHfdQU55YednPBAyRk8vOB0xnOo5pUzTLdSnzRrkytwtxL1r13w9rGrebg2VK+THl1WM8+qp1BDQddYbLTrYjoSHG08whw8ZPzeB1bdq9xKVuxt/RdwKKw5Hj1djmGO4cqYdQotutE+JS4hQz0zjOmHAoNMtElNmjRo01WjRo0aEI0aNGhCNGjRoQjRo0aEI0aNGhCNGjRoQjRo0BQScq7aELzIOvT076xPDxcSeg1lkK+kdIqIdK8HU8Ke+gnHVWsk8CiVJI1W+qTa5dEWgprb9MjyIrkhb0dCSolHnkHUKlVtJjnv0AlWU2uquFMalWHECOLPTXo69tT3tsrkZR+w715ivBEuCHAfrQpOPs1VP2ruNT8qRT6PUgPFqW4wo/UUEfr1hpcYwdXR4Wqpw/EM2lblAo79NGoSWb94elgTSvODwzmMfrV/dqdDtXcapj52JSKOknHE9IckOfHhQkDP8vV1TiGFpiS8KDMHXcYDV6kLCVK4CQO/TVROuGnxXxGTIXIkr+hHjI5y1e7AOPtOmmLtHzFcdeuqo1DP+LZc9XZ+AABI+06nPK282zZAZRHiyHxlLLILsl33gAFZGR37Z765juOUi7Jh2F7lsbwt5AdVdASt+DtZnU1VZuirrtalNjjLTPCZGPMuEHgPuSAfjqljpjSkLh2hTnabBl/8AWaxIWVTZaPENleSAfMn4Aas58iqXlMTU65GXGpbBzEp6lglS/B13H/s6m+0rCyfpdz4k/DwGtmHo16sVcU6/TYePXzVNevTp9iiPNaocRmmx0RIDSG2WxgISO58ST4nx4u/6yd2jRrprAjRo0aEI0aNGhCNHChX01dO2M47/AN3w0aNCXiq+qUWBVFJkSY3LlNIxHmsgJkM9+oUBkjt0UTkZ07bcXHNrVPdhVZ3jqVKc9Ukq8HMD2XB0/OHX6tLauqgOLBI6fZ1/VnUrbGS3Fui4qfMTy5MtSJMfHZxpAx08yMjXD4/hm1sI55FxBXU4ZWcytkmxXTNGjRr52vSo0aNId679bK7d+sC9917Uoz0U4djSaqyJAOcEBni5hPuAzqbGPqGGCUpjVXd+2oq97TqNts1ufRZMpr9iVOC4USIMgdWnmyCOqVgHh7KGUHIJGvzWr3p/eltW5jno52NbtFqm5MOqS6M9cVDaEn14MHh5rDJHKbPsuKW6coA68LeCddq9I7/wlOxUHbW5be2dvKdWrsqFOdiU+VFpr7LER1wcvml10N+2lJK0FIWMhPv1t/8ABZbH0K0NkxvLMhtPXFezz4blKAK49PYdU0llJ/M4nG3HF47/ADefojXcw1H1LDOrYpk37II3/hZ3P5jg1hThee0d5VC+VXvclXotvVqc1TIduVB2p4eVV2kDDKkBHCsPYdBSCfo9ArSl6X+/3pU+jvV7J3KolrRJtoiner3TBQj1mAJvNP8AjuEPs5QRwL+hnoeLGDyX/wAIduVd9+3RV5Nh1h+FbuwsqnPSJsdeOdcst9IbSk56lhoK690r5gP0hr7b2J3Otb0nthaTd8yBDlxbhp64FdpqwFNJkAFqVHUkk+wTnAPUoUk+Os9PBtwLW4qo3MHajpNx8rrscR41iOK0qeGrAAUwA0jUAACNdLCR1uIkrkfob7rX96VVWrW/F4ViJTbfo01yk25aVNlEiG4WwXZcwjBddLbgbb4vYALhCRkHX1nr8mNoNzKH/wCD39MDcbbm7ZVUXYsj5jlxxz1toWG5EB4pyONaWXi2T3+cV8NfelmenB6KV9qaao+9VAivPDo1VluUwg/o5kpbBPh0Jz4Z1LiWCqczmUWywgRA2XJpVBEE3Xc9GoNHrlEuKCmp0CsQqnDWcIkQ5CHmj8FIJGp2uPGWxV6NGjRpIRo0aNCEaNGjQhGucekl+113T/iXXP8AcXtdH1zj0kv2uu6f8S65/uL2rcP+63xCR0XZh217rwdte6+ijRYEaNGjTQjRo0aEI0aNGhCNGojNQgvy5ECPNYdkxODnsodBcZ4xlPGnunIBIz31WQL3s6rXHPtClXbRZlfpCEuVCkx57TsyIlQBBdZSrjbB4k4KgO489CFfaNGjQhGjRo0IRo0aNCEaNGjQhGjRo0IRo0aNCEaNGjQhGjRo0IRo0aNCEaNGjQheHuNcki/tkr2/iPan+/17XWz3GuSRf2yV7fxHtT/f69rmcX/s3+X1Cspe2Ev+lz+1i3N/i5M/2Z13nXBvS5/axbm/xcmf7M67zrLwD+3d4/YKVf2l893n+2Tuj+I9tf7/AFvU/UC8v2yd0fxHtr/f63qfr1tH9sLzeO/fP5sjXCrqqEbbD0lmtwrtktU+07otRFFVVpS+XHh1CPJLiW3XD7DaHG3DgqIytJGu66NWESqWPyyuM7GU16qbhbqbsR2nU0e8KpAZpTjjZSJUeFFDJfbB6ltThc4D4hOR0IJ7No0aAIEJPcXGUaNGjTUYKNGjRolEFa5EmPDjuzJkhthhhJcddcWEpbQBkqJPQADx18ybO7zWdau0t4XDAuOhTHl3xVEMIeqjTLKTMnuerOvuE/MMlHE5xEdUNr4ATgH6f0aiRJlWMdkBBC5Bt9d21LNYqLVDvylX5dtfjO1KrSKRLjzFKajoSA0lptw8plPMCWmuuSoklSypZ5hckjaqqx7Gqno+USBSdw11inFUGnMts1WHCJT60zVUtElDYZBCw+SMgYJONfV2jSyqYqQZhGjRo1NUQUaNGjQiCjSXutuVS9tKFEnT6jSoUmrzkUyC9VZaI0Np9aFK5jzhIw2lDbiiM5VgIHVQ06aNIpgQbrj9p3XtI3T7jpts3HG3Dqs2nS61cD1GfYnSKhwJS3yiGl4QVIUG2WegCEkZHc8+qx22nXltzO9G2HR49zG4oztxtUQNJWzSC2562mqBo9HBkAc4lfN7dc6+odGo5ZVoq5TK+dtt7uoOx907n2nuNVEUp2q3XMuihmScKq8eYls8uLn8s6lwcvlt5XkgY8dO/oyWbW7F2VoFEuSI5Eqbpk1CTGc6KYMmS48GiPApDgBHmDrqWjTDISfWzCI1Ro0aNSVKNGjRoQjRo0aEI0aNGhCNGjRoQjRo0aEI0aNGhCNGEq6K7a9T4+zkYJOlysXQ/Sa4zDl03nU9+PzXJTbmHGjkDjwPAZySOoAJ0gUC9kwuKbQOqcj4Z1Q16+LOtVRjXFcMSG9kFbaV8ShnsOEa3u1I1dbNHtxSHahMPC2pHVuOg93T7h3GmCJsLtemU9Mm2nGly5DPC9IkErcdPCAVZPZRx1I7nXG4txccOAY0S4/neuvwnhtDFuL8W4hu0CZ+JCXGbytlLzbK6glhb4BZTLaUxzUHqCOYBx/Vq+2/aTWr0m1RtQ9VpUYxG3PAvrIUofUAQdeRNl/wapdRpdnXTVIcephtLUaWv1uNHShfEQhtzI9odNapm2m4brS6Nbd/sUChqHD6tBpzbbiP0sKxlGfdrhYr0idiMKaXLIJtrP2C7uH9H8KzEZ6dcZBMZgQdthPXrsuqCSyp7kNy0laBnv11BVclC+WTb6qvFVUQ1zzEDo53Kzjj4e+M+Okig7E7eUWM8wmjqlSKjG5M6a88tT0geJU5nPU9fr1a1PbCz5duyKMxS2I7TlPFNTISPn22kEFtHF3wDk68uMxGi6j6WCbVhlRxGk5QPExJToypBSeDtnprJRV+brkG0m4MemWdLhXtXmm37ZlOQHpMg9SlKgG3D4/nAa6rHmRX2+OM8lSFDPE2cDr21Jpa+CqsXg6uFqupnbfYrepRSD7ODjvritDe+V6pVa5MCFTnZzrQUsZ5KG8BKE+XTqfiNdVm1iHDU2iRWIbDac55riB9WT2/+GuQ3XWqBSr7L1GD7zFQjCXUnW2+Nhr2w23ICh06n5s/HPhr0Xo7iaNKtlqWLtPFcfiWDxNaiXUxYa+CYVcQBSnh4M5znqTrHWLbnOy6UglY4woHOfr8dZa90J3XlLbI0aNGmhGjRo0IRo0aNCEaNGvPzhpFIrNSQpXXoODPF5e/W/b9n1q/axKk4K4URplnHhxjKv7NRcKycfoEfq1bbSNpfNfq4+hIqBYb+DQwP7dcnjr+XgHibmPquhwuXYgGOq6Ho0aNfNl6lVdx2zb94UWTbl1USFVqXMTwSIkxlDzTgzkZQRjIIBB8CARr50vL/wAG36JN3grYsKXbz5zl6jVN5n/9G4XGxj3J19P6NX0sTWw/7biPBRLQ7UL8wfSJ/wDBY29t7t1c24u2O4Venqt+C5URR6hCafdfab6uAPNlvBDYUr8mc8OPHT76KvpTUHbr/wAHy/W47Tbtw2PJk2/DgdVLm1GS8p2GAjuQeeMgZ6Munwxr7/cbQ62pt1AWhYwpKhkEHuCNfm3XK56NO0vpBQ9v01JqkbbbMVCRcblLaK5Uqu3hMOWWWmUe24IrYbbBxhsthDh9rJ7eHxdTiNI0q4Li0z/rz081Q9gpHM2yufSW2dk7K/8Ag5Zdv115cm6KtWYFdueYtXE5IqsmSlx4qVnrw9G8+Ibz465J/wCCr9ID8CNzJ2ydfncFHvX9kUzmLwlmqNo7DJwOc2CnzK22h466j6U+5O7fpH2T+AdbpVl7MWhXHmpNITuBWRFrlZcbcJawwjPqrZI6l1GMgfOddfAV5ba7v+j3d1Ok3Vb1Ttuqw3251LqCcKZdW2oKbejPoJbdAIBBSs66uDojEYR9CuRmcSfzwVL3ZXhzdAvperbYn/wgHpybhM0C5DRrfhhalVZML1gCNDSzEbKWy43kurTxDJyAScdMa+pLM/8ABN+jrQg09ddeuy5n0flEOS24kdX8lpAcH/rNdT9Cxrae6NuZm+O3VFYp9X3Il/Kd0IQrPJqiBwvx0juhoOl11CT/AJfPZQA+htcTHcTr03cikS1rQBG9lfTpN9o3lcw2w9GXYbZiYKltptjSaPOCSkTPnJEkAgggPPKU4MgkdD2J10/Ro1xnvdVOZ5k96vAA0Ro0aNQTRo0aNCEaNGjQhGucekl+113T/iXXP9xe10fXOPSS/a67p/xLrn+4vatw/wC63xCR0XZh217rwdte6+ijRYEaNGjTQjXzl6anpWSPRVsWk1mk2u3W6zcExyHBbkrWiMzy2+JbjpT1PdICAQTknPsnX0bpN3Q2l263ntlVn7nWpFr1JLqX0sv8aFNugEBbbjZC21YKhxJIOCR46EJD9EX0jU+k/tKncRy3vkSfEqLtJqEVKy4yJDaG3OJpRAJQUPNnr2PEOuMn3fu0IVz3fZE6t7MOblUint1UPUoQYElKX3EsBpwic60wkhKXeqljsQMkgHo23+3VlbWWtDsnb63YtDokLPJixwrHETkqUpRKlqJ7qUST56rL/i7r/KtDre2lRor7EH1hFToNWdMRipBxKQ0v1xth9xhTRSohKWyHOMhRGBoQl3YKv7P1CJcdv7X7dRrCn0GpIj3Fb6aNGpsiLKU0lSFOtxiW3OJvHC4lawQOhONJNy1C84HpnS1WNbFNrVQd2whJLdSq6qfGab+VZRK1OoYfXnsAEtHJPUgddOuzW0dftG9b+3ZvmoU966tw5MFU2JTFOOQoEaGyWYzDTjiULdIClFTpQjiJ+iMai3Zt7upB35XvPYTNq1WM7aUe2XqVV6hIgOKWiY9ILwkNR3+EALSnh5Z4sq6pwMiFz3czf+jX16Ot/wBRufaNM96y6qmjXraU64HYSmFtutqCmJcdlZeSVFlSDhsLRx5Ixwq6Pd28d90PeqFs3b221KqztXoEmuU6ov3EuIgch1ptxMlv1VZaTxOjC2y8T09gZOOfXh6Me41Q2S3JtakVS2ahfe61ZFVrUyU9IhU6Gjibw0wENPOLDbbKUDiAKipSyRgI06PWBu1UvSLtPd2ZR7RjUam2nIoNQjtV6U7JbkSXWnnVsgwkodQ2tkITxFsrCiohBHBoQmnZndV7dWk101W2VW9XLWrsq3qxTfXBKQ1JZDa+Jp4JRzGlNutrSooQevYY1zW5Nwd9mfS7bsG26HbM6hsWNIqsSBMuSVBQ8HJ0dpcp8twnvnklsobbwQELWrmAqKNNmxG2+4Ng3RubVb0iW83GvO6HLggGl1V+SttCmWmeU6hyM0AQGUq4gpWS4RgcOVZXrtxuM1vlTd5NvV25LKrXftSfDrL70fkIVKTIblNLaacLpSoEFk8sKGPnE9wIW2ZvPc9cvi5rI2m2/g3O9ZnIRXJk+vfJrCJTrfNESPwsPF14N8JPGGmwVAFwHOFaoele7J28sfcixtvVVuHdVyMWnPpsuqiBUKZUXH+RyghTS2nSlxLgPE60OiCCQr2Z1M2p3X2z3IvW8dsl2lW6duA7HqFShVuXJp66fU22g04+ytpl/mtLCQrkq4SD2dA7qtV9GncG2dsLCsnbx+2qzU6Fe8e+7gm1ioSaeibKbkmS42wlqPI4A4tZQCfoIQOiyTgQuoWbu1cdU3WrG0F82VDoNZhUhq4Ke/TqwajFqFPW8pkq41sMLbcQ4AFNlBHtAhRHe/v677ptyTRaRZ1jO3HU65JeYbW9Ici0+EhtpTqnJcptl4sg8HAj5s8SlAd9J69u9wlelM1u+Idvi10Weq1iflV/18LVJEovcj1blqHMSlvHOHs5XnPzetG/21N+bkVy0ZlCVRq1bdHXN+XLSrNVk06DWS60EsqddYZe5iWjxHkuNKbXx9e2hCp6z6TlcpmyV87po23iqq+29Xl0m4KI9XlIaDkYILio0oRlc0FDrSkcTTeeI54SNZ7g+kFuxYFgXRuhP2HiIt+g0yLV4jku7W2n5jDhWHWltNRneTIbw0eDK21B38qCkp0iH0Y93adsbu9s5QKNttT29wKu/UaUYNQlRIcFqQ0yh1ox0RDyw3yBw8CiF8w55eOrl6WqatF9C2+mbjjQolRatoNymokpchhDoUgENurbaKxnsS2kny0ITHJ3zui1L+tS090NvItApt9PGDQ6tBrfygEz+WXExJbRYa5DigCEltTyCoY4h31AvH0hbvspRuSr7RuR7Kaulm15FRl1J2NUwXJIjpmNQVRuB2KXFJ4VCQFLQeII8NYTdrNy91L2sO4t1UWxSKLt/N+WocChz35zlTqIa5bLzqn47IjtoClq5SQ4eIj5zprlN3eiVvBc1FqkerQtvLkuoXQxXIF5VqqTFVByI1OS+mIlsxXBTwGkhr5lxxBCQCnxAhfZujUSIqY5EZXPYaZlKbSX0Mul1DbmPaSlZSkrSDnBKRnyHbUvQhGjRo0IRo0aNCEaNGjQheHuNcki/tkr2/iPan+/17XWz3GuSRf2yV7fxHtT/f69rmcX/s3+X1Cspe2Ev+lz+1i3N/i5M/2Z13nXBvS5/axbm/xcmf7M67zg6y8A/t3eP2ClX9pfPV5ftk7o/iPbX+/1vVhqBeX7ZK5/4j21/v8AW9T9etofthebxp/Xd5fRGkPfz/8AcXuN/FKsf7m7p81UXdbUC9LTrVn1N6Q1CrtPkUyS5HIDqWn2lNqKSQQFgKOMgjPgdWOmFmY8NcCV0P8AwZfRt/e+ba/0Tgf+60f4Mvo2/vfNtf6JwP8A3WuaepbsfvkL7/m23fuvR6lux++Qvv8Am23fuvWLkVF2fXqPVdL/AMGX0bf3vm2v9E4H/utH+DL6Nv73zbX+icD/AN1rmnqW7H75C+/5tt37r0epbsfvkL7/AJtt37r0cion6/R6rpf+DL6Nv73zbX+icD/3Wj/Bl9G3975tr/ROB/7rXNPUt2P3yF9/zbbv3Xo9S3Y/fIX3/Ntu/dejkVEev0eq6X/gy+jb+9821/onA/8AdaP8GX0bf3vm2v8AROB/7rXNPUt2P3yF9/zbbv3Xo9S3Y/fIX3/Ntu/dejkVEev0eq+dP/Cy7S7Vbb+jTSa9t7tjalrVN28YUVyZRaLGhPrZMWYotlxpCVFBKUnGcZSPLX5CirVQ/wD3ylf+uV/x1+5G83o9r9IG049j7vby33X6JGnN1JqKWqNFxIQlxtLnGxAQvol1wYzjr26DXE//ABVvo3fu7fX85Rv+X1IUX9EevUeq/KP5Xqn7pyv/AFyv+Oj5Xqn7pyv/AFyv+Ov1c/8AFW+jd+7t9fzlG/5fR/4q30bv3dvr+co3/L6fJf0R69Q6r8o/leqfunK/9cr/AI6PleqfunK/9cr/AI6/Vz/xVvo3fu7fX85Rv+X0f+Kt9G793b6/nKN/y+jkv6I9eodV+UfyvVP3Tlf+uV/x0fK9U/dOV/65X/HX6uf+Kt9G793b6/nKN/y+j/xVvo3fu7fX85Rv+X0cl/RHr1Dqvyj+Vqn+6cr/ANcr/jr9G/8AwR778qnbnrkvuOqD9HAUtRUccMvp110L/wAVd6N/7u31/OUb/l9dn9Hr0XNu/RoarzO39RrslFwqjKlCqSWnuEsc0I5fLabxnmnOc9h265nTpPa4EhUYnF0qtItarLei5LmtarbdyaBX5cJmr3dDok+IhlhxmXHfS4pXEXGlOAjk4BbWn8oc56YZp26W2dLkVKHU9xbXiP0XgNRafrDCFQ+NYSnnAqy3lakgcWOqgPHXL/SwrDFNi7aRmrno9FqTl9wJEV6pkKabDbT4U8pvjbK20lxvOFj6SBkZGll7ceiwdj90rP3FXCoO4VJoFRFfRJeAVU1uMlpmcypfV1l1brSWwPyZUhoAewNWZoJWRlLNTaY/JXeWNzNt5UiZDjbgW06/T2g/LabqrClR2jghxwBWUIOR1PTqNWdv3Nbd201NZtW4KZWaetRbTKp8tuQyVjoQHGyRkfHXzfWq7tz8r+jVL+Wbezzl8l31lnHAac430OcdZIbT/wDOYHfTjs3VrcVv7vXR6LVqc4o1ClyTFjyW1HmiEluU5wg9w7hLhx0X0PXQHGUn0gGyPy8LuOjRo1Ys0o0aNGhEo0aNGhEo0aNGhEo0aNGhEo0aNGhEr1Jwc+QP9mqe4JC6aqFdCGkuilSEOSUEZ4oy/m3kY/8Am1KOPMDVvrVIbZcYcaeaQttwFC0KzhQPQg469fdpcsPBa7Qpsdy3Bw2XSaPQ6FT2+dRqXToiXwFLXEjpa5mevgOupy+BvCUo8enCNcusu8vwYDNsXPM5cRo8uBPX9B5A7Nuns24Pf0PgddQbfQ8yh1h4LQ4MoKeufePdr5nxLB18LVLawJndexw1elXZNMrY5xZSpPB089YpSQ3wr88jGs0pdUCksjPx16fZ76wRAlX7rQlaXsucK08HskkYJ0cfshoHIz2UMgjW/HEO3TQlASngwMfojSkJX6JQO2FkfLVQry7fjqlVVr1aYXMqadRkHq2fYPUDrjUWrbV25LaqclM+tQ1VNtHP9UqLieEDtyx2R2x0xp2c8j0OOxGRrnN53489KTbFpVGN60Qsz5SQXEwmwO56Y4/4J6624LA1MZUFNjVZW4nVwozuef8Apcmptk2LIQmqStv6rVqa+chcm4HpEgoBI4y0sAHt566HHunkUtq3rGseOzRWmuUr5TPJStJzltDaM5yT3OB17awpsFmn09unx+Zy2Bw/OY4s5JUSQT1JJV/K1KUOL6XXXum8BwTHh+W4XnK/pFjsWC175vuqS2IVSgMyGZsURmC8VQ4/PL3Jb8RnA8cY1ea87ADwHbXuutfdccnMSUaNGjQlKNGjRoRKNGjRoRKNepGVDXmj9WjKiVklQQoq7Y6/r1N2llNRp9wW8k8AYlmW00rvwOdyPPrjUDp4jI8fh46gxHl02+rcmQncGW85AeSehUgoJGfgcfZrn8Uw/rWDqNOoE/Ba+H1jSxA6Fdm0a8+kniSemO+sPb4R18dfL165bNGjRqeXvQtUlDzkd1qM/wAl5bZDbhRxcteOhx44PhrkGzvol7LbK1B+5qFb66xdc15yTLuWuKEqovPuElxwOEBDRJJzykJz4512TRqxlR7GlrXQDqo2ddfkt/4XKy/knfK2L0Yi8tq47eEdxwD8rJjPKCj8Q26wPqGv0dsHZ612Ng7S2hve1qdV6fTLegU+ZBnxkPNLdbjpS4opWDhfHxHI6gnprjXp57MtbrVHZF4sl0RNwYdLlJCc4hSxxPr+oRU/br6x108Vii7CUWNNxP8ApVMZD3Fcs2V9HWw/R9lXAxti9U4FBuB5uWuhvyi/GhyUApU6wV5cRzEcIWFLV+TRjGMa6no0a5VRzqrs1R0lXCBYI0aNGo5e9NGjRo0Ze9CNGjRoy96EaNGjRl70I1zj0kv2uu6f8S65/uL2uj65x6SX7XXdP+Jdc/3F7VlBv6rb7hC7MO2vdGjX0MaLno0aNGmhGjRo0IRo0aNCEaNGjQhGjRo0IRo0aNCEaNGjQhGjRo0IRpT3J20s7dy05Vj7gUyTUKHNUhcmIzUZMQPcJyErVHWhakZweEnhJAyOg02aNCFApVLj0elw6RCXKXHhMNxmlSpTsl4oQAAVvOqU44vA6rWpSiepJOp+jRoQjRo0aEI0aNGhCNGjRoQjRo0aELzXJIv7ZK9v4j2p/v8AXtdbHjrkkX9sle38R7U/3+va5vF/7N/l9Qp0vbS/6XP7WLc3+Lkz/ZnXej31wX0uv2sG538XJn/sa70e+s/ABGHPj9gniNl89Xh19JG5zjP/AJD21/v9c1YfyDqHuztfvfP3bmX5tj+B78Co27TKPIbrFVfhvJeiyp7uUhuG+koImp68QOUnp20vnbv0uR/5htl/SaV9069RRewMAK4eLw76lUubomz+QdH8g6Uvxeelz/mG2X9JpX3To/F56XP+YbZf0mlfdOrM7Oqo9QrdPmm3+QdH8g6Uvxeelz/mG2X9JpX3To/F56XP+YbZf0mlfdOjOzqj1Ct0+abf5B0fyDpS/F56XP8AmG2X9JpX3To/F56XP+YbZf0mlfdOjOzqj1Ct0+abf5B0fyDpS/F56XP+YbZf0mlfdOj8Xnpc/wCYbZf0mlfdOjOzqj1Ct0+abf5B0fyDpS/F56XP+YbZf0mlfdOj8Xnpc/5htl/SaV906M7OqPUK3T5pt/kHR/IOlL8Xnpc/5htl/SaV906Pxeelz/mG2X9JpX3Tozs6o9QrdPmm3+QdH8g6Uvxeelz/AJhtl/SaV906Pxeelz/mG2X9JpX3Tozs6o9QrdPmm3+QdH8g6Uvxeelz/mG2X9JpX3To/F56XP8AmG2X9JpX3Tozs6o9QrdPmm3+QdH8g6Uvxeelz/mG2X9JpX3To/F56XP+YbZf0mlfdOjOzqj1Ct0+abf5B0fyDpS/F56XP+YbZf0mlfdOj8Xnpc/5htl/SaV906M7OqPUK3T5pt/kHR/IOlL8Xnpc/wCYbZf0mlfdOj8Xnpc/5htl/SaV906M7OqfqFf8Kbf5B0fyDpS/F56XP+YbZf0mlfdOj8Xnpc/5htl/SaV906M7OqPUK/T5pt/kHR/IOlL8Xnpc/wCYbZf0mlfdOj8Xnpc/5htl/SaV906M7OqXqFbp802/yDo/kHSl+Lz0uf8AMNsv6TSvunR+Lz0uf8w2y/pNK+6dGdnVHqFbp802/wAg6P5B0pfi89Ln/MNsv6TSvunR+Lz0uf8AMNsv6TSvunRnZ1R6hW6fNNv8g6P5B0pfi89Ln/MNsv6TSvunR+Lz0uf8w2y/pNK+6dGdnVHqFbp802/yDo/kHSl+Lz0uf8w2y/pNK+6dH4vPS5/zDbL+k0r7p0Z2dUeoVunzTb/IOj+QdKX4vPS5/wAw2y/pNK+6dH4u/S5/zDbL+k0r7p0Z2dUeoVunzTb/ACDrz+QdKf4u/S5/zDbL+k0r7p16dvPS5HeBtkf/AK5pX3Tp8xnVL1KqmeSxHlMqYkxm1tLGChxGU6r49AXSUk2/XahTULOSy27xMZ/+bPTVQrbn0uT2gbZD/wCuWV906Bt36XoHsw9sPruKSf8A/U6hVdQqNh5keCnTwmJomW/VMyqpf6Gw2m8cp/8Apezn+zUmlbgVW3ZyWb1qTT9PkA8qfyQjlLH5jgHQD36Txt96YKPpRts1fG5ZX3TrF3bn0upHFzIe2SwsdUquWUUn4j5J66x1cBw6szJlA7wIK0M9fY7mG/dITS1fF/V9CapSpkCnwJfzkRtTPNcLR6pWo4x1GNH4RbjqUUKuenN+BLcIE/rGlY7d+l9wgKjbZHhHCP8AyklYx/q/JONZJ299L8fSi7aHPh+E8v7p02YHh7BGQfBScceTI+oV1Op9TrPE1cNyVCe0f8Qg8lpXxSjodSqdBgU1kMwYjTCUfmtjGDpc/F16XYQQqHtkf/rllfdOvBtz6XZAHqW2X9JZX3TrVTNCictIwPBZn4bFVL1L+abMpUfZa9rxV4n3nXv8g6Uxtz6XI/8AMNsv6SyvunR+Lr0uv8w2y/pNK+6dWOqU9lX6pWOqbP5B0fyDpS/F36XP+YbZf0mlfdOj8Xnpc/5htl/SaV906WdnVP1Ct0+abf5B0fyDpS/F56XP+YbZf0mlfdOj8Xnpc/5htl/SaV906M7OqPUK3T5pt/kHR/IOlL8Xnpc/5htl/SaV906Pxeelz/mG2X9JpX3Tozs6o9QrdPmm3+QdH8g6Uvxeelz/AJhtl/SaV906Pxeelz/mG2X9JpX3Tozs6o9QrdPmm3+QdefyDpT/ABeelz/mG2X9JpX3To/F36XH7n7Zf0mlfdOjOzqj1Ct0+abU9+xHTVZVEtMzqDJaUVPNViHw+fV5IP6idUw279LxPRMPbIf/AFyyvunUeZtf6W031Tjg7ZAxZbUkH8JpfXluBWP/AJJ8cajWLHscAdQnRwtVtRrjsvonmNcPEOicdtZFbXAPa1xr5F9MMJ4UUrbJI/jTK+6Ne/I/pjFPB8m7ZY/jRK+6NeAPBq8n/S9TzQuycxrzOjmNeZ1xr5H9Mf8Ac3bL+lEr7o0fI/pj/ubtl/SiV90aP6LW/IRzQuy8xrzOjmNeZ1xr5H9Mf9zdsv6USvujR8j+mP8Aubtl/SiV90aP6LW/IRzguvvswJRaVJYbeLDgdaLiArlrAICxnscE9ffrdzGvM6418j+mP+5u2X9KJX3Ro+R/TH/c3bL+lEr7o0f0er1RzQuy8xrzOjmNeZ1xr5H9Mf8Ac3bL+lEr7o0fI/pj/ubtl/SiV90aP6LW/IRzguy8xrzOjmNeZ1xr5H9Mf9zdsv6USvujR8j+mP8Aubtl/SiV90aP6LW/IRzQuy8xrzOjmNeZ1xr5H9Mf9zdsv6USvujR8j+mP+5u2X9KJX3Ro/otb8hHNC7LzGvM6OY15nXGvkf0x/3N2y/pRK+6NHyP6Y/7m7Zf0olfdGj+i1vyEc0LsvMa8zo5jXmdca+R/TH/AHN2y/pRK+6NHyP6Y/7m7Zf0olfdGj+i1vyEc0LsvMa8zpc3KtNvcLbq6rA+UjT/AMJaLNo/rfJ5vq/rDCmuZy8jj4eLOMjOMZHfXPfkf0x/3N2y/pRK+6NHyP6Y/wC5u2X9KJX3Rpt4NiGGR9kc0Jo9X9JD/Sntr/V/P++tHq/pIf6U9tf6v5/31pX+R/TH/c3bL+lEr7o0fI/pj/ubtl/SiV90a35eIe/8gq/000er+kh/pT21/q/n/fWj1f0kP9Ke2v8AV/P++tK/yP6Y/wC5u2X9KJX3Ro+R/TH/AHN2y/pRK+6NEcR9/wCQR+mmj1f0kP8ASntr/V/P++tHq/pIf6U9tf6v5/31pX+R/TH/AHN2y/pRK+6NHyP6Y/7m7Zf0olfdGiOI+/8AII/TTR6v6SH+lPbX+r+f99aPV/SQ/wBKe2v9X8/760r/ACP6Y/7m7Zf0olfdGj5H9Mf9zdsv6USvujRHEff+QR+mplfqvpQ0mqUeHT7320nM1GTyZL34FTmjGRj8pw/K55nw6fHV2WfSOQAo7pba47Z/ACf99a5/U9vPSlrFbptwVG39tXZ1K4zCcF3TUcCikjJApOFd/wA4HVuuiemKUcCqbtl3JGLolDt2H/yRoDOJzd/yCurHDim0sF99eqazG9I4f/xT21/q/n/fWvPV/SP/ANKe2v8AV/P++tK5pHpj/ubtl/SiV90aPkf0x/3N2y/pRK+6NEcR9/5BU/ppo9X9JD/Sntr/AFfz/vrR6v6SH+lPbX+r+f8AfWlf5H9Mf9zdsv6USvujR8j+mP8Aubtl/SiV90aI4j7/AMgj9NNHq/pIf6U9tf6v5/31o9X9JD/Sntr/AFfz/vrSv8j+mP8Aubtl/SiV90aPkf0x/wBzdsv6USvujRHEff8AkEfppo9X9JD/AEp7a/1fz/vrR6v6SH+lPbX+r+f99aV/kf0x/wBzdsv6USvujR8j+mP+5u2X9KJX3RojiPv/ACCP000er+kh/pT21/q/n/fWj1f0kP8ASntr/V/P++tK/wAj+mP+5u2X9KJX3Ro+R/TH/c3bL+lEr7o0RxH3/kEfppo9X9JD/Sntr/V/P++tHq/pIf6U9tf6v5/31pX+R/TH/c3bL+lEr7o0fI/pj/ubtl/SiV90aI4j7/yCP000er+kh/pT21/q/n/fWj1f0kP9Ke2v9X8/760r/I/pj/ubtl/SiV90aPkf0x/3N2y/pRK+6NEcR9/5BH6aaPV/SQ/0p7a/1fz/AL60er+kh/pT21/q/n/fWlf5H9Mf9zdsv6USvujR8j+mP+5u2X9KJX3RojiPv/II/TTR6v6SH+lPbX+r+f8AfWj1f0kP9Ke2v9X8/wC+tK/yP6Y/7m7Zf0olfdGj5H9Mf9zdsv6USvujRHEff+QR+mmj1f0kP9Ke2v8AV/P++tHq/pIf6U9tf6v5/wB9aV/kf0x/3N2y/pRK+6NHyP6Y/wC5u2X9KJX3RojiPv8AyCP000er+kf/AKU9tf6v5/31rKyrOvOmXrX79vy8aLWqhWqVS6O03R6E7TWWGob010Eh2XILilGerrlIAQOnXSr8j+mP+5u2X9KJX3Ro+R/TH/c3bL+lEr7o1CrhcfXaab3SD4JgtaZCk+lwpCvRj3OCV/8A4NzOn/1M673018q7l7Y+l3uTt7ce306LtpHYuGmv09b34Ty18rmDHHwppKeLHlkfHX1RrocMwzsNSLHdVXVdnMr/2Q=="/>
          <p:cNvSpPr>
            <a:spLocks noChangeAspect="1" noChangeArrowheads="1"/>
          </p:cNvSpPr>
          <p:nvPr/>
        </p:nvSpPr>
        <p:spPr bwMode="auto">
          <a:xfrm>
            <a:off x="155575" y="84138"/>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102" name="AutoShape 6" descr="Arpa Üretiminin İllere Göre Dağılış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4104" name="Picture 8" descr="Arpa Üretiminin İllere Göre Dağılışı"/>
          <p:cNvPicPr>
            <a:picLocks noChangeAspect="1" noChangeArrowheads="1"/>
          </p:cNvPicPr>
          <p:nvPr/>
        </p:nvPicPr>
        <p:blipFill>
          <a:blip r:embed="rId3"/>
          <a:srcRect/>
          <a:stretch>
            <a:fillRect/>
          </a:stretch>
        </p:blipFill>
        <p:spPr bwMode="auto">
          <a:xfrm>
            <a:off x="3428992" y="4000504"/>
            <a:ext cx="5572132" cy="27146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4" name="13 Metin kutusu"/>
          <p:cNvSpPr txBox="1"/>
          <p:nvPr/>
        </p:nvSpPr>
        <p:spPr>
          <a:xfrm>
            <a:off x="4286248" y="2714620"/>
            <a:ext cx="4429156" cy="923330"/>
          </a:xfrm>
          <a:prstGeom prst="rect">
            <a:avLst/>
          </a:prstGeom>
          <a:noFill/>
        </p:spPr>
        <p:txBody>
          <a:bodyPr wrap="square" rtlCol="0">
            <a:spAutoFit/>
          </a:bodyPr>
          <a:lstStyle/>
          <a:p>
            <a:r>
              <a:rPr lang="tr-TR" b="1" dirty="0" smtClean="0">
                <a:solidFill>
                  <a:schemeClr val="accent6">
                    <a:lumMod val="60000"/>
                    <a:lumOff val="40000"/>
                  </a:schemeClr>
                </a:solidFill>
              </a:rPr>
              <a:t>&gt;&gt; Arpa üretiminde önde gelen iller Konya, Ankara, Şanlıurfa, Kırşehir, </a:t>
            </a:r>
            <a:r>
              <a:rPr lang="tr-TR" b="1" dirty="0" err="1" smtClean="0">
                <a:solidFill>
                  <a:schemeClr val="accent6">
                    <a:lumMod val="60000"/>
                    <a:lumOff val="40000"/>
                  </a:schemeClr>
                </a:solidFill>
              </a:rPr>
              <a:t>Afyonkarahisar</a:t>
            </a:r>
            <a:r>
              <a:rPr lang="tr-TR" b="1" dirty="0" smtClean="0">
                <a:solidFill>
                  <a:schemeClr val="accent6">
                    <a:lumMod val="60000"/>
                    <a:lumOff val="40000"/>
                  </a:schemeClr>
                </a:solidFill>
              </a:rPr>
              <a:t> ve Kayseri’dir.</a:t>
            </a:r>
            <a:endParaRPr lang="tr-TR" dirty="0">
              <a:solidFill>
                <a:schemeClr val="accent6">
                  <a:lumMod val="60000"/>
                  <a:lumOff val="40000"/>
                </a:schemeClr>
              </a:solidFill>
            </a:endParaRPr>
          </a:p>
        </p:txBody>
      </p:sp>
      <p:sp>
        <p:nvSpPr>
          <p:cNvPr id="15" name="14 Metin kutusu"/>
          <p:cNvSpPr txBox="1"/>
          <p:nvPr/>
        </p:nvSpPr>
        <p:spPr>
          <a:xfrm>
            <a:off x="142844" y="1142984"/>
            <a:ext cx="6357982" cy="2031325"/>
          </a:xfrm>
          <a:prstGeom prst="rect">
            <a:avLst/>
          </a:prstGeom>
          <a:noFill/>
        </p:spPr>
        <p:txBody>
          <a:bodyPr wrap="square" rtlCol="0">
            <a:spAutoFit/>
          </a:bodyPr>
          <a:lstStyle/>
          <a:p>
            <a:pPr algn="just"/>
            <a:r>
              <a:rPr lang="tr-TR" b="1" dirty="0" smtClean="0"/>
              <a:t>    Arpa unundan </a:t>
            </a:r>
            <a:r>
              <a:rPr lang="tr-TR" b="1" dirty="0" smtClean="0"/>
              <a:t>ekmek,irmik,</a:t>
            </a:r>
            <a:r>
              <a:rPr lang="tr-TR" b="1" dirty="0" err="1" smtClean="0"/>
              <a:t>çorbavehamur</a:t>
            </a:r>
            <a:r>
              <a:rPr lang="tr-TR" b="1" dirty="0" smtClean="0"/>
              <a:t> </a:t>
            </a:r>
            <a:r>
              <a:rPr lang="tr-TR" b="1" dirty="0" smtClean="0"/>
              <a:t>işleri yapılmaktadır. Günümüzde arpa en çok hayvan yemi olarak (%90) ve bira sanayisinde kullanılmakta olup üretilen arpanın büyük çoğunluğu yurt içinde tüketilmektedir.</a:t>
            </a:r>
            <a:endParaRPr lang="tr-TR" dirty="0" smtClean="0"/>
          </a:p>
          <a:p>
            <a:r>
              <a:rPr lang="tr-TR" dirty="0" smtClean="0"/>
              <a:t/>
            </a:r>
            <a:br>
              <a:rPr lang="tr-TR" dirty="0" smtClean="0"/>
            </a:br>
            <a:endParaRPr lang="tr-TR" dirty="0"/>
          </a:p>
        </p:txBody>
      </p:sp>
      <p:pic>
        <p:nvPicPr>
          <p:cNvPr id="16" name="15 Resim" descr="arpa3.jpeg"/>
          <p:cNvPicPr>
            <a:picLocks noChangeAspect="1"/>
          </p:cNvPicPr>
          <p:nvPr/>
        </p:nvPicPr>
        <p:blipFill>
          <a:blip r:embed="rId4"/>
          <a:stretch>
            <a:fillRect/>
          </a:stretch>
        </p:blipFill>
        <p:spPr>
          <a:xfrm rot="622638">
            <a:off x="6680717" y="963119"/>
            <a:ext cx="2095500" cy="1394460"/>
          </a:xfrm>
          <a:prstGeom prst="roundRect">
            <a:avLst>
              <a:gd name="adj" fmla="val 4167"/>
            </a:avLst>
          </a:prstGeom>
          <a:solidFill>
            <a:srgbClr val="FFFFFF"/>
          </a:solidFill>
          <a:ln w="57150" cap="sq">
            <a:solidFill>
              <a:srgbClr val="292929"/>
            </a:solidFill>
            <a:miter lim="800000"/>
          </a:ln>
          <a:effectLst>
            <a:glow rad="63500">
              <a:schemeClr val="accent2">
                <a:satMod val="175000"/>
                <a:alpha val="40000"/>
              </a:schemeClr>
            </a:glow>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142852"/>
            <a:ext cx="1500166" cy="584775"/>
          </a:xfrm>
          <a:prstGeom prst="rect">
            <a:avLst/>
          </a:prstGeom>
          <a:solidFill>
            <a:srgbClr val="FFFF00"/>
          </a:solidFill>
        </p:spPr>
        <p:txBody>
          <a:bodyPr wrap="square" rtlCol="0">
            <a:spAutoFit/>
          </a:bodyPr>
          <a:lstStyle/>
          <a:p>
            <a:r>
              <a:rPr lang="tr-TR" sz="3200" dirty="0" smtClean="0">
                <a:solidFill>
                  <a:srgbClr val="FF0000"/>
                </a:solidFill>
              </a:rPr>
              <a:t>MISIR</a:t>
            </a:r>
            <a:endParaRPr lang="tr-TR" sz="3200" dirty="0">
              <a:solidFill>
                <a:srgbClr val="FF0000"/>
              </a:solidFill>
            </a:endParaRPr>
          </a:p>
        </p:txBody>
      </p:sp>
      <p:sp>
        <p:nvSpPr>
          <p:cNvPr id="5" name="4 Metin kutusu"/>
          <p:cNvSpPr txBox="1"/>
          <p:nvPr/>
        </p:nvSpPr>
        <p:spPr>
          <a:xfrm>
            <a:off x="1500166" y="0"/>
            <a:ext cx="7286676" cy="830997"/>
          </a:xfrm>
          <a:prstGeom prst="rect">
            <a:avLst/>
          </a:prstGeom>
          <a:solidFill>
            <a:schemeClr val="accent6">
              <a:lumMod val="60000"/>
              <a:lumOff val="40000"/>
            </a:schemeClr>
          </a:solidFill>
        </p:spPr>
        <p:txBody>
          <a:bodyPr wrap="square" rtlCol="0">
            <a:spAutoFit/>
          </a:bodyPr>
          <a:lstStyle/>
          <a:p>
            <a:r>
              <a:rPr lang="tr-TR" sz="1600" b="1" dirty="0" smtClean="0"/>
              <a:t>          Mısır, beslenmenin yanı sıra hayvan yemi ve endüstride ham madde olarak kullanılmaktadır. Ayrıca mısırın sap ve yapraklarından hayvan yemi üretimi, kâğıt yapımı ve küçük çapta hasır el işlerinde yararlanılmaktadır.</a:t>
            </a:r>
            <a:endParaRPr lang="tr-TR" sz="1600" dirty="0"/>
          </a:p>
        </p:txBody>
      </p:sp>
      <p:pic>
        <p:nvPicPr>
          <p:cNvPr id="6" name="5 Resim" descr="mısırr.jpeg"/>
          <p:cNvPicPr>
            <a:picLocks noChangeAspect="1"/>
          </p:cNvPicPr>
          <p:nvPr/>
        </p:nvPicPr>
        <p:blipFill>
          <a:blip r:embed="rId2"/>
          <a:stretch>
            <a:fillRect/>
          </a:stretch>
        </p:blipFill>
        <p:spPr>
          <a:xfrm>
            <a:off x="7000892" y="714356"/>
            <a:ext cx="1714500" cy="1714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7 Resim" descr="MISIR.jpeg"/>
          <p:cNvPicPr>
            <a:picLocks noChangeAspect="1"/>
          </p:cNvPicPr>
          <p:nvPr/>
        </p:nvPicPr>
        <p:blipFill>
          <a:blip r:embed="rId3"/>
          <a:stretch>
            <a:fillRect/>
          </a:stretch>
        </p:blipFill>
        <p:spPr>
          <a:xfrm>
            <a:off x="428596" y="2643182"/>
            <a:ext cx="2643206" cy="196501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2530" name="AutoShape 2" descr="data:image/jpeg;base64,/9j/4AAQSkZJRgABAQAAAQABAAD/4gHYSUNDX1BST0ZJTEUAAQEAAAHIAAAAAAQwAABtbnRyUkdCIFhZWiAH4AABAAEAAAAAAABhY3NwAAAAAAAAAAAAAAAAAAAAAAAAAAAAAAAAAAAAAQAA9tYAAQAAAADTLQAAAAAAAAAAAAAAAAAAAAAAAAAAAAAAAAAAAAAAAAAAAAAAAAAAAAAAAAAAAAAAAAAAAAlkZXNjAAAA8AAAACRyWFlaAAABFAAAABRnWFlaAAABKAAAABRiWFlaAAABPAAAABR3dHB0AAABUAAAABRyVFJDAAABZAAAAChnVFJDAAABZAAAAChiVFJDAAABZAAAAChjcHJ0AAABjAAAADxtbHVjAAAAAAAAAAEAAAAMZW5VUwAAAAgAAAAcAHMAUgBHAEJYWVogAAAAAAAAb6IAADj1AAADkFhZWiAAAAAAAABimQAAt4UAABjaWFlaIAAAAAAAACSgAAAPhAAAts9YWVogAAAAAAAA9tYAAQAAAADTLXBhcmEAAAAAAAQAAAACZmYAAPKnAAANWQAAE9AAAApbAAAAAAAAAABtbHVjAAAAAAAAAAEAAAAMZW5VUwAAACAAAAAcAEcAbwBvAGcAbABlACAASQBuAGMALgAgADIAMAAxADb/2wBDAAMCAgICAgMCAgIDAwMDBAYEBAQEBAgGBgUGCQgKCgkICQkKDA8MCgsOCwkJDRENDg8QEBEQCgwSExIQEw8QEBD/2wBDAQMDAwQDBAgEBAgQCwkLEBAQEBAQEBAQEBAQEBAQEBAQEBAQEBAQEBAQEBAQEBAQEBAQEBAQEBAQEBAQEBAQEBD/wAARCAHhA5wDASIAAhEBAxEB/8QAHQAAAgIDAQEBAAAAAAAAAAAAAAYFBwIDBAEICf/EAGoQAAEDAwIEAgUFCggKBQgCEwECAwQFBhEABxITITFBUQgUImFxFSMygdUWFzNCUlaRlZahGDhXWGJ2sbQkQ1NygsHR09TwJWOUl+EJGTRzdZKisiY2REaDs/EnVIaT0ig3R0hVZWa1xf/EABwBAAEFAQEBAAAAAAAAAAAAAAABAgQFBgMHCP/EAD4RAAEDAgQDBQYFBAICAgMBAAEAAhEDBAUSITETQVEGImFxgQcUMlKRoRUzscHRI0Ji8BZD4fE0chckkoL/2gAMAwEAAhEDEQA/APvPdm+9yaRufYu3G3tStqnfdPTa1UJkys0eRUOD1Iwg2httqVHxxetLySo/RGB31t9T9JHh4vvo7a/sBP8AtnUTuj/Gd2h/q5d//wA9J1aP4n1az2LXte2eBSdH0Uiixr90iJjekiRn76G2v7Az/tnR6r6SX8qG2n7Az/tjTy39Eay1UnF7v5/sP4XThN6JE9V9JL+VDbT9gZ/2xo9V9JL+VDbT9gZ/2xp70aT8XvPn+w/hHCb0SJ6r6SX8qG2n7Az/ALY0eq+kl/Khtp+wM/7Y096NH4xefP8AYfwjhN6JE9V9JL+VDbT9gZ/2xrBxr0kG1BJ3Q21/YGf9s6ftaneBKg4VYVjAOlGLXrj8X6fwjhN6JCUPSTCVkbm7aEo8PuCn/bGtiWfSUUvh++btoE4zxfcFP+2NOfVxLbctIe4s5cT0H6NZR1pUnDaSCPDTvxW8ic/2H8JOE3ok1UX0kUjP30NtT/8AmBP+2NctRV6SMGmyZ6dy9tnDHZW7y/uCnjiwCcZ+WNWGFczAOsXGUcJS5goIwQfHSsxi6Dhmd9h/COEDsFSlLvv0kKnT4083xtq2JDXM4fuInnBzgjPytrp+7H0keLh+7zbX9h5/2vrFUN6165ItWTkMOLXKpiz9FxsnKmvctJJPw+GpB7CUBYyemT4a39FlGvTbUbsf9KzNe6uKT3NJ28lH/dl6SX597a/sNP8AtfR92XpJfn3tr+w0/wC19SGjXXg0+iZ79X6/oo/7svSS/PvbX9hp/wBr6Puy9JL8+9tf2Gn/AGvqQ0aODT6I99r9f0Uf92XpJfn3tr+w0/7X0fdl6SX597a/sNP+19SGjRwafRHvtfr+ij/uy9JL8+9tf2Gn/a+j7svSS/PvbX9hp/2vqQ0aODT6I99r9f0Uf92XpJfn3tr+w0/7X0fdl6SX597a/sNP+19SGjRwafRHvtfr+ij/ALsvSS/PvbX9hp/2vo+7L0kvz721/Yaf9r6kNGjg0+iPfa/X9FH/AHZekl+fe2v7DT/tfR92XpJfn3tr+w0/7X1IaNHBp9Ee+1+v6KP+7L0kvz721/Yaf9r6Puy9JL8+9tf2Gn/a+pDRo4NPoj32v1/RR/3Zekl+fe2v7DT/ALX0fdl6SX597a/sNP8AtfUho0cGn0R77X6/oo/7svSS/PvbX9hp/wBr6Puy9JL8+9tf2Gn/AGvqQ0aODT6I99r9f0Uf92XpJfn3tr+w0/7X0fdl6SX597a/sNP+19SGjRwafRHvtfr+ij/uy9JL8+9tf2Gn/a+j7svSS/PvbX9hp/2vqQ0aODT6I99r9f0Uf92XpJfn3tr+w0/7X0fdl6SX597a/sNP+19SGjRwafRHvtfr+ij/ALsvSS/PvbX9hp/2vo+7L0kvz721/Yaf9r6kNGjg0+iPfq/X9FH/AHZekl+fe2v7DT/tfR92XpJfn3tr+w0/7X1IaNHBp9Ee/V+v6KP+7L0kvz721/Yaf9r6Puy9JL8+9tf2Gn/a+pDRo4NPoj32v1/RR/3Zekl+fe2v7DT/ALX0fdl6SX597a/sNP8AtfUho0cGn0R79X6/oo/7svSS/PvbX9hp/wBr6Puy9JL8+9tf2Gn/AGvqQ0aODT6I9+r9f0Uf92XpJfn3tr+w0/7X0fdl6SX597a/sNP+19SGvPA9PDIz4ny0cGn0R79X6/ouD7svSR/P3bX9h5/2vo+7L0kvz721/Yaf9r6kQn2iniwfHWIKj9IfoOk4LOYSe+1/m+wXB92XpJfn3tr+w0/7X0fdl6SX597a/sNP+19SGjS8Gn0S++1+v6KP+7L0kvz721/Yaf8Aa+j7svSS/PvbX9hp/wBr6kNGjg0+iPfa/X9FH/dl6SX597a/sNP+19H3Zekl+fe2v7DT/tfUho0cGn0R77X6/oo/7svSS/PvbX9hp/2vo+7L0kvz721/Yaf9r6kNGjg0+iPfa/X9FH/dl6SX597a/sNP+19H3Zekl+fe2v7DT/tfUho0cGn0R77X6/oo/wC7L0kvz721/Yaf9r6Puy9JL8+9tf2Gn/a+pDRo4NPoj32v1/RR/wB2XpJfn3tr+w0/7X0fdl6SX597a/sNP+19SGjRwafRHvtfr+ij/uy9JL8+9tf2Gn/a+j7svSS/PvbX9hp/2vqQ0aODT6I99r9f0Uf92XpJfn3tr+w0/wC19H3Zekl+fe2v7DT/ALX1IaNHBp9Ee+1+v6KP+7L0kvz721/Yaf8Aa+j7svSS/PvbX9hp/wBr6kNGjg0+iPfa/X9FH/dl6SX597a/sNP+19H3Zekl+fe2v7DT/tfUho0cGn0R77X6/oo/7svSS/PvbX9hp/2vo+7L0kvz721/Yaf9r6kNGjg0+iPfa/X9FH/dl6SX597a/sNP+19H3Zekl+fe2v7DT/tfUho0cGn0R77X6/oo/wC7L0kvz721/Yaf9r6Puy9JL8+9tf2Gn/a+pDRo4NPoj32v1/RR/wB2XpJfn3tr+w0/7X0fdl6SX597a/sNP+19SGjRwafRHvtfr+ij/uy9JL8+9tf2Gn/a+j7svSS/PvbX9hp/2vqQ0aODT6I99r9f0Uf92XpJfn3tr+w0/wC19H3Zekl+fe2v7DT/ALX1IaNHBp9Ee/V+v6KPVefpIpGfu821/Yef9r6HLy9I5ptbjl/bapCG1OE/cPPwMD/2vrvV21F3RzHaWilR14XU324pPjhw/wDhpHUqTGkkbJWXVd7wM32Cm7VqXpK3Jb8Suu7hbbQ/WwVpZNiT14Tk4Oflcdxg9vHUt6p6SP8AKhtp+wM/7Z050+GzT4bMFhHC0whDTaR+KgIGB+7XTrz2vi9yKrsjtJ00H8LTspDKJ3SJ6r6SX8qG2n7Az/tjR6r6SX8qG2n7Az/tjT3o1z/F7z5/sP4TuE3okT1X0kv5UNtP2Bn/AGxo9V9JL+VDbT9gZ/2xp70ez+MrGk/F7z5/sP4Rwm9Eieq+kl/Khtp+wM/7Y0eq+kl/Khtp+wM/7Y096NH4vefP9h/COE3okT1X0kv5UNtP2Bn/AGxo9V9JL+VDbT9gZ/2xp70aPxe8+f7D+EcJvRInqvpJfyobafsDP+2NHqvpJfyobafsDP8AtjT3o0fi958/2H8I4TeiRPVfSS/lQ20/YGf9saPVfSS/lQ20/YGf9sae9Gj8XvPn+w/hHCb0SJ6r6SX8qG2n7Az/ALY0eq+kl/Khtp+wM/7Y096NH4vefP8AYfwjhN6JE9V9JL+VDbT9gZ/2xo9V9JL+VDbT9gZ/2xp70aPxe8+f7D+EcJvRIRj+kgCAd0ttcnt/+L+f9s6yEb0ksEndDbUf/mDP+2dPK+3TvrSpv2QJK+JP6MacMWvPn+w/hHCb0SQtr0kQniG522pH9QZ/2zrJMb0kVDpuhtr+wM/7Y0zVev0e24DlQq81mHDa/CPOK6J8h8dKDfpAbTuqLYu+OeHzQofX20jsZuRoX/YfwpNHDa1cZ6VMuHgCR9V1ep+kiP8A+J+2mf6gz/tnTPs/d9S3B2lsm/axHYan3JbtNq8tuIlSWUPSIzbq0thSioIClnAJJxjJOouBuLYtTepzMGvMPrqwcMEIJy9y/pY6eGtfoy/xbtqP6j0L+4M6usHvKt5n4jpiOnj0UO6tzQgPaQfFLe6P8Z7aL+rl3f8AzUnVo/ifVqrt0f4z20X9XLu/+ak6tH8T6tQcd/NHkigsW/ojWWsW/ojWWqArsEa1h5Kl8ASs+/HTWzWhTjUdIQScnxxpzBKCtnM9vg4Fj3+B16XEjJVlIHfP9uuabLaiIVIceShtpJUtfF0AGc//AIdUO3Mk7vO1K4J9WnsW9l2BDp7bhbQvBGZBUPgR01X4jiFthFD3i6OnhupttZvuZds0c1c1Yvi0rfSpdbuKBCI68L0hCVH4DOq+mekVZ9SqyLfsyHKrlVdQss4a5cZOPxlOL6494B1GM7a2Z8y+uhMS1MNhttcjKzgds576WUxITG+EeLFjMxWmrZQEIQnAz6y9nGPdjWPb25p3Ze21plpDSRm02/3dWXu1jQYDDnu9APtMpjVCvq5FNVC6LykQ5LTSmzBo6QzFSVnvxLClrOMdc/VqPh3bfu0kkPXBPk3Na61APSVN/wCGQQfxunRxsePY6dG3EJcLageAePf92iQpEhCmV4cZWOEp7hQIwR+jWLods8Rt7r3mu/M0/wBv8eH6qVTuGkFj2As6RtrOnTdP1Gq1OrlOjVelT2pUeUnmJebXlKvfrskOcLWSMEjxGqU+5KfRFSplnXNIoheZ5YjBHNjNeRQnw1y1W3bzrqmlVvcqrpjobQ283DShkLXjqemdeiM7c4Q+kHucQ75cpkeeirxhdJzyeKAD4H6aBWbfFDhXRSVQ25zMWoMKD8F/Iyy+OxAPfP0SPEE6RqXVvlBtceoxxGnRXOXLZ4/ZC+xIJ/EUNQtP2jtOFMann5TmvoOQ5ImE5+rXJTbdoNp3pFptAedecmtuicy4/wA4toxxJUo/idQEjPnrX9je3lriN6MLpNcSZO23n4Kjx/CqDKBuKb5I01EAp00aNGvXli0aNGjQhGjRo0IRo0aNCEaNGjQhGjRo0IRo0aNCEaNGjQhGjRo0IRo0aNCEaNGjQhGjRo0IXmRr3XnFgZ6YzjvoS4hXj0zjPgD5HSapubxXuj4qxrziCiOHqT4eP6Nc1Qq9LpOE1KoNR1L+g3nLrnuSkdT9Q0QeiVuZ5gLqHCT9LA7ZOsi2tOUkEEdD0/19j9WtMC37wvBSYtLpEmlQnT85UJeGnEo822jheT7xjTa3sZbjSRyKtWGHiBzHm5Xtu+9WRj9GmOqsp6FymUrKrUEkQlfgP5P79efihfF0PQHz+GmFzZSRzglF81n1b8ZvKeI/6Xh+jXjmyc5KiIN81VpvwS4lLhH15GgVaXzI9yq9FAcKvLWJ8ce1jOcHtjU0NmbnUoocv9zleHBBAX9Z4tJe5VE3B2ztd+52ZsCsw4DzQeU62WnUtuOBBUcZyBlP6c6R9akxpeXbJPc6+wapvHshfgdHCc4x10uMVS73GQ41bkJ0ugFEhucOUpBGQRkZ6j3a2BV/JbDyaPRy1jPK9bcyf/h7/XrOO7aYBTdlddMP/wDoaeeunqun4Xd86ZU+Pa9kfV4Z1olTo0CK7Llr5bbQ5jiicAAZwM+GT0HnqLRXrjLfJXZU0r7+xJjFPwBLmcfVrFm3qrX5CKjdpQ2ywvjjU5peUJX0wXD+OR19w9+ekDF/aBgOF2vvLa7ah5Brg4/Y6DxK62+D3VZ4a5pHmo5FauuLBYuWpLhO0111HNipjOpeYYWsDmcziySM5Ix2GmWBUINUjiZTpKJDJJSXU56rB65HnqSOOWUPABPT2McST4aU7DS03QOAYD/OcXLQPpB8rPECPDrqi9nHbG67TvuaV00Swhw65XbCN9IKl41hlOyYx9PnomPRr1SSn6Q8SP0a816oqFGjRo0IRo0aNCEaNGjQhGjRo0IRo0aNCEaNGjQhGjRo0IRo0aNCEaNGjQhGjRo0IRo0aNCEaNGjQhGjRo0IRo0aNCEaNGjQhGhPtHA0a8+j9Hp8dCaTqhz2UniUO3iQB+k656DHdvS5oMmlsumh0mT60ZjiSlMhxA+bDXiseZ6DUJuFUEwLWlLXges4jBRz04zwkjzIBz08tW1Z1Wtit0KHOtGoxX6UUYjGOcp4B0CfcRjqNUmO3rrKiGNEl8jyCuMKtTcTVIOVp6Hfz2U/zOh4U+PXXoWk58MeJ1h+CSePxOc+Glat7h2jQ5iaVU7lpzMuSeGNG9YSXXcdwEg5z7teftZm8lpGMqVDDRJTZxt/lDXqVIV9FYOquX6Re07SeBVXlqKD+LS5Shn6mtd9M3q29rFNnVKj3DGc9SbJdZfCo6wo/RTwuAHr2HTqdIACYCnVMLvqbc76Tg3qQY+sQp+8b/taw4aZlx1NEcrPAy0kcTjyvJCR1J0oI9IChoiyavNs26IlKitc1ybIgpbbwTgYBXxHJI8NQW07VvbhXrVbnu+lSBdsRTaTS6i0WxAYWCWVNJUPb4ggniHbqO41b11Wwm7bOqNvNzEtOS2FoaeU2lQbX+Kce441dUMEqPp8SoYnYf7smuq2NAiiWlzti6dB1iJkeK7Y8pEtgSGyShYBTkY6Ea25SoZQc6qd24N6bKiswart4i5Y0VltLs+ly0cbywgZUGV4Xn6tSdqb1WZdE9NCMmRRa2roqmVKOuPIz7krA4/qzqqqUH0qmWo0hDsPrOYatLvt37pmB4gaj1hWIOvu+OvAoKPCnrrSiQPwT/Rf5J7n363oSlKeEI4dci3TxUEa6he6NGvD0B1zQseYOLHCdZn2Rxa18XMxjWzjQEBR6j4acRKF5xf7deBxJx7WNa3HEpxxK4RnAHnrjkzER3HHHlNIZaSVqWtwABA7qPkB56cGykAJ2UjlP4pBPx0ZGoqnXLbFTx8mV+myVHsWZTav7DrdMq1LpaEvzqvGjoWrlpLroSFL8hk9ToyhdOE/mNV2q4FYSV9fcdQ9crtMoUdMiXKbS645yYzLzoTznT9FCc+JOlOu7ky58Z9O19EcuGoR5pp7yc8hllzhzlSnMcSBn8XOkaq2PdlHkQ92Nyai/X3qGsvO0anxeYhsHpxNDOSU54s48DprnQIZqrSzwxryHXLg3o3+4nkI3E9TAT7bNqO3Q6LsvOnyWJdRioaeo78lMmIwB2OOHBV79NjloWwtsN/c5SwlIwEqioUB+7UJZW5dkXwXGrZuJmY9FTxOMHKHWh72zgj9Gm3jPnkd+hzpMrT8Oqi3VW5oVCyqCyOWoj0XA1blDjLjuMUeA2uOCI6kRkgs5+lwnHTPTtjUN6Mv8W7aj+o9C/uDOmxPtDSn6M38W7af+o9C/uDOtL2e/wCz0/dVdy9z4LjKW90f4z20X9XLu/8AmpOrR/E+rVXbo/xntov6uXd/81J1aP4n1a447+aPJFBeN/ROgHP0euhv6J1rcyhvCO5PiMjVE1srusH50KKpAkSW2ypXLSFKAyryHv1WdxekDt7T6VU3KHccCXU4rR5MZTvDxO+AxqTuuns1u/rap9StkTYMXmVBmd6ypKY8lsewC2D7ZPXv01OSbItCptkTrVpT6XOig5DbOc+PVOkyumWkCOqsqDbSjlNyHOkTpHX1VJwtu7au1kV656jLr1Qmo5zriphU0znryWwDgIB0+U2nxaZT2qdAZbQxHSG20IGEhGuK6NoKHbFLqdf24dctyrIaL7nLJVCdCOpC2T7HYHsB31nbdWarVDg1eOtDglshZKQQCvsrA8sg68Z7ZYXeWVRtW5q56bj9yreveG7pf03EsaYAPL9tlINho/i4PlnVe3cPUd3LNrSP/syLPgKHmEBKk/vcOn6RyuZ9FY4/YWpBwQPL6/PVRbd1yPuTeX3XVetRIztKRIi0egpKjIio4ylx57j7uHhx07AD4mgwq1c1tWsB3Q1wMabiAFXuMwFZ1ep0+tUCbGpM/wBQqDsZ9qLIV3jvlstpd+o9caW9nLTvqyrIiUPcG91XVWGnXFvVJwEcSCeiOvlp1j44FIAOf7Pd/wA+eh1J4QWVnCDk9M/u8TqHTu64tvc6YBY4g8swOwE/qE7KC7Md1jKDrzbqGJHLPCUcQHVJx0OkDZqydx7Ko9Qh7j34u7KhKqsqaxMWkgsRnCOBjB8gNe7LbwI3joVQraLQrNv+oz3YKmamnC3SgkcxPQdDjViK9lI4CVE+eu1265wttbD6jRrBdoCQeUH9h6pGw6HBCVcUrC8cPB+/OlG1P8Dn1eNILaZ6ZTjsjiT1eaX1SfMo8PdnTeoJ6KPQ+4aVb2iqprLd0xE8uVS1h0qznij5+cQrz6dc+eD4a2fswx8YFjIp1wC2tDZjYk6T+ircZtPe7Ylu7dVPYV5aNYvOcLmEnprLX1vB5rz3MDqEaNGjSJyNGjRoQjRo0aEI0aNGhCNGjRoQjRo0aEI0aNGhCNGjRoQjRo0aEI0aPD3a98/Zzw6B3jASSvD7KgFdz1GjByE8PU61SpkWDHXJkvsRY6BxLWoYT18ABqE+WqncH+DWwyqM0f8A0ioymcpbHk22vPGT5noPEHVbieLWmD0DXvHhrR1Ui3t6ty7LTEqUqVxUuhtoXUprbC3TwN46uH3IT4nSxUr2lGqUmkM287T/AJbk+qx6hPJQwFn6IcA6gqOdeitbaWXd9Lt6s3E2LpuDLcQTnCqZL/zT1wj+iMDU1fFssXZa06iLdWH+VzWX84Uy6jqlYPh115Fee1zLiNKnb0YouPxOnUTu3w3+hWjt+zreGXVjJ6JuoO0VWqbJk3hcDiATgQqa4ppkAAdSr6ZPfv7tOtu7b2pbClO0ilNNPL7vqTxOn4rPU6jtkLvl31tlRriqhT8oOIcjTeH6JkMOKZdI9xW2T9en0+Wdeti6dXbnadCuDaDKWgELQltaVeyMDH1ay6/kE63aNNhdVrAX08NZYV+V+7WWjSoWHt+f7tQdwUOJcNDqFCqaOZEqUdyK8kJ64Wkgn44I+sangc64pUVUuI9DQ6tlLzZSHG+iknzGmPEiErTC+ZNpZEj7ll02fIS85Q5btKD2c8xDZy2Qfcg4+rT3zEcXK8vPSlbewu71Bpv3MU29rcgU2NJdcZlppC3pb3G6XMr43eDPXH0Ow1017bHd22aTNrEfdumT0wWlyCxOoraGnEDqUktlOMjx1884v7MsVvbutcUGsDC4kCeR9NFd076m0BpKZ+cpKR7aOHw1xVer02h02TWqtUY8ODEb5rz7yglLY8yT4a5LRrC7itOiXCuMhg1SnxpxZ8Gi60lzhHuHFj6tc192Zbm4NrVGzbxpiKhR6q2liXF4lo405BA4kEEdQO3kNeU0qTKN1ku+6GmDA1HIxy8lPOo0UrTajAqsBmq0iY1KYmNh1p1pYU26g+IPlpbq7abbrkWuoBZhVBz1eof0V/4t39Pf4alrNtag2RbkC07ZpjdOpVKaDESK2taktIHhxrJJ+s6k5DcaTFUzMaQ42sYKFpCkq9xB1f8AZ/tB/wAXxcXluS5gJ83N8fHn5qPd2wvKJpO0laU5VlYVlKsEgdu3cfHqfr0AcR4R10rVSJPs2nyKnSZTT1IiNrecgzCfmGwCSGnfpgf0VcSBnoBrC278erVFjVhiz6ww3NQHWQjhcCkHITg9Mdlfia+qsK7Z4Ti9qLqlVA6g6ELDVsKuLeoWxITYr2faPTx1x1CsUqlNpeqU9iOhfYuKxnUd6xdtUVyYsFqiMr6rkPoEhf1NkcCPj11uj29a9vEVOuyWnJj6w2ahOdTzis9kAr6D3AY1Q4/7TcKwkGnanjVOjdh5lSbXAri4M1e6F102rUysJcXS5zMkNHCuWvOD1/2HXZ4cXhqCuenxKPVKVcMRpDb65AiPrbwOaw4DgK88LSn3+0dT3dKk8IHuHbWk7KdpKXanDm31NuXUgjoR/oULEbJ1hW4ZMrzRo0a0qgo0aNGhCNGjRoQjRo0aEI0aNGhCNGjRoQjRo0aEI0aNGhCNGjRoQjRo0aEI0aNGhCNGjRoQjRoB769wD7XD00k9UnkseJPnrROqMOmx1zJ0lDLLfRSlf2DzJB7aynVBilxXJciQhhlA9peMn4Dzz5aXbZkVCbvZaya/TFs0GfTJ5pkWW2kLMxtbK0v/AB5anQPHHFpwOQF5XSlSNZ4aE+2FZb9wzPutuWEtphsf9EwXB+CT/llD8sj9Gtt5bDUmtzm65a0+VbdYa6Ny4KikEZzhSeywffq02VAkcIwD1766R7jqluqbLwFtUSFqrKtUw8zRMfv59fVUnD243pqkhuDde4sZdJQSl1EOJyXpCMYwVAdOmna29rbQtGG3DoFFZYLKlLS64ONRUv6RJPc6dSMnOjHlqNbYfQtPgH11Uq7xOvdiHQ0dGgNB8wIXEmBHAwuG0VY6ngGNKF2bd2vdMhiTVKFFdMR1DyHltDIUgn+zT6U56Y6ajahNZp8aTMkPhtqOC68rH0EAZz+jUk0abt2hRG3FWmQ5jiD4Kq91obNI3C27vClNcFUfqq6E8po9ZEJ+M86ppQ8QFsNOZ8OWfPVuQWloZ4VqC1E5KkjAOqY28g1XdC5G93blY5dJiLkRrSpTX0GkE8L054/juucvloP4qCcD2zq6oTa2o6UuqKl+Kj3OujuQC5blYuocLqeAHhx1OP3aXbns63braLNfo7LoSlaGnFIwtPGMEpPgceOmsDp31pkBKglCj3/TpjmMfo4SnsqPZqwwVS1pMS9v75e26lVfmUJVO9ZpRlvcT6l8YDjeT1ISCnvqzUON55aT1QOozpb3L2poG4Tcee/Mm0uq00l2FU4Kwh+OcdSDg5Hmk9DqhKtSt96VfUih2TfEy45FuRm51RbnJZZiuNnCkxglDeVLUPHIPlrL3uFVeMTSb3VeN91u6bahq5XxBBG58COvivp9TzKQFF0AHt1162804CtCwpKe5B7ap2hVreK57OgValSLfZn1B5TwbkR3XRGaIHzR9vPMScgnPhrNFpekLPCky9waBS0nqfUaUCceftrPXVG9uV0QU/8ADsk56rRGm+v0hW+uQ0GytKgUjxz00oXdubY1kpIuCtMNSCMpYSsF1fwSNca9u3qk5MZr121qZGnwBDkQ0uBllJ/GcSUALQs+4+OpSDYVqU+SzKj2/CXJjsJjNSnWgt8NoGEjmKyT0HidN73LRc2MtGOmq4uHQaa+qUqRfd9bgTHI1AtSZR6A6ysfKc0cL3GR82pts+Hjqcpu2dJJjz7lD9Zq8aG5AdmP9PWGnDlQKR08v0aeGkAMpQpCCB+SMD9Gsz303/7apat6TpbtyDw32jU7qsZXo5bSTFcxdnw2lf8AU5Qf3amKTszt5RYjUKLb0dxhqSJaUvZc4XwAAsZ+GnbRpdJmEjsRu6jOG6o4t6SYXIqPwpX6ukoWT9LzPidelkqdBT0WBgKUPZ+vXVo104hULxVYXnTKVbV40m/3aIsfJ7DyZs1lfClLXD04gPwhPgNMsfcuyJbjcX7o4TchTbb/ACHnAh1KHEhScpPYkHTO82lxHArx0n3FtZYF1DiuGz6bUHl95DzA5vl9MYWT01zDTu1WAuKNwGtus3dEAg+Pj5lNcGfCltc2JLaeRnHEhQIz5aWvRmI/g3bUf1HoX9wZ1E07Zq06MwzTqA9V6XHbleucMWougFZbKCMEnphR6alfRmB/g3bUdv8A6j0L+4M60nZ6f6kjp+6rr5tJscF0jxEJc3R/jO7Rf1cu/wD+ak6tH8TVSbyToNL9Inaup1OW1GhxLYu96Q86eFKEBVJySfDTXN3R2/gMRZc29qNFamo50ZTsttPMb80dev1a444RxhJ5ItaFWoJptJ8hKbkK4Ukq0OKSptWegwffqvF7+7QNvCIb7pTzzhCEpakJUSScdMaxqV/yalPk0jbtDVSqtKlxo9RQ7lCGGXOJRcJ7L6JHbVG1w3Uz3C4BDXsLZ66eqg9x5qzunt1SKZMWqcmoOPvNNKJxH5SgoqA8Ovj46t0hakE/R4dJdp7b0u16/IuVUiRUarUOMvS31lwtoPZtJ8Bp2cUsNnA9vw6dtEEEl3NdLyrSeynSoahgiepkk+msBQ13vSGrTqq4qUOPCE8pOeoJCDgEe/r+jVTbazvlSyaTMQW/nWsKQygJDawTke4DGreqU2l0+G7UKzNYYYbRwuOOqCUgeIJPx7aovbimpamXIITDrdHdqa3aSpQwHGyjLmPMEj9+sJ2/oMqWLKryRkI0G6n4c0Os6rSIIIIJ58o89ZTDRrsti6fXXrduOmVduE4Y0pUOW28lh0H6Kig5Chjy7A6RbPZZvfcB7cqlU2PFo1PS7Ap75ZDT1TcJw9KJA/Bk9EZ6qCc+Oo25NubQ2Y2zu5nbKgJpsm6H+W6pskkSJB5fMJPYDjOrIpMuz7bEKzIFShMrp8VuO1F9ZSHQhACR0z16jHxGsJwadvQq18OzObU7oJGobHeMa77BcMxJAduFA7xUHc26LRTStq7xi2pXvX2XjPmMKUlUdBPMawAfbIIx54Px07UuO+zAjsS5AkSm2UIkPJGOasAZXw+GTnW9KVqxn6Q75GOvw1sSni4jwlJxqhdePrURZuaMrS4gwATPUrplgyoS9rjasu1qpdr9Nn1FqjxFylxYDXHId4BngbT4n3ajtvL2Y3Fsak3tFpdVpDFajJktwai0GJUf2yMLHUZOM48tSV43FAtO3JdaqXGtppv2G2xlbqz0CEjxJOuS2tnL3vNKH9yLpkUGK6f/AKvUV3h5KOEFLbzw/wAZgjKRkdeh1sezHZO47TWx4LchDpNQk6CIyho35HdR69w2ge99F5cW4FpWqr5OqtdaVPX1bhRm1SJa/Iclric+vAGlG7t1XolDVz9urjQ3N/wZsVaMiMw4V9AkkKU+c5+i204v+jr6Es7afb/b1tX3MWvFjPL6uSC3xPOHzJPXPv0nekZT6OrbCpXHMnLhVO3z8o0eU3kqbqCBlkNjxKl4AHjnGvVsG9lOF2Tm1q73PePHKPoNfuq2tiTn6AQFWe3dRvCHRocO/wCiVCG26Amm1CVHDIljH0eXxFYPgC4G1qAB4UnI0/t8PRCe3bVl1C32rutRil3UwgOSGELeDZwUv4ySk+GDqs61ad22SnnLaXcNIA/Dsp/whkf9Yn/GD3pyfdr2SjWaWZHbrKXdk4P4lIaLNXQlOjXHSatTqsyZFNmNPAfSIJJT7iO6Pr13cQUPZVn6sa6nubqD56LHRr0j8nrrzA/G0shJqjRrz2fDXuhKjRo0aEI0aNGhCNGjRoQjRo0aEI0aNGhCNGveJWQhCCri8tcdSq8CjxRPqUyPGjlXLbW4rAUfIeZ00va0ZnaIg7BdgSVex59NLd3bg2pYzDKbhqTbLshzlssqVwqV8Sccse9WvG1VK8HCluQ7T6OO7meW/N9wP4iPf46mIto25T2eBmjxOv0ua3xFXvOe+vMe03tRwzAnm2t2mrUG8HQeqvbLAaly3iPMBLlIcVfDzNZXLpi6TEcK2o0SW1L4l9uJ1SMjp2CRnzzp7bPLSEo9v3jpjVQ35bNt2HcVu35SISKVmqtxapIjgpSuO4FA81PYIylvHx1J7zNbxOW3B+8m5SUVn5UjeuJqKkBHyeSeby89M9vf5a8N7SYledq7+lXrVwGPBAnRrI5cxrpBInVau0t6dkwtpt2TFXNtrGuS66Ve1ct2JOrlvr4qdNVx82Pny88agd7q5Ptnb6fPpzwb5hbjqeDqEuBtZ6lsOKTxuY7JB651LXxdEuz7Hn3AjgeqLcUNxkIHEl2YRwtNpH9Jwge/OnCy/R8pUGpRbkvyvTLqrkfqz60MQ2D5Ns9QMHVl2G7LX2PV2XVap/RomIMnbWGidt9fE6Iuq7aQIG5SztT6Q9hM2rGtyxtsNwXItFbEZDSaKMKRjPM5xc5ayonJwvOSemrh253Eo24dPmTKYmdHkQJHqsyHNjch6O6BnBTk9x7z21PsMRmmQzGYaabQvBQhAA6Y8B45xqmqhVE7QbuVas12PMj2reJhpFTbbKmItTDnKCXiOjYd5o9pWB7OM9dfTLGwwBUBMq+NGo2lvLf4lqXxJWApOB0GpLTkiNGjRoQjWHh7tZ6xT30IXIpzGeuT5/8APu18y3deVy76pkUWjQ2qPYvrS2ZMxb5VPqjCDhQaaA5bbbh6cSnM4OeHPTX0zJBQlZZRlfDnt3x4a+YdkFsK25pkaOjhk09K401lXQtSEE8SD9evPfaNjt7geGNqWehccpMTAIOqm2FJlWoc3JM9YrVIsu35VZrb6IVJpLC3pDjbZ5bLSB+KlAJIx24R21y7dbgWtujaEC/LNqCp1GqYWqK8ptbeQhZbPRYBHVJ1NzILMpt+JKiB9iQlbbrbgylSD3GtNHpFHt2mtUikU+PEgNAojx46AlKQST2HvJ18zmpQFu4OBNUO0JiMsbHSTrrMq+1nwXb9JSFDsdeLbC2/a7+Hx0q3nfVFtFqPBUiTOq1QVy4NNiI45D6x1IA8EYByT0AySca2WVeUS7mJSGYMinVGA4GZ9PmDD8V09QCOxQR1BHQjGNM/DLhtD3pze6ef0EgdJHlKM4mEvbmc67LkoW2TLy2oc1tyq1UI6FUZpYDbIP8ASWST7k6sGKliK23HYjIYbbAabbT2SgDAA93bSBfJ+53cqz7o+kzNW7bsvHm5lxpf1ctzT8rGFKSk4xhZP1/6s6mX9Qss6Dbc6RPrMOnmTy3gJG7mV1Euoz7OUkeY1Xm72ytp7zUmBRbqk1RlmmTm56fk6SWFc1Bzg9Dka5bV2letnda59znr0rE4XC0G/kmQr/BYXUEcJz36Y7eOpzcu8qlYVjVe8aTbNQr8insF9mnwGit+QjjwkJx7uuihRNpf0vwyqXOdGU7ZXEajXbpJlI7vNIeF33vBd+5lamWlqXE4Hm/E/NqCj+4akYUpmZEjzYzzbqHUB4KR14hjqD8NRdiXBMvGzaPdlVoFQokiqxG5LkCa0UORisdUrB1xSYkyzn11KjtmVSVu82RCQCosebrQ8cd1p8u2vXfZZ2po4JVq4LiHdzOMHlmAAInxieiz+O4c66AuKfJMujWFPfjVJpqTEfRIjujLTjShwn3+7UbcNYdpvIgU6IZdQmrKGWR447rVjsgdPjnX0HcXNG2purVnQ1okk7QsjTpPqODWjdSujUBzL6h4eepFPmJxktx3iFD4FYA/frfTbpgzJSYEmO7T5x6hmYgpWfek9l/Vqnw3tPhOLnLZVw89P/cKRcYfcW/ee1TGjWajw+ytGD3wBj93nrH2fxdXmYKIvNGveEq0OcITjSzrCOUrzRrxtHfXul0mEgkiUaNGjQlRo0aNBMIRo0aNGp2CSUaNe8J157H43f46SeiVGjRx/ioGdejh/H6HRrElICDsvNGjRolEo0aOJf4w6ayS3lJXkgDqSPxR5k+A0AzslWIzkY6kngACeoJ8R1/t1xQ50mqSFs21Rp9XWyShxcdCAwg56guOLSF/6OdaE+tXg8qh2oh94SXPVpVSabVyIiCfaXxEYW4BngAPfGr2oFGg0KlsUuBGSyxHQG20AYwAMa51KrWQdyp1tZmrq9VraW2tUqlSRXr6jtspYOYVKS6HQ1/1jxHRbnboOg89Mm423dGv6kxo0l+RTajT5CJVMqUM8L8R8AgLT5jCjlB6EZ07OgK7hOfAnwOkTdbcJuwaGw1AhfKNwViQINEp6BlUuWQTkgdm0gFSz4Ae8ahuqvqukq2pUmUhDAoLbK9bqavWXtTuEmHJrlOg+vRqjT1FTEuLkJCnUHqw71HsnI74UdW9qtdodt3LFjSJ1alLqFxVdRkVSoO/SedPXgT5Np7DVlaYV0Ro1g59BWO+NVFUd8WZ1WkULby1KpdbkNz1aVIiKbaiNOnpy+e6Q2s/0Qc6RCuDVTekNX3oVgu23TVr+V7olt0eA2n6ZK1gufVywr9Otbm81505XBXNjbwjD8qK23N/+8lWkqg3tT779ISO7ctEqtvil0fFBh12MuIqRIdcUX3mkrAzhAaT55SdLCFf1vUiLb9Cp1BgoCI9PitxWgPyG0BI/s1Jp7awZBDYCuh8dbNIhGoivVSmUeN6/WZ8WFFaBKnpDwaQnt3JIAHxOljeq6J1m7dVy5KZky4URamumQFEgAn4Z0qWj6O1ipjMVO9Ijt0VrgQ5IqFSkqf5jpGXC2M9EFeeh8tLCGrsVv1R6tMXA28tC47yLJwuTS4zTUIL8Rz5DjSHOmerfGNadqaLeCrlu+87stg0JVySYyo0EyUPPtttNFv5zgJQPqOrTpVOi02MiJTosePFbTwttMo4Uj6tdjx4UFQHXSIGhVC3dT6zspMkXfacV+da1QmOS63E5vNdiuOKyp1j/q8k5B1ZFIqsGu0qNVaVJS/GloDrb7ZyFA+P9ox56YpUVidDWw8wl5mQktutqGQUdiNUfEp1R2HlyETFLlWVUpqEwuU2paqa64sgpc6dGySOvgemsxiuH1GP4tL4eau6FSlf0Mp/NGx+YH9x15hW8kL5eEu8R+GvC5wqSlX1axbdS5HQ4gpcS4OJspORrNXAU8avZPv1QgEkhQiMo1W7RrxP0Rr3XFORo0aNCEaNGjQhYq4sdO+ve3sqVk+OvdGhCwUV8QUhvi8M50rejN/Fu2n/AKj0L+4M6bNKfozfxbtp/wCo9C/uDOtN2e/7PT91GueSVN2YyJnpKbTRHUJW07bd3JdQoZC0cVJyCPHTpJsa0Zy21TrYpb5ab5TSlxUKKUDwGR0Hu0obo5/hN7RcKcn7nLu/+ak6tDKuDj5XX464Y9HFEjku1rWqU29xxHkVCQrPtqIEPRqBT2HUnOW46En+zUo2y00T8yhKT+SBrbkuZ4U8BPj31kU8CQfxvPVGx4GkLvUq1HiXOJ9Vhy0cAQ0eBPu6apO+bhvK49wJNi27c0ijU6lRWn5kqKAZDy3MHhBOcAA6u5LSV5UoYV56oS0IEeNdN5sOPSXqt8rOmU8+nBLZ6oCPDABA1QdqMRq4dhz6tLfr0VnhDaTTUqVBLg3Qb8xr00H6rob24tafLn1OpwnKw9M4A6qpPKkJVwAYACyR5a033ftk7YUynVO9a5Go0J2U1ToqXUnlF5zolsY7dB27abU4CiyprA/CZ/140s31ath3bT2Yd+0Sm1KA1LaltJqHDykyWwS24nPiBnxGvGKN8+/uW/iTnub0bqduQ6rvVqve3f8AhZX5asDcaz6ha04hUOtxuWHEkggkdHUnwI7g63bQ7V7W33s/FZre3dHam5dg1NaI6ef6+w4WXXg7jjCytsniBz11AVy/pFSkIsraltitV+SnktFkhUKn5GOa88jICEjrwjJOMavrbCyKdt7ZsC1Ke+5K9TSTIlOdFypCzxOvKHgpayVEdhnA17b7LsLvrejXqXTIovMtBGv0Kpb97CRlOqrD+Di9FbDLW7t5lEf2I+ZeOWgeBwMudwMqyeg0qKuisbXV960N2q1xocb5tJrK2OFM5rOOBQbGEOpyM9BkfDr9TFhpX0kg9c65p1Kpk9nkTqfHlN5+g80HB+g62eMdjcLxe2Nu+mG85aIKi0bupTdMyvlWfdVF3KuS1Lbsx2RW1NV6FNluR2Vchphp0Kc4lEDHTX1Yw0oLSrg9gEgeffx14zT4ceOIsSK1HbQMJQygJA+AHbW/BSniP0s+J1M7Odn7fs1Z+6W5JEk6+KZXrm4dJWbjY4TwpGqUqi/vlb1xaDxKXQtv+XPmkfRfqa+rDZ8+Xgue5bY1ZF63fBsm1ard1VWowaXFdkuBP03CkdG0e8nAHvOlLYy05tv2OzUa6OKs115dZqbnT8O6eLHbsBg9+h1ovhErhurQ4QASQBrzhbVn2AfiNY8weKf36zShJAV303vJSk+59tLSuhxUyTSGGp4OW50YBmS2fMOp66Q6nY9/W2oriFm4YngHCGpIHxxhZ+Izq6uWjqnA6+7QoI6gr+rGu9O4czTdR6ttTqjvL52cuaHGeEapR5dLePdExgp/R5fHUlGkxZiS9HktvND/ACa8nV1SYsKUlUV+M24ypPtoUMp/RqhaxTkVjelNpWGG6Oy1DWuqvR2U4yCnBSkjgyOLHb8b3amUaoqyIiNVWVsPa0S0z4KUCVD4eGvdTsrZqoJTxwL+q4cJzl6PGWgn3gNg4+vUXIsTc+BlCGKHU0Ds9zXIx+tOHP7dKKtNwkOlcjZVm6ZVzaNccl6v0fLdxWhPjIR2kxCJLSv/AJVj/wBzXGm8LWU8mG7V0R31o40tSgWHTjoeiwBj2hp7i1mq4mm9u4Uxo1HKr1DSOP5ep593rTf+3XA9cz05SYdqw0VN/GXny7wxmPcVYys+4D/S1EvMQtbCk6tc1A1o3J0CdSo1a7stNpJTBo1VFr+kBa9R3FrO09wS4sa5aOsFbTLh5amiGyHDkfNjLmOpPbuOxtVPGrK+Ltg8PAe3n7/q10t7mldUhWomWnY+HXqkqU30jleIKy0a8Sh1KUIeCkrx16dCfj4ayUlSTwrHDrtK567wvNHFwkFKeIjqBjOca9GPifyeE9frz01jIUhKeNDqG0DqvmHAHvJPQDQddEHUaJdZmXDcbsqNTHmKdBjyXY3OIDkhzlqLavcj20nwzjGu+Da9PgzhUnlSJs8Jx63KeU+98AVnoPcNabJSma1UamELEaoTnZMbiBGWyfpYPgo5IHkR46ZFJTxcBQCkfRPh+jXyh297W4pe4nWsGVyKTDlGXQHr4+sxK32GWNGlQbUy6nqo2m3JblSq0qjUusw5FUpmPW47bwLrIPYkDt11JKV9NPiT30l2vs1t5Z9817ce3qG2zcFypCalKDrnzwByMJKuBHUfigadSopGOHA1gL2nQFUG3LiI1zCJJGuxIjx+ytGEgQUn7pU/5S2+rcNC2kOGKVtoKwE8aFJc8fPh6aW7H3AuHcajQIW1tsPVOaiO2zLmSwtmnwXQAFcR/wAYsYOACM47+GmPbjb6k7xVy4rhv9+RUIdv1l2lwaLzCiC2htDaua6gEF1xXFnCiUDtjX0ZT6VTqbDZg02AxEjsoDbTLDYbbbR34QkdAPcNe6dlvZ1bvsaVXEyHA98NG2oHxHn5bBVdxekEhiqay9ihFrsS89xbidumuwF86ClbYahU93GOYyyAEcY/yhHH79XAzhxkB1sZ8cpxrdyWijlltJT+SR01nwpT0A161a2VCxpCjbtDWjkNAqx1QvMuVd7x3vVbKoMJNusMPVqtT2qXAQ9+DS64FL41e4Iac6eJxqEtfZKFIq0C8NyKzLvC44bgkxnpyj6nCdByDHjfQQUnsoDPQddRu+NdplA3P20l1+UqFSoblQmPS3GnHGGnQGW2gooB4FHmuYUrAwlfXPa3aNKptVhpn06S3KjudW32lApWPMEHqNTGiEw+C7mEhJKU9sf89NdGsEpRxFSU9fPWehCNGvD215lWhCy1iO+vT2OO+kHdW/pe3toSa3Fjpk1F51qFT2F9UOSXThAUB1wOpOPAaEKHvDdipRrjk2NY1mTblrURpDslKHgxGj8zPL5rxB4CcLOO/s99Vrb+yO+MV6sVeTf9ApT9wVB2qOwY9MLiGXXVlSk5XnPU99W7tRt/KsymTJNfqAqdw12T8oVaVywAp4j8Gnp0QnsP0+J0/BlspAKMfAnULEMOtsSo8C5YHN6HUJ7KhpmWr5krUrdDbVxf3fW41WKOBk1qhNKPJ97rJJIHvGNdrl/WvKtyVd8OsMOU2Ezz33mnPogZ9gjuF5xgeJ6a+jfVmP8AJpHwGNUJvj6O9sXDEl3VZlKEC5YS2aiIcZ4tRKstpZUGpDOOBZI48KACgsJJJAwfNsb9mWH3J49l3DuW8j4eCsKOIOGjkn7X0ebUnpm5dzx1tVWujEZpSesOBnKWh5cWApfnhGe2vL5oldt26IW41q01ct5pv1Oqw2RlybHPVLiR4uJJz5nppisu8qRdlKZqECQhp1v2ZcVwYdiuYwtCk5yPHqemptkuhJQ4ni5f4RXXAWB2we414Ze3dexvqgrsOndLNYy9DofMGBrzVswB7RCrZDlT3TuqjPrt6p0q3Lcd9eeFSZDD8ybghKAj/JJQSc+JUfLXXatv7sw9z7prN0XxFn2VNisN0KlNxW0Ow3Arq4pQGTgZHXvkaLuvLdCmbp2ratu7eR6nZ9TYU5Vq8qWUKgrB6AIx+7xzqwUOPKyfYcC/oK+j59MH4DUi9u6tpQaxtNvDqMgQc5AmdhJDiQPRNaATvqEk7r7ks7RWBUr+et+o1v5PCP8AAYI+eWtZxnGDgfVppt6tCvUKnV5piRE9fhNSww8nDrPMQDwq94zreqZTUzkQHKpEbmuArRHU6A64B3wnOSPeOmt0p5inxX6jJk8mPHbW88tWSAgAkk/VqoJaLZlEUf6kzmnccu7pGviunOZUFfVLuqsWdW6fYtYapNwSIhRT5zqQoMP/AOUIP0unn21p29pd7UWx6PTdwLiarNxR4wTPqDLIQH3+PorhAxjHTXm325Flbp26q67FuFqq0xEpyGiQ02tPz7f0hgjOB0/TqEvHeKlWTuTaNgzrdrtQk3k6tlidDi8UaHwDu8rOR8BqZQpX1RrsJFHUEvM6OEA8yZAETB3TSWgh5PgmB+2ZlJkOVK03okUSzxPxXmipor/ygSOy/Pz120O3fk9b9SmOmbVZeDImOYzjwbT+QgZ7DUk47y1OvNlBIPQHpxHHb9OkDZ+8907zh1pe59gt2nJhVaREpzaJfP8AXIY+i8enTrnrnrq2q9osdxLBnWr6wNKnAIzDM4H1JMeGy4NtLelW4jWwSrEUpXAVOoHF2KcdNcFYotKrEEw6lGQptXVPD05Z/KBHUEeY6juNdTzpUgBxZUvjAKc9Ox8fLAz+jVd3BMuW4twEWJQ7ok0SnxqSuozHIcZp2SpZcSltoqdBQjIVkexnpqiwhlc3PEtn8MsEydhHWNSu9UAjK4SCpak3Q1SHnbfuqpNJqUNAPOdwPWmuzbuB4kDr7wdTcG4KRUnwzEqMN9ZH0EKwdRdq7cWla7kiUzEfqc2QcPT6s963IcIPbJHAge5IA1L1S1aHVGQkwGmHgQtL8dIbdQfcQP3Hpr3Ox9s1pTyULiiXaAF4MTykN/8AKzFbs4XEvpPjwXSecEhOeuDnp+8e7WuVKiQI6506S2yyjAKnDgahHaPclBcVJpdUcqwxh2NUlJCj72nUAcB9xBB93cYNipXRVoXr1HkQ6fAPOW2+U8Tz/gkAE+wk+OeuNbr/APImBusKl7RrDuf2nRxPIQdfUaKqOC3HGbSeNDzCmYNUptRSVUyptSuDGeDuB/SGuvUDXaWumVSPcNDpaHVttralx2iG3XmjjBT4FaSD3z3163fFqutl1VVRE4RhTczLSknGTkkADHn1GrDsr2us+1Fm25okNcdC2RIK5X+GVLB+XcKd0a54dSpUzHqk9iSCMgtOoV/Yf9WurhQM+2Pd0J/2a1U9Qq6Vjo9nrxI4h4nOOD369KeA5XxkeJ8B8fLUfDFVuqqJolpOtlAJMuoOMlbLGOvABkcxZPvGBpZHWE5jH1DDRK7XFNt8HMcCT5Z6ke4eOoS4LuoVuyolOmynFz5q+FmLHHMWpfgMeHwOrHpOyFpFpT9yqlVuouHiXKdkLZKD5IS0UhA/f79V1vhatqWhUrCptu0sRJE64fWXXVLU4XUto9oKccJJV7QwM+eqrFsSbYWVW4YCXMaSPQKzt8NL6jRUOhXL93VLUrktR5bk7PLTTy0UuqXgHqPAde/u1sVT715KqqKrHMrHGKbyE8jH+S5gHHxn8rOmJOE+w5xI4854R1Hko/Htj3aiaZeVpVK5p9mQK7Ck1qmNByXAafBdZQfFQ8BkjXz3iftZxnEcr8PpZG0xLoOaf/tpIB21C0dvgNtQkVDM7SuePe9ETCTLlvIhrzwOMvdXGljuhXTr7jqTj1qmVBpL0SfHdSfyCM/oOuuRT6cJCqj6hHMoDq9yhzMD+l3/AH6h/kGzLoR6+zDpkwLKwZUN5BBWg4ICmjnI8cnWltfbXRPfr2joAAJbrr9gPUqC/s26C1lT6qV4hw8fGMflZ6azA9n2mcK8epz+jUR9720uEZiSeHx/w+T/APr6jhQqUuQuis3bOdZYPMcpvrzRcSg9uIgc3g+vV3ae2LBLkPJp1G5ROoBnboT13MBRn9nLhkd4a+f8LmvLcGl2uyYy5SPWC6hriwVoY5h6OOkdkDVm0PZygz4jNQuOrTa8p3DoC5BERQPX2WUfNlPlkaVWbToKaa/SWaYwiHLbKXkqHFzM9CVE9VkjHU9dTno2V1T1iP2dLcUKhaNQkUqSypeS20XS5Fx/Q5LiEj/1erDst7QKfaqvWt6FPJl1EnVw8fL1Uk4O2yaHvOYq2qbTKfTYrUOBCjx2WBhttpsJSke4DtrsSlCPopA+GtbH4PiGcE9j4a1vuoa9pRwAMnwwPMny1tRrqU06aBYTVLSUlDiknySnJUPLVQbPsxr7v27N1Jrhlphyl29Q0uDpFitcKnigeBccIye55Q1juZvfbkyj1G17Anya7cr4XCjNUtlbqWnVjh5hfA5aOHJPfOQOmoSwNmdxtpLbjU/b7cpCipPrEqBXqYJiHpiwC7h1txpxAKyep48AePYqjbdfQ6Wm2/oISn4DWeqz2y3NrN4vVehXPQU0W4LekIj1CK2/zmF8QJQ407wjKVAE4IBGm2s3bRbcZber9cp1LQ+cNKmym2Qs+Q4yP3Z01Kpt0FSFJHcgjVVejexHVtTTFpbRxmVN5px1cX6w4CT5nGB9Wuy8t77Ktu2pFXpt00irzOFbcGLCmtyFypBGG0JS3kkcZAJ8NdOy9t1K0dtaJSKo0G55SuTKaPdK3XFLUPqCh+jQl5KwP9HSxetgWvuDTF0S7aJGqEYqDzZdQCtp0fRW2fxFjzGmrA1gpCO/CNCRqpOTaW8u2za3LCuxd200YKaLcK1uPtpz7QalghfboOYVAeA66f8Abi/IV/22K5HYkRH2nnIsuHIGHYshv6bSveMj9OpyqPxoMZ+oSChKI7S3XHCOqED2jj6gT9WqA2j2/wBwLotp+9o27VYt+Pdk+TVVU6DFiK5IcXjgC3WlLz7PnpeWiXzTp6S0h97bhVuoQlTtfqESltK7YW450IPn01aMBJ4ng77SuPI4gM8OP9udVzRdgrMg1OJWanMrteqEKQiU3Iq1Vedw6OoXykKDWf8AQ1aDaEN9QnBwATolJC2cKfLXjn0e2dZaxWSEkpTk+WkQtKW0hCeE4Goa7U09Ns1RVWV/gSIb3OOezfAcn44J1MLJLeVq4SPPVQekPPlzKbRNuKUtxEq754jurSCeXDbHE+c+H4o/09RrutwaDnnopdhR49wymDGv0A1W3ZB5x3b2klCpDkUpXyXJSyp0oycZ/dp+CE5VxHj9ytctGo0Ci0yJTYLZSzFZQy2Mn6IGM67C2OuE9++sCXl+p3Uq6e2pWc9uxJOqyHYeGvdeDtr3XNckaNGjQhGjRo0IRo0aNCEaU/Rm/i3bT/1HoX9wZ02aU/Rm/i3bT/1HoX9wZ1puz3/Z6fuo1xsEs7oHh9JraNXDnFuXb/8AfKQNWieLl9D37dNUb6RVPRUt/tpIzkiQyPkG7F8TLpbV0VSz3Gulmm1iOlKYF7V2MgeC5q3R+hZ1Z32C1MQiqx4ChOxFls7I4K5kpUlPVQ/TrFlKy4SpaMfHOqpZq1/xFJ9WvFuWhH4sqIgfvQMnUnQ9wbli1aLTbsp0JKKitbUaXFWccYHEAoHtkA/o1TXGAXdBhqQCAu1HEaFZ4Y3dWC7LQgrUp1CG20lRUo46DufhqkqHU27quq4bqpk5cmkTJCI0RKW+EfNJCFrB/HGQcHx1z3pc1w7pVOXZVD5tOtyO6Y9UqCeipPTqw17vMjTNR6TAocRqBTGgzFjthplkD2WwO2Pfrxvtvj1F1F2G0tSd/CFsbe0FjQz1D338ug8fE9OS6ClaJCSPwYa4cnVab1UWFPZtWRJ5UrguOHFRTH+PlVASF8lxHsEYKW3FOA5/xZ1ZqU8KSjiwnOR17Dy0jbjtfKVUsqk85phEm7ISvWFnHL5Dbr5HxUGuEefFrG9i2VBjttlO7x9Oe6i3JApOV/W3ZtsWvBRBty3olLb4ACmO0AfrPcn3nTCwyhlKkoSRxK4z8T31zsveyF9CfHHU58tdTa1qH0f06+vmgD4Vl9ea260vqCUBQOOo8M69cdKcAJ7+eomv1yFRaVJqk1aEMxUFxwqPTAGT+4dNdGidkGOagqruvZ9EmuU6pVNRlNHDjMaM5IUg/knlg9RqNk72W4QRDpVfljwLdKeAP6QNV1a8dbNBjLkoIkTMypCu2XF+0c+Z66lz9HHEsjyz01O93Y2JCp337pIHJMtyTLS3k26r9sRqumG6/FW2sSPmXYb49ptxxtYyAFgHqOoB0h2zuVuRcVq0xDcaJRA1GDDr7mHnHigcJLaQcAHGQVEZPhrKrWvQ6480/UoCHltDAUT1PuPmPdqQajMstobaQlKG/wAGkDt5acKLWHMNU2pfvezKBBWEeRfUBXPhXjKeX4plsh1o/HB9j9+p5jde8aQlty4LYjy4Qwlx6mPFx3/PDSwCse5GT7tRGO3kO3TXvTy9x9/u+GnZGH4guTLmq3YqZoG9DFf3VjWjTXY8qkz6YuSy80g8TUhH0m3D+ISMnB69NNr24NFYvNmyH+YipSIxlITj2cDwyO59w1VdQpDE5xiS28/EkRnOay/GcKHWzgg4UOoyCR9eo5200uVdq4vl6rmsMp5Tc5ctalpR+SMnt7tIbek86GNPupTL8x3hzVs7gboUHbuGxNrzUlbUh3k8cVIdKD5lIOcZBGcaTNiabLr9xXNujUIMiKiryOTTEPI4FKjgDicI/pEJ/wDd1BC2qUtx6ZUW3KhNkEc2VLWXnT0x3Ph7tbaJd0zbmoNU2nzPXqX+Fdpa1ZkRWifwjfisZ8PDQKAbSLKepO6UXralYZtANlfTheZUOEcRWfq7f89ta5VQjRlIRJeaYW8rltJccAK1+AAz1PuHXVebh7vUqk7WVa9badaqDzTYZhMqJwqW4Q2y24O+C4pII1Ukrapq6HHqxurXJdy1aQ3wpWpfKbg+6MlHRsg+I1gu03amx7KNYbwmXbAb+for22t3XIOTkvoy4LroNq0t2sXPVIlLgsp9qRLdQyjJz0ysgZ6dB392vnm4Lkpm7m5lCuO0qBLdodEhSWJtTlwVssy+aBwpZDiQtzC0jLgHBjPXWmXaNsW4pu6dzrzmVluiJEenyK9LyxCQcYwCcFw9AXD1PTTy09GkpjSYzqHGV8DrK2zlPAR9NPh1B8O+vMu1PtMp31m+1w1hLXgtzGR0kDylT7fD8rs1Q7LS3btC4etEjcX/AKkaSN3LqrdnUBmlWDR2pVw1zjj05lICEJWhOVLJ7HHQe/i92rEU+oOqQlzoPM9T7hpE3ipcl63/AJepSi1UbekoqcLCOLPAcKR8MZz8NeV4VdVK95RF44uZMQSYJGgnwJ0Vi9ga05NF85WLa+5zkW278kWRaNqypXylC3IqNUqLT02M0MFk8WcDJPFw9xhGcDB13bX1CsWVTr0sGTCve/q5btKk3FTa8ywWYtTQvHLiRVhSg4evh38NL1qr26nbY780p+0WrO+W3UTVN3DVPmp4cSSzJyT822XMYx0yvTEZNwbSbWbSXTcu7NHtChW0uOzXqfSzz2qiy4s8tptSM90nvnxJ17e6+uqD3UaRyy4NAEjlmGoJP+IGg1CqTRp1NXCU625uvTFVmz7NrBue0rzu2k/KaaTKaMptnGQpLq0jhHVB7kEeIGpemekDAq1HrdYttunV+NatS+Sa0uHIdQWZIWEnAcbGRkg5BI1Tu3rN1+jp6LV23Bc9BlW3WGp0v5LeU4ak6nmuHlvYOTwf299WDZ3rtU2zt3bKnKp1Quq66fGql0VaDEEdDLL4S9znkgDDriChOD16LOu7u1F/hYqPt3l7M+WScw01cR4AaRMyo7sMtq8ZmwVc7Mq+5UVD0an0ZpqQA424qW4roRkdA3g5yPHSzuBRb/EFqsNVL5bRCc5syhx4/KEtjHtNtni6uAdQDjJGOmrBp8dmmw49MjpWlmEy2w34ZCAAMnx1V1pVG/tprWvO7PSDv6nVOnxZLk2JIYYx6tCAPzZGBk9v0awr/aBjuLNewVgIIAZEOfJIIEc1Lp4Ta25BDfVPNJ3KsKqUmJUqfdNIDDzSHG+ZLbaKQR9EpJBBHYggEEEEAjU3BrFNrCRIpVQhzEo7+rSA8B8carF9zYkWA9vHIpdHXb8qKKt6+YwwqO4AeLHmc/p1lRNv9kNx7Vpt72xQoioFRYEqJUISCwvgzjiyO2MH9+sdVw2i9/GqNqATlnKND03kkayrEPIECFa6lBCvbR7XcpSeuNZqzyytkLcOPo9P9uq32L2cg39aHyrXL4vR1ldQkMNNJrj3JUwjAwOvv/cdWcz6JeyaVcybb8ipL/KnSlPn9+vQLD2SXFTLWfXAB8DKhvxEDTKlH0fdxNs6Bblccunci34txVK4qi9U4suqMMLZcbeLDSUtrUDjktNHOOuSdfQsOdGmRm5cSS0+w62FtutKCkKSfokEdxpTb2h29ptAmW/RrSpcOHNaW2421FQMlYxx9u+lr0dakqRtVCpLr2ZNHlS6e4FKAILUlZSkjuMNls/A693tbYWtuyi3+0AfQKoec5JVuoPEkHvrS6+tCiEoWoDuUjOPq8fq1gmWUlLfB+LnP/hqs987/Ta1rrpNIecNz1z/AAGkRI7mZDjq8DKQOowPLUnwTAnysRItSYVFqMBmUy6jhdQ82FpUjv1T16Z6ds6oWwL2qu2V3Xltpa+39w3TRKXNZegqpvJIhLfCi5GVzHRgJKQR8T20z0jardWTRo1Jk79VdcNtpLTr6KewJXGOigH/AKfQ5HFnOrEsLb229uqO5RLdZeS268ZEh55wrdfdI9pxxR7k476VCRp2+dw2xyZ+4W0tetqjPuBo1NyTEktR8noXm47zjiEeauDpqcvDeKnWnXUWtFoVZuGtLZElVPpMQuuNMkkJW4r6DYJSfpEZ8MjTbdVqUm8qDNtyttF6HPZUy6g+RGM6VtrNpI+27M5+XcUyv1SpKaEioS20JdU0w0hllvCfyW20jPcnJPU6UIUNN3N3lXhVH9H6phpXZU+t09o/WEPqI+vWu1N2L7cvyl2XuNYLNAVXGn1016NPblBbjSCtbbnAfYPAFHPux46th5lCWyQOo1T7bzTvpKqclqRIRCtkmKSR8xzJDQUc+JJOPPrjR5JWnqroPbVVb1UG4apbtPrluw2pdRtmrNVhqEoEetcDa2y1k+PLcJHmQB31ZLs9lhJckutMoHdS1gD9OoeXWqHyFrkVWI02gEKPPTgeJJOenX9GlATZUfYN/wBJ3AtuNcdAVxNPLLTrK0lt1h1H02lg9iFEJ+vOnROeEZ76pDZGfBqV3bizLVkPyLbkTI77Lx6oXPLbglcvzGEs/oGrtb/Bp+HhpDqliNFnrndZYU8lxSMrCcA+7XRrQ65y1fRz06f7NIhfNXpG7XWU/e1kVlFNcgyaxU5MSc9CeLBeR6m8oAgdCeMDwzpJpM687bn1Gh7b3RSr/iU9fIkU6VVGxPpbv5LhGeg8QrB1ZW5dTk33vFTrejILdMsVtVRlPDu7MfaUhpv4BJWT7wNKlMsnaPZR66dw0MxKCquyTOrU957hQVE5KjnoBnw14J2+vrc4u6g0FzwxoDYkFxJ35jQjUbq6s2u4YK9Ztnd6pMhyp7kUynOuHjdjwaPz0NDwAWXQV496BqJ2s3Oiy6WaJfV6UxV0+vyIwiPcMaQtAJDbfK4iSSBnp34gNWbSZsKsU9ipwpjUuDKaQ+xIZPMQ80sZS4lQ7gg99VbvXetEolQtmwa1YNVrsW+Z4gLnQWc+oEe0l5SgMggpSQfDgB155ZvbiVQ2FamA4690BpGWSZ9OXNTT3e8Cp+qbPWlXN1KHvFUHKgmv0KK5EiNpkFEcoUgg8TRGSQCe+NPrzLb8Zxl5LbjboKHELBKVAjBH16rRm0N2oCW4UPdBlxmP7LXrtLacfUgduYopJJ95Our1XfKmAOtXDblc4xlLMiMtjPkAWwOuo9ag+4LA64DsohskiB6jRGYCdFKxqPbe1Fn1T7kreh06HBZmVAQmcNJLgb5ij9eBk+HQaSlVjeaLaL97ypdpOQ2ae7VXHgy8p5hsNFwpS2EELPAMZCxnOu+dQNzNwi3R7zi0yjUHmNuTmIrpdfqHAeIMg5OEcfU+fY67aXu9YtR3VlbDR2pAuKlU4VBTTkYlhLJHDgK7Z4DjGp1BlWiC5gFV+r3nR0N0nXlJKNOeg5Jitu5HX7Lpt1XU9Apq5URt+S8ZLfq6CsZIDueDh9+dQtU3z2gpgK5W4dGDTf4Rbb/OSM9slvPT/nGkh7anb+396KVDRbLUqBW4DpjxVErZiSGiXC4G+wyBgHz1cr9v0SRGXDep0R2MWuSpBaThSCOoPTtqLc2+HUHteS4tcMwAgQJO2+2yUFxCSFblV65I3q22li1CYl0Dl1eqpMCAlB68wcwc10dB0S2cg+A66m7Bs6TbSahUq3UvlOvVl0PT5SWi2joPZbbB/EGen+rSpIYrOyPDLp0t+o2JzeGTEc9p6jIWejzaj1LIX3R4A5HQE6syn1SDOZbciyo74cQFNqbdCi4g/j6bigfTocOwaBSdzEyeod0+yGby7dd6EIZSUJHTvjQ4WvpKKe3XrrBLyuErXjh7ZJ6Z8tR1eamTqPUGKXN9QmuRXWo0st/gXSghLmD3wsjWeY3O9rXCASBry8fRddgpLlq4AlaEHg7jsT78a9KUcIH1YVpF2atu/LRs2LRtxr0+6itIkOrcqITgFs9UtjI64098SOL2hnTru3bQrupioHtaYB5GNj1Q12YbQsehUVrSg+ORpDvKixr4vi1dtJaER6fXFSJ9RewA45GiBJ9WScZy4t5JPubOn10p4ens6TrBl0epekFLXdE5LNQo9LQ1bsJwY5odJMp5J8T80yMeAB89bn2a2zrnHmNmA0Fx18NI9YUS9MUSrjkbQbcy220Kt5lvlICUltwoIAGB2Ouf7yW3XAQmlPhfg4JTnEPh109+x09kdRraEDHbX1TTrv2DtlmjSp8wq3GxtnKCUyahW5CEHo25MHBjy6JHTTpRrfpNBgt06kw/V4zWSltPgfP46lA2nxA1pecLbiUp7r6Ae/8A5Gnmq9+hMobTY3VohaZkhEJlTxWhtKEqPE50QnA7k+A1Qm+W4O118WamiUG4olfuJ1wSaLFoLyZ0xMlHVK8MlXLGD1KsDrp23nv9qiUdu06NBTUrouQLh0qneKlKGC65+Q2kZJPkDqT2o22t3b21KZb9OZjyJVMgsQZE7kJS6+pCAOM/Hv8AA651KTKrCx4kFP1BlUxa24iVmLbF7QJNs3XIbQHIVSa5XrDnCOMxXBlt8ZPZtZ4MnOumhbW2Nbl+VXcij23HYuSuM8ioTm1rKnkA58TjuB21et62Jat80Z6g3VSI0+HIwCl1sfNnr7QPcK8j541SdU243R2wPHZzr1628z7QgSnAKjHbHg24fwmB2BznsBnXh3aL2a3Vq2pWwKoYcILZjTeAefkVcUL5tSBWGyZZ0ZqRDkMvAlD7S21gHBwRg6p+xKZtZ6NlLRt7Rp9ZUzLkO1Z9x9h6aqKJDvAh15xtvDTRUMDOO2nel7mUidU029PgVOiVko5iINWiORnXB7gsDOoWi2WndquboUul1ZEWM+xSoKZqSVIEyOS+Wve3h1nI951kOynZm7vLyphN4HU2EZi3aSNifUqTXrta0VG6qwmpQfQrhUjtlKcglQP0T0zgE+OkKkbL2ZRd1qrvLT3aga9WoqKfKSp8rjNoGOobx0PTvnSvcEjcCRfVD2nuJ2fRqiavy1SKBzWm5kMxXOGS2T4NuhJKD0xqRtrdqPR6jUNvdyKu3TrgoTphPSpPzLE1H+LebUehJHXS3fYvG8Ds316IMmWuDdTEgjzCRt3Rquyn0VroCuL2s476g9ulPQfSCqseinijT7cafrKUpylp9uQUxFk/luBUkY8mUaPvgWSGg4q6KZjHUqkoBGlDbXeLbSxt1LzRU7vpzzNwRoVRjPJVxHmtBxpUcY7nBQsD/rF6l+y/D7mjj2esHNADuRg7DKfrPom37mmjAX1QZKmk8DgwQOLiVgdPPHfHn8dU3fTsPeLc6n7Vs1RbtEosV2fcyKfM4SXM8DUVwjqCFgKI6Eg644d+3B6QsgxtuqjULdsyM6tioV5LfJmTXQPwEXPVHXGXB18tWrYW3dvbe0f5HoMdQCiXHpDq+Y8+4rqpxxw9VEnPfX0sqKI1XXbVoW3a9OTTbYpManxUYCW46QOgGBk9zkdcnJ66k34jbaS6hJKscPfoenTP9n166kMoaSUoGBn/AFY0PI5icAgHuDjPXw0spF86TNxKJtXuNuO9Xm3ZFRqrdPeotOaBU/V1ltTaWYwHdRccS3jwzk9tMtj7NMVSWq9t2URLguaqIC3kFXNhwkEDDLKe3AnsF/jYz0zq0J1pUKpTolTnUyO9Lp6yuK8toFbJPfhPhqSbipacKwskZyAR289IlPglin7UbcUirJrtMs2lxZ6E8CHm44BQM59kdgfeBnTYGgFlfGrr4eGs+Ea90JEaxX21q5qxlRT06n6vDWmTUIkYEypTTI7e2sDHxzoQtVUix5cORGl9WXW1ocBHcEYP7s/p1XXo7+tRLImWxMWHVWzWZlHaeH+NbbUCF/XxH9Gi/t8KDbyhQrTUi5bsm/NQaPTzzXFL/wAo5j8G0nOVqPuGprZmzplmWQzDq8oSarNfdqFReT2XJdIK8foA+rS8kJ5Q3gKz3UcnWzWKU8PjnWWkQjWLmeE8OstYOK4UE6ELQ6nhSskgjHbVW3rKTB3is9c2qoaYm0+dHjxlNcRdfyyokHw6D92rOWFJS5x9UeBz1Oqr35kVSl2xBvSmMI59u1JqWtZQCr1Q5Q8B5ZBz/ojUDE257Vw5/wAKfhjS64awf3SPUqws8WPa7a9CdRdKrDFUpsSqRSFMSm0OJVnvnGP7ddyZDnMKEoHTWF6Ec05wLHFj9wtujXhV24vHWKi6FDCQR8dGUpFno0K9lPv1qS7nPGMEHGk5whbdGsUqKs8Scay0iEaNGjQhGlP0Zv4t20/9R6F/cGdNmlP0Zv4t20/9R6F/cGdabs9/2en7qNcbBIe/H8YbaP8Aq/dv9tL13p+gP9mdRu/jiG/SE2kWtXCn7n7tST7yqlgfv1J4CUp9sHP5PUfp7a2tv+WPMrNYj+d6L1R4h7Sln69Km5FLZr1Fh0iS8+0ibUmG1qZdKHSjhcJHEOo/J+B00ryE98a4a1SU1yIlgPeqvMPNyI7wRxcLiO2RkdPr1wv6VSvbvp0zBIMea42lXgV2v6FdtPgxqfBjQ4bJYait8tpGckDGME/8nXbj2sKa/f10s8ncTmfO1K3yEdnA06Cr4pzgfp1i49uA/wAYS1QoxbOFr4nXuafMDCeD4ZOvlyr7Ke0VWqXVWMJPPMSPMzsT4LdnHrR8uc4z9009lcCUZPj10ibwfISbIqcivl9kR+U9BeYHz7c1DqfVi0f8pzS3j4nORka7VQ77kLERdfpiGu7spEVwPD3Bokj/AEs/VqPrlm0eZH5Fz1+fIg81txxEyU2llxxCuJs9ACCkjIwc/o63uB+yLFra6bd1qraeVw+Hp9iodftDbObkYCVIWzux6QTNBp7FSsK2Hpvq6C658oKaKvDqnBwv/wAdW5tLuKjcm0UXEulOU+UiS/CmRVO80NSWHC26lC/xgFJODgZ1851ys12hWBXp1uy5IhNyUNQp6mjIdixyrDr7bZ6uBse0M9TjVpWlf1n2patOtLaG3p1XpsFhtLU5xzlx3MgK4i6QVrUc5JCO5Pjka9R7MVsSvLm4pXT2vbTdlBaPufRcrl9FjGv2nqronS2Y8dTz7obQhOVqUcYGqJq1Sf3AnPzapMck0aPJWmHBSeFlQRgB1WMFw5PY5HQ621qZcl4SEru15hmE0eNqmwHnC0V+brpCSv3AAD4+HRHjssthDLKGkNpwhCOiR9X+zW7o0hSGY7qgu73iHJTWPtcw/jHPXp/Z5a2KSpP0iP06hUTKrNuGTQ41QoNFaiNhSpFUfWHVAjJLbeAFgf5+sKbUpfy07Skz49ZiBsrRUIcR1hHHn6Ht5B9xSSNSSATPgq8UnNZxDspzRoCVFXClPX6tCgpPgTpmxhLylGjR9esVOITjOf0HppeUpJCy0aOwGQepAHQ+OvM+yCMEnsnIBJ8hnSIzStiOLhKkd86hapZ9BrVUh1qZSm3ajTzzGJGSFjuOpHcdfonp28tdNRrEamKaZcjTZMh9ZDMeK1zHHMdzjPQDzONZiVXHusKxbjc9kk8TTKRjz6ujTpczbRKKbquwlI1/WncEmot1uC4wKRDejz50Rr2XZpjuh0ZHYrBSDnHhjx0xHca1lFSFyXeS51blBhfJUvuQCOuR8NTsO39w7gwIdBj0lhHXnVOQCojxw21xDp36rHbSZfNuyrdumg2hbNRdeueWoVCfMcaDUKFCBI5aY4yPaIIHU9R1UNee9tOzGD44BeYrULeG06tO31kLQYZXvKDTTpt+q4txaftjupajlpbg0CbUKDKdC1uONuNILiCCDzEKCwOg8NNdHlWhbtNp9BpNShR4cRluNFjoXlKWwAEjJJ8PEnWt63K3KUpmoXnIU0s4WiLFQ0nqfJfMOuNW1lvNpcSp6eUrPzmFNpCsdTk8vGCPEY+rXieLUeyAoMt7e5rFgmBuJ+Yeey0FB984k1GNCjp2zgnbz07dwXpcKEQaeuAaIiVinvZRjmKbx38c+eozeKtS4NSo9DmXC5bltVVuX8q1Bsjj4GwCGgSCGwoFWVAZPXtq02yiOngBWktt5yrBARjx93vOvmjfSvu3dBuiv0N22qpTrXYRSqczWZ6I9NlzX8c/LuQF8KCEjC/ppV11Q4CyrieIUnXGtNgDQYGgmG8twTOswfJTarslMxuq9h2XTYFj3vu9dezVu7jRa+7BotBZoDzpM6itugJW6FFSeNLjaMucHGSk5Oue75W1WyN6m3bMsONVJV1tx7gu+m1smSzb1LYbLqpDLSwUcbQyR37Yx11ayKQqH96TaqyNz6Lt1VqVCRWaha0BCpTc+MofONsknq3zFOHOTnOewJ1LVu91rurcyVcfo3OPx7WojqIlUCGHnbia4TmIjpkBwdMdcDOvQ2Ym99eXtL2me7mLRAcGs0Jy7jN3f2UI0pHT/dV89WRvBbl1U+09sIHpSXiu4Ylc56alIphQzXW3MKbijIOWx29vzOvrLZyLCm7d+uQ5IbrFXemSatKbA5yZq3XAQ5nqeX0SgK8G0+GvnWqVvd+Eqm3ZSNvtq6U1WhAcsm3K22iJVYjuE84EEJBcT4AHy1bDdatiLvU1Ch1il2xU6ZDRIujincqNNlvoSUx20uYbLgA4lrHXDo7nOoXaK2dd0Q22GXd8DK7vAyQ4NAkSY5idNk637p73kn3aKxrq24tWRRrw3EqN4zHKg7LTUJ4HNaacKeFr3gY8fPpjGuPbGnbs16m3NSd/aVbkqLJnuNU6PFa5jT0Lr0dSskHIx0Pv051xdZn2zVl2U/FcqrkJ9dNW4SqOJPDhviKO6ePHb9+k+zLou2ydu4cjf24LcauRCFmWac4Qhw+AQlWFrWR4AawjWXlzTr1sgL6jm7Nh4InVoAEDrrupctbA5BdtAte59yJNwWlZ0ezqda9v8qkuQ6hRlyGXlllK1JDSHEthtPHwcJB+jpto/ottKpUek3Rf9WkwG0BpdJpTLNKp4bGfm224yELCev5Z1N+jdRZ0S06hcNUgPwZd01WXWvV3k8K22HHTyQoeC+Vy8jwOrfCVFWcnA19F4H2asbOzpB1JueATIBJdGrtefiqWrcOLzB0UVb9u0m2qbHpFGhMxIkZAbZZaRwpQgdhjz9569dS5HgdZYGc517rVgGNVEWpKce/VYVXZyot3NUrosHcKrWm7WnA7U48VmNIjyXQMc7hkNOcDvRIJHQgYxq0fMaQdyd17f21gxnZsWZU59Ukep0ulwGwp+ZJ4SotjJAThAKiVEAAd+oBH1GU2l7zACePBVpuA/v8AbffIrEfdOm1Vm461ConrEyjMpkQzIeS3zmuUEtqUnizhxCh07asSydobZsqcuvIXLrVxSEcEqtVh4ypjvuC1fgkf9W2EI92qZve5959ynLeqMOw6HRodCrUSrmLUKu56xK5DqXOX82wpDfbuFnTI9udv9T1uVR2zrQkMIJcNOj1WRzuDvgOFgBa8dugGs2e2mBtfw/eGzMbrt7rWInKvoJpviSeo7+WtwSEjqSdVdavpDbUV6nNypN1QKPNKAqVAqcluM/FXjBSoOEZwemU5H79WLBqcGqR0S6dJbkx3AFNvNLC23En8ZKgcEe8a0VOrTqtDqZkKPBGhXdo1ilXF4Ea9yNdZ5pFi4gONlB6g+eq7u7Z+PcdysXjSLurNt1pmMqG5LpZaHPjkg8txDiVoOMDBx0wNWMe2sVJKkkHxGnBJqvmvdb0frmqFMauWRuNXbwNDaMpNCrwa9SlpHUpWiOlok4HcnTJtvtNsBdFvU28qTtXQC3VYrUkR5kVEkMFaAS3wuAoBSTg8IHUaudcXnNrafShaHEYUknoOmCB7tUttLT12vuReVh0WqSnLcoZiPxYcgJUqLIl8155tpQOeSeJsjIzkLHYDKhGqt+DQYFLhtU6lRI8KGyOFqPHaDbbWDkcKR0HUDUokcKQP7NCDlI1lpqVGtLqCv8fA/wCeut2vCM6aZjRCoTcnby+bfvKduNt7Totbj1dpsVijPPchxxTKSG3WXMHBAUcpx1Oq5vet2zX7fkWfu7ttX4lIqKcyI9TgcUdSfets8eM+IA19duNFRHbp+nXO/ELqSkqR16DIz/z8NY7F+w+GYtde/vBbV+ZpIKl07t9MZBsvmWkXVYFn7eLqVslv7nbcp5DTFOSVcmOwn8Cls9QQB2PXqOvXXftjuVRN07Kp962qmazT6sklpMpjkuYBKSCkk4PTz8dTe520NVolZXuDtdRoUhyWgMVy3VOpYaqaB9F1o44EyBk54ui+mSMdalvmp3Nf1rGwNqrgf21vLmpdZarFJKPmGnEl5tvg+aOQf8WVnp4DJHjuP9hqmFVSTJDnA8Ukw1p+LNHPx6Kzo3QqDx6KdstO9atybqF9LoSbNJAt1MIf4T3GebnuODPfx1E3zx77sRqZtBvY7QZFq1kNVldJwpSy3gKjuZAwRg+7TFuVf8raPa+RedUolUuaVTWW0SG6XHCn5DnRJWGyegz3x4a69srSse36Uu5bLstNB+61QrdQYcSUyDIfHEoujJw4CcFA6DWYFZ1Ok7FAwAiGsytblJHxFzTMmNZ6qREnJ9U7KA4Ut9ijonHbHv1zJgwW5Ds31WOX1s8K3FMoDvB4J4gOPGcdz46Qb4sfcSvbj2hddtblrotu0YyBV6L6oFip8YAR7eRjHw1s3KqNwGt2patMra6I1cNQcjS5jBQXwG4zrobSV5AJLaRkjHXVbbWQqvZwqol7SXRPdAkZTtOgHXTRdC/eRsuO6pUuVvXa8GitBmRAgvvS3Xl4DsReUhAH46gvJ92pCZt9c9Q3ipu5UbcarxaBDpPqTlsIWPVHnuIkPEY74I79enfUVJ2our7p6Jcbm58mYzRpfN4Z1NT6yWP8Y1zm1JygjI/B6Z9u93dvt0o9SlWJcTVYYpE5ylTFojOslEhsDKSHEjOe+Rq0ruqW9AVrE5g2nkcQ2QJJiZGngubYJh3WUyyo7RSGnFoWHMpPMAIKD3yD0J8sjHfSc5sfteqR61AtVimSGjlEiluuQXevX8JHUlf79Tt70m4axaNYptn1tuj12VEcagVB1nnCPIx7KinPhk/p1y7aUW8rdsql0S/blbr9wR2AJ1RbZLaX1Z7gf8/DVNSqVbS0dWo1i0zGQEzEHX6rpo8wQoiXtBS218yj3ledLc/KauKU8B7+F5TiCfiNbNubirrk6tWPds5EmvUB1BRKKQgzITgyw9gDHGDzW1kDukeenlSeYeNrt/S6/wDJ0q3ZtzEuWZFrUOtT6LWYTS2WahBWniLZXxFtxKwQtGeuOmNSLa/ddMdb35kEaOOpHTXeOqaWZdWpkzy3ONTSx/iz7Rx18fjn4a3JcTxhPK4T1xxHr01X33vtwktky966qR48ulx09PrJx8dQtoSKtB3QeoNKumt3DSYcY/LT1SDfKiS8EpbacQ2nK+2R2HXJzptPCqFSk99OqDlEnT9yP9KOIeit/wBtXw0j7gRZzLlBuuj0pybPtesNVPkspHPfj8txlxtJ8+B4qxnB5fv05uOJbV7XHjgySPD3Y7n6hpNmN3PfV7M7e2fVvkf1eB8qVqpoYD7sdguBtlpsZA5jnzp9rsEk4PbUvsfSxC5xqi2wEvaZ73wwOqS4ytpHOrKsbfmj3pchtR+2K1RKguOZcVmpNJQZTSCOIp4Ceo8tWok5SD7tfNlv7eQtrfSBt141qsVtyvUiZFbeqryFqS+jDvzIQlCUEttrJB8M6+kmiOSjhTgYHbX1vZtuBRHvRGfnG33WbflnurbqPnSEMcTq0Lw0nmFQ/IHU48+379d/ENckplT+UgpCSME5OR4g/px08dS0xUrsPSWbhp8reCqzmp1yXQriUvIcECOFZbipGegGBnGD0HbV0wFNKCg2VKACfaI79M6rCsbAWYirLrVqzq5ac+QpSlqoUsNNPLPmy4lxtPn7KBrgtbcyu7e1SPYG8frLz7r6ItKuVqN/g9T48ltLyUZLL/ge7ZIJC/ALyRudFdC08aceyR4gjI1pfYUps4c4T+VwjOsm323VlCVdQM/8/DW1SeJONNIkQhJ96bZ2buLTBSbworU9hDnNaUFqacaX+W242QtB+BGui17GtqyaOxb9q0ePTKfEBLUdhvACz1LnXus9cqOT79M/L6Y1A35JmwLHuKZTuP1qPSZbrPD35iWVlOPfkDTOG0uzEJZPVVGm6b23O3Nrtq2ZfyKDQ7cjMFyVT4LMl6W+4XApsuSEuNjhCT0CPHTHaeyLtNuGtXLe91vXa9WmW460ToMdDXCjHCpTbaEpKwBgEAYBOvdgabTYe0Vvv0d6OfXookSHmUY5j61lTmfEkL4kkk+Bxq1Pa4QPHTySdAgJPTs9tOkpX97K1StH43yNGB/cjWFXs+nQKPVKfaVJgUqXIgvtxFRWEMhp9bZCXOg6YPD289OiUny1Wu/Em4oe2dxP26l4ygw0FeqnL4j81AfUjx4g0XCPI4756Na0DYIknmo30c6hRKltnBpFPUlqbR1vQarHWcuNyAslfGrvnqDkHxHlq2mEpSCkZ6dMq7n6/HVM7WXn6Ptq0KPSLQvChxPXWw+8qTUGxJcWR1U8VnPMz3B/Rq0bbuy2bsYeftuv0+qJjr5bxhym3uUvyVwE4On+SRTejRo0IRo0aNCEaNGjQhcsrnpZWWVgLIOOnY46a+ZbFs+xrmuao2xvYqbWr2pkx91xmuTnXYUqMXCWXYsZauRyygj2eDKTkZOM6+oEtnsrBGk++NqrL3DDP3V0VEpcbPIeQ4tl5vJyQHWyFge7ONCFttu1rSthl9m1rbpVIjyeDmpp8BphJWCQkkISMkHGM50yQl8xjPEtSgSFcffP/Plqirhs2qbDOMXpYk+uVS22pARXKC++5MLcdfQPxivLmUucskEr9jPlq2LOvu1LxpTVTtquRajGWcFTDnFylYzwuDu2eh6Kx20eKE0aNaUvoUkHhIB6ddeest4HCFHPux/boQt+tMjg5R4xkZ0m3bvLtzY8sU24LjQmcU8QhxY7suR/+jZSpQ+sDvqmN8PSUmosBxdn27ftDlPTIyPlJVBJxGLg5q0YKuA8GccwDTXu4bS/oiJT1c3pIWbbN1VK0XaNcUyXSi2iWYcFLiQtbaXAnJUPxVp/Tqu6t6QVwblVGsbc2lZlHiL9X/wtFaqXFLbjuDHMcioHzfQ9Bxnw1H2LWdu2atUU03cBddrtddQ9JfqDyFSHyhsJSAkJSj6AAwBkY8dSjO3+19n3PXd41U+HTK1VYiWqrWHpS0IVHb8VcauBHXh8B214zjHtHrMr1rSlSLRHcJbq4zzB5eSt7azyZaubWZTd6PsmpRbCFu1hcd2bRX1wihpfThHVs48M9e/lq0G+WjhaxjjPv66oNimyKolV3bW3vHgJrBQ66/FaRLjTgAQFdFdMeYOu6g3VvHbT64lRYpV1R+WVNSUPmJIz4BSCFIx9eo2HdrLCqxtO5flqcwdIPP6wra6w/wB9e65pvEnWDuZ38N1dgUpAVwMrznqB1OvAht0h91sBQ7kq1UE++956tBiCjWxQKA46hfrLk2cuSUdcDhShI/t1Aqsa6a5xSbw3Lrcxa+nq9PKIzQ88dScfHXa77WYXaTDwT4LjRwgEB9eqGjpufoP5X0BxJ5mT1B6A51lxJ+lw58AdUai1Z9DnNT7eu2uxHY7HLbS476wwend1K+/1LGpW3t25dAlwLd3KUluZJVymqpFaIgOnOADk5bWfI9PfrthnaWwxQ5Kb4d0K5vwx51oHMeg0PjpzVvNlfErjVnWzWpLrRWVJIPHjAyPLXqXkE8Kjw9cdSNXh1Mqsy5dFs0a8Kgnucax5nshfCcY936NIAShZ6U/Rm/i3bUf1HoX9wZ01Kc4EpOCeM46DSr6M38W7af8AqPQv7gzrS9nh+Z6fuo1xsEkb3s2q7v8AbXqvJ6E1Batu61hUtwJb5nPo4HUkdep/fqL5tqR7lZj2BM9Yp76XPXGmMuR2cdUrSrt1OBjXZv0lC/SF2jDjIWDQLt6HsPapXXUj+EIARwp8AD5d++tZb23fFbMfKdFRYhcATTDRKzPtY8tep9nXivo/DWvPH+LkamxzOnkqovg+K2q7lPKPEO48R8dR9WrFOosUTKpMbjR19G1qOC4vySPE+4a5biqs+CmDTICGlS5j5ZacfGUM4SVcfTuvp0GttJteJTZZrc116pz1jC5j59rHiE/kD3DGsR2v7c2fZMNZVbnqOEhv8n/wVb2OEVL8ZwYHVRzCrquZI9Tjmiw+p4nm+KQ77+WfoD44PUaiptNmP1gQmZD9wS4AyoyRwxoXH4qIz84fBPfpqXvK+qbT4T0Slyi9NKA2G21cRZJ6BRPmB1x541E23YhnxW51dTLZQ4Msxmn1NEZ+k67g9Vq9/YHXm9t2rxCvSfi/aWqaVuTDaTRBfPPXUCNyCJV8bClSIoWbQXc3Hl/5Uh9ysioKQu5KuZwbGUR22wzHBHjgdx8QNSsqp0q1YbDMx9iKznlsMoT38cJbR18fDXH9xEenK9aoNbqMF1HUZlLdR9aVkg/26kKTbqo8hyp1Ka5MnujBkOAAJR34EpHQDJJ+s6uaftS7O2OHF+GUjm5MgNJ8SZIjxJJUI4HeV6v9d/r/AOFxSb7tNuM1JNYjrS4SnhaPE4nGMlSB1QBkZJHTOpSQ2ipQHobM5bHrzK2232T7aQsY4k+/ByPPW2o0qFLjzG2WfV3ZbBaLyPpjIKc+/Gf36XKHXGqEGbYrzKKc4ByYy+0d/Hko9l+JGtD2M9oNp2pqPpuApubEAunN13A56c1DxPCHWID2meqr+DV69atDh/dBQvX4PrDqWvXlJQ/HQ31K/bIyP7dPVIrFxVtUp6hN0xqNDdLDcR5agoIwClRKAcZQUn69T9QFGlRkprPqrjCyEo9YAKSs/HUJWKPHpMePVbemQqZKpzaIwUsYZMcdmlAdwn8TyzradojfV7J34Y8U6o11Eg+B6T4KvsnUuKOO2WldTlUuemkuVq2+awO8inuB1I6Z/Bn2z08hqYplSYqUVudBd5rLo6K/1HyPuOklVx3pMZYmPJdgQFhbSpkOLxuqXkfOYXngBGcH/wAMcMq9nLbFEodvWxJdVVJyIbLk8ltTi1/hHeEe2QkZJIPhrH9nO0d3Ut3ux2rREbZHEnTeQdvSVY3uH02ub7m10nrsrKyjHEEjWKirgcLSCCEHonuTjpqC4L8J40PUHOM44Xf/ANbR8pXpHSrnW3GkJR7XHGkgcX+ivJ1bW3bjs9XdkpXLSehkfqFDdhV634qf6LmsA3Imiyl3J62l4y1lrndCEeGu24py4LkJlcp+BAkvFEucy0VqaQBkAYzjJ8dalXwiKhK59KrMUf5R6MSnj8hrw3XUHHefT7RqklrhypxeGSQfJP4+rl+P4YxoqursynbvD+VHZZ1w+Awk+SlKpdFi7Ts0auUKiVm8qpcqXERVxnEOvhpoJLnU4AA5g6d8k67kekZCVwIXtVfAb4gHVfJLh5ZPgBjK+34udV7KoW3VeqrNRqtNEWoxFrPqcxZQltbmOM8vsQrhH6BqTsqEyqqT6pR2E0+kFsxWWWRwtvLQvPN4ew8RkDrnWT7XY5UwWwfidvVY5oAygg948wCD08FoLBwr1BQdTIU69vHulcUxf3H7dR6NT+E8uTcjq2XSPEhlsFaB/nAar+uTt75O4ke7lWfQKss0j5LdVT6nykN4eccTzA7wnoVfig9tS1p0DeGHurdFWui66fPsmay38i01uMhL0dWepLgGfoZHfudYyqDvEreePW27uhJ29bpxZk0lTIL7kzB+cCsZxnXi2J9ucTxA1Ld9Slwy0mIdB0nKDvm5dJWgp2lOnBAMpXqVAo9evmFQt19xY0a8qhEXLo1Hp04RvVWUKxzGh3dOQQVYycEeGde31XdzdlqBKrwuGBdFOYb6xqo4iNIZJ+ittZPzv+b9NXZAJ1Y9TsKzZ94wNwpNvwna7TYa4cOpONBT0dkqKi2k+AySc+862bJ2Kze0pO8Fzo9cdfkvxaBFcGWqdHQsguND8Rxa0qyrvjGNL2Uw49qbttOnpTY0F4LQWySe63YgQJkncpbitwGE81823JciXq9YE+6olVvG370PrL1Q55iwKcggnAY6EkD6z5ai7KqO2npAXGul1W+KI5txckVlduWJMQqJOafi/NLfCSBxAuJcIIznOrIvbZeq0CNQGb52fk3TD2/n/KFGrEGUE8pCFgpWpoD2yAOqT3xpHpNgbmJu+2dxYd+WNeEhyuSpS6vUo8dqVAojqwpuOyTggglwkDqM9Na2thZw1j2Paab4cGkbaEubAGYA6AScp5AGVGa/iwRqEj0al3ffd01uFYj9A3Afaq8iz5dUhqMWbadFW1gMtFzh4+oPVOQC3jPtnUncM6uba0Zjbi8bzuKwbO29q8JUG7H1F9y4cvAGOQk5wQok4zgDrqavaW1X74ucXfddJ28tGzqvFuOFUremlp6u8CSHhLwfbAGAB/S9+nHaHYLZ6864qzLHb+UbFuB5u8a0qU6XhUCFZZZaC+yeZgrx+SRqZSoVL2vRt3t+KCO7MbSS492QJgZd9xOqZIaC5c1VmXTULUqm72/eyQmViwKo7NtaLR1+syHo4PsupCCfADv8dXJ6LES3N3bTuW859mtPUqu1dqoRF1COObxrgRg60cjrynApvI6ZSfLViRfRf2OZUhaNtKM4Ens4yFjPmc9zqzqLTolHpzVOgQWIUWPlDMdlAShpA7AAdB/461mBdm2YVUNVzpcZEAENA6AEnSdfMqNWr5xCq6d6K2zNRWFrs5EVwdSqLJcSD18s6l7Z9H/aq0JAm0Szohlo7OyCXj/8ZI1YcmbFhpS7LlNMIUeEKcWEjPlk62JfaV2cBHfWjFrQaZawT5BR5d1XPFjPNOJUvgGEYOO593wGu0Z1hzGx04wPPrrznNKUAlaTn3677aIWalJbSVrOEpGSTrEyGUp41r4R5q6a8W8zyySpJHbSXuFufa+2lMTUrgqRQ4/0jxmQFyJTng22jSPe2m0uedkjRmTgJTBSpwOAhOOLB+j0z18tfNO9N7Ubcxcez9uoUis1mk1ZiWK1FSRApjjasOFT5HA4S0XG+Wkk+116DWutzt1N3Ggzch+5K2X8n5Khq/w6Q2fB978TPilOPfnTNRaLAt+ms0ikwGIkSMjhaZbRhvGPEDx+OvIu13tIsrVhs8PAqOMgn+0fyfLRWdrZPPedouxhtwR2w8vjcQkAlPbPu0ONIcyrgWTw479e/h7851sab5aR3+BOTr32c/R189Pquc4vcBruOXgrgd1JW4lsNTrbqL9LolPmVtEdxcJT0VBKnR5eZxnofHGnP0ZbksIWPHsm2K245UaQ2Fz6fNCmpkdxR9sqaVhQRxnAPbt11i43lwKQjBIwVdOvfofh/r0m30xULdqFJ3TojDr1RtZ0uykNd5dOX7MpnHieWS4j+m2jXqns77ZHCq4sL3VtQgB0nu8gNfFQLy24ozN5L6dQ4ni4PH4aC81xcBXwnwz46T29zLNVZS78+Xoz1EaimU5KSsKAQBkj4+7VYx/SUrKnfXo2y90OUlw5blJADzyMdHCxw5AI6jr119BXOI2lqAa7w2dpICphTe7YL6AC05AJ+Hv1mTjVZ2hv5tfc6lx2rhapc5v8PCqSfVn2z/TB6fv0/Qa1Sqqzz6ZU4stvOONh1Lif0g6lUq1Oq3Mx0hMLSN12n6B+B1Qd9Q003fuxp1tT6gxWK2pYrEWOo8l+nR0Kw48nHcOPcIJ8seGr7S4hQJQsHVD7rsvXNu1Zdq2ugs12l8ytS6oyrCoUAkNqZI7HnrSOh/yBPljuCkG6vhH0RrPWtvohKVdD8dbNIhGjRo0IRrW54HWSlJSCVHHjrW642lQSpXtdwNIdko3XBWZUSn02TUpzwZjQ2VvvOHslCBlRP1Z18W3xvS3Tbstrda8berM2FctUFt2xFp0UvmDHfJC5TxAwlbnLGAM+wPecfR3pJPkbM3ElmbyStDAVwnBcbL7YU3/pAkfXqpKhfnyaqBZlk22uq1sRGHPVGnOWzTkcvCVvOfiYGRjx7eOvNe3mL1LWnSsuFnZUzZtcugHM8hJnx2VhZUg8l87J7lvMoivOTihhoNcxxx3CUpbHcnP+vVQ2fZU/cCgNX5UrwrtNq9UcdlQFNySllhguq5ISye+W8dM6nHLEva9EiNuJcLEak/SXRaKFMNPeaHnCeNYPinPAfLVjsx2ocRqHDipZYa4EMobGA02BgIHwAGvAjc08LoGnbVA55MmNQAOWojU7+Ct4znUKtodibtUPn02mbmNTYEhfMMmoxOfKZWv6Qbz04PIEjh8M6mrZ2uh0WrN3PV6pPr9dQhbbc6Y7+AQvuhpvsgf7dO/tLTwq76AlKfZUrrqG/GbmsDsGkakANP6JcoWpuO8vi9j2sYPknpqLoNq29baX41u0GJTGJshcqSIrYSHX193FD8vppRuzaR27N1bX3JavKuwDbKVNrpcV8oizcrJHNHj3x9WrCW81FZDcqQ22E4QVrUEjJ7d/HQ9ot7enRt6hdxBJEaZgdGnrprKXcyeSwVOhRVMxJMltl2QsoZS4sAuLA7DzONZue3y1qUgAEEpVnp1740hbkbQWDuLcVq3ldyXBMsiWuZT3EyS0lKiB9LrgjoP0abG69Q+EpbrdPz48UpCgPM99ILLNTp1LVrnuM5u7DQZ0AImfskz6kO0Sls19+5NMq/37vkk1A1J0075NA4fUsng4sDvj69WCFBXjpDc3gtFHMmtU2qSqPHe5D1aZp5MFpzyLmm+NWKXUo7cuLUokhhwAtrZcBBB7amY3ht+15vbqgaYfrAaQB9ykpvZGVpldqnElviSvhz2Pj8cao2lxb4tfdS8JFpNS6/TOYxUahR4rfMdbDqRzHGR3WsLOeHuR2GrGv64qjSabCh28zHXW65Pj0mEqR1ZacdcCeY4PEAEkjxxjVo7V7Xwdtae/GjynptRqDpk1SoSDl6a+enMUfLPYdgOg1vvZt2VOKUq1xd/kuBZHMnQyOhHWFEvLkUiAN1Slo0fe29rir1ftJyPFttLjUeBAuSBJgFWGWw44n2OZ+E5g6gZxq4NoNrq5Y5rNcuesx6lXa8tgyVx2ylhltrmctpvPUgc1zqQPpaslLTnCkKGD5jw1vwcDz17PhXZzDsIcH21OHABubmQOvj1VXWuH1dyqr9Iihs1DbOrXLHf9Xq1pRnK9S5bP02ZMdBcT9R4cEeROrDt2ovVG36dUZSUh+RFaddS31AWpIJ7air8tp+7rLr1rtBKHKxTJMFKnOoBcbKQT7uuqyot4bw2DQadSLt2icq0KI03G9bob6HnVcAAKzHwT4e7WiGoUZXnzGgMkgfHXuUntqkG/Sjs+RIlKhWvdb0Km4TVJiaWst0909eW9n6B4ClXwI1a9t3JQ7oo7FdoNRZmQZQ4mnmjkH4+R07Kl81xX/ccG0bYqNz1NOYlMiOyXs9sITnVc7cbPP11FH3I3Ymz6vdLjaagIch0iLS3XRzOU014Fvix8QdTvpD0apXFtVW6fRo3rsltoSDEAyZCEHJax457abbGvKhX1bcS6LfnJkQpjYWgk+2g49ptY8FpOQR5jQknoptlDiXVLWkAY93X/APB1/Trp1hzEflJ/Tr3iScde/bQhClJQkqWcAdydQN1Xdbln0WXW7oqrEKFGT84t7sSc4QB+MT2CR1OpqQfmF9SOnh31SFm0qNuvuJWL2udkP0206k7SKDT3BliO62236zJ4fF0uEpCj2QkYxk5EoUj6PVNqES2qzVBTZNLpFZrMidSqfITwrZjLQ2AcfigqCzg476t5txpxPsOIPwOl+6L5tKy4Cajc9ww6bHdPKaW8vqVeQHc6SHPSU29kPer0KPXK6o9P+jac49/s0JPEK2g4j6PF18vHXG8hDy1pe4eX0zxdsdf+fLVO1Hfi6oiX5FN2QupyFHSt56RNSIYDY68WFg+HhnXBSPSptOv0dNToVpXTJny+kSninELec6pylXlnoVeQzp2TxSQeid9wKXtRQLZqlevKjUePTYLXPlLVFQMeCMYAJWokAAdScAai/R0s2Tb9tVK5KjRvkeXdMz5SNM5fD6k1jDLJH5SUYB941H2ntncl0V6DuDu48h6oQ3TKo9DSsmDS3cHhcKOzkgf5Q9R4EauGEhxHM40jv0V4n46DsiV2aNGjTUqNGjRoQjRo0aEI1hrPWGhKFHyeXzVF7gKR0BWPZTnv18z5aob0gLW24s2izdxKVW2bPuyJEdVTJESQGXJkgAlLJZH4UKOElIGeunbd28bnpVXotjWCzFbuK6OfypspviYhR2gOa8tP+MI5g4B2yRkEZBysHZm17PlG4pzLtduleOdWqm4Hpa+nUIUfwSPJKcDGhHileg7y7i3FSof3MbLXI5VpbSHZS6w2aeww4sZIIe4VkDPTA7alE7f71XayU3VunHozC1Hjh2/E6pQfxRJXhYPf8QjVtxIvLSUqSE8BV7LfRJyc9tdKEhOcZx5Y0spuqR7H2hs3b1hbVBpQdkPnmPzpZ50h9fmpw9f0abZEPntlC0JUFfSQeqVe4+eu4HWDmeE8A66R2ohEaqjfSQs+gxdp6zXIdEhxKhSixKgSIsdLbrTvNSMgjv8ASI6+ekHdGqWQbJ+5ncqLIXBuVgxZkOO0tZKAAXnDwAlDbZIK3PoDiGT1Gvpa5bbpt3W9OtyvQW5kOe0WXmXR7Kh/z46r6xdg7csStKrUR2q1SV6mYDK6nMXJ9VjFQPJa4yQhBx7eOp4Uaw3aTskztDc0K5dlDJ20d4QfAqdQueCCOqRdt6LYVo2hSrWsedHbokOLwwmmX0uZb6nIIPXqdLu4de3lpd6WlB27s6FU7eqMsJuCY/IS2YbOe7YJyrp16A6uSf6O+zlSS+mRtZbnE8vml1NObSsr88gZB941DfwWLGgpdXa1buq33lj2VQq3J4En/wBUVcs/o1ix7KX07h10K4qEyYe06l06kh243EAa9VK/EQQG5YA8Vy1SPVXIE35JU0uahlz1Qv8AVHNx7PHj36S9oBuszZqTvUql/dIZchtHyeUcv1c45YUR0z8NN0jZLd+MpDNH3d9aZQOEGqUxlTmB720jP16yb2H3JqThZuHdyWxGcHC4ikQmmHSPHD3DxtnHikg6oG+zHHRSfZgUg1xBzyS4Dw0/ddfxChOeSqqu52Za2+MK8a9vhDplsppa4qrRkSAnmuFGA4Bnr19rPu08PSLGva03i5W6VPpEjoZrMltxrjHYhQOAsatWzNprO23ivRbQojEaTL6SZjoLj8rr3ddPtrPxOqc3EsChz9+KBEp9Kbiyp7S6lWVYAYmNNrIRzWuy3M59s9cY8tajEfZ0KNpTqe8EPYGjRoH6QSfEyu2F3T61z3BES6Z2A1JW2yb/ALpsyGxCrUNFz21GStDNdguB5xhlsElLqB1JAx2z002sekFtQimU6ozrn9WZn8bzKpEdY6BWOpx0+vXDXNn5Nu1SVde2C0wXJLYMujZ/wWYe3Hgdl8PF1GPAaSNtL4apu54shdGfhQKyHeZS5DASIstA4y4On0VAfuGuto+8tX+73PeGwdG/g4Tv4q+fbWeJ57ljZgSQDlPjIgifLRWezvjaNdbmmzETrjeht87lxIrhSvr2QsjBPuB03W/d1FuT1huDMQqRCWGpkc/SjOlIUWlY/GHEM672UsRkYbS2hGMjhb4QAT26aRd0bJqtWp6K5aVQkU2vUpa5cfkkpRKOBltxI6Lzjx1cRUAk6qhb7lc1BSptLAeZM6+Og09NFYS3kNqTxu5BISMdR17aWvRl/i3bUf1HoX9wZ1ybcbiRb0oMaouPpYltn1SZFUOFTMgD5wY/s92ddXozA/wbtqOv/wBo9C/uDOtHgBBDyPD91VXtB9B/CeIISHv6cekLtIev/wBX7t7HB+nSteetTKtXlWtbyGnajw5cekKDbTIxkkp+m5jyGPiNZb9cP8IXaRWeot67cdM560vXtTt+m1THPQvjR1S617Difi54621uRwh6rK3sC4lwkQp6qbUzINIen1DcGqrVHjFxxLZjtNlwDoAS3xhGfxSs/HS5bFYZrlFZmJk+sSQOTIV2CXUYBHvyMa1fcnTcp9Zk1GWgfivyyU/owM6lqfBhwGyzGiNst8XMw2MJz2J69zga6A92HGei41alOpApthQd1uc5yBS2iDLkT47rWO7aG3ApxXwCAfj21B3ZXqzULn+4CjoLai1znQ28WVOIIznmYJCPh7Z8weutMeqVyHIqFSqlOjUyXIcLap9SktJaiseBS0FFZA7+HFqTsC3VpnTLymKkOOPgNx3pAw840P8AGFPhxHqE+AIz114x23qmhcnGLtjQ2i3LSDolz5nNHQCd+q0mFMApC2puJzauPQdPXkuy2bDg0XgmVRDEmY3+BZQj5hj/ANU2eoPmpSys9yfANvF2IKyrx4tZK5aSHiOLiHsE/u0JStQBWnB8Va+fMTxS+xt7q947M4n6f/XkB4rT0qVK3AYwQFXl51LeKLuXaMWy7eokqzZClC4pcpSvWWB16tAHHb3HT+jjSVK7nOQD5azT9BSUo4vfrRKfZhx1TJK+FDTa1K/ooAySfcBqPVuPfW0qTKYBa3doMnXn1PSE+MslbJHQBfYHx8vgPPGdVne9eqt2VaTthZcOM/IWgJqlSlgOxKW2sYzyv8bIxnAyADg+Gp3b3cmxd06C/X9u7ibrMGLMdpzryG3GwJDfCXGzzAPBSeo89L1iqmWHfE6xq1EQ8bjkyKrSql2MojBVGc/6xIBI9wOrfDqNWxq1KjmkVqcENOkE7k+Q5Lm8B4jkUw0PbK06TCiQHWZtSRGjBkKqElx/3FzCz0Wfd0HhqSZse1YjzLzNK4lMfRS6866B78FWNT7aUpJdRxrJH43Tp3xrNJWvqpHBw+/OmXPafFq7nA13AnoeXPXb03TRbUm7NWlMflpHYeHbOEeWqxtGKmt7o3VW7hDyqrR3BEpzJxyo8NwEpcbH5asdT4dR46tNaeFCgtSiFjGqzrYNrbtUGuRZCEs3S05SpbbnQcbTRcaKf6Z5YTj+lrlhFYuZWoNJDnMJ6kRqfqJXR4iCvdp9trh2uo9bi1ncSs3g5UKg9UW3qg2OYwhftBlvB/8AD3DW3ZvdtO79GqdbYs+s22aTVpNHLNTwC/yuE81PQHBCv/HVjoSnhKuxOq6sndqjXtuBeFjU2hVqJLs9yO2+/LhFEaSt4Egsq/Gxw9c/HXRtSri9C5uHUsz9HFwMZRPygc0mlLKJWO8kXeOZBpCtnKjRIU1qpsuVNVSbKwqCCeJKAOgV78am7q3Cs6wGKb921yw6Qai+iLEL5I58g49np4ZOoqj7zWPVt1ars2xImG4KPT/lKWj1V31YNFQRjm8OOLLg6dvfqWvbbezNwfk9N4W1EqSKXJEuKH85Q6OxA+rSvqvY2jbYlTLaYl2je+Q4d066RI0nklAbJcw6qVrECiORy9Wo8QMtIW44uQ2lQbHieJY6AH+3Ve2Bt9Jjbj13daj7oy67Qa7AbjwKQhaHafFKFDK21DKT1R4Y8c6aNypthM0YWrf9w0+nxrpDkBpuXLRHVMWQMttlZ7jPh5jW3bHb+1NqrOgWHZMV1ijU4LDTbzvMUMrKj1PXuTp7b2pbYa/vu7/dAI7uXq2ddDAMA6EppYC8SFA2fdm6FQ3Uum27h2/TS7UprINIrZk8SpznEAocPYDGT7sasZXKc9hXXp7aR2OvHAhWO3TqBqupVH3hTvLFrbNzUhG3nyaW3qa4hwTvWiCOPixwAZ65z21Ay08Rrl4yUmsaDvoSBy55nHkn/COq5rX21rlubi3fuDVtxanU6TcbLRaokogR6dy0kK4D5H6vHOrS9F6TMlbWsxVpzFhVGWzTnlJIMqJzOIOH/wC6KUn4I9+kKuUy69wrvc23t2YxSoiKUJ1YnPNlx1LD7jjSWmUjoSrku9f9uvoa2KFBtmk02hU8cMeBFajt4GOIJGM49/c+/Gvf/Zrh122g7E7s/mNaBsNG6AkDmVT3zxORvJS/JQptfzKML6KSoZB0jzNlNp5zz0uZtjbTzshznOuGls5WvzUeHJP7tWAeHxOvB0H0denOY12jlXgqi92/R3oN9UGmUy26Nb1McpElySzCeo7RgSwtpTSmpDaAkkYUVApKcEDOdJmy1n1ah7zPU+9KNBtufQqEY1EgUP2IMuCtxIddJPU8KuXhvGBk/TPUfU6faHlr5v3/ANwqBRLvpFYsqXIrF8WtIy5SqfFclGTEc9l6K6tAKGSUEkcZGFpQT0zqFUtrSnUF5WgFvMnQcvJdGOe7uhfQ8QctkIVw8XXOBjJ8TrJ5xtOCRnPTOdUSr0nqXBj+uXDtbfFIgNgl2YqG1IS0jxJbjuuO49/L1EDdTdfc6nJrNlM0m1bfqCObGmTD63PfYWBwuBls8tvp4czPmAQRqDd9p8Ks6Bualw3LMSCDr0ESnNt6jzACw3hgNX5vU1aVWdly6JRrdM1cVmU4y0mW682GnCEEBa+AOYB6dSfDWik0vdKyedTNvb2jijST/wCj19mRPdpy/Nh3mpWsf0XOL46kbKs6JbDUl5dSk1Ko1BwOz6hKXxOyljOCfAAZOEjtk+emXiUrPiPDXgmO+0G+fjD7rDahFKAAOugkxuFcUbNgpZXjVJUG4dzdragmvSq1VL9pEsYrUSQzHTJYd8XoobSkcv8A6tXEffpkqHpN2/Ih+r2PZlwVuruj/B4rkEx0sq7ZeccOAB1JKcnwx467uFOfaR7XhrJOUgqcHUdtd8O9rOJW9uaNWmHu+Yzp56JjsPYTKVWqt6QtSSZEu/LXpjrvVcePQHVhnPglwyPb96iM+WNctB2+ZptUNy16ozbguF0ZXVaiQVNH8hppGG2Ee5sA+Z079+pT016SrHu1m8X7bYxitF1GtUOU8gI+vh6qRStqVMyAsdGjRrHKQjRo0aELw9OutL6VueylakgjGQSMde+RreeqSnx14OJKdKWkO3030Qq8l7O2rMqTjzPynBp8uUiXOo8V0Ip8t1ByC4114M+PCRnx66fgpwtJ41YPDkYBHf8A1dcDyA1tzkZUrGvVcC0j2s48PPVnf4neYlSay4ql0CGgn/SmsYGHQKut4VW2zb4jVi1afcNSqDvybSIU6Oh8OyXATxErBPLSMqX1HQEd8aibK2Mj7e0WE1ZVz1i3qzHQXHZkCStUZTpGSkxnSprgB6dEA4z11JXBwN7zWeZ6OfHcptTaiJ/yUvLKub/+jDic+GffqyVJUr2PDtq6GO4hg1rRZZ1S3MM0zPOIg8hC58JlQnMFXdz7qb6WmzBptVrtrIp9SeRCeuJmkPpfp3H/AI1TBfU2s+/oPMHVubY2LbVssybhoVwP3LUK4rmTK7IlJkLl8HshIU3hCEA8R5bSQASdLUxiHMbdiy4zDqHRwutOI5iHBrk2CcYte87y294Exoa1xrhpzKT7KWn2gy4gD/F/OxXDw/8AWa9j9nvbqvjzjYX8cQAnMNjtp56qrvLVtIZmbK/0pwlOOvTWY7aw/FCu2sx2160qxe6NGjQhanXOX7RUkJT1Vk+Gqt3Ov+5qbdFt7e2S3T0Vq5A+8ZVQbU4zFjtp4lq5aFJKzjPj4atB/gJQF57+XT6/dqjdyqe1cG/23lJqrpjxoUeRV4S2ejj0tskqaccx0a4Ejp49RoSha7j2V3A3Jis0u/8Ad8rpTTrcrkUSkNQ3X3UZLfMLqngUDKTjHXA0h7W0Vdg3RdW3FdqPrdcaqBqKJ0hsIk1OI4gct1XBgLIKVJwBhIA8Tr6kKUtBaAoJGeJKmxkgdOuMeeR08MaSNyNqLd3MQyuaZdPrEJfMgVeGQmRHOD0H5TZ7FKsd+4ODrLdquzre0lg62Byu5HyM/RSLevwHgnZQCuUnqe+sQpvuVLA9+oV7azf2GfV4V9WlPZR7IelwHWXvdxJQVDPwVrpT6Pt8zWFyqvvNVE1AjKUwIjbMZs47cslRWM+9Pw14kz2TY095zOY0D1n6a/ZW34hRUklaD7XENGOI8Wk7b+tVqp02TDr/AAfK9EqEilz1ISEh1bfCUuYBPAVNKbVw+/Tknr28tec4jY18MuH2ldveY4gqXTc2oAQq4otxbsubx1y26rZUWLYjERt6nVxuQtT70ggFSSnOMZyMY6a6d4No6BvJbkO2LhrFdpcaJPaqDblMl+ruFbWcAnByk8ZyO/TT8pKUp4ffrnqL0aLFclTHOWy0hbji/IAf+B1Jp39b3yndW1Phua0DQc9p15oyQ0tOqTrA27g7vXBUplyc2balpOikUym80hqZIQgKdekn/G9HGwgHoCFZB6Ytw7D7OPqK17W2wgqb5YHyY0BjyKQMZ9+of0WoiGtpItRT1FVqE6aFflAvqSD+hA1bmM9R019bYNhlCysqdJrdgJ8TzKzlaoXvJUNHoVLiUtNEg0iMzT22yymIllCGOX+QGwMcP1ar6oejNstUJRkGykQFKyT8m1CXBQnJ7pbjupQDnxxq2x8NYq7+Q89WlWlSqth7ZHj/AOVzDiNlTdM9Gi2YNVpU+Tdl21WHR5wmxabPmtOsJcH0SVckOr4TgjicPbVvtNltSAoqUQOHi/1a3jw173x5aLe3o2zclFoaDroke4v3WWjRo1JTUa5+ELJ9tOQTwkDBB8ddGoio+uerylREDncC+VxgkcWPZzjw4vLrjQhanlUqLJS2r1Zt2Qo+z0QXXMDJ4fx+mOvXGqXuSz9q7HuZ1qJu3V7Bl1hRcfg0ueymOpZ/xhbkMuhri8wUDp00r2TZ1k3tUp9A3jmVtnc1151x1uZOcjuJaDhDa6eRhpyPwgEY41g5C8Yxq3rM2PsG1oslK6QutS5pSZEutJTMecAPQEqHCAPIadOiTmqjen3TAvKBRNgdyKve1SC+ZVW68tqXSGmPylPNIbWHPyOW4RnGRjOmeg7bb2Wg/Vr0t65KHIqVenrqdTtlyEtmmBxYSCGHgoutuHBK1K40KWonljrq8KPQqPQWFx6JSYUBpSuItxY6GU5+CRqRVpqVU7T9/KNTZQgbjWxW7NnIRwuCZEXIjHr3bktZ9j3rSj4DxsuiV+hXDCaqVBq8WoxXPoPMPB1PbtkdjrrqUWPOiLiy4zMhpwYW08jiQR7xg6qyubB0KPKXXNvalULNqqjxKdprgMd3rn55hZwUDybKTpyTRWw84jkqPGMY8OuqUuOy7j2uk1a87Cv2j0qDVJBlzKNcSOKE7LP0iy9zG1sFwDJyXOvh4a8e2t3mrU1D9x72PU9EdHKZboVPDPNB/wAY7xkjPuGt9H2UqdYuBuvbu3Ki8VU1Ij0uN6r6vEba6/OutcR5r3mo+xjtpqVQex0eTu3Nmb231baESFvrplBhujmphMNY5jzRPQqdVn50cJwyjHc6v/lrKPYIHxydaIsNinRkx4cZthhpGA022EpSj+ilGpAYwOmnZ0hEpPva1Wb3tmq2rLcWwme0WC6kHLau6MY7jPUg9OuNIlvVHfqy6LBth7bKhVxFOZRGYnRa2YaXUIHAlS2iwvgJABIBxq6ySdefDSSnAaKsLT3GrtTvCbYt92ci3qoxBFUjcipGaxJjhQDig4W2yhaCpPTHjqy4pWpriWrJOql3sR9ylwWtu6lpZi2/JVErKwfZbp0gctbqv6DTimnV/wBBo6tGkTIc+nszIElEiO+lLjTiOy0EZB+saRIu5OstYpI89ZaQJSjRo0aVIjRo0aEI0aNGhCQNxNvIW4bTcaa5Ip86mPetUqpwlhMuI6B1KFqBTwq+gttaSgjHcgYSWtwr921qUWm7wxYU6jS3UR491U1pTLaFnokS2FlXKznqtBA9w1eukfeB212NuriVemDQ/k2R68npxFvlnon+n5aEoPJN0NS1NqUskkq+r6vdrq0mbQM15jbC127pLgq6KTFTMDhyoOhoZz7/AD056EiNGjRoQjRo0aEI15ka91yvOcCVOPK5bTXVStCF08SfPRpUi7j7fz5xpUK+rfempWUKjJqDCnePOOApCsg58D100IWOWknCfdo2QuOczzMkOOJWocIwrAB1U8pDMjfdK1+quOU630Nn6XrHtur6jwxq0KvVYFLYclzpbTLTLanCpSwMBIyT9Q1Sm1CZl5XNXd5ZjJjRauUw6QyogqMVs4Dpx24zkj3HVLjdwwUm0judforfDKJaypXdo0CPV3L9SrcbShttDaePhwQT+N+nSneNoNXC/FmxeZHqlKcMuI6lxTaFLCSEtvY6uIJPUabF85Efj5HE4sfRz9L69aG0v8ko5pUVk57dNZQtDgZTKNd9u8PYY/3ZIm3W6Crimv2jeVNTR7ngnheiH8G+B/jGSe6Pd11YPEiQjj4cKT3B6aSr5sCnXEqFWkoWirUhYfiyWHA0srHXlKV4oPbUnZV0puOEpiaqMxXIgQipwWZAeMZ8oB4CR7iD9emslujvRTLmnTrN49sI+YdD4eH6bLOfY1s1abEnyKcA7FeXIbWytbJ5hbKCo8JHM9kke1551o9GcH+DftR/Uehf3BnTSlKuDCuh4tK/oy/xbtqP6j0L+4M60mAgA1I8P3VTdVX1WtDzMJF35/jD7R/1fu3+2l67k/QGuHfn+MPtH/V+7f7aXruT+D1s7f8ALb5lZfEfzvRe/wCjk+Wo65p0mlUOfOjKw400EtKScFLq1hIP/wAQ1nXKSxcFKfpzkuQw2+ch2O4UKSseHTw92kiTQahb9PdZkPoMaTKgNJQlTiuY4h7Jd9tRIyMAgEDoDjppLt/CtqlUHYH9N1wt2te4A9QnC37Po0ZiO89SmnpPAHFSHEcSi537/HTCn2fmk/RGveEYTxJGRqBvG9bbsGgvXLdlYj0qmx18D8p5Z4UEnp8c6+HL+7vMbuHF5c9xPqZOwHnC9OpsZQbAXdWoTVUpsqmKW+ymQ0tla2lcJSFjBKffpK2V2npOy9pm0qVXKpVGFTpE8Pz3uN3jcA6JGTgdNPtNqEGr0+LVabJbkxJjKHo7zZyl1tYCkrHuIIOvVdHeHj4UA/RHicdtR23de2pusc3dJBLfEbfROygnOs23PZ4OpyojWDwQeJKxxI4ChYCckef1aVNzIy7htOo2hTr4Va1XqsZTEOexJSzIYcI6KRnxB8uuuzby3qralm0e3a/X5twVCmw2o79WlKy7LWEjLqvEknxPU+One6ltqLkP7wdAEEaATIO0SjNrELut226BbMRcC2qPFp0R15clTUVoISpxf0nD7zgfo0qbt82DULIr6E/NU+447byvyUSEqj/2vDT+rjSkLQnoDklJzxeGPd4dfdqut1Zhqky2rCjOh2dWKzElON+LcSI8mQ67jtj5rAPmdS8I4lS94lQyTJJ6CCm1Ph0VjNJSlQ8x0+rWWevYjOsV8QKm2koz0RxHocEZGD56r6n7zW9Ut4Kjsq3Eqia3SYLdRefWwBGLbiAeAODucEfv1Cp2FW7NQ24kMBcdOWgKeXBgE81YfD84OJOR5ar/AHup0ibt3Up9NZWqZRwiqwVNjK0Px1hxOP0asHPFrDhDagsAAjp21zs7n3SuyuOTgUhEiFW25V27gu7bt3JsPSqbctVlrYejtvvANmMv6TnET1OnCNIFLoLVXuFUKnvmO05UHOMclp3AByo9wF5AOq7pNUqmzvrtDrdAnP2o7Ldk0+p09PNEFh1fMDLjf4iE8XCCM9B0A0x3fatg757dzLbrzgrVu1ZIS6pl9aFHgWFAcTZBQseR8+utBdUqdMUqL2xRzGajRJynafH6apgJMnn0TjFZgPf9JMsMKW+2MSEoGVo7j2x3HjpAunZelXLu7bm70y5aqxMtuK5FagNu4jOBeTlwZ9/lqO3Brtx7K2Xa9J2o23kXLEROh0hUNuQvMKGeheJ6k48zqyqhEkVKmyYiJTsJ6RHKUvJOVsEj6Y941FDbjD6ovKFTuVZYDoe7OuYctEaO7p5aqCvba6yNx5FFk3nb7dVVb8sz4DjwOWHTjKh9SEfoGtG6+3cPdPb2sWBUahNp0OsNISuRC9l9rgcDgUDn+jj4E659m7IuTbmxYVq3VuDVLxqMZx0u1SorUt54LcUoIKlknABAGfLUfXturrqm7dvbjwNyKvT6HSYkhiTbzLhESYtQwFLSMJWR3ycnoNPZUbRuRTFz3KOZ1N0GJGsN6SQBrzQe+JjfdYbV33tq3Vp2xFu3HKqdcsiC21NRIypzgyE5LnivJA1u2/s/cyj39eFZvS/G61b9Uf5lEpqQc01vP0SSPLp017WLrtaFDn3bt/GoVTrMydEo70iNywXZLryWm0PvN4WQFqBwT4a6nL3uW3nDG3B24r9PkxF8lcmHHEmG70wVtq6YQfh9erz8FxO9pVbiwtyWuAa/MA52YauO2knouPEpsgOKnKNKFv7+2vUnVYauGlzKS55cxpTbrP6ea9+jX0b1Hhr43rF8Q7vvKxaFQYlUi1NdxMORZb0VbTbLYZc4sKz1yDg6+whxY9k5x456E9Ne6+z+nd0MEpUL1ha5sjXpOiqL3KapLSt+RnWv8XOtTjw/EVw46e121Xu7u5Q2/sqTWmFsu1J3gj02Op0gPvrVgDAIJwOpI/drYVqjabC95gDdRmNJ2UruxdC7O22uO442USIUB0xuE4IkLHC1j38ahqnNt7Xh2ra8JtlgGbKbRLlOKHzr77gyVKPuz+7XC7Z9z3ctmZurfNTrvIUHfkxAEalpcyFYLLQT6xhYGObx4wNMNxKrjNu1FFrojqraIL/yc3IT8yqWGzyUKGfoFeNfPHb/ALX0O0FSlYYe+Gg6k6Ak6DX7q7s7Y0QXP3Uk4ynkOKe+eTwLSpAR36YPXVVUNndSyKQ7YtCs1ia2xJkGl1Ryc2lrkPvOPAuJJ4yU8wjA/JGm7aR3cR6w6Q7uxFp8S6VtD15qm/gArwx1PXz1HXVvDbdo7n25tLKhVJVWupl2VFfZj5jNBKiPnF+BJ4v+TrC2NKvRq1rGk0VQDJAMiW65p/0KW4ggOOiQ7EqdL3GuS4bXpe+Vxv3TbLrbdVbiOLaiR1qBIQ21nCx7Kuo8tO7e318RwHKRvBWOPxEllt9JPvCz003xaDSabMlVKkUeFGlVBQclvtRm0uylgEAukAFeM9CSTrbUo79Rp0mNTpzkN11lbbTqSctLx9MZ8QddK+MPq3EUhlZp8QB5DNEDYHWB1QGCElJpe+7WWhclpyevSQ7HdSr/AN0JxoC99oaC0uPaVUJHR3mPIIP7hrr2esK7tvLEg2tdu4tSu+qR3nXHapPUVPrQtRUEErycAEDrp2WlSlL4sqUB7aQT+jPnjUe6vRSrmlSZTqNB3DAAfEc9ErGyJMj1S3t7dci8rci1t6J6nIWVsyY/FxctxBIIB79wDg+emrCUpHF1OqTfvSm7F1C52bzjS4luTJRrMWoR2ONsKXgPNkDHARhOPfq3KPWKbWqexWKbKblQpaEOsvIUSCCMg/8AhqPitk+hUNem3+i4908hOpStfIjmpHRo0ap09c605z89wAkpyRkDr5eOq62j3bmbovXMJNk1q2hb1YdpjXykyUCahBPzyDjy1ZfAhxRUpCScY6jw17+EzlAH1an0bm3ZRfTqU8znRlMkRG+g0TSDO68bVxJ4uv1j3ay14ntwpGAOg17qATJkJy1vJykeyCQcji7Z0p3FuJZdpVZmg3HcsSn1B1n1llp53gJaBIz7uoP6NNzo4kcH5ZGqutyDDuTc6+Z8mGxLgNOQqU3zWwpPG00HHO/kt1WrPDqFKpxKlzORjZ06kgCJ0nVNc46Qol5iob3XFSqzR2XKZbduS/WY1ab9mTMcHRTbPk0exV49QM9dXCniT7XEEoT09k8XD1/t1X+2G8Npbn1i57etqNUEPWdPRT5wlRQyhS1g8Kmj3UPYIxr3cLbm6bsvqzrkoe5VZoEC3polT6ZDcIYqjYOeU6AeqT2wc9DqxuWF9yLK6dwW0xpMkiRmAPUu0TRoMw1lZbzt7vSLWaZ2ScpbFw+ttFZqQRwKjk/OY4+mdZ3Axc9t1KjbnUJEd+v0aKuNPjA4RUYZ4S8y2T4pWlSke8qHjp/Wn5v2lY9yNV3b9s2Nem6FatvdmKufMXynreizpTjcIwuUkKWw2CELkB4O8az7eFNgHCQBpewFO4vsUpW9u5tM05fMCXTAIPXnHTVR7xwZTJImVYCvSPt+uQ4cbbSlzbsr01rmGnRUZTDPQH1pw9GQD5kZxro9a9JlLKqqlFlLyONdOLj+W/6PMxjj+vGnuxtv7M23oKLfs2341MgoWVcplsDjWs9ST4nr46bEBKkhePDX1E0xus7Co1O7G7VbxQaDs9VKZWurciZV8t01jBxzA72dz3ASScY1uVsxcV2s+s7p7nVartFOXIVPWYMLp1IWEY5iPA5HbV28tOScdVd9Y8tsK4uAcXfOOullKqJpezG41rT6jR9vNwo1u2lNf9ZZZRB9ZkxVke0hvjHAGz065zpysLZy37NqD9xOTqjWa9JbCJNUqMhTzrie/Cgnsj3DVihCE54EgZ74GsunfRKFihPD/s1nrzAzxY6690iEaxX9BWPLWWvD20IXyhWLPotzekJcNHue5KvabdVjRhCgwXlw/l5baDzJIe7LICktEJySGxnw0+p9FHbJSQV1e7XG8e038tOqSfiNOO7Flw76siq0VyM2uYhr1umu49tma2CWHUH8Q8ZKcjrgkaw2mvRN72DSq3z1uSmmkxJiVk8bclv2XCr9HF11DqWFq5/ENISfBPzujdL8f0VdmeUlTlvvPdO70hRJ+Ot7Hov7KxnkPmyYkjr9FwqWlPwHhq2m8KQk9+njr3lozngTnzxpzLSgzZo+iTiO6rlpVPg0qA1TabFajRIw5TLTQwlCR4Y126xSAkYAx8NZalJqNGjRoQjRo0aEI0aNGhCNcrjhPElKMEZOfrxrq1GVN9yNDlPNJKltpWttOfwhAzgeXXSjdIdlSvq1T3g3OVVmpEaDbW39d9WjutN8UubPRHBcHF3baHPIwPFJ1ekNwOR0rSoKBKsEHPjqsPRvSyva2JLGDIlT6nIkqx7RcXPfJBPiR9H6hq1EI4AcDuc6CgLZo0aNIlRo0awd+gf9RxoQs9efVrlekojNlclxLYSMrcKsJT+nWt2W2xHVKdktJZ4OMulWEJT34iScAe/Qhd3T3aMjVFKvC6t1twZlG293Fk0i3KJARz58CFHe9anuOENt8b7agUJDbmeHGcjUr6r6SFCSWYd02lcic/Tn05xh/wDS0tLf/wAGlhCtd5bbXEtakJHmTrmbejKUEKebKsnHtAE/DVPN7U3huFWV1veasMOw24/JiUWizJUZhs5OXXCHfnF/HS3uVtpsrYUJuNFtiryLlqnGzRI9Nqkk1DmAZDjbhcJaQDglXYdcgg40QhfQFSjsS21wZrXNjutEOIV1Sofkq9x/8PHVGT49Q9Hec5VaUmRN23kPcybTznjo+T1ca82evVPhqTs9r0qYtuwYlYdseTJaa4TIktSXHyMHg5hQ6kLX2BIAz10u23TLx3erlad3eu2n/Idq1hyEii0tlUaK+40vHMllaitxskZCSce7QAhfRkDq2ccXn3yO3h/z3zrr1V1a3+2xoEhyC3cXylLQfabpzKnyP9JA4D1z4/VqFlb8XTUorlYtfZ+5JlFhDmy5kl1ENxSQevIbwrn+fdPbHjpAl1V2DvrLSrZt9UG+qTHrVv1JD8d9PXB9ptfihae6CPI6ZFqTjOSAfI9ToSLdo1o5hTwp7qX4+Gt+hCNGjRoQoG4a1Tregy6zWp7UGBDb5r8h5XChtPmT9fQeevnm87i3J3Zm0m5Lb22kVOw6LKFQcgypCI0isuNnLRDaz+DCwFAqGCUjwzp+3git3PuRt7Yk9KHaRMlTKpPjnqJJiNp5Tax4oC3wrB6ZA8hq2GYjQYSnhR7CcDAwB0x0Hh00JeSiLAvCi37asC6qBJ50Oa0FjIwpK8e0lQ8Fg5BGmXVFV5ysbF3rVLvixly7FuWT61VENAk0uas/OSQgd21nqvHiSTknVyUmcxUYjc2JJS+w+hLrbiF8SFJX1BB8ehHu0eKRSOou4arBotFl1epT2YMSI2XXpDzgQhpA7kk9tSmk3daxYu49iVG0pU+RBTLAKX2cZbWDkEg9FDPcHodCFXlR3oqN9zm7W2NCKq+twtya440s0+EjA6hzGHVnuAM63PWPvTazIrlubnSLjqQ+cl0yqMpESVju20rPzB8BjA69dTWyFw3HWqdXKHd02POm2vWpFHExmO2ymUhGChZbQAlBAIGAB21aKm0fTUkEjx0bIVYWHvNbV4Sm7ZqzUmi3T0MiiVBBakBY6nlpX1WkYzkdMDUHvO3Kuy7LY2ojz340CsGRMrCY68OvRmkcQaz4BRBB02bh7dRL9pMZDM9VPrVMlImUyqtMpU7EkoOQ4AoYU2R7K04wtBIPTUZY23dy0a5J997hXPFrdblsIiNmNGLEaJGQchDaSSc569+5J0sI8V2y9l9qZNHRSHbDpC4QGEoRHxw+8H/Xqk/vfKjbqv7XQbzuSnW+1TvlCBFbqCz7IWQ6lJz0GVJ6e/X1SBzFe0OmPxtVjvFSZ1M+T9x6BCbdqFuqcXIS2yFPSYKh88yjPY5CF/FsarsWovr2xDTtqrTB7ngXBjcggeB5FclL2WsSCqCuVBm1R6nhYacnSFvE8ffOe+nqBCiQYbMKnR0MRWWw200lOAhAGABrgtG5aPdlCj1uiyi+w+OJJUfaB8UnyOpguAezjHu8tYovcR4Lpc1a73kXDjPOV6E8OvdGjXFR1reVwtqPHw+/GdVjuPGumgPR78sqNxeprW7V6YlODMaISOI/00hHT3atBRHDjAPx1zOx0v8AEhSyjgH0R9HTsocIKkWtwbaqHxI5g7Ef7/Kg7GveiX3S2qxQpzbrCm+FbPZbS89QoeBzrR6M2f4N21HX/wC0ehf3BnXFU9sqTIkGXb0yRbkqU+JU2RTCGVylBKkgOkD2upB6+Wu30ZsfwbtqM/mPQv7gzrS9npHEB8P3UfERRzB9E6GdDuEi7+fxhtpP6v3b/bS9d6PwY1wb+fxhtpP6v3b/AG0vXej8GNba2/KHmVkcR/O9EKUeE8J4c+Wl+9+Jumw2VI4nZE+I22M91hfF/wDI2519w0we1g8IyfAagICXbjuhb8npDoCuS1kY5klaAXCc/kggf6R1n+1WLU8Gwetc1DsI8ydAjDLU3Nw1oTXzOLlcSOjgz37ahbwsm1twLffti9KLGqdLk45sWQCUqx27HOpxXA2kr6ny6HH6e2oObelvU54x5FahLe7Bhl0OvH/7mjJ/dr41sbXEK1YVLVjsxP8AaDoesiDqRIgjdej1H02DLUIWiqVKiWDa70kNIh0uiQgI7LYCUBttISlsd+ucJHxGlWms70XZRm6xKuO37ZYmoD8dliluTJbSD9EFS3UoCsY/EOo++3river0mlR7PrBtqG6J89S2ksqluA/MtcLhSQjPtH3406fLV4S2UtM2zHgjOOKbKRgH3BsnXoVp2C7QU6LalO2/qvOrnQQBsNDOpmTpPiqypi1owkOfoOihqfslZiYsv7qkP3LUZo4pFQnuEPA/9VjHKx/RwfedRzm09RoivX9vb5rcGoNnLbFTkeuQ3UD/ABbiSOZj+kF9PI6aYdYrdOrDFIuCRClJmtuLSthJTySgZPFn8TA76aHEhXsJWAcYwOhGs1jtLGezV2bS/dJ3jRzfKDoOmg0U23q0bumKlPZVuKrvTV2fk2NZ1v0R1HsvT5FUdlNHOQXGmUNJKh5ZWnHke+peytvBbsyVXqzVX67X5iAmRU5DQbKWx1DTTYJ5aPrycDOm7kISgoWlZCx1HgffocVyWy8TkIGce4apa2JOqNNKjTDA4d6N/IkyY8Au+TnKy+b/ABVcPn460pgQPWPXGobCXQkNl0NjjKB2BV3xpYu/dewbCrdAoF33NGpk65pYiUxp5BBfUSAMY8MnGdNpU6HiCnhAHUEdQevTH1d9Rn2txQptqVBDXjQwRmA9YgdOaWWuMdF6nHh292uSfVqZTWkqq9SiRUOrDTanpCGg4s9AlJWRk67MBfXx92kPdXZqyt56bTKPegmCNSJ7dQYESSWCXUHICjjqOnbTbFtvx2su3EMPMCftI/VBmNE8KZZV7K2h1PX36rOZQrn29uyfUbAtaPVaNXwh2TATLEP1OoIyC63lJHA43y+PAPUatEKSrWrktcX0F9sD3ZOTrvZX5tA5hAc13IzHXkRzSFmbVVdXLu3OtOO3d90U22mKK1JYZmU+G887JYYcdS2XvWSlKDwrUklvljICuvjrqrVs7r1TdagXFb9+w4llworiKtQ1RMvTHTnCkqz07jxGMeOnavUSBXqLOoNSHHDqDLsZ1CR84ELSUnHvGcj4arykp3yptNaoKGLYSIjYZFWkzFrM1AOEuhttJIyO/FjGr2zuaVemXsbTY4SCCNC1wAkTPeB57rm4Geant4Llv6zbGmVvbixUXdXmHUNtU3nhgOIJ9pfEc/RGOmpNuuLh2gxcN0+r0l1uA3JqTHVxLGUJKmQR3WFkDoDnGAOuQo2zu/UpDtQp9zbf3A67Q5Rg1Cp0WG7OgcxABJBbBWBhQC8gcKwtB6pOulVVp28NzW/adqNVCZS0VNufW5qobrMdmMwFKS0tS0gFanuThPc8J1a4f2Rv7qtQsaltlBdJqAmcpH005GJXN9wxoLgfRR2w/o5Q3VJq1uWwLJs2TWWrgMF5xT8+pyG3A4266FkiO3kcQQCSfE+B+v3GkJSo8GB36dzrRTm2m1KDaOEJHDhIwB7td3CCO5P16+l7CxpWFIU6c+JJkk9STzVDUqGoZKqDft2JQ1WNczy0xkUu6GAZKh80w04w8lRcHkVcsfHGrNDjzjaS29xtuYwpPUEHGCP+T8dFdoNJuClyKRW4bUyFIRwOsvDKFDOev+3VV/eLq9qrU7tbuVVqJH9st0ua36/BSpQOeFBIKB7+up8hM5KuHFSt4LqrdfuqsVVFIp9QfpdLpMSW5EbSlo8PNcLZC+acZxnA6jUtTNr7JpM5moMUd9+VGJLBmzpEnlE+KQ64oA+8DW6mejjuXFrFaqr+8EWG1W5BmOMxKIDwSD1W4MrGMnOdcVvPXFa97V3be56ousv09mPOhTvVgwp6O6MdU5I6OBxOc9eHw7a8I7c4N2ipGvfm4/ozsHEQ0/4jTeB5Eq4tKtE5Wgarpv3cey9sqRHrW4Fwx6NDlTW4TMh8LIdkuAlLSUoBPUDuemmWI41LjsvskFt9AcSUrzkEZBzqLuey7XvantU+7qJEq0Zh9uU0zITxJbdRnDgHn1Ooqh7o7fVi8artpRLgjSK/QGEOy6e0k8UdrITlRxgAEj9OvIPdqVzZh1Brs7ZL9suUbbCR9eispObVZ3ZufY9jVqj0G67nh0mdcLvq1KjPBZMt/OOEEJIR3HU6Y3I8dUhqTIjNesMBaW1utArGehAPvxnp56jaxZVo3JUKVWK9b0OozaO76zBeeb4lR3PyknXTWGZ70GW3R3uROcZcEZ1aCoNvlJDalf0AQNcs1FraLaBIqah5J030iBtG6NdZSzvLt5M3UsKfZ1JvKfa8iatgipwk/PsBt1LhA8wQkjp56ZKLTXKPR4dLlznZbkSO205Kknq4EDBcVjxPfSzsxR9zbfslELdy5KfW7gRLfcXKgBQZ5RI5aOoGSMHPx137i7m2JtXSGa7f9xsUiFIfTGRIfzwrcUeg6DUyo2s+p+GUHCqA4kBoEOJEEjTNBjQTpBhJI+I6KD2sv2+71rt3U28ttpFsQqFVHIVNlvSw98qsoPR1ICRjI69z315vLtVUt0YNCYpO4dWtNylVZuquLp/UyUI6FlXX/nOrBU2OWOUSsFAPFnoT3GD8MaQYN17ov7xVC1JlhttWIxSkSGLg9YAL80q6tcPw/s9+pFCrVq3jryxY2k6m0mCZEiAYDpkwSfr0TSBlyu1lad5q+ii2fFpjyoYbrcpunPVCoQ/Wo0JB6qfea7OYQkkZwjj4c9NMdiW7SrRtWmW9bzzj8JhoFLyylSnMjJUSj2MfA48tQ29e4lK2m28nXrVbWn1+FC5SPk6JG57r3MWG8FP5AJzk+WonY2tcmDJsOSiQ2aQ02/T/AFhBQ8qnOgKZ4knxSCEn+mCNSqtC4ucF4jQWsDjz0M7kcxEjfSCkBAerZ0aNGskuyRN4buviybGqVf29s1d2VqPwFilpeDBWkrAWeMgjoPDGdNlEmVKdRYM+pUswpkiM27IilwKMdwgFTfEO+D0z7tdfAni4uBffPs6ybbDKShB/SeupnGZVtW0QwAgnvic2oECDpy6JI1mV6nhx7OvdH+jjRqIlWLh4Uk8Ofr66rrZZLUi16lWI7oxWa/VZaQfBAlutJyfPgbGmPcRF0uWZVmrL4DWVRliKkgEk47Jz0z8dRO0sy0nrDgw7SffEOnN+pyWpLZTIjyQTzW30nq26F5JBA7gjIOdXdux4wuq5muZwBjkBr91zPxBTNRqlq2bFdq9Ym0qix35TbRkSHWowffX0SFqI9tzyHlnWF816u0SzqzcVmW78v1KLBcfgU9DwQJjoSVJSF+SiAM+/UfuRtZZW7FutWve9Lenw481mosoSsp/whrPCrI+JGmpmGxTYDMaK2pDMZAbba/ybaB21zpvtzTo1hL6oMuadoEQB9wR0GiXXUckgUjcu42NsaPdN0WVIp9z1rlNIt9MhK3EzXOzHFgdM+OOg01W/6N1PugfdPvDPkVavut5Ybgvuxo9HB7txgghazkDLqiePHRIxpetuoQNzt1LcXbCvlOj2o65Nn1Nj24ofIHLZS79BxwEdQkkjOvqPkJxg5Pl/s19Bezzs3Qs7X8Tq0Q2q8kjfutnQCdfrqqe9uCXZAdAqQotV3b2yaVbNw2hVL3pUIKVT6vSXGRLcjfkvMvrbHMA6ZDhyPA6ZrU3yt+5a6xa0qk1236y7kop9YghpbyQOpbcSstnA9ogKJwD01ZnLHF56qD0h471Ot6k7gx2ip+y6xHq7pRjj9SQ4PWQPi2Dka9Q6lV6t6KouMIWVKPEM5UMHW3A1w095L0Vp5ooLboLnElWUnJzkHxHXv467U+PXPXSpq9wNe6NGhCNGjRoQjRo14e2hCw5LfD9HVN2dDi23v3dtr01lKadVqYxWXGkfRakBwIV08OLm5/0dXAlxzrxo4U4wD451UeygRXbnv2/nnuN2fWlUyNkdo0YDhx8S7188DQlHNXC39BPTHTWesEKCkhSSCMeGs9CRGjRo0IRo0aNCEaNGjQhGjRo0IRqHuAvN0ieqJ+H9Xd5ZAzwr4Dw9PjqY1pdaSpKh1BUOpGgboVO+jRWKI/trSaVBqcd2qR0vuVSOHU89Etcl1Tpcbzxt5c4j1HULBHTVyMqWpJ4+4ONUhbFFpVQ9JS6ajGprcD7nKPEjcllHL9ccklTqpKsfT/BpbHkUHV3sq4kfRI+OlehbNaJTjiEDlfSPbXFXazEt+nSKvUpTESDDaLz8iQ4G2mkDuVE9gBqk7j9Jlia5QqNt7a1TrFVuGSG4aKlT5MCO40c/OpdcbAW30xxJJzpsIT9dm89iWTK+SK3V3V1co5iadCiuy5SkDseW0lXDnBxxEDr30nUi8fSJu1T9w2/bltQKJNcW3AgVxT8ealoDo+4WwsZP+SwP87THtNt7Ptz5VuC8DGlXTcExc6dIZQMMDhShuO2o9ShKU+HiT7tWKzT48cgoTgJGB17DTtkeSqCds3e19oCd1dzn5lOdw67R6LENPjqWPxVOlanVj4cB+GoaFtNuPVmafttddzx3rEpDqz6xHfc+UKvHzlmM+kpAaQ19FZS44XfYPzfbV+8pnhI4O/Q61pjNpUlQUrKVcROe/THX9A/RpJ8Euq4qLbFv23EbgUCkRqfGaRwIZjo5aAOngPHoOvfXappAUFHCT5cJOunI1VG/N21q37NFPtWqqiXDWZTVPpAQgLdckOKAGEZ9oDPESOwBOiUkSmDcW+qTt5bsu4aurmlK0txIraeNyQ+RhDSE9+IkHt4AnS7tXt7PguStyNwgmVeNeHHJJypNMj/iQWfIDpxkfTX5gDWi3dmZibig3Vft7zrreo5Jp7LzIZZjuHoXCniPGsYAycHp21aXE/xkhviSngx1HXqc/oGDoQuiO2gNhSU9f0arG79g9v7ruV25J66tG9dKTUYcOoLjxZpR0CnUp65x0PCU58eurNi55XCpS1FJI4lJIJ1scQlYII0Iaoe3bWty2IaYNt0KBS46AAGYcdLTfTxwAMn3675SUpbHB0KlDGe2fAe7Pb69dXAlKiQOqu+tMpKVNYUlRAI+j3Hv0IXzNaliXBeG69/3Dat+zbI9SnmmLgU2I0tEtSDn1t4OdCtWOhGCeudPzmzF11Zks3NvneM5I6BMFmLDH1nlKP6CNaN1Lbrlk1STvTt6tfrsGNmtUzgKm6pDR1JSB/jkgHg8+3jqy7ZuajXhSI1aotQYmw5raXmnWXApJQoZ6Ed8dviDpeaXxVP1ag3tsfHdu+1bqrFyW5Cw5WaPWHm31NtZ9p6M8lKSFoGVLSoHoNXTSq3DrlMjVimP86JMZbkNLyPabWMjHvPbXRUKZAqVPfpk5oPR5LS2nUK/GQsEKB+IJGqfoW32823DfyBY1w23VaAgrMOPWi8w/FBOeBK20K4wPDONKmyrYl1VuBGXKnyo8RhtCnHHn14baA65JOBj3kjVc1P0i7NDiodms1W8agTwIjUaGVtKX4f4SvDAHmeYfcDqM+81dd6VCNO3pvJqfEac5jVBpYWzCUsdRzCcLc/QNW9TKLSqVFaZptNixUISBwsshsfoA0hSg9VW1i2ldtQux7dHclyO1V1RTCplLhqK2KTGWpKnAXCBzXnClsEgAAJwM9zabAQtogp8cEddeqjNqSAMp65yD1751uSkJGB20iFH1WBAqMR6DUY6XY0htTbqFHAKD0I76qvZ6Suxq7W9lZ7qwzRgioUBxWONylPklLXc9WHA63/mcrVxONNufTTnw1S+78f5I3b2tuVviYbdnTaVKkJ/G5zbam0KPl8yv/k6EoVvrdVw5SQT0PnkZ8PfjP141Xu6m579mNwaJQqU7XLlrOWqZTG8J4nB/jnVH6DQ8Tjw0w3leEGy7Xql3zErdj0yM5ILLf0nSgey0n/rFLwkDxJGqU22uasffekVfeeEzRazX4aIdtpS4HIBinCi0h4//ZB6Et9D1OMjQJnVJuFau0llzLLtsRKrUEyq1OlP1OryG0cKHZshwuPcA8EhSiEZ8MafhxfjddcTfMSoKUAnJ6AdT78e7462uPNo/COoT55Vo+MpNlt9Xa7gY0JjtpBwOiySfr1xmtUdDnq6qnF5v5HPTn9GddKJLagChaFZ7AKGlcwtElNa9r9jqtyW0589a32G154kJJUOHB8fdrelWUg+7XhQjPGep03cJ7e7sqJt6jtbZ7s1S2GHlNUu52vlCnR0oPLZeB+cGew8TjPXGrK9YfdUeFnODjiB7+/Hhrh3XsxV028t6nKKKtTiJdOWFcP+EI6oB8wSAMaiNsL2avq2Way9HMWosLXDqMVX/wBjymzwutn4LB1jcTtRa3EgaO2V7Vz31AXMyRAd58j69eqcW1d0KOVI76z1raUhWeBQV7wdbNVLt1CRrBTTS0FpaMp8tZ6NNQsUtoR2GlX0Zv4t20/9R6F/cGdNmlP0Zv4t20/9R6F/cGdabs9/2en7qNcbBIW/f8YbaT/2Bdv9tL1JBIS3xcWBqN38/jDbR/8AsC7f7aXrqnSDDpkiegIWqM0t4JUcA4GdbWhJptHiVnL7vVyPALoSpCTxFa0JyRxA/o0u1q3aFHbm1x1cuOtCcvPRX1sqcIHQZQRknGNTtu7fVurUeJXY98SW5VRjIecS5FaUwgLAOG0EZQRnGST20x03ai14PLk1b1isSmjxqkTn1qSSP+qyG8D4ap77F7AsLKgzcspEiV3t8NuJDpgdQVVLdryJEZLkiybjqBdQFtc+S5IQoHr49EdPPTHa7lBkUluZQYEeOw+jjCWmUJx7j07jVsRa1S5Upyn06oxXpEdsKW20UEtDtnHgPhqpIMGNb92VemvQGoMibKXKjNtp4WXGM/NlseBx9MeedcsIuKddzqbaIYRtAAldL22NJgcHE+eqwlXhaMGtGgzqzGjzGkg8lxzhVhfUI9+Scj46116pSnKlAt+kSERXpxcU7JSgFbDSBk4HgTkYOkrcal0ydd0R5UCPT3YiUPfKDjJdEjwHscBJKcY+mPhpwpv3L2rR37klTm1x+VzZVTfcJJA78R7gZ6BA7nAxqk7edrmdnbM0rVrnV6ghvdMB3LWIJ6AJ2FYcbuoHVYyj7qUpNr0qglUhnjXMd/DPvr5rrnuJ8seHbWNUvK1beUPlmu0+ErGeFx4cX16SFVTcDdUcdAMu0LbcHH8oPNtmpSG/+qbIKGgfBRCz8NM9B2r28orIXFtiHMkue05MqTYmynV+JU89xLJPxx5Aa+Y74CtW95xasX1DrAgn1MwPIbc1tWNDBkpCAu6n39aVXWhNJuKBLz1PDIAA+Odewb2tOtSlwKVX4UmQ39Ntt4Hp27eOoi7to9ubppr9LqNoUhtcttbYlR4LTTzRKSOMKCe4znr5aTLLsS1rko9RsK7LYpkSs2s43G+UaZHEJ/lEEsSWnG8LQs8Jz1IOOuc40MtcNu6FSqHOGUiRA0HXfUcksuBhWTVrXtS6KhAmVygQqhNo7vPiOSmEOrir8FNkjp18tTSU8KSeL2s5PF3wdV1Fom9lLZapMO67YqcNrKG6hPpjplFHgHA28lBP9IIH168+6jeV1tFCYsCjoqSE4XUDUVGE4jwVy+HjyfyeMfHUZ+G1rsNp0q7XtGwzEadRMDziSnZwNwt9/bn12zL0sy2aZYFVrka6Jb8WVMi/QpwbTxca+h6H6ux1Yg4Vd0DOlbbm6pV3WnBrU9iMxLcddjSGY61FCHWnFNnGSSMhOcHPfTSrosJ1GxAUqIZbcPK6no7nmJOh+iVknWd0fR6Y0E8J1lhOe+tZUriPCnJHfVdUkADx0hPXqmuYrjSsp8eg8R2OdKO61Wqlvbe12sUng9biQluN+wMZx3x26alZV7WlCeejy7npDbrfdBnNcQx36Z0oqTJ34q6bNtxEhdox3EO16qBJbTIbBz6qwTjJV2J7D361vZrs3iGI4nSy0TlkEkiGwDz8+S4Vq9NlM6r6E21sqhWNZNLtugErix2QsvLALklxftuPLPitayVEnxJ0zGK3xcbXzav6I9/lr2GP8HSOBCMfipGAOnlroyBr61p02saAAs0StbTCWvorWR7znW3Ro11SLFSeJJT21gqOhXfv5626NJAQtCmEkEKIPnkZ1Vu6m0LF+GBclDqiqLctKC0w6ghIUhaFnKmXk9ltk9evYk476tc9DqFq016m0WZUG4q5jsSM48G0Kwp5SE5A6Dx7dtR7ijTuaZpVRLTuDsU5hLDIVD2RX63VWKrTLkgx4tZoU9dOm8knkuENpcS4nPgQodPfrtg2jbECszblh0GFHq9QShuZMaZSl59AOQlxQGSMgd9KO2tRnVahV7cOUiPIn3DUZFT9QikpajPttJa9W9vqF/NALJ6EqyBrdspft5bhWw7X742+l2dOblvMinynw8XGkdnQoJGAfLH16+TO0NgaF5ePse7SY7LExv8A4kgkT4FaSg+Wtzblark3RrdA3ht7bKLt9VZ9PrkJUp+vNf8Ao8NYKhwq6d+nn46sVzi5aeakcP8ASGcH/bjWtZS4okMqbSvplQ8fDVeXdfd40Pde1rIp228uqW/Wo7r02vpfSlEF1BwElOPaOOvcdFjy1WNay/LKdrSDS1pJl0TEmTmiPIeid8MkldczeezaXutS9lp774uOtQlT4rPJJRy09TxOds48NMlyWvbt5QUU+56HT6rEadQ8hqYyl1CXAcpOD4g63uUamKqKau9R4SpkVBbZmGO2XmkHuEuYKwD4jONJm86d5JNvQ07KTKHFrHrjZkGrNcSDGz7eMdM4zptvToVq9GjZE03Rq5ziBMnWQJDTsNyl1gl2qe51Qg0uHKqNTeEOJHStTrjysJAHdwnwGuKj16j3FRWa1bc+JVIUpsLiyWCFofAJ6A+YII+Otleo9JuKjzKBX4zcqnT2TFkx1cfC42RgjvnH16TKtO219GraV2WxSXaVaFrNYaiQULfWgOOjISCcrJWvOc9BnTG0qVwOCwl1cvAAEQQdN9wZgDRLJGvJa9mNy69urS6tU69t9VLUcp1QcgCPUe8hA/xqeg6H/ZrHdlK7WrdubmRo7gXSpIhVN5vqXITnQgjxwSSPfp0tO5KXeNt026qWh1VOqcdD8VbyeFzlnwUPA9NJu9z0YW/S2J8hbVOl1mGzUJCTltpjm/OcXkjHjqwtazfxTh02ZGuMFkkloOhGuqa6eHMqzVeynI66PxQdaW3g4lHK4VpWAoKSoEcB7K6eB1sJ9oazdWWOJcI5R4rqF6riKSlJI16eqirxOjRph/3/AH1Qg51jk69VrDmND2scR/o9dKWudrP3QvVpUrh9rhGeuqvv2Azbt6W1e1Be9SqtVqrVFqCUA8M+OQ4QXUfjlPD0Pv1afChSeE5Kf0aRt1rTdrlFZrECoOQqrb7pqcB5KQ4nmtoUQhST3BGRq5wSpwrprXmGu0I8Dp+q5Vfh0UrdF3UqzKFIrNVfKS10ZYSfnH3Cfm2m/NZPT3Z1AyrI3o3Piwbauu16XT6DXXmF1N5qZh5qFxguR1Nk5WtTeQSOgzpg9HqxkXfTqdu/fkiFVrhmoK4Edn24VGQCQUtNn/Gk4JcXlwA8AIGQb9TAQ2tJBPs/X456HuPh21732U9nVnhlIV74cStIIPJvP181U3F855yN0C00qgUuixGYNNhtR48cANNNoCUpAGOg8NSah5HGvcH46y16mxuUQq6V5wjUfVqXErEGTTZzSXWJSFNuNqGQpJGCD7tSOsFIKs+1j4DT0i+e49fvP0b6ZGpN0R1V6waay3Fj1VOfWaawkBKUvI8W0jhAWPADPXV029dVEuWkRqvb1SiVCJLSlxp6O6FJUlQyD+jH6dVLv5UIFZuu2ttaxV26RQqmHKnW5TsgMh9hjHLjhZUB7Rzx9CcBGDqFptLtCuVmp170Yrjg06u0wtmq0dDS2qXU2nOLg5jRSA2ctq4H2cHPHnj6acjdfRbLy3OPiQAEnAwc51uBzquNstyXrtmVW3azbEu37ho4aVOp7zodRwrzhxpz8cHHcgeGrDZdS6Mozj36ak1W3Ro1g6vltqX5aEqCopSTjOtSnFhHdJV1zrByYlKT8M9PLz1S+4983ZfVUm7T7Qy2I89DWa1XVJLjFNBH4HAI43SO4SrpnvnODKjdSe4e8RhTVWNt1H+W7zmtgJZZPG1TkZxz5C+yE+Q8Tps2t2/Y25suDbTElbr6MvSn1J6uvuHLh/T0+AGkL0fnKZSaLUbDXbsKiXDbUltusJj4V66VoJbmlxYK3OajPVRJBSUdhq7kElAOlKPBepSEpCR0A1lrSp0jISn2vJXTOvS+AnPATpELYTjXuuZyUEJ6I9rp0Jx3163JS4kKCT/m+P6NJqhdGjWptxS1KBCQPAhWc626VCNGjRoQjWPF7tek4BOM65RMBUUcvCgMkE6ELp4vdrBThUDwpyO2ueTUIkBkyZ0hmM2gZUt50ISPrOqv3G34tK2aNMNtVen1uvkcuDT4zvrBddJwAeXnA+vShB8FhP8Am/SapK4xWlci0X/WlJHQoRK+aB+BU6fr1a8ZZ4AOHCc9DnOdfOKabv8AWrua1flx23SLyDlFRT2lUcqp7kVfNccKHQsuBYHMA4hjt208t7h70pZdc+8dBAaStZBugDOAThP+DdScfp0sdUnkne/KHb1yW5NoV1Oobpc9hceSVuhv2VDHRX4p941T21d111O5B26avn7u6FDp/wA9UXIyA9AdR7IbdeQMOk47nJ9+ue5bltjeO59t3qzDdct6ovT402ky1FARPbZUQy+gEcRC8DgPQnw1e1AoVFoUH1Gg0mFTof0wxEZQ2zk9SQEAD9Gmap3gu6M2ltfB9HgzgDoDnBzrrwfPWtttSFFXMKgfA9h8NbdKkWPD79HD79ZaNCF50GvnX0gLltyn39trKfuCM5U6dcSOXRc/Pv8ANPJLreOo5eeLB6EDX0Urtr5otvbu1XtxLn223Jtdqo1CrSna9Taup1SZMiOHPZw82Q4wtvsOWsDv0GgBCbdyr2rFcrkXanbOehFbmjmT6kFcQpMTsV8X+UVg4HfodQtWs97Z25LMrVs3fcdSVXauij1SHU6g7JTNQth5wv4WTwFJaz06YUfdq1bW22tSyoIjWXSI9ID6uZJcbaCnZCj3U64vK1r96idJN+OsQN6tu3a+pKqcIFXYhKUnDYqCzGKQrwGWg6EHyDmnc0NVuweJUcLVnKznrrp1zweP1dPHjPu10aaheEZ1gpviA64IOQdbNGhC4KhFZVFWlYUQsjoFYwc9wfA+/Xzopu0qVvPSIOzzs9irLqwFzwqbk0v1cdHXHkj5tDviMDOSfHV57lVxVs2BX7lAQVUmnvzUhXbLaCof2aX9krMZtXbe34LgX62qI1LmrUSVPS3AHHnFk9SS4pZ+vTghWHy0+evAy2n6KOHJycePx1t0aahaUx20jp38T4n46yQlLaQ2hISlIwAPLWzURWbiptBgS6nVpLcaJCQXHnnFYCAMde3v0IW+ZUBEKiopCUDKirskYJyT4Dof3arOtekJRPlJygWNQaheFUZPC8zS2yppg/8AWPfRT8dJ2426VH3cpLe3e3zFYkyLimR4sqa3FejNMQA4HH18xYSfabTy/eHNXba9rUK2aOxR6BTY8CDHTwtMx2g2noMZwAOujQIgpDVfu/Uoc2BszAbbX9FL1eZKh8cEaXrzsbfTeGim2brdti2Kc64h4uQwuRNbUhYUChRJQCCB21eAY4MoPQefQ/26xWlGMF8H9I/s0ZkeSqROwUurPxE37urc9xxILjD4gOLTGjvONLStsuttYS4AtCTgjBI1P7y0az3Nt6um5KI7Npwb5qmYw4XUu5yHWyPoLB68Xhp2ZrFJ4y0irRFLR0KUupJHx66hLxu+x4lGlw7hrEX1d9stOtB75xQPTACev6NPptcSBC51KjWAmV88WlvPuVS6UbYmTKTKkIVyoFQmL4pj0YIHKW9g+24EYyojr3Odaqs9V7qfE67607PLCOCM2UhDTWfEJGBn3+7UKqjW21WG6lSWJYiRgeVOqikGQ+A2lKThCQEBKEgDPtnTtZu2NU3KS5WXqrPpFPaVyYLjAAW6vIKnSD+LjoPfrR8O2t6YfEee6xNWpf4hX93pPmNyNB/KT2qFDm1CJR6XTokipzX0R2UvJClDJ6rV44SOp9w19J7YbfqsGgqpz9TXKW44XljACEZ8EAdhqRtDb+2bKiIjUOmtNLxhyQU5dX5lSz1OdMmOEFARw+Wqm7vTXOVghq0eG4WLFsvcS4ra2lPAnh7Y6aywNCfoj4a91Xq3XHJbWoYQr2h1Hv8AdqoKDRk2rvNc9NjMOpiVyO1ViQQGg6Ry1YHmSjP16uF/2XFOeIT01RUmrtzvSccZW5yVQ7faZCV5HMUVleE+eOLVLjhAtwSJ1HorfB2OquqsBgZCT4xsrcbbQ2SEoCP6I8Op1nrFGFZUlOMnJBPY+OstY876rh5I0aNGkQjSn6M38W7af+o9C/uDOmzSn6M38W7af+o9C/uDOtN2e/7PT91GuNgkPfwcXpDbR/8AsC7f7aXrrejtS4q4choONOo5a0q7EHvrl35/jD7R/wBX7t/tpeu5P4MDW2t/yx6rNYj+d6LXQ7grdksohqiSK3REjltJZ4DKiAfidSA4jHY9D7tcF7bnw7sUxZ9qxau64sIcnoER1p0oz7LIJGEEnuokDHYk9NSieh9kBJHTiHc64J1JU5OYrFNfRBqUQYRJ4eLmI65bcHijrn46gvwu34vvAHe+y6UcQqlvDfspuw9uqrRaqi4aw3T4biI5ZZhwlLUU8ZBy44ccZGB7up66z3cqlsMRWadVPWG6kUmTEfjs8So+P8YvxDeehGuJi/r0pLfHOpcSsR2z7S4quB5KPPhOAR8NQu4Vx2/flDXTbeplVmVVDRLbyWS0qCsj/GFfme41RGyvXYgytcNMeGytWXNuaJZTd9Vtt+oM1ums1FxC+evKXk4zy30HhcQM+8Eg47EaraRYiodyMs37VH5VtNTedTozDfDD55JKTM9rjJzng7I6dc9tP1q0Or0lMiRVXo4kS2mAtuKgpSlaGwknB7E4641ruJyo1KoN2lDRHZRNiOOyX1ji5LQKUnA8zxYBPTpqZ2rs7K8wuqb12VjAXZubY5j0VZYVKlK5AoiSdE1BtBbQUKRhPX2cH+zw1k2eHiWrrk9Ma0woRpcZmCnq222EguHqca3AJSrCFZz14Rr4qrEse7h6iTHkOfkvQ94lCuLqhWDkaqGvXjSduNyL0u64XHWqXTLWZqMnlNFxbjbJ6kJHUkAkD46ttxxlKfWObkBYH19sfHVfViLEkb1U6K8yhTU+2ZsaQhxIIcQH2DkpPcYz+/Vtgga19Tjju5DsdSJBTX7CEwWVfNC3GtGm3taT7jlPq8USohdjKbXwr7ZSeo66Xtqou8dOh113eCpUObJXWJCqR8lhWG4AIDQe4gPa79v3683dsO6b02+ctbbm9XbNntutLbmxm+DDSD1aAT2QRpevejV7di1aTStqt8WKdNtyqsN1mfT5AdL62EAOsucB6LUeuD+VqxtbehWoPbbua1lR0EkFxpgat7wH9xgabrm5xae9v+qk41UgbVbgTmK1OjwbZu3/AKSiSH8tMRZqAEutLKwA3zAUlGe/CrVnMTo0ltuXHeQ8w+ONt5twKbI79Dnr069NVxuRF3ZkXBacCxaVRalbzkxYupupFsrEbgIStAPc5K+3XUdApt57ZXBWKVZtlS6xQ5q0S4KUzWmmoiyDzmyHCMZOCMeWi+sqF/Rp1s4FQjbMP7TBmSIMa67hKxxaSOSttDjQWEfOZI4xlBxj/V9esHgmU07HUv2XUFPEjooIWMZ+Oq8Zh7u3f6xJmV2PaNPPsx4kdlqbJCPNTueAL/zTrho1n23VpVSt8byXNValR1NpqLbVbIXHKxlIcbBJbyAcZ1BpYQ22AdxRI10BMeZAj76peIeibthLMtFMmv7dXHa9Fqkq33mpUeoPwEuOyo0guFJcWsZ5gKSMZxgjGcHV/wBOpkCnR0xqcxHixk9G2m2w22D7kgDXzBa9Gruyt4S7hsijzLkp9ciiNU48iot8/wBZbyWHeY6RnAW4Mf0vdq0rS3zYqFzRLMu60Kna02oIJgrmPNvx5BQnJbDrZKArHhnOvpXsvj+H4haUadOs01YEjY6SNt+SpK9Ko1xMaK3Y6Q2laASeFR7g58/r10a0RlJUkkdB0x5dh21v1tVDRo0aNCEaNGjQhGo7iHBwcQ4l+Pn9XlqR1UG4Nx35Ou9nbHbpEGNUHIHylUKlMOUQ463FNt8tH47mW1dO3bQhVdf9Uomze70+B6vOcpF3Qflcx6ZEcmGnyGCUPPONtJUtptwKZHUYJbVgkjGnKlVCBV4MasUWc3LjTE8xp5tfEHBjp54+HTT1Ye0tJsOLLfalyKpWKtwLqlUmnjflrHmfBI8E9hpIlejRKZnTG7V3Iq1v0SbJ9aXTYrKCWlk+2Gnc5bB8hryjtl7Om47VN3YuyVXETO2isrW94Qyu2CRZUjehW8rLLMSgjbRcHDjinyJ/rmOiQn4/VjTVVbztSjyvUKvcdKiSm2gvkypzSFBHiooWQQOnc6yVshvJTZDlOoO4tNkUrPFGkVSOXZrIP+LJ4SHAPMnTTZvo/wBv0iFPfvBMa6K3UpnrkqpTIqAorDbbaEpSDhCAlsdNZyl7L7y8rZLwtpta0NBZu6OZ8VIdiDWiW6qu6XOvPeCoOQ9q+VTKAg8Eq5pjKlNuHxTEZ6c3H5RIR1GOLrjLcLb+49nrfi3zF3MuKvxYcyO3WIdTbaUw5HW4A643wJSWgkZPUr7a+j6ZTWqayIsaO2yyj8GhsYAGO2PDXHdduRbpocy3qmwh+FUGlxpDROAWljCvrx216NadiMJtbF1oKYJcDJI1k85UE3bzUDpXz5ujetb2/sedd1AtGpXRPp6UJZpsQjmSMnGcY7AeWpOkSmbytGnTbht71P16DHkv0ye0HeStxHEppwHplJwNH3ld47SS3EtO+aXW6bGQGmUVtlSZCUDs2XGwSvHmTpIvbcbdHa+tU+hXhthJq66ow/LC7ae9cU000WkuLLPVw4LrfYdfqOvHMT7AYth1tFOk05XTnDtSOQjlBgqzZe03HUqzo7TEaOiNDj8ppsctCUIHC32wkAeXu8NIV5blWkqZOs5qgVG5pvDypcGnQC8y0T/inXThps/FQI0rV66Nyd2OVSdp0v2/Tmkcyo1eqsOw3iCDiKxlPGhwkdXB2x382/ZtyiPWLDNHowpwQVtS2D7TqZaDh4uK8TkHWWGGiwpe+XJJdI7swWnkXRqPAKRnzmApDayg1i3bHpVKrbPIlsF94RTI53qrS3nFMsFz8fltqSn6tOeOLWhKAlKei09SVBPj5E628QCeNT3T+lrO3Fc3lV9Yt+IyY6+W667CFl26HWBeQCpPXI/T8NeqebRw8w4ycfWew+vSbfW6FrWMptqtTMzn2i7Hgt5U8914cBI69SMfEHRb2lWvVFGk3M48vDqeiJgSV7dm6Vq2jWWKPUG6rMmvxjJ9Xp1MflKQ0FFPGeWkgZWkjqfDS9Tbm3pqkJFxR7So/qT5LjdHkSXI84x89MlaOWhwgZwpYHmRrXQKPc9Lj1Pdq6XZlTuORSliLQ44CEstI5jrUVIH03DkZ9+pLbncqrXPtUNxLzsqoWrIjsSZUmmy0kSEtMAk4T3OQOg8ca0vu1G3oZrWmKuUgOO5LjJytHTTdcpJOphSNt7rWnX5hpkl2TRqwj2DS6s36vJ+CQfYd+LS1ab5Lkd5nhc7dMpPQ9fAjw+vVZ2Nc223pK7eRruat5UqlOrcb4JkYtuBaDg9wCNcdatGpbb+o1a07nq70PmCOafNlrfZaz9EJB7IwMY9410oYFSxC8NhRdwqxMFrts3yg7/Ueq51a/AYartQP9lTkF77xt3xr5pbMpNqVBTke44EXjebj56tzm2u44SMLxno4Tj2dfSlGueh3FTo9XodSYnQ5aObHeYUFJcT5g+H16pChVmHc9FbnsYbJy282ofRcHRTSveOv1HS83bV1bc1Zd1bWrabStzmz6FIc4Yk7zLWejTvkegz3ONej9k+3D8HecGx2WuYSMx5a7HoOh2hQa1sLhorUdQV9RqeCSDhXCr8bprZn3aoun+lNYsOQ5StwvWLNqjTXO9TqhGJKPNhwew4P80nVuUO6KHclLi1qiVBqVCmtB6O82cpcQfI/wDPca9oo3NO4aH0nBwOxGqrXMLTqpgEHx17xe1jWKR269NYesN8akcXXPD26Z8td2kndNKrneeRtrTaG5WdxGqS4Yjbhp6J6EqU4/w/g2k91knh6AHUbsDt+Lcstu5ptP8AV7huNIl1Dmp5biEEkss4H4NLbax7GOhK/PSRelw1W99/aVFtKypk9dmSlUupuzkBMYMyGmnVOpCuoKcjBxhXh219Gw0FtooyMA9MDHgNdUnJUpck5G1G9gvW51Lati6KYimP1MD5mnyW1p5XPP8Ai2yOIc04QCRkjVzwJkacwmREkNvMuDiQttYUlQPUEEdCMa1Venw6pFcgVGKiTGkILbrTiOJCwfBQ8RqiNrr6252v3EvTayTdsanQIc2KaPFlycNtBxhLjjLRPktZ6aEm6+hlLSlJVpU3LueXa9g3FcVNipkzKRTXpyGXFhKMoQVArPkMZIHU4wNT6alCeaDrExpaVJ40FKweIY7j3ddVLvUlq8K/ZO1rlT4YNw1Va6zHZV869EYivPhJ/wCrLrTYJ7ddNQNStMTarcK94cWfee8lTTFnMh4w6HGRCGFpzyy4vmEgZ8hnHhqwrQ2/olj0Zui25T2IjCFFSggqKnXM9XFKVkkn35+OmCLFRFShllAQ00hKUJ+Ax+4a6yo46d9LKWFRtY283B29uWu3/tlIg1tNedalVKhT/m33C0jhIjyOo7dQ2oAZB9rrqbp/pH2AqGhdap92UiZ9FyJJteoKcSvxGWmVIPXxB1Z5YPCRyknt0J6Z8SNeqjo4issJJAwNIl0VO1H0k6C1zRSLDv8AnLV0jBNtyWW5Dh7DjcSOAf5wGt7O6G7NFbQ5d+yc2S3JQHmFW9UWZJaJGQ0+l8slCwMZKeNHv1a5iLUOoB8+I9/jrYIquEAqGfMD93w0uiJVOCxN0N1nXKluJXplnUdxPCxb9HlJMhxGQeKU/ggK6D2G84/L641ERFzPRwuKTEqyKtM2+q2HYtQQl2aujyQPaS8AC5ylflYIHTtq/wBpHLTw4x18Nck9tDqOStttYcBHC4MpPuPmNG6MyiLRv6zL0adetK56VVUNYLiYUtt4tZ6+1wE40xJcSpRQAcjqdUcKTS6j6R1NFmRYkRVu0lbtfdi4SF83oxGcA6cYxx+eHAdXgkL4ySMDt8e3/jpEizUpKElS+g0n7hboW9trT4k6uxqlIXPkpixo0CIuQ864T2CU6bXs8tQGcnp0GdVFvqlLFX28nhZQlq6oaT1xnmOJGlCFJxfSK2reeisTKtVKSuZ7LSqvQ50Bnj/JLz7KWwc/0saQqLbVO32vu8K5V7jqa6VRZbFKo5pc7lM4CQ68QsZ5hK1oB8uEeerrrFDt+6Ka9SatTos6LKHzqHEgpVjp/q8PLW2g2xR7Yp7dMoFMYp8RoFDbDKAkJzjJ95OBpOaURCRYPo2bXR1BcunVGoHv/hlUkuA/FPEBpto23VmW6pp2h2lR4bjCcNONRUpcT/8AdMZJ9566aB217oSLlRF4EpTnhCT4HORjAznXBUHmoTgelFCUIbWeJI8AOIjGfJOf9H36mdckpDTh4X05bKVJUFDpwkdf+fjonqjyXyHa+0O524lN++Fb1xUqLCu+souNpmYXOdSyh3ibcZKEkLWR9MHGT3OvrqEpSG1NKT0ScI4U4HD4Dp06du/hr57hXZb/AKP123HbdZqhYtedB+XKM0olfDlXC7GZA+ksrJwB4DTK1Vt/NxSo0ajwrBpbiUFL1SAfqHAfJoZQhXuVgjppx11S+CuhTgGMAn4Y0KeQnHxxqoFbGXGqECje2+hU+LjMr5QVys/+ozw8P9HOhqD6SNtMqYYmWfdDbXVqRKDsSS4PJSUDgyfPPfvpqIVul9OPZCz9WP7deest8IXk8JGQrsMeeqcj+kJTaA76juvblTs6fngL8poqgue9MoZbI+vWV17yLlVSJZ+1UZm465PZblBxpwGJCYXjD0lXYZ8E99LCRW/600Gy4riSgHBUoYA/T4e/VJ0Sq0/cvfgXZbb65VDtSlO0x2e3gsSpjrnVtpzPtgAnqOmR38ddq9kbvu1xK91tyahVoj34ej01AiQVD/JucJBeR/nDOrMo9t02gU1qjUWmR4UBhBaaZaSAEjw6f8nSJcoUqyeJpCwSQpIOSCD28vDVYb+UGpV20WZlEirmTrcqUettxUj25CGsh1tv38txRHmQEePS008KUDPTpqvt1r4qFl0+Cih0hdVqtdnCm06Op0NNc8tqcy44eyAhpZI92lG6btspiw9w7X3BoqarbMwupbXyZMdTZbeivYyWnWzgpUNNKV8X4pB8QfDVZ7Q2HWLTTV63dFVYm3DckkSZyorfBHa4M8LTXmACep1YcVxnlgNL4h4YOT06abKVdRVj8U6wXIQ2njXkD4awW82lPHzABnGc60SJASlPDgqCwcHvjsT+/TM4GhToVd+kU5Ln7KXlApTDr7zlLkIW22MqU3wHjA9+M9NNdvXhbVdYjqodZgy0Ox0PhLDwUrgWAQeEe2Bg56gd9UbeF33fulcdUtW1Kq/b9sUOS5DnVKOeGTNcQfabaV4N/wBLx0oP7S2dQaOF7WxolMuK33m3YjjDvttOt9m3Dn8Yd89CdYvFO3uGYXeiwcSXTDiNm7b/AFG0qTTsqlQZuS+wfWBlAKFDJI7jv5d9Z8wDuDpD213Eg7kWqzXm4y4kqO6uJUoavpQ5KDhxojx6gEHxQoEdDqAl+kdZCajMpdEpl0VpyFIXGcdplBkymS4gAqCXG0kHHjjtrZ06gqtD2agqNGpCtn1gZxy1e7t1/fpXvag0W6Laq9EuJtblPlx/8I4TwqQgHiGD1wQRnseo66QY977/ANfZXWaJtpR6ZT8cyMxWp5RIWjzIQcIP+djWurR/SIvSnvUB227et+PNaWy9UFzue422sYVyggnuPPTxoN5RClPRyj16TtlEn1m4ZFWD0yWmGqXhTrMRt5TLbZWkAK6NZyAO48utpNofbX7ZQR7vHUdZtsw7Ntal2tAJUxS4rcdCiMFfCOqj7yck/HUq4tAcIK+wyQNOTCASq43R3RkWXMi0SlUZUqdMaLyHHVhDDaAcdT1J7dgNU9WrivO6FFVw3G+0we0OngsNe/KySV/u7HTBv/cAuicm2bYbQKvR3EOLnKI4I/H3SQepyMaUWUuNsNMPL5jzbYDi8YyfE/AnJ+vWisranwWuI73+6rD4/iFdlfhU392OS5k0elY4VRnB5qTIcyfieLWxmmwI7gXDj+34Kcy4R8CSddPCrp0x7/hr1rg4gpWCPA9xqwjKsv7xVfoXFcNYcTNb4uTzFuPtDl9wrqMDp5jJ19Zw2mYsNmPHjhptACQhAACfdgeGvkpTdVi1SnToDMRYjOrc4Xz0Q5gcKyPHHXppzY3h3Cor/PlSYVYbB9qOprkuY6E8PAPj31XYja1botyclpuz+IW9jSPvDoLivoxx4Np9pJKfHA7a9+klSfa1DWvcMK7KDErsAqUxNbS4EqHVPmD8NTajwng8dZ5wI7p0IW5a4O1GxWxPRIHu1lrxP0Rr3QnLndKQrr06dSdU3vdQGDcFk3JGmxYU6NV244cWrCnGlj2m+gye2rkcKSVBSeIY7HVe7w2zMuGgRpdGpbc6rUd9M+CypWApxHh9Y1DxCjxrdzYlTcOrGjctMxy+vnomNDnA4snoDjHkff8A8+WhuUlwkcl1H+cMaqJO/DtKZY+7KwrhoLK3UMLkORFFplwkAdcds+Pv1a6XRKbZkMK4kr4VcQP4hGdYc0odDhqpd1Z1bUB1QaHY7g+oXXxdQnhPXx1lrBPs+zxfDWeuCjo0p+jN/Fu2n/qPQv7gzps0p+jN/Fu2n/qPQv7gzrTdnv8As9P3Ua42CRN+v4w+0n9Xrt/+al67k/QGuHfr+MNtJ/V67f8A5qXrvT9Aa2lD8seZWbxD870R/m6yS50CVdNYf5pzr0J408SU5x3xrpnEKDqNl6hbpVkowc4Ck9OmvXuBxIQvJJ6qKjn6vf8AE6wClp8Ma8UtPM69PHT4IOqA4Qs1DGRxfp66hq9QJNSdjTKbPFOqMRfsykthRU2voWyD0I/G69ilB8NTDy2mUqkvSA0hCcuOOEcKUDSxOvOA5zvUYVYlxwkhyZFigpayCAU5UCsk47ZGoN7UtWUDTvCMrtIMazy1XaiyqamaiDIUPc9Tu21YauXdkd1xxtZSlxltLgIBPzWE9f8ASzrZeu7ca00U6nKpUuu1yqR2nmadGbwOWenMcJyG0ZB648NbrGsOYlCKndMp2dNW0Utx5ASotgniyVEd+nbw1xWjIhp3gvNFZeJqzrUZFObcICXachpJC2+mPwhcJx21839rbrs/eXD6WGWwDKOpLQAHu0EGOQ/RbrDqV3TpzcPknbwW5Nx7yv8AM4NtKY20vjbZSqtI5jS8DqVcPtp6kYGD176U7nueJsNSpe7m7bkyo1CpvRqamPSYvG1CYccA5DTefok4KyT1wNN0Dcquy945+1itu6k3TIlJRVG7kcdCojqy5gshvHfJ6EH8U9Nc0avbmvbl16iXpa1BjbdtQ23KdVXpBU7IlcxOErQ57HTqQMDqB11k7akaTgyrRa1hYHFoOrmdAZOs6wNYGqsHGdjqiw7Cuuj3rdd3VzcWp1yiXMoSKdSJmTHpba8HgaQfoDHTGlixZW1lqbmXjsNt9aEy36y6yuuz6hGj8Ed2RJbB5jayT7QynA7dCNNu59b3eptctaJtzadMrFGmzOXcL858tusRsjKkAdPo51O3/eVA20s6r31XYU2TDpUfmvohRubKU3xhOEp6eYx17ZOubq9WrL397jtAa1pjVrgG5mjQxrvvOqBB0HJQOz9t17bygGzLu3QdvG4HZMic29UngZQaWRhvBPGWxjv79Q1n7oXXZ9jzrq9JZFvWgpqqLjxnIzp5LrS1cLSld/ayRpTl3fsHF3G283ymxLjj3TuHBVRKIpaHSG2c8RDzWeFCvZxnr3zjx0yuUG7d07qu6zN59r7bk2DEdS9QHVPLdXKWhfEHHU5GMAZx01ZV7VgJfes0eA5xMNcCDDhSGx10OiaHfLy/3VMVkbP0mz7+u3cmNcVZmy7yeQ89FlTC7GjL8QynsB5e73aTrZl7ZzLv3ahbG02nQ9yYaGm6vJkReFp6UWlGOo56ED28+/W/fODbLd6bcpqu9U2xXkVTEGlxWwpqsLHDhtXbgAHTJyOum/ceZVrDtCv3ptttnEuG5VpaKobJbiOzyHOH510J9vgQSRrgx7nZH1HOdUrtDQCS1vcdAD50cNP5RttoB6/Re2cvd9naUrvVqlTr+bp75KIxIiOygFFlOAcAE8OSNLsF/dapbZW3c9/2lT2bqodSiVibSqc8Uh1Md0OENqJJDhA8NdptfdO7r0sG/k3g5aVLhQXF160xHTIEl1xvojn5BHCfd4asaoRfWIbjCHlpKkHjW2AT5ZAPTj8s9NcRftwa6pVWmm6pnzktEZYcRkBHKDI3TsnFBBmIVw2lX6Zc1t025KVI50GrRWpsVxQwVNuIC058jg9vDt4amCtIBUT276+c9lr9kbeORtk73epTSKRTgui1UPhhE2IglOHmldEOpIOSklByCMZxqx7m3l2ztuGJ1Qu+DJLfVuNT5KJLzznQhCWmiVk9h19jr1PbX1Nh97SxK3ZcUTLXCQVnHsLHZSrFU82nGVjr21H1m46Db8Mzq5V4sGOP8Y+6EA/DPfVTN7i7wXO0F2xsl6rHmniiSaxWvVglPg460204R8Arr567KFsmqqVb7rd36oi7qt15EN6KGqZB9zMYqc/95xaz49NToTU90rcmwa6wX6XeVIeRnH/pSEn9BIOpWJXqHUHORArEKQ5jPA1IQpX6AdJlY2X2trmXZ23tDDo+k6zFQwv/AN5sBZ/dqqqZY9tbQ7/Rrhq1Ofg0etw0UygTY7qvVo8teeYzISSfbd+b5au2UlGMq6odEDVfSanmUEJU4AVHhHx1UNmSvlT0hL8qLKg6xT4FOpQdScpS4El1befMFzqPDXFc24Fd3Cq0nb7Z6TyhHc5VVuZaeKNTR4pYH+OkeXXgHck9tPtjWFQrDt9Fu0OG+hKPnn3nFFb8t1Z9t51zpxOqI4j4DOB00a8kvmm9KV417wnA6ddZp+iNe6bHRIsAkjRyxniHQ6z0aMoQsfaHv1i51wka2axUM4+OiEsrneBUkJxj+lqhd9qDckO7qRuJRaxRSmn06TBVTqrL9X4uYttxTjLmR1+aGRg6v14jgwcfDGc6+fPSSpNKqtybdNyoMefKNXlKREkNB1oxjGJeUrPQYWGMdD9LVNjbbduG1zctzMykkdQBP3XWjPEbCg4O40CZtvJ3AkwJDUSnwJE96G22Fr+YQpSktgY4z830PjnSJYFaqV3xIe9G0FGdFPuprnVWh1Rz1UmQk4MkLOcLJ7+fU9zq3qPVLflesUqg1KmOyKUoMuxoj7ZVEJ7IcSj8H49CM99Jsbb+/Y+76b1h7irZs4U4RBapgNtoDwRjmpdBz369tfMNncWtP3gPp8MuBIDyTLeTY5noVoHAmI1WS6Vu/dy+Cr3TTrTZXnMajNJelq/znXQoH/RA1g39+S1cRlM0y8YLX0Hi4Ic3HgDj5tZ/0M+/W6rbQRatvJTd4jdleYl02mGlppLUjEF32irmKR+V7ePqGtX3Jblt7xfdm9uKkWQKT6r9zhgpAEvizz+dnJ6aV1zaVBGdhbkLoLI1+UOGpPjKSHdDuueRee5tw/8ARVt7ey6LUX/m1zqqQY8ZB7qCcfOkeA6Z9+pCkWtRNt2qjedyXXNnyjFQibVqs/kNNN9fZT9BtGSeiQMZxrDcypbv0+pWv97ChUOown6o23cK6i44kx4WRzFM8P42OLvnTNeNHteu2vUKPekaM7RpUctzkznOUyWvEuKyMfHOodWqWUKIp5WU6p7wYZeRIG5kz0Ce3vE9R1W6lXJRK5RY9w0moxZNLnt89qY27hBRn8IFfE/v12oe408aX21FI9h4e0OvbPXr/wCOkKdtXt5dGz69rLXccgWjPhIiRXKHLAKWQvi+aeyrj9sE58c41FXRQ9zduLHtC0dj6XCrqKZPiwag7X5KlOim5JW6CjHE5nHU9vLXJ1jQuf6dtUyvzQA+AMoEyTyOkIzkbhd+6dP3lcctpOz0yhU6LHqCHK2iZGQorg9CpLeeiT37DOt96XZSq7FRb1EkIlyFyULeLI6MIB6knxxjGPdqY3BqkmPS2KPDdLcysuiNzEnKkox84rr5DPbS4zHjRWOSy3y2mF4abR2SMAdfE9v3Z17T7LexjMdZRxi97oouOTLpm11zHd0bDXZYntXj7sOm0ofE4azy8lIba82VWq5WGEeqJc4Iq2ePLhcRkhxQ+CsDzz7tde6121Wz7TXVKQtpqQ9KYiLmSUKLUJDiwkvqCOvAnOTjy1wWNVGaTXqjTZ54BWFokxnsYytCAHGviBgjz4j5a7rfu6j3pT59NuOlx4yHYzq3mH3uJh2JnBXxHqB5+Wsx28wbEX9qbm+qUc1OmWk9MrgACOu321Vv2du6DsOosY7Ug/Xms7P29o1spcqZmLrdalozJrE7Dkh8Y7cQ+g0PBtOEAdhrTat1Stl61JZSliXYlWqYXJbZcAVQpjuASAP8S4sBRT4OOE9OLWrY1ElW2tJL/rCo2HTT/WCOcuHxn1bJ8+Vw5z11xWVsTadmPXatuoVeqsXpUHJ06NUpfMabWsD2WegKU9M+JHTVBg3aGr2fxCtdPqFwaQI5OGYAjoMo1Ec9FcVaArNAhfTtbuu3LXoi7hr1YjQqc0EFUl1fsDjICe3fJI/Tqt91dzoiLLP3ua/Hn1u5n26bRjFeS4W5DhADmPxQnPEc6o6ZUbqs2Vblvbk0RytbcWpU11I1VJRIecaLZajMymVlPzbTjpcLntH5tv2ehOvoyhbS7bwa3HvGgWfCh1QM5bfYBab9sfSDSAGgSD9MIzr6UwvE7fFbcXFs4Oaft4eao6lM03Q5bLB2jodhyqjU4UusVOpVdDSZ1QqdTemPSA2kJSVc1RTnp4AYAA0/x0KQghQwc51rhNOMxm23MZQMYSSQB4DJ6nA6Z8ddCtWS5LnlNheAtOU4ORwg51S+yNv0m+rduS7bhpUaqQ7urkuY2xMjpdQY4cKWuiwcjgxq46kXExXFsN8x0IPAgqwFnvjOqs9Fyv0aZtDbtBjTB8o0WnsQqjFdHLfjyEDC0rbPUdfE99CMq7pvo17JznA4Nt6PCV2/wCMIw+PzeOupOx9mLAsOruVm3qDypi0lpEiQ8t9xlv8AybZcJKUnv0xp+DiDjCwe/j5d9Z6TVCNGjRpUI0aNGkhCw0az0aVLKx4kp+kcaR91dxKLt7a06szJMdyY1Hc9Tgqc+dlv4+baSkdSVHA+vThJKgtJQoDr2wTxdD0/t1Re3NGpl3bkXhdlzoYqFw0qsu0+LFkJ4jTYjf4Fxrr7Bc78wAnp076UJpTzshY4sazI0Wof4RXpqBNrk9wfPTJ7vtuuLPxUcDwHTw1YnEnz1wQVJUtagvi48Entnp3A8NdZV7XdGO2mSnQiQpAZWXDhOOvXGq53kmbbyLNn0bcSpRIsGWwUBLjmHU9OjjWPbBB8RqwpLgS0SlPEroQkdz11R+2VDpm4l/3XuVXYMerNxqiaNSFPoQ80w1H9lxxkEHHMWOI/E40rTzSJv2HqlyVzbWj1G6ly3pnz7TUiUjgelRm3VNsPOp8HHGktuH3qPnqytcqGwlKQ22Rw9E5AAA9wGurSoRo0ax/G0IXinEJ+kcdM6qvcLce4Gbth7e7Z0yBUbidZ9alvzOP1emxc/hHOAhSievCkEZxqzHnOB4BXY4A+Jz+7pqoNgI3y81dF/wA5CfXrirToK+pPIjkBlsHPQJVzD7+LSckLylbO3Bcm4dL3K3XqlMq0620O/IcGBFLMOK64khT2HCpZdwe5Jx0I7DVvQUFsLHAodcAq74HYfo/2+Ot7KEt8XYdcn4629Pdpd0IyfLWt1BWjhwk9fxhnWzPh4690IUfJirfbUjlpWF+yQry8dRFBsq3LVSpm17apdJYkO86SmFERHLqzjqQ2Bk565OmfRokoXnEPPWPMRnHF115kdfaHnpcu66qPZFvz7mr8sswac1z3SjqopHYD3ny0zMAO8iOin1kOt+wvv5a+eKlTqbaG+r1d3KamSmaxJQu1qy9Jcdi01fKS2qIG1ktsOZDikOADi5zg1PwvSi2weZJqbdyU1aBkMyKFKUVe8FpJ/fjSRdfpKbT7w23X7Rtik3DcnNbMBSYMBIMWYPaaJLq0hC0uctXXty/fjUUYhbBpeagyjnKfkcNIV7XNdlAsqgSq5Xq3GpkSOhRMh48SePHs4T3znHsjvr5ptv0lt4KPTLbpN6RrUfrNyACnGc+qFIkL8AWQcE/o1CXTuJcM2TthbW8MS2rVksVVtqKJE5ya/VpAaU220GeSGwokoPGtZ4F9RnoNOG5dv7UwYsXdPdCjwXBZYM9ipyA4p2GEdcgI+n18Ma897S9uvcrmlRsO+1wJlusnYATodd1Nt7SW9/dMP3wPSMgyjVXqfaFTZdRy/kxkORywfBQeKjx+8fDGNRM62twrqS7UdwtxaxIK23P+h6HKcp0LgI/BHlELdyMpyonOdbVSqVvLtc5OsW7pEGnXPTi9ArMVo81oOdnEpWAQc9Me7W3bWz6rYli0m0anc0245dOa5TlWnow9JJWpRKgCcY6AdfDXm1928xqpbObWrZajXEZAMrvHUcgdOqnttaQIgJX9H65KhcNiqcqG1Uixfkya9HjQHsZcQk/hgMDJV5nqfPUlY21m19i3zd1wWu4lm4LqlGoVpPygXFJUv2woNZ+bH1ayti9NxK1unctrXDtwada9JaSqmV5U0K9fc4wMcAHs9Mn6tJl2bdUC1Ny5V2WHDcN97hsIpz0iTKcXGYjNNhLkgteYHhnvqkdbvr3Vem93DFVoMNJcDqD3yT5nXWfJds2UA7wpak7kVyjbq3DG2igRKy1WKZHVUJLznLh0+e0440HFHHzi1N8IIz1DSOuuqj7LxKDTnqrTa3Npt1vrXKkVyjvORnHH1ni9pKCA42MfRcCgdbrl2Uptf2ef2dh3HVaLHebbacqlNKWpanELClKJ7ZJB+o41je9QvjaLZxCdtLYmbg1qlMxYTUOVM5b8lHMS2444rGMhJJ6f6tXru0t5c0bbDcOrwWODY2MDZxdtE6eA1K4cCnJqPCvzZm8Kjem1ttXTXH2zUKjAafkqbRgKWenbVgt/RA4snHfXz36M1TmUuLV9s58b1ORQnkS4rLjnERDfwpCQfHlZCfedfQCOBCU8PRIGBr6IsLpl3bsrUzIcJVK9hBIK3cQ89RFyx6rIo85NF5Xr/qroic0ZRzik8GfdnofcdSmR2BTny0cwcXD01MY47lc18nr2x3ItpL06VahmLWTKkusyeY6sk+0VH/GOe/USqrPerzKsmjVV2mxDiXNDGWmcDKuI+7oDr7Bc4F49rKVeIVqJqdGptQp0yjPxEmJUGnGpDTYCQ4lxPArPxBPhq3Zi9QfEASs5X7M2tZ+YEiTOnVfKke5KK9DbnR5yCy8rlt+weJS8ZAA941vi1KNPWWQtxt9COIx3kcKm/q1stPb+sWVv1RLAnvGvUxqM/V48xKxGdhttgttl5JB5wBdSn5taMDGQe2r5v7bGnXzDbLDqYFVhrLkeW2gEgnuFeYI7j9GNTPxVmZs7KsqdlCKb8rpPJUa29zU/Opxjz0Q4lQuCoxaBQ4/MmzFuBri7MIGOY8T7sgD3nTbH2T3GceVEen0BhCepkJDrpc9wbOOAf6Z037YbT1e0rhnXBcE6I888wiKw3GQoJSgK4irJOck8PT3a6Vr6i2meGdVEw/s/c8dhrju808WbbDNo23DoMXiUmI1wcR7qVnJP6dT6kjorHUa2dAOugkEazbnF5krftAYIGyB217o0aROWh1CPaC+oWMY1oUzGThrl+znPc99bnz7QUegR1+Pu1p5nf2xjx8xp2sJNjKq7f1UGoUWi2XImuMquKrMMgNt8xSkN5dII8B7Cevv07xGExIKI6kgBtHAOn4oGANI78mfde8D0pl2A/Q7XgerhJAW8mc8QpRBz0w2lP/vafW05bPCrjHhxf69YzFKoqXDndICuajjToU6JPVxHif8AxC9bKeAJSnoB31lrWlK+LiV093hrZqnO6jo0p+jN/Fu2n/qPQv7gzps0p+jN/Fu2n/qPQv7gzrSdnv8As9P3Ua42CRN9yE+kRtGpScgW/d3T66XrdUqrTaTH9ZqsxuI2cYLhwNc2/aSr0hto+E9RQLtP76XrOc3Mg1Km3HDhomu0xwrdjnu62sYPD/TAPT362dMltHMBJ10WeugH3GVxgRuuNN7WktQbXW4zHH2LxW0D8CsDU6lSHmkPIdQUrGW1A5Sffkd9OlHqFAvaiiXEQhcd1C2nUKACmnMYWg+SxqjqlaNWo9y1kWPNWlymerRnGpbvMMhGHFY9vsjqO35KtQcOxJt5VNJ7MhHr/EJ11h/Aph7XTKn69MmNu0+l00oaeqDi2/WXRzOQACpRAz1OB0GtKH6xRKtDp1emNS408ctmVyuTy3fBCx17jt1760Xi6ulUuHdUlaEP0ZxDrqVHoULIS4j9Czg6luZRb8pC2adMCoz44mnEHCkrHin4awPbHtFi/ZvGravvZOEO0nUncmNORGolWGGWVteWjqf94Wu6GXJlvT40ZBedcZPC2nsccJz8Rjt44HnrfatVotWpMaPBksOrjsoQ80PZcSsDrlPgc6VpN+VanwG2VsxJEtipuRJbw6NOobSDzGz54J6eBS55a7q/ITAq0C8I6C5BEJ1p9xsdWEOFtXOI8R7Iz+nz1N7f9mB2qwpt3SJBYMzQI18CNDqPFcMIvTYVjSfrOnkpy7aJ909u1O2zPkwE1KI7F9ZjkB1vjQRlPvGdVFP2mjbXbO02mUyszapV7EaRJi1SUr/CXRzMqQvqcjCj7Hu007JbRq2po9Tp79+1W4jWJypyFVJ4rUyhZzwtgk476wpWw9n0vcm790G5tSlz7yitxZkZT5XHbQlHCeFJOPDtr53sqrMLqVrZ1x/TaQ7RkZzsQZMjSRuZW0cDUAdl++yeFXDSodsLu2TPbbpiIJqTrzg6Jj8rmFwgde2Onx1Xdcpm03pcbXxhTa1MnW0/NakJfpzxjOcxhwEjKx5gfUdZRaDutZtDTQ4vyPdNEiMrjNw5GWpbkLsG8n2OiCE9c9BjU1trc9lyWTaVCobdtSqZ7UihLjhhTY8SkdMgnxGmMoC0pOurAkua4FrgdGjXcETOo12GyWc3dcp66afXlWbU4FnVGNBq64i2qe/JBU0y+BhJVgEkDz1WdbuXejbfaq1I1Zs5zcq7HX2qfXvk1spYShZJL54gONIQUjOMdDpk2ooG71Lrd0v7oXbBrcKoVFb1CbisBHq8PJwhRAGfDWy8Nv7quLc6073o+5NUpFJt9txudQ2HCI9Syc8bozg+A6+Wn2dxQtq/uldzHsBzT3jmdlMNBEESSPAHVDgSJC49xKXujMuOxV2BR7aRRqfPW7XPlJpBcZZ4AEiOcYSrPF9A9QPLUP8Acvubfd33mpG6lHTYFVpLtLp7dJXzZ1OmEcJd4gODI65BXpo3dubcCi2O7Wdo7RgXXVzKaZMJ1/ha5Bc4XXAUEZIB/fpP2+Xst6P1Zom0NKU1Qq5erzk9qnF0vF19Yy6C4ewByBqxtK9ybAPa0GoMwaMocYBzOc6dRl5GNdiVzcBm12SbLi2Za0u3PRzjh68NzqBRl1G36vX6e4Y4eGcOKWMgE8HY5Hbrp1kWt6TNyWvtzKkXvQ7fuCmzHJV3sMpUtqc2VYQ21gYOEI6jzV7tMm0MfeIQKq/vKKK7VflCQinOU1ts/wCA8R5QJHu/8deUeVu+7u/V3psmhPbcpgtN04NLCpTc3PzoVg5/T0H6ddauJ1GveymKbuHLnOJzBzjuGaAAEkkCN5g6IyDQ6/71Wzabd1W5VQuWHJsG47dXblSRBBqcMsomA5+daJ7gYyfdrtRukm4nFQNvbVrN1Tw4trmw4i0QeYOhKpjoSwEfBZPu1L3jJQbPuL1V9DjqKZMAShYzx8lWBkdjnHfVnbEMxGdobTRDQEM/JbGBjHhq47GdlMM7TXNe4rUyxrMvcB6jUkkTrEiI0K43VzUt2BoMkqv7R2CkV2tv3pvPEpFSqSoqIkGnRC4WILQUVEFxYSVLJWc9MdB1OrNoe1+3ttyETqNZ9PakgdHUsjiT5Y4jkfV5adEjp3zr0jX0BZWlHD6Dbe2bDWiAFSveXmXLUynhV7Q648db9YE5xox5akklJCwkq4GHFjuBqhdwHZO+E6bs3bSwmitFCLorfBxchGeJMWN/1xx9P/FjqSCUA3fWKhCpNLlVOpSmo0WK2XXXnFYS2gdSSdU96O2ZSrrrVHiORrYqVdcm0bjRw85C0BLjgH+TJSMH3K89P0G6TVWNaNnUGx6FEt22IPqtPYb4EYI4lHH4RXitWmzWCRnx1npJlCNGjRoQjRo154/VoQvdYr8Pjo6Y1re4lJwE9P7NNJQuOszWadS5c95C1NxGlvKSgZUQgZ6D6tfNFq1mq7rXE1uvXnozMBhiREoVMZVzDHbW7h1x7ydVymvZ8AAO+QLt3D3Ms/bin+t3RVA0pzCWIqTxPSFHshLfck6om06LPql/Vjclu12rRptTjBtFKT0elOZz61JA6BzuAO4B6+GvOfaNfcHB30hWDHu5blw5gaiPE66KwsWS+Yldtk7R2Lt9clzXhbFMdjVG7HhKqji3SpLriM4wD9DudR1s2tuxD3Xua569e8KXZs9lCaTRkMuB2GvpklRAR59jqNrtgxrT3Iq3pEVS968un0m3pHrdAQ4XIvA22VKcQnPU4STjTdtjuPb+7FlU2/bbZmJp1TSpTCZSCh1IScHiB8deD3DbulRN2His17Wtc5wktO+Uc9AIBG6txExtChKlau7Lu9VOuul3tCbsZmlliVQVNL5jkrJ+d4sY7Y8dZJa3pTvTzFmhHbb5H4T1/wAO+UOZnJGPo49+tFsXRu/VLuveiV+zadTqJS1Npt2oh4rM7jZBHN6nGFd+2Ne7XTt16FYNVqm+Min/ACtCemyM0xCCkQEICkjCO6z+nUmtxqVPvcJ2VjWRAk5wCHNjdw5knwhNEE89dfomiXuDZUO8Ym30m5qczcVQYXKjUpb6RIdSgZJCdaLghWXuvblZtSdUoVYpkoLp89uHOSrlLB9pKlIPzaunjpL2vuDafe1iFvxQLabaqEPn0+PUalDDUplA6KSFHsnHTPv1P2LtJZW1se4XNvaM1TnLilu1R8cwlC5LmcK/zM9h5ai17Ohhzt3Mrty9IzAnN5ACCNDrMpweag8EuVTYyoU9vbyjbd31UrRt+x33FuwWRzxUGVj2WXCD0wQ4eI9PnPdq2YryJiFGO+2RxYw2oKwQe379Iu0bO6z1mzI++DtK+Wl1KTyvk7ASIXZoK4PxiOP39RrLabZyztlqDPoNnCoJj1SoOVJ/1p5Tyg44RnGfDA1HxR+djqF3XzPp/DlAIfmMul2hPholpt1lo3W6/o65Uyl3BBQ5JjUtx1EtLI4nGwUEZCe576hosuHVmUyIExqRHPQOIcBA9x8j7jqT2u2csfZaHV4VrLktMXBUVTH/AFyUXcvLJwBxH39tRm5SfkeuUOTb9KdkVOuvrjyIrfzfNaQMqcI805A+vXtfs07f2+EluA15NGTkqRl5ycw15zrOyxXafsy7EpvKJ7/MdV7Ojw5TPKljCG1hWU54m1+CgQD10p3JaQkUmNRIdYkQY0yS1BnPOe045EfdSl5OR26HTNT6tGebcbQlwONdHmHEFKme+AR4Z/frOJRp1zyp1HirjNw46UCQ48ku8fMBPDg/DXtnaG7wyjhVS7uXgU3NjNE77eYnUarC4PSvRfNoUh3mmSNvNdd+Rd5YN3WXF2sTRY9rolf9PszOjyY2egZHjgeWrNASrqo8QV2z4ajKJSXrfo8amrkPzX4zIBecI4nMDocaTNnL9vXcCnVyfeNgS7Uep9ZkU+I1JUSZcZAHDIGfA9Rr4pvi+9ol1DK5lEkE7FwJmYJ737L26n3N9yke/toqbbtx3dutJu2sSolyLpcOqU9x3MaFARPYVKeSM9AGkK8O2e+vtihyqbNo8KXRpLMiC4wgxnGVhSFt49kgjv018sxdnnG97Jm7rt61d6NOo/yT8guLKoQycl3gzjOPDHjrfMser2Op6sbU3PLtpTalv/J5XzKdIX3wphfRGfygM69V7HdubLDg2yuqmfMAcwbEaRlI8OvNV9zauqd8CF9Y6xVpX23uZV7WJb14rjGOa3TI1QLJz82XWwrH79NCde5AgiQqhc0lWMDiTkjrxdgPEny1S1aNOtD0iqRWZbK6ZCuSjLholBvlsy5qHVHlvHwXwFJCvE41cFalxKfHVPnTUxosdKnHnVdAhIGSSfDp46pSJKuXfas0Wq06KxTrCpVTaqcKRIz6zV1sHKHGvENnuD+MDnS8k4dVebA9sZHs8OAFDr78+/8Atzrs1yRnEqV9EJJHT3+f7zrr0JqNGjRoQjRrD+3Xuf06SULLRrDWKfZTnHXTc3glhYvLCT7Xj2/fr5p3O3O25259ISh1KRcjUKU5S5cWvMstqWVgNKdjBQQMLeLiWwhAPGewGrt3Av22Nu6K5XbtqHqsNKkNoSkFTjrhzhttP46jg9B4A6+ebFkQLivu8K9SaPMVQqhNbnxpNTiFp31taSXUDj6kAnp5azXaXtEzs9Yvu8ocRGkwd4J8Y3Pgu9vbms6E3Rt4N4a28ZlvbZ0ylQnGwppNcqS2ZOCcgqaaSooOCMpOCO2BjWmRcnpDyl81dy2nS2v+piuySPd84lvU8lSHAeDqM44h21mtaUp/CoxjXg117U8eqvPCLW+AH0338VcNw+iN1UF4wN37kq8KxIG69dmVSug8TVLYEOPChBQ9ZlO4KjgAlKB3UtSEeOvpqybYpVnUSBbtAjttQoyAEIbzg/0ifE+Oc9dUvc23Ns3ZNTWKmiUmaw16uiVDkLjvKbJB4Mo6+HTXHDO4u2VTYrdp1ysXNSmsNzqFUZq5CnGvy4zjhJQtI/FHfHjr0Dsh7RrKrQp22JVHGs6ZcQAJmI02HRQ7qxdM0xovqMdO2vfDrqkmfSk29alswbmi1u2n1gcSatAWyzx+QdPQ6telVSBWILVSpMpqVGkjmMvNHKT4d9er0LyhcNzUXAjwVa5jm6EKY1j+NrEdhxd9Zfi6kSmrmdwFLK+LHfJGAOg8f06oSxL+oOyEysbf7hSH6NFXVH5lHqkhhwQJcd3BCQ/jg4weLIz0yNfQfsqI89aX47UgFDzDax/1iARoDkvmlmkbj7dXEQaDflvTzjA9VqjLqvgQFa7oV4WnVKm7RqZc1LlzmwC4xHltuOp/zkpPT69RFY2f2vuBwrrFhUSc4e6lxUZ0v3L6Pu21SprEOjUGLb8qErnRJ1NaDUiM54FKh3HmD3xp0hLorSRgrUeAg9s62nXz5Wt0762IQy1vJyq7b7qxGjV2nIHrZPXhS9H/ABlnoMoGPPOl++PSWv8AMCGbO239RNYmtU+BIq0pPOU46sDmJYGF+yglzrkYTqBd4naWMe8VA2dp5pzKT6nwhfUP1aFj2Tjy18rvWDc1ckKlXbubdc6dxF1Coc9yEyyvxLbbRAHXxxrjtO+dy571Qo1g71UW50UWQuFMM6Kl1+G8D1bUpsZWR5qydZC29o2CXLqkOcGs0Li0x05SfspBsawjRfQd5X5atiUlddvCuMUuG2OWC8ro+4ezbaPpuudPopB8dUXuVuFUt5Lfas+2tvbkZgyZ0Zx2o1JlENoR0Ogqy24oOn2M/iazp9gO/LKrwvWtybluBpCwzJlt4aj8Y/BstDowM+KQCdcOzNU3fqVCnHee3qbSKmia4mGinP8AMC4wJ4XFHJ69tZDtB7SRXt6pwtrcggEuJBdMjut00EHWVKo2OUjOmCNfln1C65lht3FTHrmhMokP01MlPrDUdYyFFvOcEdfr1xWDtfYW1vy29ZlGRANwT/lSeeYVB6QsYzk9v/HXHc1L2q2ym1vfS5aVT6dNbiNt1CtcsB3kpwhKSruemBqNv6y7F9JbbCJTHK1MFBri41VizILxacUhGVJxjw6nXlbtWsfSqPZbVMrahIkZt9hAIEczKntAnXUjZOVasu1rsn0qp3BQItSl0WUJNOVIT1jyR1CmzrpejUS5KW+zJ9TqNPfC2XkKw408Oykqz01nT6MxTKDGoKHnFsxGERkF1w8woDfCMnuSRpW2g2csvY2212jaKHxBXLclr9ZeU6eY4cnv2wdVwqs93h1d2ZhGQEaa85mQRuBHqukHNtomym02BR4MelUeA3BhxGQzGjsJCQ02MYCcdMY0lbaHedmoXW9uy7QkU75QQu31wFYxC4VlRePhghB6+/WFB24uqj7q3NuDP3Gqk+h1xiMiHb7pJYhFtsJUUg9AVEE9NS0Pc+xKzfk3a2LWYjlyQqf69JgFPFiMVBvJ8O6gD8Rqa1hy1G0f6udrXOdBzN2LgCSYIJgk6FN6TpC7LavOzdw6PJqdlXXTq3TkOORXZUCSlwNODoU5HYj/AFap6yNtIfo83DaVNnXRUavT5JnxflCrHJakvqLiWycnAPFwjP5OrTtCz9vNrI7dsWnTKXQWahJcebjMcCFSHV9VEZ6rPw0g3VtrOgV+/twL03Bqc+1arS20sW8+VGPAdSgDmJH0QSsDt56ssNq0aV1Vt6LyyhU2Dm6uO2hg7ST00KY+SATqQmu14m8ze7V0PXPKohsBceP8gNx8+stvY+d4+nmf7NYu33eqd6E7enbSpC2fk0zTdSTmMJGPZZI8yemO/XTDYj05NkW78tSSJ8imxi6p4gOuucpJV37nJI92uK7N0KDalabt5ymVafU3I3rbcSmwlvlxsLAGSPerUHM+6uqjDbNcS0tES0aaZ9Dv1PNO2A1SzKevmsbvTazt9VYlHk2vDbgTHnm+c3OLo5gaUjIwhOeLmeY7aseD6QF1Ulss3ntLWzNbJbD9DKZsV7B7p68xAPhzEJ0q7dUW4m51avK54wj1C4HW3DT2enqrTaOFLbnm5gDrp/SPZ9nqNaax7f3/AGdy2dvlqMaAIPIxrBEbn0XCpaNr946KLlelFRqhCNIta1qtIvV1/lC3prRjvRkAZ9ZeUeiGeo9oE5JwMnI1Exr49IWHmtSHLWrLQJX8lJ5kdQwfopeKclflzAgeZGmdKWOYXUoRzMYKvHW0JVw9/ZPhrvfe1nFbh7H2bGtA3G8+e0Dy1RTw+kJDkxbabuW9uNEkNw2pFOq1M9ioUea2W5cRXkoHv8RkHwJ089G0pIXkdxxd/hr57uywKNckpitIkyKXWISMRqlAeUxKQM5wHEEEjPgemtUS896tvQhb09q/KW2RzGXmm41RCMHJbIADh7dDknXo+Ae0nDcSpsbeHhVDpH9s+B/mFBq2L2E5NQmz0jqZC+4V3cKmSFw7htJxuXTZzIPEzlxKXUuD8drgUorHkM+GrSojqX4MaShxKlLZQXFAdDlAPT3aULdue1t5tv5rtLfMiLU479PlRZAKXGXCgpcbcSexAV/ZpJ2c3h27pO1VrQ7nvymRqgiIhlxD8nhUHAccJ16Px6eQOJ3UHKVe+EjK0q+Os/FPt9NcMSQh/gWh7jC8KylWQQexGOmNd3GniA4fdrpqNVz0W3RrBXfXvs6JSrLRrHi92tC3ENpW4t5LaUd1f7c6chZupSsgr7DqNRVakfJdIqFRSwMtR3Xuh+kQknWcKsUioOOM06oxpPL+nyXUq4T7wNZzGY8lhxh0hbDqClQUehBH9mmPzOaWjmE6nla8OfsCqc9HSIy7YJuh9XOnXLNeqcpau4UpRSlH+iEgatVHCHCgJwMZ1Q0is0f0da85TWK/HqdArkrijU1lQVIpq8kqWB4tZV9WdXLTarBlMolw5KJKJCQr2XOuD4nWDuLarbmK6vsQIubh1xR+BxkeXT029FKJSriJUvIzjWeuIVik+sIgfKEdMhzoGg4Co/Vrr/GUpKMHOCfhqKVBLHM+ILLSn6M38W7af+o9C/uDOmzSn6M38W7af+o9C/uDOtJ2e/7PT91EuNgkPfrp6Q+0f/sC7f7aXrvf4FM8a+HCBnJOMD46j9+jn0htox4/c/dv9tL1ruamy58eIYaBJbjPB56Gp4teuN/5PiHY/u89bSiYpD1WdvRnr5fJMm1auOs3J6moKgOPtELQchT/ACk8wg9sZ1BvJep963SjPNkB1h4KT3W0WjwNj3gtq6f0tNcK9rOodmw63Aj+pxXG+FmGlIDy3R7PLAGeNeQQT4eOkBykzatTan67Mei1Stu8555vqpntwtfU35f0/HVLhrKta9q3LmwDp5qXfPp07ZtGdUuR6lbFzSHrkuBK4SorPJVEkuh2O405lPFyuHqe/Tr+nGp21KeahVqjdOVsRpGYsVtlsMpUwOnMUnHU57E9tRaw3bzEdmtWTz26YeJyosgKaS3/AJQJyXF47lvGfEadaPXKVWI6XqVJQ4yOnsn8H0xgggEa8m9pPafFjYGxq2jqbCdXmCIBMDSd9OhVtg9lb063FZUzGNlWiZFVbWiyo6YZTHdmOGPMiNvesYe4mweMeLah1GD0+OWdNwv+peoO2fVELKOWI5Q2EOIIwoEjohGOnbUnWp1mU+tNTKu/CRUo6Pm1uH5xtByeuP7ffqaiymahFS5E4JDb4C2lJVkKx1xnsfHVZU9qmK2NGnUbbEUy0AZwYzARLSJkHQxHJdPwO3rPgu1knTf1Vct2bWH2+WhKISWuqUPVSW8oI8G/m1t8A9+NeViLfVi2VcVw21TUV24+VzYFIcnOuMl0YHCHHCVk9yfPWdm7Ns2huZdO5bN3V2a7czaG10yU7mNEAI/Bj8vHQfHXUneWznt4ZWyKo1WTc0OGiet5UIiEWyjjADufpYOO3hrL4t2nvcZLqNFjatJrWvfDMu2paSdYHM81ZULNlAh8kHbUqZsGp3VWLHpFYva3mqLXZMVDsymsqK0MOn/FjP6eukK3vRwodMuC57guK6K/crlfmIqMEzZi23qMQFdIzzeFtDJ7JODgAg6tWpRHZ1HmU2FUl0592O6lExLfGplbiSkOAE9SkkH6tJ+zW3907ZWci2Lpv2bd0pEpyUKlLjhpfLWQeWACegwce86zNpiBt7etWt6op8Q/AATpJJg8g06axMc1LLZIBEqFqTlz7TzqXWHrxqNftaRIREms1JLJehhZwl5LqGgsoB7hWdMe4l2ooqGbVZokus1KusvtNQ4roawwBwuO80dRgKGOniNL1kULeCrv3pR97UW5LolTmuN0RunFwK9ROcc3OMHGO3XOpWy9s37auhdXqN4Ta4mNDRTqW3MjBDsdgLJIU4DhwnIxgDokZ66m1zZsqh9w9pqM+U6PJALYIAgjn9JSCSICRtp10jYe3WrRlWfdtJokyoKecqNSnJmBt55QADhOOBsnAGmK1aJuHXN1rgru4VrWhIoFMI+46oMxkKqDaCrrl05LaCCckY1uqy9yLl3SqG39dsOnObYTaOvm1f11HPclFQwnh7jAzjy7510x9qq/CbdYg7u3O3FYTymW0hjLY8Bkt9UAal3FzRBfWL2tqVBLiZdoddMs5XaagjUckxkwByCiqpErTnpBwoy97Y8WkvUZQesxKEcyQog/PhZ9oY8+/TUTtiranZHcGRsFbNUrjtfuIyLqImuLfb4HTy1IS4rokZaPQD8bvrTULNe28v2JuzfdCpt0PRonycbljsOtT4Mckgl1gFTbiCSfbT1Hlpvs7cShX1upctAY27qcOZa8SK2zcUqE2lioNSAXMR3sklAz4HHXU14NW1/pgvoNpiSMrZcDpvqcs8wHGU3QO13lQMTbazdkLR3Cqtsz6rKlXUpx11qXNVJPrriFNMMtA9uJx0J+seQ19WbZ2+/alg0G3ZK0uO0+A1HWoDGSB16a+VKR6PDVkU+4JNpXTVZ9YqteiXJENYlc5iPLjPB1poADIbURg/EHw1fG3npB2RdMd+k1yowrbuSmLDFSpU+Y0lTTn5SFFXC42e4IOSPAa9M9nN3Z1jcGnWNSoS2ZGUwGgAQemqgXzHjLIgK3kfR0HA75OomLXKdJi+vN1OMuOezyXk8s46ZB1AXNu1t9aFPcqdevKlMstfiIktuuuL8G0NoJWtZ8AB4a9PNRrBLiq6C7ZOh7D46grxuqkWZbsy5q3PTEhQk8x1xQz08gB3J8NVYj0pLVZSiTcFoXlQ6U+CtFUmUxtTCEY6LcS06p1sH+k2O/XHfUT6QVwxbhg2NTIlQg1Gn1e44zg9UeDrMhhs54+PxGFeGR79VtbFrVtrUuqLg8NBJgg7cjC6MpOzAEJRvmsbk74NR5TKG7eteE+3Ki0WotF75bx1QuYEEFDJ6KQ0DnOFqUrolFj7bbwzJFxwdvr9tlq36xIZIpz0V7mwp3LGVIbwBylhI/B9eg79tRlYrdAt1hM6sVaBT2C6GOdNkojtlxZ6NhSyMr6HAGlvdeOmPaKLnhxHJD9vz4FaaVHxzUtsSW3Hyg+JUyHE+/OvGMF9pGI18TY26ANGo6OgHIQ7Y+PRW1SyYKem4X1InHTWeoC3a9EuGkwaxTp7ciNNZbdZdSRwuIPiMHU/r3thkSFSlGjRrkckcuQG1LT7XZOcE/AeOnpFvUrGU9QfDHXVVbobnVik1aJt9t/wAiZddTRxAuo42aexnBkvAEYA6gJ7k/Dry3tf8Acl23MvazaiosIqKB/wBM1wsl1ikN9+EYPzkgjs2D06EkeDTtrtlQLDpshMQOT6jOc459VmK5kqcodi4fDHUcIAHc4BJ0ISDVbU3wt+mN3hRd1qpc9XhKQ6/R5cKGxCltAjmNBLTIW2vBUUK4z1xnOo6d6T78xUm2rYsqsPXpHAD9LntersweMZSX3QSCkf0ep92r+VEZTgBpHCvorzOvn3d6A7t/uRB3GDYRQK+0ikVZxzomNIGBHecz0AJAb4uyQST21TdoLu7ssNq3Fk3NUaCQF1t2tqVAH7KDotvwKE+9fm4lxN1O4nSfW6xUFoQGMnHKjJOEMtjtwpGT4qV3001KKqtUaXAh1JbHr8RxlMmOQlTfMRgONkAjIByD5jS/uhtnae7Vou2TeaJPqL7jbxLTpQ6Fo7LJB8AcHSzZcreBmt3XaL9oU6k21R6ezEsuoGZzzOWGVJBfCOoQFpbz0zgnvr5ZfWqY4831xX/rg94OIAAkAZZ13O0bbrRACkMrBop7aLbqftpZrNpVC8KtdLzbzrzlQrDvHIw4QOXnxRj6+utG2W7lm7s02svbfF8JocpynuIkRSylLycj2Bn6GRo2lkblN2tBg70VKiPXSt58KTSnSGHGh1HDzMEkDOcDpqSu61Kr9xdcpm2D1PtmtzWnRFqAgjlNST/jXA2Bk+/B0y4ePeKlC6fme54h4/LGveOgiI08EgOgI5cuahNrIO9UOzaijdeu0mfc7kyZ8nuQmAhhEc55HEkAZwrv5+OT110bNM7uU20JSd7K3SahX/Xn3GpEBpDDaYxICAQgAdPh9etEW465s9sszce71ZduCqUGn5q86lQy47JcBwS2jpk/o+rTBaFyW9udYMC5YDM1NNuOItTbUxhUeRyF5SeJPXBz0xn3jTr6pcFlV4pt4TqgBc0QJHy8xIMgeSGxIE6woW/LAs7e/buVZTtffj0WUtAVMoMwNrBQoK4QpJxjI6g99N9HpaKLSIdFiuyH2ojKIrSnF8xSuBAGXFEdT076W9qtqrP2gtIWnZzEhumOSnJqzKeLp5iz1GSdR6tqZyd6fvso3ArAiimCnfc/g+qAgY5nf6/jrhUr0Lh77Z1c8JkuaS0yXGBECdwNyYStBABjVZ7U7XVLbGRc8uTfdcuU3FVnKk2mpyCtMFBGOSyPADyGBjGvLhn7zs7n2xTrXplFkWA+1IcuGTKLgmNL4Dyg17WOqseGureBO7D1lceycqiR6/64ySqrhRYRHB+dAwM8RGMfA6baX68qnxvlZbap6GW+fyweAuYAc4c9QM5xnTal094/EqhZUc8OZl5jSA6NOW3iEuX+3UJG3f2joG6tNpDl11yswUW3MFTT8mTVRlLW31KVhPQp6fHy1z7ftV696tE3XudLLDC4i0USno41erx3TnnOHi6vOoCSR2CAkAdyYObvzZe5u198V6wZ8t4UFL1PfVJiqjuCR1ASAe/buNWrbdBRb9DgW83hxunRGIycAjo22G+vvyk/UNTLh99h9gbaqwhwcWidwCATEDmTr+qaMrnSCoWv021bsqT8Kk16IzcNHS2tfq7ja3mgvOEPNd+WfJWe/TrrttKis2+lUGXUoz9Smul5xScIUrw+bbJJwBnUXa+zliWpf9f3NodNWxcFzstM1F9UhSgsIORhJOAc4/Rpcl2btbV/SBpl4G83fu6odPdbRQ26s2EIZcQUlx5jBJ6LyMe7VhTxitfWDsLFw827Gh0ZZhwA7uhPdkxKjG0pMr+8BgznSfBSe49U3qg3laEfbmjUeZbcmVi4XpzjgeZj5H4IgjrjTpcFyUK1qTKrlxVCFTIEfgL0mUrDaQcYOenirGtny7RnqoujCpQvXgnmmIqS2H0o/KLWePHwGo6+bCtfcy2Jlo3jSmqnSJyUJfiOlaQoIWFDqggjqB2Os2bmkeDQr08rGgyWiHEEnXvHUxoFMyESQdSo+/axdT23FTrO0qIFTuBcMvUfnqJjPOnBBJB6goJx9WkTcWsbkq2goSLkpERqu1lyFTa9HprvKaS264EvNtOr4uAkHAUc4PXGrNcis2LZjsC1aJ62iiU8+o09lfL5pbR82yknPXpjJ1W7V9Tbz2Rl3Du3Y0qz35jLrLlHedDj3HnDfKUMHmK/EAB1ddnoFWlUp0g5jaremc9ARJkRqYETzXOtoDrqQvoXbHc60bopyKHQCKXJo6UwV0SS1yJELlgJLRbycpTjopORjGn5uUV54XkqV3xnsPPGquh7QUO+rGtWff8AS3WbrjUaEidPivFiUJHJRzUuKRjI489DkDWz+Ddt0qIluMu4Ic1Bz6+xWZHPz54Wot4/0NfW1OI0WaduoDfa4bcqd7Whtld1YjxLfnc2s1dt5/lpmsRz80wr+gXi1xjxTkdtW7atSoNYpiHrfmQpdPwA0YqkqbCfAdOgPuwNJ1v7BbaW9OVWJtHdr9SWgNLm1twTHOArBwAocCBkA9AO2onbaHDsrea9LHpEZqHTJsaNXIsVscCWiQG3Q2nsElfEcDtp0oyq5+EZ4sdde65kuq+jn2iCrCj1Gs2nuMhJOFeI0QklbtGjRpEq1+H+3SXuRflP28t6TcVULy2xy2mGo5BfkvrWEtMtA5HEpZCfrJ8NOQzr4z9JDdqZTbtnXREsqtXdTNvZTMWLSaW1lb9UfVwLexjswgn/AE3EH3irxK+9xt3VQJdsBoJdyEnQT4ldqTOIVWd8+lXvVddOkbnbRXCiUbfrfqVVpDDoNPokdsDmLlFTfHI4sEkhXTrjHTX09sX6Sbe8LsKK9TorAqlM+U6dUIMxT0WotIdU04W0rQlbZSpB9gk/X31S1Parls31XafOsCyaJtbWIKJJlSHGob8yoOtgqaeaPTJWSgjtjS9YUrdCCm0okWyqZtpc8KqVKlUuDFS3OjCijBckrSFJ4BxlOOpJJJPlrDWnbA062e4jJuTmB0ykkCDqQQJA2B13CmOtcwgbq75zku/t1q7W67I9YhWXLNKosVCiURneUlT8o/luqDiWxnPCOPGOI6Y5TfrEZcd15xha288TfD82T+MnIOSPeNVdbd+2dY+49N9H5aq/MuasRXq7IqaoGYzy1E8wqXnoohGAOoACOudSUjZ5FQ3phbyOXdWm3IEJcA0dt4eoLyjhCiPP6u+vIu017+K4rUurqoWsc0upSDBG7RHKY58lY0WcKmGtGvNdGyu19S2jstu0qnflcu1xL7rxnVeRzHvbUSACevCAfE6wvClbyTNzbUqVnXRSotjR2XvuigSYba35LhzwlCscaemOxGprcu5q9bNlVW5LVtl64arT2C7FpjLoQuUsEeyCfDXVYVar10WZR63cltroVXmxEPS6W46FrjOHqWyQPh+nVBRu7p7n4vla4vJb3su8TIbOg6GPJdS1ujOi44+59iydwV7TxrjaXczUH192m4WFpjjHtHpjxHj46kL4qVfotn1aq2nRRWK1FiuPQKepRQmS+B7LZI6jOj7jLUi3Wu+/kGntV92N6m7UCkc8s9+WCBnw/dpVo+7FSrG79X2tXYFfjRaNFTLFfeaAgys4wlo+fX92ubLSjXqC4smEtptDnh0awRMCQY6DdOz5dHc9lN7dVu6Ln28pVVv61G6HWqhF5lSpJcLiGOMkFvr1ORjofPUpsPO+4+9Li2s5vDTXGW7gobSs4aaKuTJZT5JbXySAP8tqTcKG0peWkgLTxgZ7DzJ0u7XJXfm7ab2o7RNAteny6UueD83PlyHWSUNHs420I3tq7cxxIGcLKN/7Nby5rY651u2KLgcw1ho5b+Ow3UK+aOF3t19H5OtKnMH8f6j1OtpypOCMeWqR9I+6r3tmDRvueqztFo0uWqNWKwxHD70FC8BshBPsgnOXTkJ6dDr6CrVm29I1nTAE7En6bqlaC4wmfcTei29vpjFHdE2rVqYMRaXT0pckOe9XUBtPvP1eOlmF6T9txXWmb4tO5LWDrnL9amRg9GHxU2rKfrTpct2zbcs+HNqLSJcubISXZVQlH1iY/gZOVdvDskAe7UJtDuraW99vVKr27Rqi1CizX6bKbqkUNqW43jiHCSeJJCx1Pv149de1Ssajq9nbl1u0gEnQySY013iRKs24eAIcdV9NUiuUqvQm6lRqizOhvfQejuhaf0g6Wd0dyqFttQ/X6q667JkL5MGCyfn5r/g2gDw8z4fu1TKtsaZTah8p2ZWKvakhwErVSpISzn+ky5lGP80DXXQrBZh1r7qrirNUuOtgctE+qONuFtH/AFKEABse/Gffqxq+1nCzZuqUmO4o0ykfcmSI8UxuHPz6nRcdFt+sXDW/vg7luIl3E7x/J8QEqj0ZrphlkduPtxukcZOQCE9Narysur1avUS8LXrcaLUqI0+GxOiGRGcbcGFHhCkkODP0gQcEjqCQXiQhCU8eMJ6dOuPrxpbvC9qTZ8Fo1D1tyTMPJiQYbPOkvrwcBLYIHTuVEhAAOTrxe4xfEsXv3XI7z3SNdoO46AQrRlOmxsKGs+6LucvKo2ZebNKVMjwWp7MmmtOIaU04vh4ClalYPHnx7ambS29smxHqquz7Zg0ddamqqVR5KSFSZCu6leee+q2tu9mbe3AuO49zKJVLSdq5js0/1wB2OGkNJBBfa4m0ErBOFEYz46nNnLy3DuiddLN5VizpzLdYd+Q00Kah94QP8WX+vQ/DPwHfUy+w27ZRq17c5GZWSBoHEgTG4MHdIHtkArsoO7aa5u3X9rPuTrMNVCpzc81OQ2PU5S1uBIaaOPpYXnv4H622vXVbtrNsruSuQKaZjyGmVy3g2HHT2SnJ6n4amQe6+UV/5RKsAg9v3d9J2421NgbqM0yHflCYqaKVMbnw0l9xsodSQQenft56pG1bCvWbUqNNNkAOiHa6yRMCSeXJdIeBpqp6p0ejV2mvUauU2PUqdMTyn4b7IdafTnsW15GOmoOzLw29rj1StHb6q0p1FrON0+XBp7ZQmnHB5TfDgDGAvt5abipLzh5SgCgYCkgEgeGRnONK9Fsuw9vXLiumh27Do0iquev1mUAUl9bSSearqegHH206i+i+3qUHF2sFgGxPPMJ6TtzKNQQVCWPT9649+3fNvm4KVMtB1xH3Mx48UJfjYPXmqAyrpn6ZOi6LL3NqW7FuXTQNx1Uy1YTLiarQjCbd9fWSTnjIynuB36Y11w7/AIW6W3FXuLY65afV5LkaXFp0p5DiY4qCEEJQ4CnPAFEZPw1I7YN7ixbCpbe68qkuXG0xmouU4q9X4gPxcjVjUrXVJz7yoxjKn5ZZHemInLrv13lMDWwGaxvKgt2tzqttjItqPTNu6ndfy7UfUZK4boAhDA+dPsnwOP8AROtO6F2bcbJUWp7zV20+bNb5FOlT4FNQ5UXW1uAJbKhglIODg9BjTDZG6dibm/KpsK4Y9WTQZ7lPm8pK/mZKPpJIIHQZ767zcVn1OtyrOcqtImVRppD8mkqebdfbaJA5jjXX2OPGCfMe7XClUNpkoVrdzeGDxAMwcWk6TI0A0E+sId3tQ7fZKlb20243UrtnbmVujyJFQoCkVGjuKfdj8jjHGONtBwT17HRuon7oKxa9iu5UKxO9bqSEkJBjR+qkHHXCienw1zekiqvxNnq6LQvRy1qspLaYc5mJ6wvmFYAabTkYW4fZB7DOuraqxbipbaLq3JnioXhNiNRn1JXlmGhCR80nyJ7lX4xJxganUHEWYv3vkMLmsZqS06nfaO9Mzvy1TD8WWPVat19qKNe9Rt++Ki/W3ZtiGTNp8SmzVMImOrSDyljx/BgfWdQm0txW5U50u6rkupDl4VBHJfiy8xxCjhYKGGUrwCAQCSMkrAz0yCwXNVt4G917aplq27SZNgux3flye9IxJYeCjgIHljg8D3Oo30h6zRrPstVzStqZV7PiWzETBp0YGUnmKA4ub9MAf69dbW4q16VKwc7Oag7pa4ZmyTLXTAEnkSEpABLuitZtTfCOWji/RraVL40+9GTqpahtdQ6XQ3rgtu47ktx5qL6yGWZ/MDfsZw4l3iJ69Oh09bf1WqV2xbbrNSWDMm0eI/JUkZ4nXGUqUfDHUnpqhvrGnb0BVovzDNEcxz5SCPEErqxxJgpdr147jU3d2g2jStvBMs+oQHnqhcPNP+ByEfRb4R3z+/OrAbKuEqKs+HQ9NCShWUBGM9+vl8NefNNezw4z4f69Q7y6oVqdPhsDcggkTBMnUz5pwBBKr7cyvbyUm5rSh7a2nSarRpszl3A/McUl2LH6e0jBHv750/ctKUrRwErWQeJPiPP3Htr1/gb9vOV9MDA/dpIuy77lkXIuyLAgQZNTjtNyqhNmOkRachwENNuBGVrdUEqVwgYAKSSMjU1odiFFlCkxrSwGXeB5uOwPTY7JvwmVx161r/hXDU49i1hqk0e8mGmK88j/ANIj8pWS4x5Outlxoq7jj4+6QRL0/baw6RR10uBZtFYiOtcon1RtwkYxlxRBJ95Pfx1GPM74QUolIq9pVotp5hgLiPQFOY7ht3idGfLiA1rp+9VmKUqHdKpdrT2+j0WqRltAEdwlz8E4g+HCsk+Q1orvFMYuqNGlSq8RlIQMhk9JcN9OpELiKdNpJiJ6qV2y9IKw9s7Pp+3W5FVm06sUBxylMJMF531hhpxTbC0qQCFktJQonp308030m9oJz3q7tzy4bhPChc6C80k5PnwcH6f06qi1nE7k30L+aafFt0Now6IuQ0WxLkLAL0kJWAeA+y2g/wDVE+OrJk06DOYVHnwY8lk923mg4n9B1vK3tUr4dw6Fa3l0DNDtvsoX4e18kFWpTbmoVajGpUav0+XDAy4+zIS4lHTuTnCfrGkm8d89vrVUmP8AdOip1FbnLi06luIfkPr7BtIBI+JPb3arKRtDt7KcLotzlIdPttxZb0dp3/OS2oDH1a4dp7Vt+5N1otz2RbcJq3bQjvwhU0RgEy5py2UsqwSsJ6ZcJx0Pfudh2d7fUO0lwLe2oPBHxExDfUEzKj1bM0W5nFWc1N9I+7G+OLAtmxojjYwZRcqkxH722wfig/XrNGx8y4eW5uhuXdV1cPRcNElFNhn4tQ0tFY/zirVttpQppH4wxnOsuBOScdfjr0NQpVO1zYW24M6JWNqlfcJXaengbm0plsNvg925LK0lDwP5Svb8joZ2Vr1xKDu5u7Vy1xWSFw6c8KXEIz9HEYJdx8XCffq4VMtqzlAOe+vUttj6KANEkJu6SLT2n29sl3jte14UN1wYcfKObId/9Y+5l1fwUs6V6z6Oth1GqSatGdq9HkzVcx9NLqj8Zp1XnwoUBnVtOBCFDCQCrx1oU2rHfjWOoyO2uNahTuBlqiQpFvdVrV2ai6CvnOFtta1qekBQqZQGXyWKVIlyHpUt2S6pRykZU4SRq/CR9eqzq0CLSN96fW6jUWWFVenLgsR1k8ZWj2jg9u2rDU57KElxaCewI6/X79Yi9t+FcPaBAnRXOJXZum0XkkwwCTprJ6+a6NKfozfxbtp/6j0L+4M6aW1KT7K1cXv0rejN/Fu2n/qPQv7gzq47Pf8AZ6fuqW45JC369n0hdpPfQLt/+alHUkSrortqN37/AIw20n9X7t/tpWpFKsoGttbzw2+ZWav/AM4+QUe3QaVGqjlWZiBMp1Zc4vALJyogeBPjqRyjgKFJxnuPP/nr+k6OL2gopzjXijxHPCNOgRqFGzucZlecKPxkDvn/AGaVrqptw019Nfsmmsvy1trblR3CEJcA7K+Omo9fdr1xPFj2+o6efTy1FvbK2v6Bt7pocw7g7LpRr1Ld2dm6hLdorsaLzqsn1io1EIkSlvNgYWW0gtJ9ycY1rtxMqg1Z+0nHebG5JnQVqwFJQHAFIPwLg66nQlP0cAjy1C1i06fWJ8efOdkfMJ5a2UOFLTyMggKA7gEaou0fZW1x3DfwxrQBplMfDHMekhSrHEalrX4zjM7perFH3qVvFQqpRq5SkbetQ3RVIC0n1l6Rg8PCrHnjx09epQ0vJmqhx0y1oQzzA2Ocen0c99Lb1nRobhmWq/8AJEpIxy20Zju+5xvt18x10jbm2Rbu6cy2H9woFw0hVqzxIZXBeWlgu9AAog+0k8A/TrxDH/ZxiNnUpMHeoBuUupt7wj5gN/NaqyxihcgxoZ2JU/dm1VZurdG0r/gX5VabFtlEgPUiKMxpnM6DjOe4wfDx10bvXluRZ9Losrbfb9V2PTavGh1BtLnCIcVSsLd7jOOn6debx39de3dJpE+x9uZd5yajVWKfJainDseOvJU8cDw4R+nrr2fubOmVZyg2Xaq69UYvAuaeclmLDWeoQp4ggr6dh5d9YahRvHihdVmNqU2hwaCQABJ3O+53O/JWpynM0GCnlhSVslTxQorI4QhwHr8e2dV3bVH3hibtXRULouCkSLDltRhQYjAzJZcDYDnGcdfb4tJd6M0bc+77VdvC6bi25rFoVAT/AJNanFMWoIyMDmDAUk8OrPnbrba0Vampl5UxkA4KUq4ge/U8AI651zrWdWwpZbdgqOqNId3ZyiQRB2MwNRyS5g/fSFO0m4aHXpk6n0isQ5kmkLDcxll9K3Iqz2DgB6EjOM+R0j3VSt45W69pT7VuKlxrIiIcRXIklsmXJJB4Qjp540r2hM2jtC4birmylh1Gu1e5325FYkQEuJYc4M4y652wVE4A650zzL63Arkf5GtjbioUqqyAWxMqIAhQx/lCcDmLHgnx1IbYPtbkvoAFrmgHiBs6jXTlHJNzaa/ZTm5NepdAs2ryahIjsBcRzl+sLCebkcPQE9RrRtbUKPO27t+DRqnGmrj0yGlzkuhRSeU3hJx2yeLS/WNvrF25tep3nX7bcvKqwoplSpMxoSZkxYHXhKweDP5IGB5ajbctPbXfXbGBeLO3jdsTq7EcLK1xgzOgrypKDzEBK09Rx4GAQrRwLR9nkcXZM8Z9AMxA/t3iNUvelTl01+u3fXZG3NiVJyMI4AuCsMnJgoWDhlo+LyhkdPogKOp+m7SbcxIKY0W04SkAYK3U8TjnvJ7k6iNlVwqZQ5FmKo7FJqNuPerT4zHX1haxkSOLueaG+pPin3DXu7d27t2w3QRtZY8G41yqg2zVjIWpIjRzjLgwR179+muVZ1zTuW4ZZPyAc5ykmJknxGyXK2M79V3SdodrIbanjaUJIQOY4eNYAHis9caztC1dqpyU3DZtLo77KHFtNzIqw8njR9IA5IyDjTZVYMSrRXqXJbDjMtpxl1vuFNkEKST7wdIFNtexvRz2uq7djWs+1SaU1JqyqbEUXHXnccSgM5JJCce7A1xbiN5eUzRfXeahLWtE913IyeswjI1pkDRat2aDvDV5FqtbW1akQqaiqNKuFme1xeswc4W2joepGdT1E2xsO3a2muUuiIjTMHl8JPC0Vj2ikHtnXm2O4KNzbDpl9xqLOpKKkxzUwJow80eoAIxqG3hTvUhNA+8i7RmT8o5rIqDSMeq5HVPn4660rm9D24QXillkEkgTzIcefQSkytjiRKk91dqLL3ZoEWgX7TFyoUWa1UWUB0tkOt5CSCO/ftqaq9WoNm2u9UKwW4dLhMhLnO/IA4Utgfjk9BjvkjUXUb0q8yvfcTYFvfL9aLfrDraXg2xBaJIy852GcZCfHr5dWaw9j6vPuGPe+70iHUZ0JWKXSWBxQaecEc4IOQt7rjjOcZOMZ1pezHYjFMbZR95OW3bJE+MSWjxOxXCrd06RMbqV9HG36rRdr4iaxGcp/rct+bFiuHrEjOKy0118hq4dcyYKEhSkrPERji0n7g7r23t3BVJqj5cluJxEgNDjkS3CPZQ2ke/vr6SoURRptpDYCFRO7xlcm4268azZ8a2qNSpVfuaegvsUuIPaSwDgvuuH2GmgSBxOEDOAOpGlaTQ9/L/ipauK5KTZNMkjhfZpmX5qmz4B09G1keKSdS+0Vl1mDFn31ejX/wBKboeEuekgExo6chiICewbBKunZZX56tFLKVIHEtZHcddd0k9EuWVt9bNi0Rui29TwyyDxOOKOXX1+Ljiu5UfPTK02G0lIyeueuskNhtPCnWQGNCReLSlY4TqDuy3KZdVEft2tQETIFQQqPJbcTxBTZHUfX5+Gp7XNMKUhsnvxdDpjxmEFC+Wqgi7diZBp93uyKtaPMxDrvLLrsFGfZamY7YyAHex1p203rsjduq3LRbPekPOWnNag1Bx1lTaSXErUngJHtAhCz08vhr6OrEujRaev5cnR2GXWyD6w6lKCMYKPb6EEdx218c17be1dy2r52l29vGr02zJK4c2NUKS6W/UJhdUqTEZc/wAn82yrg7ZJ92vHu23Y7CaNCpiElhJaD0aC4SQ3npuPVWtnc1Scqe7h2gtG5N0re3bqDtQFZtpiRGhspfKWCHEls8xv8b6Wpek7j2LXLvqlg0i5YUm4qKkLqEFKwXGUHsVDy6jS799G0tv75tLYd75YmVeq09SosxTRdRwR2iSt1f5agg/XpupNhWdRrlqN6Uy16bErtVbDVQqDMdIffQnsFOYyew147cteaIp4gXFpZFI+BPPwOug1lWQgGW+q6pFcttuuCz51UgGpTY5fFPddbLrjHbmcsnPBkEdvDVfbjVym3Q3WdirG3Hi2xfU6l+sw/VTiTGaDiQXOEdhgEdPPTHO2lsSpbkxd2ZlAaXdsKJ6izP4155OSQnGceJ6+/SrvMHLBnwN0rK2YYu+65UmPRH34zQ9bYguKJcJdwV8II/frvhrLbjU6Vq52aAQDAAqb6zpljed5SPkg5v8AQrCs+k1Wh2pTaJcNbNYqMaM23JnOZy+sd3CO+TpKrliw6Huy5vpXt0JtMpUenCnuUmY6Gqe0cY5illWBnOcY76k91NuRvBt/Ls6ZcFWt5dSS04JlNfKJLJBBI4h3HhjUNAj7Ob72XUdtE1Ni76ZRnkUeq8bhU4JDAx7Z7lfTvpbI5WOu8xh5LamVvwtJGs7bzHRK75fomfcGLd9xbeVRG19ep8SvzYqF0ue8krYSV8KkuAAHILZ6Ht112WHHu6lWfTId7VSPPr7UdtE+RFGGnXQeqhkDHTXkijybcstdt2HGjxXaXTvVaM08eJDLiGiGQonwGANRm0St0I9kRBvK9T5N0ca/WkwRhst5wj3eOq5zqZsalNj2hofptxNQRPWAN+SWDnBhRVRqO2d+Lu/Zy16rSRXmoqvlKDDCQ4w452cUB7yOulZds13ew2TcrN/Va2ajYs9yPcFLjA/4RJQlIU2516A44gfFDgPjp8suLtPVa5XbwsePQpVUlOGHV6jT0Nh9xaT1bdcQAcjHb3aib9LFn3rR9wo0hpEeoONUWvJB6OMEZYdcA8W+qOI9cEDsBq9tK7qVd1Cg0h+WRn1h5bDgfA8vRMIESVZScO49ttaOpIQQQR2z+kkfXpcj7U2DB3Bf3TYoEZu6ZMT1Jyo/jlry0vR9qrOpW8Mje56fNRVZNJFJ5a5R9TDPEF8QTnhz0R+nTNI3HsSOpceRdVMKh5yAR8OmqU0KlpUDMNc45mw/QiDzaeo218F0nOJeoRjaCyWd13t60Q3hdD8MQHn1Sfmg2EcA+b7ceB31ju9fd82FRaZVbG2+nXjLm1VmDKjxB1jML4uJ1QHbhwPdpN3LqdFu28bSuagb8O29T7el+tVCmxHVhupN5zhQA6+Wp6tb1QKlTZsfbSlVW5asGi2w9ChlTLa8HBUo4zjPiNW9Kwuqta2qXP8AVA0IdmAbuGgkx1nyXMuEOjRMd03pMhuQLXtqmonXZWyG4dOXn5rOOJ57HVDTfifPAHUjTlZHo/wKfUY917gV52565HIW048OGHDX3yy12z7/AN2oz0ZYloqotQqUaBUG7tYcEe5JFW/9OEjHEPaPXk9whIwOiumr2YbC0pWeuevUa967Jdk7LBbYVGw+o7XN+zegVPcXLnmOSyZRhJVw4yT38s9P3a2pbGDnx1g22E9MnuT3z31tR21txMqGVgI7aU8IT08R56Q9wdqoN5VKDcEKtT6HXKelbceoQlgHgP4rifxwDnA9+rB1ipPEMeGuiRUPc23u6ln0eRdtD3aq9cqVMb9ZVDnNj1eS22CVNhGThZGcK8/jq0rDu5m9bapdzx2uUioxg8WyPaQsdHEH/NXkfVqdlR0PNFpfVJBBChnpqr/RvmNq21ZpyioPUepVCG+nv7frCnB/8Lqf06EvKSrYWsJQpZ/FGeuuR2Q4wkFwjKj0wPHyHu9+uG57mp9qW9UrkqrvKg0yK5KfcAyUoQCSca+N7o9IC9PSFty57Y28qdqUdyKVw3qc9MWZzjo6piuOZCEZ8QB7tQLvEaFkziVjATmUy8wFbe+fph7YbTU16M1cdPm1tTqYbbSHQtqJIcJSgyVjo2AR2PU+GvmqJK2xtu/Je6U/fCZMqu3lHlVO5qPEVzG5AkJ6vFIPUjiRjp3CNSblP3KjWftfYN8ej/b1fiVKS+9c7ENpKoFFcaWCy8lvqjjIOSfHtpC273W2som61z7ju3U3KoN/VdmzKfTEW4ht1mVxYHMUBktADHcjr215xiGMVsZpuytIa3No0g5u9l5SRoHEeGqsG0hSICbKJsttbuHt1Vb0vPcetXJal61Jq5aWmoSfU/U1E5aYSVnxPTGmnZq9brvnc2RNvrbqVZ06nUlUOn02TxcTsdMp5POb4vBQSlP+gNVPuC9ZlrbfVvbX0irnkbrVmk1Nqqx6LTELYfhxnFZb6NgewAR26a+htu50e69wq1ckdpEONQqbT6NBguICXW47kZuQSpPj1f5f/wBz1jcZY+nZ1X1CXh05XRo1vdAy7TIIzGNYUqkQXADRWW3BZXMEx1phMlpvpIU2EqCCR7OT17/2ar6pOb0M70w5bMiio2xRT1mc24sesmTweyR4/Tx21vpWytDpu8VR3rYrtWcqNQpgppgPPkxGm+IK4m0HpnoB5d9eXzW94Ye4dnxbDt2mTrTlyeG45Ulwh2I35oSCPDr276wds2k2uRQe1+amdX6ZTBnLPTkVKMxrpqtu9N8XjtxbcOoWLt3NvGdJntRXosXOWWln2nTjrjUlubaVW3F25qto0+4ptsy6rFQlqdFxzoywW3D1z1PTg1vrW41kWzctFtet3FDg1m4SRTIb5+ck9cHHxOoLeWHvLOpNHb2Tq1NpcxFUZVVfXmUOAwhnmJTkYznHbr002yL6QtqQa2iQSQ92gcATE8iB+u6V0GTv4LuXW6BsjtdFqG4N5KXAoMRpqZVp6uFx7KggKPfqVKCR8RpnpNSptYpUSt0yYibDmtB6M8yeJKmyMg/A65K7bFAvS3HLZu2jU6q06Y223KhyWErYWvIPVJGD1GR5EA6ga1uLtxtpWrZ28qdTjUmXcCkQKNBaZ4ErIPClKQgYAB6a5FnvYy02l1ZxJJA0LYmQPMEnkAQlOm+yrm/94Hq9Xb12rYtmuQm7VbhSp1TU2URpkRzhLjTS/HAX1PuOvr2yY9osWvS1WUzHFF9WbVATFI5SkEdMe/3nzOqR3KuSiUSy6r8oT2syIjsZEdRypxx1vCQE9+vFpX2+2Ptmi2bRSpioUSr+otiYaXUHoJUSM4UGFJBx79em9ku1+HdnbEmrQLWEiCNZManXx5cpUC5tn13CDqvrxUhDKC48vlpQMqUvoB9fbVA7ybxWRcFFr+3VstLu2tzELiOwqc3zkRCVYy+6PYawRn2iNREvaG1aupDtwzLgriUdmqtW5Uxo+7lurIx9WmGDTaTRobNKpNLjQoMQctqPHaDbTefBKRgDVpiftZtuEW4fRLnH5tvoNVyp4cQe8Vot2DLp9v06lVJwuvwITEV55JxxuIbSFKyfAkDUlChxYSVsxIjTTKyVr5CQkE+fTx1hIjc6OpmO6WyUlsLSMlnIOCPh0/RpD2WsC9NuqDUKTeO41SvCTKqD0pmTNcKlMMLxwsji8AQf/e14o8CtQrXL6gBkd2NwZ9IHirTWQAFs3Pk7zR6xaTe1NKpE6nLqSPuhVOfQhTcPIyW8+OM9uurARwq4ko+jnvrxpPElpvjQgnqfH468YcW4lKl/TIwM+HlnXG4um1KFK3DA0gHUDU7HX66JzRqTKJsiPFjOSZDyGWI6C684o4DaACSonwwOv1arPa6m/dZVp26lVZJVNK49Abd/+xYQOONI8Co+Pu9+pXetMlO19bU27hCENOS08XCXI6Hkl9sH3tBQ9+ceOmO2ZEGRQ4E6mezCdjNrjIHZKOHAyPDuP0anW73W+GurDRzzlJ+UDx8U06uhSb8GHKaVHkx0PNrJJS4kKBJPjnSjcm0dm1qOXmaaml1Jr241Qg/NPML88juM9x464L23npNi7j2ntpUKLUZUy7VFMaXGaKmGPbIHMPh2071D1mZT5MeDK9WfdZcbZeI6pWUEBWPcev1a5M9/sTSrOJbn+E8omDI5pe66R0VXi+ZFHgztvt26m3SJMiHIZi1tLgZjTmC3wqUlw9G3kp68Pfx7A6VNnHqpt7ZDNvbYUWt3tQaZJcecrdSkoYdmcZyQxzFfOAY7jI087TWFe1As1Vvbt3i1fM9dTdlplSGBwtIJHJaAI6lJ6g+HhqwXkojoWShY5bfTg6E9OiAoavq19bU3vs2APa5zZgw0kc27HntMArk1rzqVWFj2BRq9uPM3/pF1VZ1q5KXHYTSnipEdgoSGz82eyhwdR3Bzplv/AHR29sCZQ6FfdYahu3c8unQGnEFfrLgACkHH4mHB/wC9pTtG+bQ2p2Tty8NwK7GpkKpNtSnZT3UGXMJd7Y7kqOrEXSbZuL5NqVRo9PqJjL9cpz7zCHuStaB860Vj5viGO2ol+7/9ttxetcaQljTzOX4ddtCR4lOB0hu62W7a1u2XS0US1KNGpMHmLWGozXCglZ9r6z/q0qbTbhXhfv3Qpu7bmq2k3SqouDDM5vHrzAJHObHiOnf36fUtpSgheCjt7XXGQfP3Z1BOX7ZaqIq5Gbqp7lMQ4WTLTJ4m0rHQpyPLyGqunUfcUqrTSz1HxBJMtMz6krpGoMwEUu2rT29h1J2gUSBSIsl52oz1soCAtZ6uPKPwAz8NLdiW7tRX7vqG89kCnT63UIPybMqUOSHeayHArhIz0OUpPXy1WVR3LvKZet4U5N60i4LVrMNqJbNHgRT62h5xvhdUtYAOAcnqfAe/UPS9t6naFxX5ftT3ZelSaBRIbkamUNKPWoHIZJcbdbAxICuV2cB7g9xrY0sCqcCo6vcEVXtHXUHL3Tz0JAPkozqkHRuitm67jrl0bjK2dq+1VQqFoVCkuSZNx8BEZp0I4gkn8Q5GB79I0OvbpbgbaXNQtmr5hO1eiVz5Mp1fmjKZkdHUlXTqsgjC+ysZ8dJlbu7cK+dr6Fd1Ebqt+u16Q2fuUkhFNU7G4gHHH2mAlx1AGfZJ4PMac7g3Osug7wzKZaT8uJdNrJhxrkjNsEQ34Dn0RxditsEJGAMdh0Gp7cNdZ0WM4YLmydpAc0gEuDtZdIHSQuefOrrcTdsOx1oS9EkXM1S+UXlApjuVANZz2+gXMagtonN2W9vGXt4m6abpDjqnRBKOQWx1b6joOx1OX9GvGRY9ZasF+JBuN2Kv1CQ+kKQ2+cYDn1efTz1ybbt3pS7EpSN0KlCk3E2x/wBKyYrSGWFOAnwGAOmOvv1img0rV7wGZjUB6Obz06NnfqVK3cB4KA2huTcq/rKmSt1dvkWvUFyXo3yal3mlyOMgOHqcZHhqvRErxYcoOz90XfcCqOBFjS1VAMUuOWsJEf2yA7wgcJ4SevfUpupelavCh1emWAtp6kQm3PW5Lr/IaqcgfRgsunGOJfRah17garm26bf20s6g3rbFlR/ux3KXDj161ZNUWmNSWGkhP+BslWcDB88dBrbYVh7iypdktYXnu0uQMc51Gm/0Uao/YdOauaHvVcEec1aNV22rrt0x4nrUqJGaRwOtApSXmnSeBxHGSDgkjI1Oxd32EpxU7Gu+I4n/APsb7yT/AKTaSNcG38d28Lqrd/1SQtSqVLkUekxPxYzGGi85jxW4tKck+DScY66sr5tRK+619CrHX9OsfilWwt6wptod6ASQTudYUluciZVczr/vW4iqHZm3lSivr9gTq4yYTDQP4/C5ha/gAdT+3tm/cfRXWZMxdQqNQfM+oVBwYclSFgZPuQAAlA8AnUDufZW5dyXLaFWsXcldtUylTedWYSWciptdPmj06+PQ6fnJAjRuc9y2W+PK+JwJQjwAyeg6Y1xvqtM2tNlrlbxJLmic0gx3id55AIZOYzySFunRd3qlXbRe2uuKBTILVVbduJqU3ky4QyVJScHqR/t09vU+nzFJXKhNuE9hIbCj2z0zrctSykHh4ugWFIweIYJAz28CPr1Xe9d2bq2dQ4MzaSyI1yz3ZrbUqO84pKWY5IyrCCMkDPu1GpOq37qVkwNa4TB0buZ1cnHuAuKsZuCyyltDLKGkNDgSlAwAB0AA8sdPq1vV7KcJ66w5ilJSvHCjOF9cnPlrTMmMU+K9NqLzbERgZcdWcBI8zqtLXVHHLJJ9ToYXQMJMJb3IiVKfYteh0aZ6rKdpctLL3Hy+E8pR7+Hbvq29pJFu1LbG2Z1r0v5MpcmmsOxoyUcPKQtAwP8Ax1S1+RY24VlVKh0GpRpUl1lDoZLnR9AWFBpWCCEOY4SRjoTq1dqN0qBfFEVHpVNXRalSgmJOpEhADsFwdMYGMt+RA66999kmWnbV6T3d/NOXmBET5FVGKse1wzCFZzeA2kJGBgY1nrnU+UkHA4f9esG5RJKVcOUfSxr2YNKp5XV3HXR1+rXOuSUucGAR56Sr83Vp1nIXCjQ3qtWS0l5mmxRl1xJOAr3DIPXXKrVZRbnqGAutCi+4fkpiSnhxRSU9M+egJBUMDHjqh6f6StRplXiwdzbDnW1HmK4I8tRK2eM9kuHHs6u2PMRLaQ+y6laHUgoUk9CD4jTLe6o3QmkZhSLuwr2OU1mwDsdwfIpT3FspNzwETIyI6a1Sl+s0uQvoGnx24vcfHVfW5vTDj1IWtuaybYuHo2pEscuPIX1wplw9FA99XopRx7CUcXnpTvO2aLdtIkUiv0iJLZktlKONoLwcdwSOnXHXULEcMbed9hhw+672N3RDeDdCW8iDq3y/hdLD8Z59Km3kFS0BQwoEEY6f7dLvozqI9G/ajA/+0ehf3BnUHsbEqNMsWJDrB5rkeRIYYUpzjcDSHiEDj93XU96M2P4N21HT/wC0ehf3BnUHAQWOqA+H7rjiFFtKoabDIBOvVIm/f8YXaT+r92/20vXej8GNR2/f8YbaP2c/9AXb2+NL1JpbVwp9nOfd+/W0t9KQ8ysriAmtp0XmjWDjgZUjm4Shf0VkjB1xVCtxILyIQQ7Lnu9W4UVsuvEeZA+gPerA0/YaqIxrjoFIaFJUpIKeg6HP/h3/AHaj6JVk1uGuW1EdZ5by460KUhXzg8MoJB+IOPfrhr0yMzJgNViTMZpEhxxEtyIgrWV49lr2ASAdKTlEwgM4jshMKQVWqTFVwSqrDaWPpJVIbyD5dDrfHqFPmIW/EmsPtI/CKbcCgn49emuiiXDt409HgyrFk0WPJPLZkTY7Smyv8kkKUUH/ADgNdl/2TtuqlvPVGrM288+0W25TMhLJV0PscP8AjAfIDOqV2LmlW4Vek4T6/ZWTcMa5manUlcSXG0+0UcbZ65UCcHwIwe2lTciVVvkRNJolPYkzag6IrXrTvKaHXJJcCTj3YRqJo1Wtij3pIpcC8OdSkQkFtEkrZ4XQRkHmgd+4xnUvImw7qqsKnUWR6zFpz4lTJKfaZBR2QFdic57E6XG8Uo4dhtW4Lw2Gn9NoXG1tHvumsInVQsil7zXFGFEdk2/a9OfAbky4Lzs2Zy/ENqWltCFHGOIpOM9AD106W3atFtWiNUGiwFsxGOnCpXEpwk+04pR6rUfEn+zpqVUn5krSoqCAsLI9+D289V/Qp29g3ercCv0WkI28bp6DTJjMgGSZPEnIUnuAU8z3ZA18buuquKU6lNhbTYwZiBpmM8t556L0TI2iesrg37TuDEolPlbc7cW1ek0TG2n4lZaCkMx89VpHfOPEk/DT1AtW2KX1g2vRo6hjIjQGmkhfjjgSCR376lnUqUVDh9tBwPaAJ8tLO5Nu3PdFi1i3rLuk29VpkctwKmElRjL4xlRHf8ofXop4g+4bSsnHhtadXS7Z0DUEkZRB5IyZZdumL2OAISysN8XTwx/s+GkC0KPvQxuPdM297gosqyZZSbegxY5RJYPGOjivhn3+RGmWwqDX7dsuj0O668a7VYMVDUqoFPD6y51yf3gaXtsN1JO4NZuqjSbGuOgC2p3qIkVWIWG5/f22fMDH79Fu2vQpXXBy1GxBcQNNYBbI5p3dMTonuRPgwnG2pkxppUhzlNNqdQklf5Az36eQOlK+ruqVr+pUS2YCKjX62XG6fHV+BaQ31U86fBCSrw75QBjXDuNsraW51wWzcNyP1VmVakozIaYszlJU4SOjice0OnTUhfVm1KuSabX7arAp1eo3P9WeeHEw805w85p3HZB5aTnrgp7aLL3EVKWdxJIOYGQA7lqNwfSOiQ5oK22BZKrThS5lVqa6pWaq4HqpOUjh5i8dENgfQQnJx37nURcm7rVu7s23tQqyKxOVcMRUk1mOzmDG4MjhUc9D015tjua9e8ytUqbTWEzbfktR3ZFPcW/FeWvOUpcKRkjBJyB31YCUIlJQ6hXzfXt16Hv/AM506pxLS8qPxGiKnd8tSO6dOQGw6BJ8bQGGFGXpMuGn2tPm2rTWp9TYYWqFEkHgS+6PohRHYZ/TnUTtVWtwbisKmVjc62oVFuKTzDMp8JRU2z84QkgnrkgAn46cCkKB405Hu7+7Vaw92pL29Tu0iLIuJthikmqOVtyGRT1Hi4SgOnx7eGO+uFq19za1aNCkO73yZ1DW6RrpGs7SnPOQgkqwZ0lqnRnJk6Q0xDabW4p1whKWgBkrJ8gOuoSqVym1G0ZtYplYafgepLcjVCC626CjgOFpUMg9fdpcvDcHa2sXan0e7irXHXbqp0jhpiWncvRuUsrAdCShB4OPudTdhbd2jt/ZELb61ovBRYTSmo7DrhWS0vr7Z8e/jjTm2lGzo0692HB7iHAGIcw85567BICXkhqd/RytiNb21VuvJo0eNUKtCZqE+UlRcelLcQFJddcJyVlBGeuB2HTA1a/ClHtoK1KyB4Zx9fhr5kt6VuXtBDlwLSRSrjtuMDKiw6lOcYkQEHq4y2oJKC3kZRxEY7e/TfanpV2VdtLYmUe3bpqD3Fy6g3T6O/MRAdB+gt5pBQvJ7cJJ19Y4BjVjjNsHWTpA3G0eCztek6k/vBWTuPfkTbyzaldUxkPmI18wwlWFPvno20Oh6qVgDSltftZGoTDF5Xkj5YvieyJNQqD6uP1ZxzqqPGB/BNJJwAAM4ySTqq7j3gpO5G5dGRSqDXa1Rbfkrcg01iA4xIqNUb6kuNyOWG22SMnmEe2nABzqyavc2+VzqRRrY24VaTrjfFJq1amxZDbAPcNtxnXC4fjjV+BC4K1VPcKSpOR4gDGcnp54P6ddzSuJtKvdqntvbquunXTL223OmMya01HEqlVFiOY7NYhZwpaWzkIdacKQtGegeQeoORbcd5BZRw9encdv06RC6dGsQpJ7ay0IRrmlq4Uo4UBSs9AT010655iA4zwKTxA9MZxnTTMaIXy7uZTabVt9H4l+QFS6XJpLDtAjyjxReNA+fHLJ4C4D5g99dO21+7cX1Bmubb1aDKgUeY5TZaILBaRHkt442ykpA6Ao7DGmb0nGYBotrThylVFm5YghqT9NQcCuMY8jwjPw1HWvZ9r2fGktWrQafTWqhKcmyxFSEJcfX0Lh69ScH/3TrwD2o0qVrdmpVe4ucAWiRlbBgmInUbQRzlXWHuzNgJU293Ffv+97toc3baqUJVpyERYtUmtNlNRQvOS0cZR28D1B1ttzbG5aLurcu4E/cyqVOk1xltuJbrjQTHgLGMqSrJJ7HwHfx03XLX4tsW5VLpmh+QxSYMie63FbLi3UNNlRCQO6iAQB3J6ai9rNyKVuzZFPvij0yowI9STxNsT2OQ6nrjBH+w682qXFZ9GpXs6WSk5oYZ7466ZpLSd9NFP5gOOqg6rVN3mN3aZSqdbFId27dpRel1QvKE5ubzFZbA7cIGMDHbx1htzH3Th3xeH3e3ZQqnS5D7TlvU+C0hEmHG9rmF3zBJSOviNWKpTiQPFXFwABHTPl+jz0j0nZq1KNunV93oLk4VusU5NPebXKKowaDgVlLRHRXsDrnUqniFE276VRjWHIAIZJLhrMk92dtOSbkMgzzXLaLe9CNybnXd0q3TZGE/c4iG2pMkLCx0eJ6ds56d9T9s2lt1Y8mZCtSj0qjy65JcqElqNy2lzHj9J0jucnPbURdO8tj2TfttbZV+bIard3KU3TGUxXVpWseCnAkoT28TrGv7PWjc25NvbsVKRUk1q3mC1BbjySmOUFRV7TeOuCs+PbXGpcPe5rryaNKqzQNHdfl0BIkCZ3J1SgdNSFonN70ffnhuRl0EbbfI5S8yttz1317iz0OcY4eXgn36nrk3Fsuy6hRqJd1yRadKuSYinUpmTkKkunskcAOD8cDUxWq1Ctumy6zWpYjwIUVyXJcXlXKbbTxKUAOpwPIZ6jSTbVQ2d9IChUDcKjRolx0+my1yKXOfjOIcYfR0ylKwlYIJHceWuNNtK8yXNello0xkJZAJdBjMYgzznolPd0B18VMWJtlYO2UKpxtv7XaozdVlGdLZbWtZdeOcqVxqPmegOOuoKg7FWxRLjvO45dZrtaRfTjb82m1OUH4scDsllPCktj6yR066sSQFPRyI7q2uhQHEgnh6fTzjrjVebUWjcW09lv0rcHc37ppTtQkSE1CdiOENuLylkEqOQBj9Ou9C6uTRrVhXJe7KI1LnjeQd9NNiPBNLRIELanaPbFE9mmvxpMx0tlxmBJrsp1PLBAJDLjxyM48MDGonda4doti7UZuyt7ZMTIi5jUJLdKoceQ4FqUBxEHBwPMk6nJ201pVHdWm7zTHqga/T6a5ToyUSuGOplR6kteYyBn3jUzCvfb+6K/UrLptxUep1ijcLk+mpcS87E64BU1374GcdNPo3bhVZVD6lWm1oL2yRB231MbGT1Rl5QAV0t2vaieBLNpUpHEgAf4A0kgEZGMDp30vbZbs29uVOuaiUCm1aAq0aoaTM9dhoYQ+sJ7tEE8wZz19jWN97xULby7rUs6p0WtSpd1yzDivwohfYjryAecsH2R11NXjednbY2/Pu27Z0ai0mGvmS5jiAkZWUpBIQONZJOM4J6HTG06pZmq03ONX8rvHTvAHTnpI1SyJ0O265qlS7kte5WtwbCLAqXLDFSpkxwoj1aMDkNlQCi28k/g3MHAKgR7WRae2m8lvX8iRTVQJlEr1OIRNpE5Q57X9NJzhxs/lD6wNUluJvIxZtlUe8qFatbvCLWp0WOyKFFL6gw91S8R4J7d8d9St1WHGuhMerwJ0ijVyI3xQJzR4X2F44gk/ljPcHsNb3sh2xvez9OlZ4kM1BxIaf7mxy8h4qHcWrKxLm7r6ebXzE8fb3azT20i7M3nUL824pFw1mO2zUyl2HUEI+h63HcUy8U/0C42oj3EaeE+z07/AA19BU3tqND2mVSkEaLZrW4spxwpznXjryG8ZySrsBpXubcexrTojlfr110yDCaH4ZclJ4j+QgA5Uo+QydPdUawZnJAJUjc1wwrZoFRr9QGI9OjuSXAD3CEk4+Jxj69IuwlHl0bbuPUJrXBLuCS7WpKCR055+bH/AOjDefjqm9xd83N3KmnZqiTItpor7HrDblWlpaq06EFkcxiH9NCVFPQuhJwD00j27ed/SahfVrUqqbuQ0bfQUmG5IQ2I9YKGiUtRPZ9ongCceR76zF52rw+0qGkXEkQSQBsTA3iddNFJZbPeF9fbmU+JXNu7ko8qMVx5tLkMuDPdJbOca/NeJS9v6VW6PuB6QNn0i1KJ67T6hbFUt919uTW5zzDXMclpR0746gIwTj36tOV6TW7VA22oFa3Bq9St9u7pfyQ1BqNrOuTY7jh4QtQbUcjBz4Z8NbatR/SAkWbc1lwNnbakptKTGYsyRV5cd8T47YCA8pvJ5ayBnBxjqOuNUvaHF23NNvuzgBJDjmykQYOU6jQ7yCI1XSlSyzmGv1SjW7GtaPdNd2usrfW/pV4wasb/AHaVz8h5rlkJgJcKQEIKgPE4Ch0Omq3K5vBdD23TrO0Nh2omRWnJlxUipFtyay0gjEqOEgFDhB+kATkd8HXTdjl53xccvbFdgzrQuqs2dGdl7hwISVRoskOAuRUu9ONP0/HPXtgaTo97+j7Qb2233EnX7cF8XPTXlWcKrTgoxUyXEFpbktOOgAWTkE9ifDWOpPrXNMNq/wBR4AI0DtS3fulrYJmAZcIlS+60yNB9FurwvOnWff8AuNuPcm3u3t0SJyqVSbvpUUyVJihRCGnuqiSQABjOPd21a+1LMupXvMq9TqEeqzKPb9IpMurNNBsVSUWA+5JLY6dUPtfDGNfFVDumg1CVIsiwqa5VNtqhcDrVaj1eQhMyJNWolklcktjB75T0SD1OvrSNK3G2Rs2jP0yypW4NWu2uIXVVU+S2U06OW0tNJ4hgEJaaZTkDHsnwxrl2ksK7LTgZgH1PhBDWjLAMa7RB7uYiTIRbuDnTyCvWvTKhTaPNqFPpnr9SiRHXosRLgT606hBKW0k9skAdfPSrtPeN6XlYjFzbkWb9yFUK3efAckhwtto6halADoRn9GnZI4kpV48HXOFcJyOhwf7NV3t9e9431Xrut269sJVu0+kTPVYUqU6lSak11ypIBzjoP068pt2A2lXuB2QtcTOu8QBsZO+hKsHbhe0JvZTfOTR90qHHo9yKozq26XVEtlSo60KIUBnByDnvnUlSt27Cq249V2fgVJxVz0WO3Plx1R1JTyXOxCuxIz1/zhpYuu59ovRRsiMGbdepdGmVIMNRaZEcfIedJJJxnA69zqxadQ7eRVXLki0eOKlNaQ25N5KRIeaAykKV36Z7fDy1JuKFMMdWqh76BDhRLiIGvSIjwACQOMwIB5pXi7bXWxvRK3QXuVUlUF2lCnItpTCTHbc4gQ+FZ+l08s9e+p+VRbGuirR6tMp9Gq9RoTx9VkKbakOw3R34VdS2fHz0u7cb3UDdG47qtej0atQ37SltxZCp0MsJfK+LCmifpDKfceo8NY7fbKWvtSm6V2jJqAmXVJXPkvSpRdAdOcFsY6IyddXPq0n5cQfw6rQ1rYAAg/MWkRodDqTzQIPw6hRO1tpUGuVO4Lsq8dqqVWNcdQjRZkxRkFLbbxCUtZ9hAGMeyB21bPCs/SWFde5HXHlqnbRvZnae04dq3jZdaiSqU22lydCgOTIcsHoqZzmgQgOH2zzMEEnpq3otQizo7UqG4HWX0IcbcQQpKgsZGCO/TUfHKFzUrF7pyHRusjQctTHXklYRGi6fxNVtuxs+rc+dbMz7u69bwt6oevluluhAmjp82706jp0+OrGU5we0oHHifL46x9YQFY4kfHIwPrzjVZZ3dxZV217d2V40GgO46FOIBEFeqbLiytCwB16KGfh2xrW4hPCeNeTkHh65IyM+Pu1s4jxDjQsePb/VrxLnEpSnOqEHGSOHhPnn/VqHq9xLt3E/XnI5fonKt7Nt7eGl7jXXVr0vSnVe0ahwfIFOjxA09DGQTxKHfAyOvfz1YMicxT47j015piPkuFx1wJSATke0enbHjpH3CvKYmoR7EsOSHrpqHsLXwlaaax+NIcwOhx2Hc+A1pg7J2k6561cU+oXDOBCnHajKWQ4QB7QbRgYPgOvxOtFc0m3MXF8RT0ADWtAkNETy38ZXMd3RuqjXHKVvBfSYeEVO1LXZ50kIdX6tNqC3Pm0ZGOaltKVEjtlSfLT1dFx27t/a1Tu2uyfVqPQobkyU4hriUlptJJwlA8s9MaUGdj4EXd+m7rUu5KlBag0pdJ+QozPDDVlziDuBjB7g9DnPfVg1KLTplPfhVWLGchyGltymXgChxBHUKB6cGM5zpbupa1H0KdCXUQBLYggneDG55nbbQobImd1E2ZdtsbhWvSr6tR/1in1aOiVEkKZ4VFJHX6YJGfHUbu3cV8W3YlTuTbi0m7kuCOEep091zgDieZwq6+7v20z0+lwqNT2qZSoTcSHGTy47UdoJQ0gdMJSOw0m7Z7xWru7MuSHbcepsu2xVnaXJ9diKYy4nGSjPcHw1CpMy1ql7RpZqFMg5XHTU6SRHPolPJpOpTRa86sVq36XNuKmIp9WkxW3ZkNDnGmK6Ue02D7vhpSp+1teh7x1Tcle5ladpFQp6IDdt4T6rHWAAXQfPofAHr31lutde5NsxKDI2wsRF0yZtZjwqi2mYhj1OESeN88WMkYGn9DvC2FJa9rGSAsK+ODrqX3Ngz32jla2rmbAhxDZBjWSNZ13hJo/uHkqisSiWrWqBL2bv2k0+qrtSoLjNwqgy2sPxwoqiPpSvw5RTjHbqPDTLutezVk2PUfkOfSo9c9UW3RYDyStLkgABsclv2yPcOgxpX3wsqgKqVJ3OmUYzWac56pVeFa0qVCcOA5lBHVtZJHuUPLUbYldsaJuFeFu29tLXmnrQhtS261IhuPtVAKbLmIy1qPEvHs9MdtaOjbU75rcQZmc0d4s0yhwLQdzzME6bFcXOydw/Vbdt96pDdj06NvVTn4d1uMLTPYiUeVyHysKHzfBxd0HHUj6tJu3tC2eti96DY0GlM2lRluyKpRrdqry3JtUkrJy+tKyoIbSeyc5yPq0+WB6TW396UaRUavJXaVZYiTagaJcJEeYmLGQVOSAg9eVjrkeCF+R1VFo3JfVZoFi7r1mwqDu/cM2sOw41foBW2imQCroo80N9QCehHTGryxw+s01waZoh5IyhwAzEGCzTL6kkjkuLnjSdVYN7QrV3hp/y5tDuvLpUawKvIdrDVtsp5k11pALkRQIR4g47jKl98jFeG99jKlQJ1+UShXdYF0b2zF22KkmGtUtqU1kNvFsrCG0ZxkoHXtror1qRZzN/bd3bDpe1kGfXTcNBfoVVZVULjQ23xuLbZCuM8XTwHXpjUzZl2bg7nfIm4dpUFr73tLos6Mii1yJyKy/VWEfNLZKk8ALmM8wHp7edWlK0Za0hSzHI0iJdGhAcGkgQ8l20gxlIKbJcfH/fooyj7S19neCiUtyjVypTrYtSTCp25DlUBQqW42U/OQ+yyCvHfw13S3LpsizbYtS4o8LcqnVhp2LeN+xHmYqoUZteUuKKArj5fbBOfY0kWob+2S2itG4p9fYsGj1C6S7dEW9Za5Ej1ZxQBaYLaD9IE47Y7nAGpawaU/bd0XjstsndFl1Gx6RAkR5ESqTXHJTdXcCiUPcaRxo5hP0MjHv13qUa9SqXVHNexsciPhJzEu1gy4ENBLTvHVocAI2K7XNztw/WF1i0qpet3bcNW45V4dxUp6BzJTzbxZ9VS0uIVZHD1J69Na36xVLxqm30G33Z1VkXA61PuO37vrymJsClZIccSzGDKFkHCva4gcD2MZITbYvm7KLtVSLyou4TRoNiNTbWu63LKo7zhTU33l8t1lKwjIQHWyXM8HGDgnOvbGTQ7Nu+i3hStyrZuKLabDsfcO4blUuLVYMWWByI3LPb2yG8jOFKwSAciccMoW7HubTbnbMEAyXQYzGBqSW7RJIAXPOTzP8AvROe5NRt/dFms2RU9tmplg2t6vIt2uUWtoQxNqIUjhjYZ+gAroepPTz66si6PR8u6+btt+/rmum22bgt1pbVPkwaJISqGhf0g3mUUHBzgqQe+caqfbZ2jUa4ZuzVr23b9NthN5QJFJep9bbnPS2i6HC662hRLXEg5GQB16a+t6bddu1ioTKVSq9T5c2mENzGWZKFqYPbCgD0OcjHhjrjWP7SYheYC1jLEkNj/wC2hgSZkAu5wpVuxtbV602falOsugx6DSlOrbYytx94guvurPEpxRAHUnPh01suy5GLMtep3RUI0iTHpUR2Y83Fb4nXENpKiG0+J6eepYOJOfaHu8dc0x6JHZkyag8y3EQyVOKeUA1jx4iegHx15nTqVLi6Fe4l5Jk8p11iPsp2XTKxLu2G4dE3dsalX/RIFSp8KptKW3Hns8l9JScEKSCemfLWG5u2Vvbu2NOsS5KlVIkColBdepcrkPp4FhQ4VEHxHiDrXHr12ToslW3m3z82PEc5Tbj6m4TCm8d2gvBWPeBrssm7vuhVPgVOkv0qs011KJ0B9QKmsjKVAj8Qjt8NaC7w3EcMqfidGmaTc0t1ktEiJkHTceq7ize6k4kA5fi6iecLvoVtxbfo9Mt6myJLsKkRW4rJkOF11xCABlxfTJwO+NctzXG9RuVAjR/W6vUFFilxXOiXXMdASB0QPE9dS851mPEdc9YQ200C466peEJQB1yfDGozZ6NNvS4ajf1QSpNKb/wShtvNYJbHd5OfPGPgdduzGEPxu9z3EloJc7nOsxPLXokbSayi64cO637k6ALTL2o3XlR4tZRuREi1Lko51P8Ak0KhhwDqAeLj7+Oeuum29oLqq9RTUt17hiz4zaC0xSYLPDFc6/Se4ySs+Q6fXq41MpUrjT9JJ6den1jQWyo56BWMdO2vY6eEYfSeKzKTQ8bGNlXvxi5dS4IAA2kNAMecT6zPiq7uLZy2aqSaE19z1TQ1yWajT0BC20A5xw/QI6eI0gStkN36TdkW96DuHSpNZht8kuO0ssetteDb3LXhY+rI8NfQ3Cnh4Vd/PXvspBShOfLi1MFNrK4uGiHgaHn5abhNoYnXpM4bocP8mg/cifuq8i3xujT2o9OuDbhFTkoiqedl0+ckMrcBwE8K0gg4+Ouadfm8r4iP21tNBaLqOOT8o1bCmz4IHAgjP+3VkcoK9pXQ+Q16lvhSODoR2/58dXH4xduEZ/sFH4tAPzmi0/8A9fsR1+yrFrcvdqpyUUb7z79Oku4QqY9UWnIzJ8XOg41gd+Hp8dTdkWAq3edVrgqQrNxTMiXVls8C3BnokJz7CR2AGnNTXEkjOM98eOvA2sBXtAlR8dRat/XrAB7pTq90x2lCmKYO8SfuST6Awly+qVSalbVSj1yHFkxAwtahIGU+yCQT5AYPXvrn2afkr28ok6py2JchbZbbWxkJCAshIGe4AxrVvFLnQdta/KgMh2QiEvCCkqBQSArp4+yTrood32dQts4Nb9eiopUWnIWrkEKIwj2glI68WcjA651bYHUYyo4kxokq061WwDWiQX6c4IA8NJn7Jju266BZtGkXFXpgjxoyMlfXJ9wHiTqp6DUd3tyZCa8asmy7akp/wSC2wiRLkNkdHFqcGG85zjGuqm0epbtVSPcl1xeC12giTRKc8FpfKuhDr4xjP9E9dWlyAEBKEoSEjokDoNMxHE3VngUnQ0fU/wDhPo8KwploaHVXbk6ho6DlPU8uSp3Zhz7i7iuDauq1B+ZOhvGpsSpJCC9HfPYAdOiwf0jTv6M7oT6N+1A4Sf8A6D0L+4M66Li27tu6nxNq8M+uJa5IkMuFDnLK0qKMjwykHWn0Zv4t21HT/wC0ehf3BnUjs+5zjUJ8P3XDFK1K5eKrR3jv56a+vRIm/fEPSG2jA/8A6Bdv9tL1jcVWXRaO/UOVxlodM9k+8+4az38TxekNtGM4/wCgLt/tpepBSUqb4Ve0kjBT4H3H3a2lv8A9VjL+RWnyUDBlbcOxW1LjIvOvyeshQwoNnxOT0bQOw89ZN0mTIbdh/J0Sg0h0/OQYPR2R/wCscHYe4dD46myAVBfDhROFHuVY6A5PYe7WaTxH2unlrhStG0nZzJnqf9CKl494ytgJVud27KbCjfcRTYQajnDqXMZAHUAZ8MgduoOofaCHW3oMu55cxpECur9ZbgoQTyHM5Xkn351YZcUnJawD7/HWAXwp5SOpB6E4yB7sYGp2chpaAoXOXFaJkWNMZdYlsokMujqlQzxe8nvny1yU+24sGQJiVyJb2EBL0pwvKaRnAAK+w8PLXSiqU6TUHqUzLQqXHbDrjOfaShfYnUVdFRuSnojO0GnIloWVh04KnG+mRwgKA6noVHONJGYyd+qAXDutOi5qhZf+GS6nTqothUj51bbzKH2yvwxnt9Wu+2apIccm0GfBYZl0t0BxLWOUoEAhYHgevY9tSVLL64UaRKioZdLaHHI6VkhK89s+Olqx3J9MqVXodVpzIkuurnpeSoq9YbccUAXPeMY+rXlftTwmjXwZ9w1hL2uBkGIE6kjUH0C0OA3Dm3ApkwI2/wDKitst1a5fVWuuHcNg1a2W7dqhgRXpw4U1BsDJdRkDoMjJ7e0jViMyIimVvMPtvd+qSFdPq1Wl6Q4l6bpUCway16zRIlLk1mVDWTy5TgcbbZbdHYpTl04PfOu13Zq3YchcyznplpzSeNLlGd5TBA8FRSCwtB7EFOvnq7trOs5tUE0s4BAAkCNNTIPeIJ0BWwY4gQdVqvaiby1Lcq0alZl102FZsVf/ANIIL7OXZHuBx5asZSVpcUsIQU4HVXfxwPq1WrNwbhWDOdgXnBm3ZSHWg5Fn02A2l9heerTraClBGOxAGu378FOWkj7g70CfHhpiM/8A33TL20urplNjAwtYIDmwCd/in9wlYQCVtb3ssB7dh7ZBFQf+6pmmmqGOWDygzkD8J2z17acy3wnjdGPA5OQf6XXx1Wj27tnPTlzKLaNZm3EWfVW2U0pDUrgyCAp059jIHiR7jrZHoO9daaVW5V4RLck5BiUduK3JipHm+4sc1a/elaMeGi4w9hYCDwQBBzmZd1AaPhnafugO9V01Xc64oG8dJ20Y23rMukToKpbtwtpJiRnASOUTjp2H6dMd23xb9lxWJNVW4X5LxYgw4qS4/LdxnltpHfof36R51e3I23lQqlfVw0yq0Ge4GJUiPA9XNNXjoUkE/Ne4gnp30tXBud63ufDum1rbmXJTKJQpqHnmgWo8bLjSnHQ4sdyhtQAHfh79dWbcLZcvpllMFoYSS0mHO5STEE9EwOidU3WPYlQlu3VXa/RVW7DuyOY/yPHcwpsFCkqecx2eUhRHu1O7PbVULZmyolh2vLnyYEV1x4OzHS4vLhyck6ZYFapr1Hi1x6U3HhyIyJPMfWEJbQsAjiJ6DvrCsVyDTqLJrnEuVFiRlyiI3zhcQBn2QOhJ8NUtxiN9fZqDxlY5wAb/AJNEAZj4FdA1rdQk64N151J3lom1CLCrsuNWKc5NcrbTJ9UjkKUkIUrHccOe/ZQ0/N5SnicSF9OvCPDv38tJ+0G59P3fsOnbh0ej1GlRKhz0JiVCPwvp5bqmzkZ8eHP165N3bm3WtyLb721Nmwbkdn1mPEqLUt1aExIJCip4BBHYgfDOu1W0Na7p4e2mKVRoLXZiIJ3JnbwhNDsrS8mQmaoUCgprDd2zIERVShMrSzOU2Oc22R1CVeAI6aXW9xKvcVPYmWXtrddS9dAXEfXTnI8RwH6KucscGCMeOnVxhMpkxpjKPn08Ckq6g+7Plqa9GNUxzYuzFS5CXEuUtoshJ/BsY+ab+IRgHWz9n/Zey7Suq/iOZ3DgATp+mnpCjXlw63Ayc0s296PUy5FtVneirGtSVEPN0VpXDT4h8ElsdHV+bh+o41c1KtymUWC1TaRTY8GMxjltRkBsIHuxqT5ZDieDIGevv1u19DWdja2NLg2zA1o6Kje5zzLikyk7Y2hQLpn3lRbYgRqxVjmXMaRhxzJyrr7z1PnptVHKkgLKzj+l31vP+brzU3Om5VXm6W2j9/UuM5T5bdOr9HeE2k1DH/o8gEeI9vgUjjbWB3Dh8hpc++dufaHCrcba+a5FbyHKlb6/XGgkDqtTIysD44xq5tczjagvjCPa647dfrx00qcoOzL9tS/aV8q2nWGKgwhXLdLR6tL8UrH4h9x0zJII6ddUrTvVrF9IWpwJLbTMa+Ke1KiuNtcKfWI6Q2pvOfpcCeL/AEtXKw4gggLyc9ic6EFbQew0uX/dFKsu1p9z1yUGYNPaU69lJUVgD6ISOpJ8hphK0J7qA+Oqg9K1aDstV2wlDilux0ISrtkuADUe5qcOi5/QSkZ8QVcsm6tzroj7h3dD+TosBC/ueorpClRuMD59/wA3VYBx4DGubaCBvPFplbTvLU6VLlrrMhylrp6AkN0/A5SVY8c8Xv6nVgowhbnM6cZzxHuroOul+j7kWLXLtrFiUO5Ysmv0JLTlRgt8ZXHDnVJVkY6+46+S8W7QYlj1a4fVYHAxJAMsAOkdAeeolaOjSbRAhLGz9W3hqHy/99u3qVSFR6gUUhMB4LD0Pr7SsEgHt369dWKjlJDSI7aG2kjh4UjhHuGNcdy0ty4bfq1uxalJpr1RgyIaZkU8L8dbjZTzWz4KTnI94GkagMQNgNnSm8burdxQLYhLkTKjUHDJlvIHu93hqucG4mxzqcMe5wAptaQCY3Bk89CN9V1+H+V02bs5SrK3Du/caHWqnLk3iWC/FlPksROUnh+aGfHHfTjMuKg0+rQaJNrERidU0L9TjuOgOvgDJ5Y8cDrqNsK9KBuHaFKvi1X3VUutxhKiF5rgeCCSCFD4g6j6/tZYF13rb+4lfoDcqv2xzRSZnNcBj80cKvZBAX0/KHTTa1X3i6LMXLgWDLpBILdAI006k6+CAMo7iZZVPp706PPlw23JETJYkKaBU35hJPY6W92aLuBXbHqdM2wuWPQLjkBHqc99vibbI7+B7jUTvTae5140Om0zbHcM2jUY9QRIkygwHg9HSQVNde2RnVjcxChzs9CsgJPfXBpNmKF014e5p+Eycgb1nQgzySnvSIUJblJqce1aZSbtlNVKoIp7EeqPhPsSXQ2A6QPIr4umumm0mkUeE1T6JCYgwkOcSGIzQQlHXPYdgSNLE/eCxo27LGzK35YuWVTPlZtIYJZDQUpIHM8FkhX1Aa5qHtKmj7u1vdNV6XFN+W6einqo0iYVQI+CFFxKfPp01LNq57XC7dww8Z2gAw8kwOkDfUhJPy6wsK9tIis70UHdh27qrE+R4jkM0eO6REkFQPtKTn3+WuzdXai0N3bY+5m+IUidAZlNTg1HeLSue2OnCR4de2lzdW9rkmQa3Ym28KXIrMeC6J9Uak8n1ELGQlsgHLvkNRmyl/2hb1lUGx6xuVOuCoMxENOVWsNuockEkq5bji+gLeeDv2A6+OralbX5t6N+5xNRkBrWjvNbE8hH1E9FyL2yW8it232+1Hm2rJeuGzK7bC6RVXKDTKfNYW5JnNsoAS4ynGVggfuGoqM5Nod7yL0om31q2tXrtPKQatJ5VRq3CeIJHAeh6dlaY7XqTtx1SvbqLcbfMT1mjWxHee4WeABJccTx59t51sN5HZDQx9I6TqnUbXl2BRd9fS2sKn23XLLqZfgqYW86Ix5gDKgOLqorI75GcHVvSoW9Os8spQHwHNDi4lxBcGtBILtYknbaEySREq5LJuhm8qI3W3qV6tKaddiSYrvtKYktKLbqM/54PXUTBunazeeHcFqMSKbcUejVD5Oq0BxAW2h1ABDagfIjPxzqFptajWffvr7aVqtu+yxMgzWyeU1NWgZT18HfpfFR0+0S0LStd6pybdtul0xyrSTKmmHFQyqS6QAXHVD6Z6d9Zu9Zb2Ze8lzSYNONA0zLpO8giIG2i6MJMD6rtgIpNPYZokNmOywyz8zHQQOWhHQYT5DpqDvS4l2zRWpMKGqpT5DzVPgxGSEl+S+oJabHgMqIydRStmrXc3eb3pXMqQr7FNNKSz6476pysZ4i1nHF/wDh74xXTTO9dCdRcm9dTps6j0a84VRhOU1kByJS23gSpzAySnAV1yemrDBsNs8Tv6OesCzuZs0tJJMEN6gcyY0Ta1R1Nh0X13s/Zk2wdvqXb1TlpmVD52ZUHk9ELlyHVPPFP9HmOLx7sac8nB6Y8tcdNqESbT40+JKjvMSG0utusKyhaSMgp9x10F5ttOXXU9ex8NfVbKTaTQxmwWfmdSqq9J6pSoGzdaYjSlxVVPkUtb6TgNNyXksuKJ8AEuE592vkJy3dz6TD3Nn27Yli0KfbkpX3KVFRadzHHXieSSeA8HX2gNfWXpKXRQGNt6naalxptYuSOulUuIFgu+sPgoQ7jBIDWeZxeHB56+cvR4j7QVKsbmVbbOlVX5Yfqrsa4DV0r5MqaAeINpUojlqIPUAd8a8/7cXj7RrKtPUCJEaDvN3OYQCJGoPkplq0HRL0S+2L5ibVb3WPtnE3EuSeldCqtagtKSaYlsjnkDwTzVukeGMeet+5t8T9v9x71vKgX3UrtboNvsRHdvqOeOREkPSWm0zAgA4KOPv38Nb7ZoG9t6bXtUClVe09p63QrkW7Kh2yw0pldOCirhdbz82pziz1xkJB12QNwbBod57rXH95+pQ5dt0VJqlywo6VO1yOMkhlSQDxdPA+GfAawwZTZcOLKYqBktyyCYc9uUEu7oGpgs1G8KXrG8f+kgUmp+kBatqK2ytqJV69OmUx6uRbzudtK4sB3h5giulzKAU/RGeytdO5sGDt/TUbw3Rf1xi5Nx6TBt1x+3iVxY00MtpckspR0ALgUemPpHXHbVnVihbd0h3btyTUtqbio0+fUrWrz4TWapJebViM06o8TZJ4QOX1+OnWzaFuZD2p2vb20VC2uolKC5Fft6rNolu+qj2+Hmugrz9Mk9D11Y3FanScCwtDS4hx0E6ah2jiJI2a0ieYXNokJPql6WWbOt6jS/Sar8J3am4YtNuCoONuJNVkPpUUsrOfb/BrGfLOuzeKRcO3rVbpW3Ng2xF27r9LcdfnQXGkSV1B9HU4zkEtlw5+vw1FbebtUysSr7su77ft3cmpc2RddKXT6FFYp1RabPLYYU5wYVJSePqUcfv76rfdGi0CgbTVS7olupteZdbK6vWaPcEp2oRo8hx0Q22sA5R7EpxYx1Bx5amWmHcO7awggA7GC12aCSAMrtDMEggDSEx75YT/AO/3Cpmp1SuUdihyK9cbqa5T6eKrShJaMipxpElXEkutJHzjYB6E9hjX6c+ja3OTsnbTdSl8+SiO7xuoRgLQX3Snp4DgKcDwGNfm3b1WRSrtiU1ufckOnt3GuPFnUqqtEMUmMnCm2spLrkcYwGivsNfcuznpNbZsbU2gK0/UaTGmsGJAfmReBiRy1qTzGwDxnOM4x0zj36Z7TLC6vcPpU7enmLXToJkQdABr/wCkuHPbTeS8qzN3d3bU2QspV43XHkiD64zASmG0VuqW6rAGB4Dqf0a671vOqW9ttPvq0rWm3LLi071uJAZB50jKchOPpZ66Rah6Ue0TtYg0GUuZKjVRxxmHITHQ41LcYwpzhbzxjh6Hz92rXoVyUa6YLdVtyc3JhyAQl1OSMgdleI/t15FXsKuFsoOu7VwIcCSTo4TIbtoepJ15Kza8VJyuXDZ9Qm3tZdErVy2w7SZ1QisSn6XMR7cRwpBLZB8QfPS3R91U1beiu7QLtCtNLo1ObnrrDjRER7mK/BpOO/UePgddNr717c3Xcly2vQ64BJsyUYdWTJBbbZcR0V7S+/XI7+Gm2l1ikXFHTNo9SiTYv4PmNOJcHjgH3jJ6Hz0yu11sazbq2dBHdEmGkwQddNBtOpRo6MpXUltnhW6022FrcGSlPUHtxk/A6rraexL/ALHmXMq+tx5F1MViork0pl7P+Ax8nDaSfq7dNYbZ7hX3eFyXdSrt22k2tT6DMRGp0x17jFQawcuJSR0x0PTz11VzcmdMqyrQ23hRazV//s2Q8SYUJHm6pBHMX/RB+vS06GI0jVsnZYcGlziQ4ARI72sTMdZ0hEsMOTddk6DDtmrS5jIlMNwH1ONHqHEBB9jHlqpNvNn59yWZRJO4NyS5lP8AVObTKXDdLDURpw81oko6rcSCACe2emp+fYe6tzMrplz7i09qky3cTWqbTCw88j/JhTilYHwGrLp8GNBp7ECGyUMRG0R2m8fRQgYH7hpDfHC7Y0baoHveZ05AAjmAdfAJYzHvDRV9T7D3LpLJis7vPiHHGYvrVNZfebR5OOODJ/TqATeO5Vq31Kt1CZd9U2FBQ7UlRorUeVBdWcpSAgfOHGDwdTg6f9x7les2yatcENkOzYsYiGlXUOyVjhaSR4grI1AuWbde322lVibcqj1C73GFyUzKmsqTOqB6l1098Ek9PAYGrCyrirT4l61pDiGjQATzJcAIA6prhrDV592m4txKWzZ+3rsFsKIcl1/LCU58eSMLP79aZNmX/UY63L23WXDjMguOM0dlENIaAyrLwAcAx46aNvXr0kWNQ5W5LEJi6PVEfKjUIkx23/JI6+GPrzrqu+16HuBa1VtC5W1zKXW4qoE1pLpb4mljCgCjqD18NV1W9bZ3Bt6bWtY10F7QHkjqJ+3XqnBsiSo+0bVtO3aQU2ZHYQxOb5in2iHVvZH4Rbn4/wAdQ2y1hX9YlFq8W/dxJF3Tp1VemxZT6SCxHWcpZ69eg+oeGmKwrGtra+0oFiWrFciUiis8mOyt5Tp4R1yVEknUVtVu7ZG8NMqNZsmc7Ij02e7TX1PxuU5zmz1A80eWmVatzXpXD6EvokiS4ajcN1k5SddB0hKMoid1wXS5vS1uxaUezoFIcsRbMg3A/KcR6w27j2OAH2z9X167d5NqaLvRYkuxLrkTmYMx1pzmQ3ih4FtwKHtDw6aYWbrtapV6XakWuQn6zAaQ/JhIdBeabJ6LKR4aUahZu5Lm89NvSNuIpiy2qa7EftsRRwvSFowl3i8MLwv6safQuK+am92Wg6i3M0wZd0kQZJ5HQJIBGmoKd6fFg0WjRaOzJKW4jSGEKecyVcAwkZ8TgaVt0twKZtBYdXv5+gVCqx4hQ47HpjWX3lrIT4Drjz1wbs7R27uyugQ6/c9XpztFqImxU06cYpfWkg8KgCCodPDU1uXuPam11lzb+u5+THpNN4EuqbbLzhBPLHTx698502hSY51AAGq957zNRMHQSJBkdBulJ0J2hSdq1xm6LZptzs01+OioxmpTbUhvgcbCxngUPBY/fpTsreL7styLr28TZ1YgG1XA2qoTWiI8zrgls40429cNFua3oF00uQXadUIqJTa3PY+aKOIEjwPhrrg1Sl1Bj1qnTI0lhzspl0OpOP6Q7/p1Hc9lDjmpRidBr8BmddNTGkGJ3S7xBXlTp7FWp8mmPscceQ0WnQrxBHXp4/8Ajr5M3Mrtu0SdY+3V/wB+3PblSt+6mmqSiltqWKtEcSr1XmkH6KQFNZ/oHX0BB3etGpbuVPZeI1UBcFKht1B5Ri8MbgWgKHC5nqvBGffrp3C2/Xdj1Pr1KcjxLkoai7Sp62Q4ElYHE06k5C21AdfIgEdeurnB7upgtw2nftLWvEg6SCQQCJBEQdRB3XKowVR3eSQafttc9Y9IquXXd9kWtItcW+unwailhtU10uYS4wrPt8JSSOvTw8dL1Hpy6XtneG3e+sq2LPtmrTXqVbLNElIYKoyyeFKeA9HO3fr56kkSJEu4Rv3cG49wwIdKos6nz7OZmYjPyWmyVFlGerhAyMdc4xqs7CtW3K1Y22NNs/Z6tX7ZtYr66pLmXbKWZdEWXBxugZ4feM9Djrra21N9WmHXNTutyDQQGlkmAXOAnTUiQZ0UUgAwB1+67Ldh0y5doLTv3arZCo1q6tt55tulM3CSmUzGS6pLr+TjPXt5ZI8NT1yw6puXdVSuLeC2V29bGz7ke4KVLpNQKly3W2lOPtOtpPXBH6Bjx1ndl8ovXchld0XTc21dM28uT1BtxUsMxLoW6kcPQJGeiO3UYXpjtO1Yez+9FTtqzdpkRrRvlh2r1+5ZFScWwJoCglkNOEoAIUo4A68flrpVu3sHELIquaXN1mAXSWh5IaTlMiAdXERKcym55DWmeX+ga7ql4sq0tx7kupW2tqVu85u5VKcr9HeuWOfkaHKay4hICujZBHQnAB6akLg2wu+9rkYh17ZmhqkUemR7gqtUoU8R1ybhQ0OZHe5Z6jjHDj3ZGrroFqXTV93Wdx7Fm3ROtlUI0n7ny8iJSWSO7qW+E57ZyAOuuOJ6Pd30aVfFTpO2MaHNv9x12sSolefD6lOfSU2Vkhs9fxQNW7K11DXUKfdyiJmQZhwOrdmgbAgn7d2YY98te4A+JA8t/FIkqi0u47esy4LzvBjaG9I7VYuWVb1IfATMWtJSp5aM/OBKGkq8T0I0u7RUdy6Lfty3aZb1F3VtO/5ktV73RIbDTuGFhTIdScFRSoAgkdzgatiythIllUu3Ha5snNrFQtCI7TabPmvony1NSHFKcK1KA4gAsowewOBga6Ie0tIoO5j+5Fs7b3fFchUs0Zyhw+CLTXGnT9MMtkJ4geufr7jXCtUr8OpRY1+xLSQMuYTl2dn3ggl2hCPcKjXAGNwNHDqPGP8AwqttSk7fWJOuSpb30i0aEu97hbptvyKA+Ct9DS/YBUgnlqB4O/UeOrnboNt2fu9R4FvQI1NjRLcd53KPC3wF1XCXD4kkK76hdvvRonW3RI9r2XtLRKFSo1QXUYztwf8ASj8d9ZzzWg6Ty1j3eWrthbB0GZUvlm9qvNuKoyYbcOWiQvhjkIJ7Noxjr5k99cLnCK+KvL3uLWFrgZ+jYbLuWplx1XV1qyyAFeo2eje8fUiB9ClmobmQ2JYodu0iXXKunB9Vhpy2M9uJwdANTFA2wum6nnJe7DzLsFwgtURkgsowcguEdz7tWxSaJSaHFYgUmDHiMsN8ptppoBIQOw13OnDZQR9PoTn3alYT2UsMJhzBnd1PLbly9EVcWaKZp2zMviTJ9No+58VzR47LLTaG2wwhpvAQ2MAdO2qLv91NH3ci1i2KRPq0+oUlDU+HFZOeWHCGnicdx7Yx5DVl7hX1A2/t9ct9K3JLquTEio6rkOnoAB5Z1o2poFyUi2VS7wqUqbWqpIXLkpW5lMXjwAy35JAA6eedXt7b072mbetqDv5JlnntaLrx+zu6BPxcyfIQJ8UlMbbXTfynIl5NfJFDZlIWmFHdBVNHch7HYZ4cj3auSnwolKZap8NlDTDSOFpttOEpAGiNBW3xLfcC1nI+o+A1uZbcZUQVZQeoGPo+7TbOwtsPpGjbNgD7qHcXtW4a1jtGjYDYf+/Mrfo0aNdlFRo0aNCEaNGjQhGjRo0IXLUI7UqOtl1lDoWkp5a+xz3Gq/ouxFg0SuouSHRUplNKW6yyp0qYaWQeob7Z66shZ9kqxk+GtKW3EuF9SuIcGAjH+vXRmi60q9WkCym4gHcLJltDZwg9PLGt2sU9RxqRwlWstMO65I0p+jN/Fu2n/qPQv7gzps0p+jN/Fu2n/qPQv7gzrS9nv+z0/dRrjYJE36/jD7Sf1eu3/wCal672/o/DvqH9IaaiBv8A7SyFsyHf/o/dqQhmOt5RJVS/xUAnXdTatAq7Jk0+RzEIPLUMYUlfiFJPVH162lv+WPMrO3/53ourRo0a6hQkaRKDDrEzcGtTpMmTGiRnAkNctRRIQAAnBJwMDCugPXT3o10ZsdEhMJEVMprO6CV1KBLgS32eRDkcYcjzQACScAEFPUY09/AcI8sD/VqBuW4GqF6os031yRJeLbKccOCB+UegJHQAdyDqUplQjVWCzPi9GnRkA9wQcEH3ggj6tD+93kBdYKk/icX16WZiLmpVeqFUplBbqjMxlgtuetpYU0EIALQyD1zk+A699MuvfaSguoQo46H3jy1WYphdtjNsbO7EsduNl3t7l9q/is3CqxTbcO/FXFckn1SpxI6PWVJdOXI54i3FZa/HwT7asnr26d7QpNSh1imsVSHzSy63zElScHGSMH4Y1G3BQ4dap7zKFhmatpbLExxnKmCfH9GR9efDVd2BbN2pqSodXqLi0UeUg+sczKWgDlLSUj8dWOvkPjryT2hdhLOtafiAqik2kMoBEQ0DQeJJGi0mEYq6q/hFsk66aq4fYWAttR/Tr1SljCe48e+vGOPhKg1gKJP6dbFOJaSOIZzr5tpFzBI0B3Ow303WrWouKV1VggH8Ir+wddbE8B+dz7KBk9e2q83pkbxJs1P3kY1NkXCqfH426g4hCTDz86Rx9Ogxp1gesrp7KpyECVy0KkJSfm0ucHUJ8xnVhVtne7U7pz2kGdJ7wy6yR0TZ1IRIprM+KuNOiR5LD4CHWXmwpLmPyknI1yVehtzLanW5BbajsyILsVlDQ4UtBaCkADGMdfq1NDhI9jRw5GSrUajWqUQMpJ2O+micqYo9tW3vHsxP2svKRNjBhPyXWo8V0sSGOWviQQojsQgdRkHrqzLWt2l2nbNLtqlId9UpTCIrAeUVLKEDCSVePTuTpHrnyxtzelXvxmjO1W3qu0wap6skuSYRYCvng2OrjeFErAyQATjAOn+j1Kn1elx6lS6lGnxZjQeZksuBSXWz+MkjVziNWu6mHU3f0HHNHIOI1noZGnULm0CfFE6VFotNkzXWXXI8JlclTbKDkIQCpQSBjJPl20s7Q7qUDeKzjeVt0yrQIBluxA3U4gjP8bZwTw5PTr0Px1GWDVN6Zt7XjBv+hUyHbTUlDdtPxXkFclnHUrAOf06fWYjLKFRYzbTLOS5wtgNpHTr0Hh1Jz/SGo12yjQY6hV71Q5SHNMiCNWmJ1kiZIghK2TqFsEtiY1zIslp4Ic4FFtQUkEeBxnx0t7N/Kdtbuix7MrFSl2vFYkSKnTnUJcjUlbieJptpzAIJWfo5WcY7aUbR29sb0arNuGfSZdSfhTJa6m8mZK5zqn1n2Gmv84kADzI1e2wtiTrIs5pdwJQq4a0tVUq7gIOJDpKi0Pc3nhHuGvWPZhhThfVbm0qONBukkRmPl4Kuv39wAjVWf26qVjWWevv1go4T2z5DUXWq1TKDT5FYrs9iDDjtLcdeecDaGkAZKlKPQAAEkntr3XNCqFKKdRji40488684uFPjjXzxX97Lx3B4qdtJTVU2kKPC5c1RaIaWPH1Vojjc/wA7GPfrgj0reCltldN3mqJT+TUKeiR188lWcfVrIYn24wXCrj3e4rd7wBMecAx6qTTtKr2yAvpPmo4gQvv2Ge+si42tIUF4+vXz7RPSAqlpJNF3goctEtC/mKxSYLsiHUEdcD5tJLTnmFAZz0zqbR6TthxVE1ulXXSIufmpc635TTLg88lHQfHV9QxiwuaTatGq0h22o1XA0qjTBGybd17CF/28YsWd8nVanupm0qoJHzkWUjqkjzBwMjPX6tce1W5rF50CQmuCPTrloLhg1+CXAPV5CEglYJ68lwEOIV5KHv0l3z6TVlTbakwdq7hYuC6p49XgRIY5qm3FnAcc/wAmhPfJ0hQdjLeS3xLrFZFQnoAr0xiWUfLC8lzL+M5HGT06YGB4apse7Y4d2dLKdySS6dBrEdV2o2z64lqti4PSNsePMdo9oxKhedTa+bXHorIWy055KlOFLQ+ok6rXd68N2twLLVS17T0+GyiXGmOIRcPHLU206HFIS3yOWV4B6czHv060elU2jQ006kQI8WM17IbZSAkfX4nXc4niT0Tk/k+evIsV9q17d1DRtaYbS213I/ZWVOwYwd7dLFl31bd6tK+Q6w066AVuxH8szGF5+i60RlGPPx1jEsqy7VuCr3wxQ6dTqpUWkGqVIAI5rbYOOY5nsAT3xrXcm2dk3RMVMrdtxpMhzo5ISrlqP1oP9vXUN94+0lIajPT67Mp7CgRTpE9aoo6+CcZI8fq1gaVSxeHhlR7J0jeQY0EHWCNJ0CmEO0UTeNApu/UKjKsTeOTSBbVaj1Ccuk4eVKbbJ+YcBIKEnPfqD79Wg/DhyozkOZFRLadSQptYCgrPcKB6EHy0iXVtuWFNXLt4xEp9yUtOYwxymJrQ7xnsdAFdgT2JB8NQN4XduxdW2jVd2LpsJNymcmLNh1fCPV+W5wyEHPTpg41MfTOIUaNO2qBtNpiXEDISZ1PMHrKT4CZ3Trea7ptbb6pna+2KfMrEOPilU1WI8dakHHD06IGDrOzqhfcywoFRu6gxKZdUiCsyobT3OYZkkHA4uns9u2cZ1P8ArKY8FEqqSI7ZQhBdPHhIcPcag9wdy7J2voCLlvyvsUmmOyG4vOWeIOOufQSPiBn6tVlB1euxttTpB7y6Qdyf8d9jBPVPMDUlQ+0Erd+ZZynt5qVRYtw+sOjkUpxS2THH4Mq4ux+B1rdpu8n35flL5coR23FN5ZpqEufKHrQzkhWOADPXv21o3Ysi7tyIdrv2PuZJtVNNqTFUk+pglM+MMEtk+WP7ddO8V1boWxHob21ViNXQ5MqIaqSXXgyI0bplwEkZ7n9GrKnFevxKJph1UOBYRApxr/dAkx1kJuw1nT7phrDlm0ORGuq4XaRTpC0eqs1CUWmlcsnPKDqxnvk9+uTqn7b303Cupys229alJptfkVX5Otwxau1PZXGPVc58N/QQ2BnB+kSEDGchpvqbQ7s3Jtaz4KTVpNHqDkuqxgyXWozS2CBzTjgB9tvAz79IiZlT3rtm6KNsbDlbZV6g1yPCeqlQpymRLYQridCFAZIKQcge7z1bYVh9GnbF10yXHL3nfCzvDLsSYJ8NlxqPJMNP/lNtftLdzb9u1Kbs2zRKlGdqoeumfWXVesPNEguOpI7qPt/DwA1nfTe5tVvSHRLYodkStuUQZHypIngKcj1IFYSOHyHsZ6efbXHSaRSV731+8m94pNWl0qjIiVO0IrrahHWGgC4WwrKCT16judVDatW9HCl+jzW3LrVedrUDcm4pDDzVTbdE71pTv+KIT7LfsDB95B1bWNo8gPPfc2AYYZJqamZgktHwkaELm90baevROFZsOOnY+mx/Sxv2m28zQbibqUao21IVEiJRkhhk/Nnj4uIkgII9/Q66rjqu/wBOsG+HK5tbaN9U1MiMu06YzJH+HwiR886XRwkhGFeBJ1qYt9dAnStrd45loSNspsWFAsSBUpzfrdRlNjjAcKsFZGB1/pjGpiND9J26tjahSo8Wh2NfbMvl04tuc2O1CbcTw45YICinIxqTVfwcrqmRzXPkTo0BxmWwcwIIIf02Tfr/AL9vJdO5V0yqjWLY2gdsCvU6fWYrdRjVCEyl+nUeS2TwsvODGUDGMpHbtpqkbkXVa8L1vcaxX48Nkoadq1HfTKipJOCopWW3WxnybXpXui9GNzUV/wBHq1t010DculQGJE+dDjuJRHcKQVlK8Adc+B8dLu9sXfG36FaVDgVKlVa2GYcWJdFRnuhMubKbcaCOWD1JcIV279c6qfw+hdGla1WtaZcYJcDBk5wSBIcIAAmV1zlskf74Kzttnt45V33ZLviRQXbSfdjvWsYHM5/q5Sri5/GB4EdPPXfF3V27uS/q1tLErLUi5KbEQ/Ppr0ZzAZVjBJI5ax1GQDnB1C3nuZcViXLZ9Fb2/qcihVZDiapWUAJi0NsIBy+o9EY9+sW9wrQqFek1jbeyZF01eW36vIqVPiIbZKB2Cpa8NrAx4L1U1bCrVJua1GA5pyZCA1pboC8zp4zGuq6ZgdAVK7c7wSttYtW2fgWJW63U7fmyHaciOttMZNPfcU7G5jzqxgJS4GjgLPzZwDrrmUXca+Gw9uHe7rUd5z52g0FZZjNIByEuSSOY6R7OcBrqT9fFals3nOuuVfN2sU6A5IpqKYxDgvF3DYccc4nFfQ4yXD2J0bRbP0rZ6JcEajVyq1QV6rOVd5c98uFHGOqU+SQdajFe3V9VsHWlOvkqMawd3XMY70HwKjU7VgqZolU7uHUa7sDuFFftmx2a3DrlThlNQqU15aoMJZKZQacXxkODKMAdSAeh1pv3dazbW3js68Ie8rtOoE11cCZa8GgOKdqElZJ5zqiEnsR7eO46Z1bdej7xyN5KKzTqVQXttjEedqLrimjLTK5Z4CgHr9PHbVf797j7Z2fuVZzN3RItM+T57T3yk9GBDxWQA0kAZ6kdSRgaXD8RN/WpMrU89R1N2YtdmkEQAQZgiBt1TqjAwGDAlI21NErm4G5l71WxNv6lbljXe9Npd2S65Jdj1Jyc3xJ5sJI4kIa5a0YOCc5HYdYWmuXBs9eNwx9qKZuNcTe2dLZpjVvVwtMU+tetyk5ebmFR5ik8ZOOWM4+ILJd151Jq80b57i7Ybg0Jdi11ygUulQGlFqrMPKJEoo/Gbzxe0Mg9Oul+q1+ybtkbr2r6QG69VnUm25NMulEaJCfjOUeMFcCWieX7RLj7aSlOf7daai6sKmd9OaeVoLRLjOZrY0nMcpiZET1CjEDrrqna+LM3b3ZumTVqvtS1SHLHit1iyZKq9wIkVIALDEptvukLz2x2760X43HpsHbLd/fWFdFTuXg+R5tMs8iTTXFPEkl9GfbTheMhfgfLRb9k1Kvb3OX1aMCpVba/ca1i1OqzlWDbcUcvDYaaWQsLKwB2z10qbdVGgWZZdM3dtK5L3pe2+2jcqnz7ZqMFbkioP89R5+ccJ6rxnwxqIaYLWOZBDIgNBB7zSCwnUgl24I310TpXl2U/ZVja2XDu3aq/Nsbbsa9ERaY1RXCV1N10K+f8V8onJ7kDIA6nGqB3OotOtTcB6y7ON21WmUGE/VYfDOaqE9+UU5aDsJxI5rQdcZJGcgJWfDV2Xr9zMidKhWvcm49N++i1T79FUchlcWI3HK20wsK+iVrdQM+fK8xpN3Q2zvqh3JS6hujSadMauCt0/wBUqVFqDcesQIy1hT5eGcrHAkZGOhxrU4RVZQqg1ahBcDDXE76TE85zcz+ij1W5m6beCrqm27Urctq4qlRaLLTJt9pNJQ47SG4M2LUXP/Sag0HXCFsg8eQMYz4d9dV4SaG3dlTprtx12bWaY/R2rUqzIjVCntFEFvnSm4sZSeUh4DiHRffBHHk6gZtZolowqbCuu3ZcO7KXUZ82rway4+62mjvKPdPDniUCSAe4IxrjvuiW7YNWptGrT9AmSGaZGrCXKcxKiuSA+M0tgrLf0fV1IJHhnB7a0rBxHy6dZiPTn05eMqLsn3ZyDJp97beXs5UY1Hok+8ZqqLI+RnpEp4mPy5pfLjmI6CQMYzjiJ/FOr72E3WuimSbm3Oqlzx59lVi6VU5NOj0l6M/EySkOtpIy4eIo40NheRk+Gvl2iWLdLrlz0ONbcN6TbcKEzUaVHuJBW1GqDoVIcQD/AI3mchCQOvzgGv0I2Z2ZVbVJo9UuKFxPUuIhNKppUC1AQR04vy3vNR1ie3VzY2lqfewHF4iBqYmdI2O2vJTLLM93d5Lz7n4251zMzqZY6KLbapRnVWTKhJju1ySjoByh84WwQSS9gnP0emuutQoe1l5Q71ptCbjW3UIwpdWbggNtR5Bcyy8pogAjqUlwAY4m++NW0w4115aM4OEkjB+seGuKtQ6RU2XqDU2mnxMbJdjODIcQPDHxxrxH8bqPqiW5qQGWJJMHz3PMHborfhiPFV/c1Vc3Frze29s1xtFPYaMyv1CG6VKbjjATES4B7DjhPXByG0qx1xp7t626LbENNItymMQ4qMENtpwD7yepJ96sk+J1hb9uUS24bUC36SxTkZ+iy1gK69Ac9T8Trhqe4li0i8KZYtSumnwa/WWi9T6cuSkPSUDOSB9RwNcbitUugLawa4sZrpvpqSfLYzsE5umrkvBW9v360tpi0Be2PyYkl7mq9fE78boRjGfqxjVkLUkKGOhOuKrVmmUOkyK1V5bdPgQmluyH3TgJAGST+g6jbKvO0dwLdi3daNaj1SlSuMxpUc5bVhfCoE+HXUW8dVvaLarKQa1sNLgIE6mSepEpRAO6WN45CpRtW2Hk8LVXuKIh1R6DlsOB5X6Q2Rqx3OHi41nCfySeuk7ca1pd00VKqS83HqtNktVKlOudW0yWlBSUO+SFEBJ9ytR1u7oQpc6Ha91W/VLYq0tBQ0zMjKTHfcHcMvn2HOvgDqXVt3XlixlDvFmaRzGshxHRNByO1TxKSt5MqPxLTzWynKTwlJxjIPn1P1jSRs3tHD2foc+hw7srleTKqLtQ51WWFONF0j2B/RGOnxOtN4Pb3ffJtBqz41FXZTqXfukckuBMhDn4gSD1PTy8c6sFCuNJUrj79PZPQjtka4PFa0s2021AWVdSJEyCdHdD+ohLo47bLgZuK3arVZtGgVuBLqFOGZcZmUkux/e4kElH1jWykUejUVt1mkUOJSm5Di3XhFjtshSz1U4Qgdz56Vrb2fsWzr1rm4Vv0hUet3Dj5RlKcWri8eicYGdRu6G39+3ncVoVWy9x5VsU+izlyarEQCflNskYbJ7dMHp/S10DLapX93o1srCJJI8J2EyM2gPikkgSQpyj7XWFRNw6tudSaA03claiNxpk5LzhLrLZzgJzwD8Qnpk8I9+omVZe48zeum33F3FdZs+PTnYz9uiICH3ighLpdJyMLwe3hjTZcxrke2auu1RGNX9VkfJ6ZBw165yzywo+A4+H9OoPaVzcyZYlO++zGp7N04X663BILaT26EdO2u1K9ri3feuqB7j/AE8p1dlI/tG8Ac9wm5BOXbmuO9dnLevy+7Y3NqVbrUaXapLkWJDl8lh/JJBdSR1GfDy1029fO2W76a3SKDV6ZcbdFnrptWiuxypDUhs9WilxOF4PXI8tRm1e2NxWFVLpqde3Cq1yNV+rLnQY0tshMBpZPzKevUDPft0020Kz7WtSRUF23RIdPeq0pc6oKjNAc11fXmq9+nXdxSFPh8Q1DTAFNzdADu6ZAPlHmnMB3iJXXMotKqFAl287GDUCREXFWzH+aCWijh9ngxwY8MaXNq9p7X2gtBmx7RRNepzTrjrapT5eeJWfaySBqLVYN9q3sRuAvceULSRSlwfub/xXrWQQ95HoM66979ubh3LsSVaNtXxULTmuutON1OIglaQgglGB1wfPTMjCGWouhw6mVzzBIDtdTpJPiNEa6nLqE5OU+AzNerDNNjtzFt8DkhTSA6pHktQ6kDy0rbdbv2Bux8tfcPWvlFdu1A06ogMOslp0eXGMEd+3lprhR1xYceD6y/IcjtobLyxlxRA+kfjrno9s29b6Zarbo0KCqbJMqV6uzyg86R1cV5nUUvt20KvGcX1Rowg6RPQ6o1kRtzXzDufG27sSou3JuZQrmmTrEr4uu34tEJUqoIcdaSByyQh0NnBWniHTPv1alItfcC5Nxom5tJ3Bdp9lyKIhpq1ZFOCCh5bfsrUQcjBwSMe736btwrTt68KKpFwu+p/Jx9aj1FGEOxHUdUuoUemB4jx0ubaHcDdGnOUl9ZhUuOeS9cURPL9dwehZbPmO57a3WH3F1jlpTZbDv6tfm+EB25AI06zunUrRziartGDn/u/kkSk2hdN22Yqyd8KZRd0rpptdclQ2qWHBHgJzlgvukJwUg9uvl1xnV42lsrVp8+PcW6FRTUJcdQci02LlMKKAOgKD+FV4ZPTvqybTtSgWtFXFotMZjoVgrdQPaeUOhUo9yc56+/U9zEpTxcfTXoFthdK3dNQyZJ20BO+VvJcDiXAp8K1ESILuZ9en7LjgRGY6vmELQgZATgAJ9wGu/wBnx7a0h1anUJS2ChY6qzrdqycZKq5cfiXqggj2k8Q15/R4R19/fy0aNMRKNHClPtqxnRrB1xDaRnx0o3RMLxI9srV9Woe4rjoFqw1Va4ag3Fj8SGuJzJBWsgBIAHiTqUlhttHMWrCOElZJwOnX+zP6NVJb9aru694SasxGaTZVJUtpvnJCjPkIP4RAPZCSO+nZoIA5qZaWvGDqj9GM3PnsB4lTNBtOTcFYhXruJS46K5C5jcWNHkF2M02VHCsED5zGNWM0ruk9T4nHT6v+fPXOy2hTQ40ZV+Ue5+Pv1vZHCnBWVKHfOnloa0wuNe5fcEFx0GgHIDoFt0aNGuK4o0aNGhCNGjRoQjRo0aEI0aNGhCNGjRoQjRo0aEI0p+jN/Fu2n/qPQv7gzps0p+jN/Fu2n/qPQv7gzrTdnv8As9P3Ua42Cr/f+RVo/pA7TLo0lqPK+567Qlx1HEke3Su410UumyWZE2pVeemXNmlBdcDYQkcA4RgD3a4PSGmM0/fvambICy2i37sKuBBWfp0odABkn/n3ahHrqmViqGBT1VSK2wD7MeO0XXHfDi5mQhsfk54/hrZUWt4RdGv3VDe5nVMvL7J39lPRHbXn7vjqMtyVXJlNDlwwW4swKI4Uj8IgHospyeA/WfhqSOMHj6J8ca781WnouKRctHi1KPR3ZrSJsjohjxJIwAT4EjONd2uN2hUOVU01aRTY5n9MPK4ien0V4PsZHgca7NOgDZKuWpwY1Uguw5jfMad9nhUSMY7EeRBBIx4k6Q6XckOzbjl29VnFvMSJCF+urWMNuLRjDjYHQ9Eknx4c6sbiV069tLAo0aDeUqvKsuFVOfGQ2kucLbRXkhS3cg8awD0PAehOgPDWuMT/AO05gDnAOOiZm1NSOFxCAUEZQArII9+km4YlXvK7DSaVVnYNLph5NTQJBRzifawkA9QQQOvTprCQ/eNlW7CTDoMOe6Fr9aa5qjy0E5HCcjp4de2uitRVVqvMvW5cNMaL8cxZq0vAu8sLJCmx4r646np01VY/b3lxY1KOHPyVTsT948V3siynWDqwkKR+5+q222k2tOExjj+dp0l3iR2xltw9R4eOOnbW+27ZqsOrSa9WJiPWprQbdjMpCWhg5BPmsDIyfM6hqxZVSt2E07t7OmieiaD/AIbOcebQ0fwg4SeA4P8Ar1JmHuA2kqRctMWv6I4qavoPEj53qfiMa8qxrsp2wu8P/C/eW1aekk6OjoTv6q+oYhhrK3FyZT9k3K4G+mcaxTxhQ/J0rqo9zZ4I96yOWcZW/EZccC/6PAAAP87OvE2cxxgyK3XnnyfnHfXi1zD5BIPAB8BrJU/Yxi9R541ZjY20n7qa7tFbf2glNJ41ezw9M51ipLbp5K+Ar8MnGkRUS240wwo24NYbJyHGzUEqGB1KOJbZwe/UHw1HwbTdul712HUanEpgc4kyXZzypcgDuUe0ENoP+aTqvxH2YswGg64vbxrWDwJJI6arvb4ubp2WnTJKbL2but62asix3ozdeXF/6PXKQC0JGOhUD0P16jtr2dwYdhUdG6UqE9dYYWao7CSEscZcIGEjpngxnGnLKx7Keo/pa84cKCuFHj1HcZ7681bdtZbG24Y1cTmyjMJ5A7wriNZWoJQ4ngKgevF7X0T7jqtqttVHpcqRWtuKvJtaoPEvOJjOEwXV5681g5QQT3OM6dalc9BpVWg0GbXKfGnVBw+ow3nQl6QtA6hKSfb6alUcSEjsQV98dTjz06hWr4dlc05Qd9NHCefUTKDD9Eqbd3c9dFLkNVSGin1ulPmDVYyF+w2+ACVp823AQ4D5K8e+mxLyFYcjKQ6kZI4FcSfL+0arKRTGvvzXDR/WVsM3PbbC+JLhS5zA4824tsgfhA3y+p8hrholpRfR32cqdLo901uuLjOyHYkqsP8ArMp2XIUENMnt7HGU4A6+PmDa3OHW1dzX0nZalQtLRB5768oIHL9EwPc0Qdgm6m05u+d7qHQXlB6nWvGcr8mMv6KpGQ2wlX+aXA4P/V6+j45CXChKehHFnGM+/wCJOdfOnowSoENNSty4aNJh3yuOidVpMyUZHyk1xABxp3ACGwVBJb4BwkjGe4eby9IKz7QuGVbMiLXKpIghDk9dNioeRDB68t08YIXjr7IPQjx19MdmLO1wTCKVFjwWgSSNASdVRXDn1apJCb90rzNg2FWLtRFTJdgtIDDSjhKnXHEtN5PlxrGfdqg4tlVW7pcav7q1OTcVRQ4JMeC4v/AIK/NprtkdCHDk5A667dz94qFvDQH9tdr40yuOSnoi6lUFJMePTUofbeCXeYkLLuG8BAHY5J6Y02tMojqQpCiUrHCOHr16Zz+jXnvtQ7TV7RtOxs60ZtXZd45eimYfQBlzgtsdtlmOEs+wlnoE6y4k46jWXChSSlSdccSoxZqpDMSZHfXHdLLoacCy2sdwrH0D7teEFtV3fGrfLSTvKtl0cPEr2dZKT+WjONHEnhCkddV+neG0nN3VbJp+VRcXqHykVGMRC5WM45uchWPLprpaWle6zC3GbKC4xtASFwG6f0obT7SEYOsXlKSlJ4QSTwZx2GsglSUISpWSTrJI4VcR8tcnB5cQT08IlLCrax7u3VrW412UG8NvWaXbdHLYoNUStZXN4weInJwcY8PPVit9HCMIz3yB11kEni41K7dhnWDoVwp+mRnqlPc+WpN7eNun8RtMU9AIHOABPmYTWCNJlbeFPFnWKuH2vLWtKlOdA7lWOMp7EZ8SPAazUglrg4sE6jvY5jw0s8fOU5QdEuq27nlTYVv1+JU36XJ5M1Md3Ko7mDgK8ux0lMzkbf7pT25v+D0S81tSYsjGGWqgAAps+XF3+J1P2JtTt3t5UK5WbKtlqmSLik+tVR5LjilS3BnHRZwjBPYambktelXXSJNErsNUuLIRwOJWcKSe4cbPgsHx1de82Vrcup0MzqLwAZ3Hj5g7LnBIk7qG3W2rtLea0HbKvZh12lOyG5PC08pBLjZOF5B95/Trtqlp2TItNi2rio1PnUWlR2i2zPaS8ylEdGUuHmA9UhP0u+qb3SpF6MWUrbi5rwuKl0lEppdOvGjIDk5phCiRHmJwT2P4RI64GQMHNzUD5Hr1nxYbNQar8ByKiC7KUsKEtHLDbhV/TUO46dz21Mr0K9ha0nsrlzMxiJ0GkkawCfrpqmghxOiW67UV7s7UVYbK39HgSZsdyJArcM8TcZ1Ax+7S5D3fplnz2Nma/Vptav6j2uioS5aopDE1aGvac4/MkFXbx1YVi2BZ22FDFu7f24xR6Qh1cgRGuP8ACL7kEk9fr1pTVbDrdzVS2xUKZLuCHFQ1OjtKbM1DDgyASBkIIXp1te2f9S3NN1SiCXAkAO5CXOA1GkRsZTSxxgzBS3YleoNh2nTa/fN3RI9RvmY3UEOSFhpL8l9hoBpsDwDaWwPfnVT7mSL2kWRV7t9JSuy7KoNn3TDqdIetd086ZGDnCG3gD1SSpOpzcLbp5q227ZvS12rmt+ilyVb1Yjo4qjQHSlzlurZ4gh8NZOMEDCEApOM62QrvZ2o2YtOnXaqtbwIuSrtU311dOSeNDznRTzZ/FTg98nI79taqwZTtw28tTxHvcOkxv3DsDl0M+i5P17pXW6zOt3dGgXvtTtLS6nTr9Qhd1XJgtSG2O4UrBAzjB6g68tK4qjvRulWK5QryoFwbZUVoU9dHfhJL0ars9FL4iOh68WR4HXPcc6bsJuOq7alUbzvKlbiTWabEosZhtUKhj2cucAHQY6DTDWItxWff7No2ptdQKfttXIMmTcVcjqERxmW4VpcV0wOMp4Ovw6651C9xBbDnOpw156A96Z1zN+FuWNtEBsb7SlCbUpL1g1vdb0nrEodT+4OtuVC3vkdCJaxGC2223BgnKsqGfgNbrbueoUBuq3pdO/ciNT91FpYsqBU2eB2mSH8hpCWyMAhRHTtpdLlP2uti37B9HjcGK1R03AuXX/lmLLqTkqE5+FS25yuDqQBge4576sOv0yPv5VKREYtlqLSaDKROTXalASt9mQ2cNiE28CgK81OIIx2T46nV3UaIaXgCi4nwyNGwDTOXM4SY1IOqaMx8/wDf2XFbteomykS1dv8AeO711u/70C6WK+xBw/MOcI5jvccORgny1ESLVi7b7czNiLSuKr3lcdTqCqi18oumQuKFPtu5dVnDbY5fQe8+OnWXbu7FQnNQGa9ZdaTT3liJWp1KJnQ1/jeyhXL5g8xw9u2va1dm23o0WvClXXJnuiu1RuE9UG2edInTXVKUXHsAYAPQD8VHQaqXXZe9tOj36rnZsrT3XFslukDK0fKN99k8MjfZeJsK36XHh3NvRcMar1NDjTcc1F0CEw+s4Q2w2egPv7nTPufTdwKhYFQp+09Yi0W5XGP+jZT7SFNsp8ehGB01luLtRYW8tDh0S96OuoUyNNjVRhHrLjKhIbOUnKCCQQcEHUxcaa9DtmdEs4xG6qiItNOEgFTAfCfZCuucZxnrrP1sSzupV3umoHatcBwxroByjrp9V1DNx/7W61Y9Zh2vSGbnnNSa01AjoqjzbYSH5YbAdUAOgCnOIj467GZkV+U/GZkRvWYwBcbS6CpnIOAUg5GfP3aWNqjuPI2+pP34G6am6uUTUjTgRHSorOMZPfgxn3k41xUHZu0LW3Or271JXURW7jjtRpiHpinY4Sk9Chrw8fHxOq59G149dtZ8FsxkHdc6eXLKdTIXTXSAuWrb0RaTvNQdnV2xVXZNViOyk1ZLHFGZCGySknH1d/HVbek5tre9+1+mw7LbqsR5+CwRUIJS2WHGnlO4KlA8GQcdMHV31G/LJo13QLDn3JTma/VUuPQaYtwpdeQBlWO47Z6HU5y+HPPRxI6jOMdB56nW2J1MFuaF3So5XBkayQ7WMw+30TCzisLSea+WLm3Qb/hA7X0GrXZfVvT1xnWJVALJ9RmnPR+QoYC84xxYxlA9+unceduHuha+4tPuelydrqbbU6NL+X0t8ZrNNYDi3m1DxThI93Ya17vStp7/ANx6xYW5l/TbVlzVt0aiepLLEoIYQ3LfdW8AQELL4Azjo2D56ULwrDdm3tclH213Fq9Rfu60o8SjVS5JTMu1o/LfZbW0pZ9kuuoQ6g9+q+oPh6fbUBcU7eoxmSq0AyQSB3g4kHbadwY8VAJLS4TIWu8o9p3vtvWL23k3WTO2ZqzkE23FgxjGlRHUOJ4QSnHToR38c6s1y6vSOtum3a1SF2hdVUXUkO2pSUrCXW6Is/NuO4IWTwY+n10nXtU69f1oVH0fKbGhWVULNp0WqT687brD1CeCFJLoYZWCAOpIIGenhrfXrs2aqG4NL3DsWFcVaua+7ZdhtXnRmVqiQ247ZaKjGX7Ac9gnHTHTGnvptr0Mj2yJJDYBaIgtOgAGYSSRqeiUEhymxM3Y3yvuIzc8CXYtu2TMMSqUeWEri3Pz2Un5vjGCEuNdO+OIardo+kNbc6q74WXtTT7Wj26XaZ9yDjQYYnsZAMxbgwTwpJV38PLI11ok2vdHoq2dfm4D+515qtS5VKYU2z6lUZEjnq/CMpKstAEdSSfDVk1Kx753A3Ievmi3nU5dlzIcAS7XnBLMcltxt8s8QCjk8spWSMYUQc5xqVhljc3FR1va0mlrczC0tOXunWNd3zMu2EAFcK9anSAdUdE8+f8AoSJd9a3eva7JFx27QqpQ7QuhSIlak/JRdkKgIZDXNju4ygkDIxqj7/ak0udXbfaqu4lXptv2tT6DS5zlQW1Iqa1vF5TmDngU0XFI6eCRr9EvusVLjSYEOIin1rlH1SPMGEqcA+b7HBRnHY592oXaWn7kVzb6Kzv9RbceuAuOreZgtF2Nguq4chzP+L4c58c6qGdp7rAmvN3bCllLW5Phd4HqYAiZ5rsKDLgSx2bxXyh6Lrcq7N1J0CfVatPjNTIkot1aI2l7EKGpIJeAy7hx9J69MpGvu9p1tTQUyk+GVHr+k6ru4dr4MCpMXVthBpdAuKAFtgCIEw5sdYHMjPNN8PQlLagpPUFOe3QpNjeljZ1zyKyxU6bMg/c7PECpPx3OfEQ919nJSlzHQkYQe3U41lu0Lq/bCp75h7e6wQW82k8/XqNVKt2C37h3KvaqTo8GG5OfkNRmmBxl5xwJGMZI1SFAsKfuBBf3VTWJdMud2bLk0aY2lJPqQBaaZCVjHLURzD73CfHXTbES1L8js3RupcEeXOqqES41HcqamotOYXgtNKaQUoccCCOMuA5OcADA0xbn3pfVmTLRg7bba/dNTalOMCc5FkJaTS4qAOFxKcEEHw8BjUK1tKuG1/dLYf1XHUnRsN1IE7z913qsflFV4gJi2yuVd12hT6vJW0qegLYmpACS2+hRBBA7dgce/XTULDsisXPSr3qFs02TXqOlbFPqC4qS9EQc5CT4dzpcuvbmwoZl3XMrEu1y4ebLmwqquE0V9AFOJJ5XGTjqR1IAOuS361X7bvGHalZuU3DTaxEMuj1F5ppMhfAOrLimwG3DwDi4gkZ1XPoZ+Lc4dULZBlsRA0kNI3AB26JM0Q1wVkVSk02tQHqNV47cuLIbW2824MpcQRggjxBB1GWvZ9u2RQ41t2jS4tIpMELDESOyENpC18RPCPfrVSL4tOvTpNIpNxQJFRhPLYkxm3cOB1Cykp4T1z08DqeSpDiuBLZAPQ9MkaparbmhS9zeS1pIPOCeX2XRpDjKzKkPALStJ4NIG91Mfqlgy5ENBVMpim6jFHiXGl5GP36dplSgUpkyHJEdphGC4txfRI8cnSpU7im3KqfbdjUb5bncvhK1lTUVLa+mS749PIfXqywOwvat411FhJBB2/c7Lt7u+oC36k7DzU/ArVLl0KJX25CExZsZuQ0pRHQOAKAz5YP79V3adsVin7y3NeUreGTVaTUILbUW3XJP+D05fEDxBJPAOmR089OVh+jPSoNEhNbhVadXnYKcMwUyCmGw3kkJQ2MEgdvaJ7fVp+qO1G3VXiOU6ZZ1KbYeQltxbDAZc4AegLiML/fr0Sx7Dvo06rTUgPEbA6TzJ1mANVwuK1lTc1uYuI5jafDr9lVe8d93dYFjTLksqwpF21aO42GqZHJ4lIWeqwB3wNNVJmTJVNhTn4a6c/IjtuvRnfwjK1oBU2feCcfVr24NjWFrcqFlXfX6JMYQBHQqR6xE6DpltzJI+BGoCi3XVqNMdt/cenppU6MQ0ia37MKYD2UlR7E9+E+es1jXZC4sLZraTQ7KSS4EyQdhBJEc5XdlOlWYatGpmiJEQR4+PouKyt4rRvi/bt2+tt6WavZqmWqkl2Nwt5dBKS2r8f6Jz9Wsd8Du6qwKgnZhyA3dHE0qMqYhBb4A4C6CD0yW+LHvxpzjwabDekz4lPhsvy+AvyGmQHXgPolRGCcDPfPx0i2PeW6ld3Buy3rr27bott0Yj5FrCX+NVS69yk9unXVLSt6VSu68s6IyUwxxY+CCdARBGsnWFwLHgZXc52T1S/XlUeJ8vLj+vcpAkhofN83HtEeXXOkra3Zm2do5d0VKhTKlIXdlXdq8n12Qp0JccV2SCe2tV70jeiduTac+yLgpUG0Yql/dFDkRuN+QjJ/BHwyO3kdWM4pnk8T60ISU5JVgDHgeuuD3V7WiXUqgLaurg09CYnp1ACVrC90ZdRsoGi3xbNxViqUahV6FU6hRnQ1Uo0dY4o6yDw8WljaywL0saqXXMufc2q3RHrVQ9ZiR5y8opzWSeU3nsOvh06a46RT9ktt7nrVWtiHAi3HdTyDUvk/mPvTXADywQCQjqc9MacaTJ3HrfqkmlbfsRIjiy278py+B1IB6K4Qk4Hu1dUMKvq4qUcMYeE8NBLwJ0AJgkbSSuhtqgAfV7seMbz/CV95dvru3IolPplobl1KzZMOa3LelwnFNmQwOpaPD4H3+emFN1R40hi3rdiu1qpSeNlKI4+bDiBkl1wdEA5B1qY2q3NvaQTftxxKJTEqwYNFC0vOo/JW+rqP9Eatm1LMtyyaS3SLfprENhHtHlp9paz3WtXdSvedanCuxtR9BjMSIDGEw1v8AkRMnc7eSbXdbWneDs7z02268/RV1A2Xl3WmLV91JQkKaBKqQw5/gQOehXg/OH45GragwY0GM1EiMpbaaQENttjCUgDoABrpDo4UnHjgdNeBxYdA4RwnxxrfW1pStKfBt2ho8FV176rcACo6QNhyC9Q2kLU7w4K9Z684lFSk8OMa908qKjRo0aRC8PbWrl/krAXrae2uV5SUNnHH27569OpOdPagarJToS3wyVoAH03FYA/TpdqF92fHedgKuGKt5hpbxZbcC3eWjucDSO5ZQ3amvVu46pc9PhIeXFao3rnIZVwHHMy2AshQ69T46b7U2tsCzXC7QbZjMTSglcpSOY4fMcxWToa5ztQrI0LS2BFVxL42A2PQk/sEu3BWE7n0Vi17WZnsQK/DW6ay0j5plKHEhTZz2KhxDVg2vRKbblBhUOksoaiQmg02lI8vHW1lniZKIyeSyrpgeyR8NdzaSlIScfVpXtjUmSo9S6z0xQpDKwEmOpPP6aLLRo0a5qKjRo0aEI0aNGhCNGjRoQjRo0aEI0aNGhCNGjRoQjRo0aEI0p+jN/Fu2n/qPQv7gzps0p+jN/Fu2n/qPQv7gzrTdnv8As9P3Ua42Cr30gfX/AL/+1HybUvUHxb124kcsLKRx0rOBkdfDXVS6bGpsURoyCrrzHXHMFTiz3JI6Z1r35x/CH2jPim37uI/TS9SCeJSRxE4HUDwz562lu0ZA6NVncQeeLl5QjRo0a6hQkf8A4dGjRpUI1GOXFCbluwobUifOb9kRojK3Tx+ROOBvv1KjgDv4Zk9LLlBqUupuwpTMd2irlmovK4vaUvl8KWlDyBAOkPgnsDSZdsFMzqRb9Mjtztya6t+ZIILFDjOFR/oNhCBxun+l0GoyuRZV2xUw2rOo1vxgrovj4pgHhgNjAPxXrlpM2hU26FW3SLefafWPnZYa+bGRkHJ/QNM0n1xMd0soQp4trCUqPQrPYeePfqJSseE/iVXFx5akD6D91Kq3ZcMjAAPqsIseOzGbjNurPKbDfGfaPQY9oDPX360VWuUqittqqFRLK1ngbbS2tTrg74SlAUsgDJzweGkKK9Q1PSJ97JmR63IKAtLTLjSmggYw1j6eM9SPMak49Utu32XZlOoNRE2Qj/BHJUdwuzF/ip4j5nH1Z1lsQ7WXFJ76VtZvqOaQNgG/UyYHgFIoYWzQvqAAj1U8L7tAtpWq44Sg50AbWFOH3lI6j6wMawevi1UtuBqrsLWhBx7DnL+AcICB9Z1ESbVpdJp6q7Uq16hUcc2TUw4AkEjrxDty/DGuSsuGk0dms1m7ZklmSpCE+phLTSuMZAGOgGPxj56valTERldSpNyxJJcQZ56ZT+voorWW50c8zMbf+V7Yblp1ykyKbPTTJEl2U+56spY5iR3wD3cR1zxJz+E69jpgq17UO2apEoMhAaC+W2pwltLTGfo5KyMjxOPAHSPadBhmuR7xp3BAosBbhkl2UhRL+D7RIPfCvH3eep5xUO7LybqsCntT6c00W5MpeCjmcJKeWD1J6cP168dueydDHO0r7ao+pUpEOeeTWOI0HIEg+C0zMQ90shUIAIgeJXty39clPqUiNSaXCchsIaeLrjyieUs+25hCSMA9MZ8NN0e5aJJlCBHqsP1jHEGUvoUTkA9PEjBBGBrVBoNHo6XGYUCOwHRwOctOMjy+Glq5rbgUWiwmqJTUNNNVNElwx28qZHVRIT3IIGPLqNW2KeyTDq1k3hOyPptOrQe+RzIJJE9AVDt8fq8aHCQTzjRb7k2hsW9b5tzcOtUVcit2qpxdNdS6fmysY7ZwdOrbaEto9nDg6YPidQUG8bVq8hMeNUkKcWSGwTwhw+IBPcjIJGo+rX0hVUTTbbitVJyMCqSgLPFgd0JA7ue7XiTOzmO4lW/DxSdnaO7mGgbMmNIGoMbyStO66oU28QuEI3EsldzR4tRpVSFNr9KJdpsspJSnOOJtzHdCsD9GlldI3Iv6bRYF8USl0akUqcipy3o83nGbIbSoNNtADojJDhKiD7IGn+k3NR6+jjhSm3lIyC2PwqfiPPUmI7TaQ5yvaIxlPl0zn9H7tRPerzBz7vcU4LZguBzCf99F0aadbvMMhVdS6Tu1Du66ahSUUikuVSR6o1XpEgyHGYA6ttxowAAXkAr4ljqBpqtS0aRZ9LeioedeVIK5EubKXxPSnycqdcV0z8BkDTQjDYKcE57lXXSdu5XHqHZMxUU/4fUOCnQwkdXH3TgAD4Z1NuO0eIY8yjhpdlYIGVo005nmeqa2lTpkuChNsG49wXRc9/02GiLRqo81Dijh4TLcjcSXpWB0wpauWD3PIJ8Rqzu3ZHT46i7Wose27fpVvspARTYLURAA/wAmlIJ+vGfr1IynxGZckOLCGmWy4pSh0AAyTqixGr77ducyYMBo3JA0EzzgCfFdGdwLaU8SccWNIO2m0No7VTbkm2xIqS3LtqjtYm+uS+eOc4SSGvyUgnsdbdpt4bI3mtpd2WNUH5EFuS7EJeZLTnNQcHofDTsloJx+/wB/vOnvq3uEcSweC0ujMPLb9Ud2pDl6lKgB18PAag7gepVJkMzxTWpFWnEQowbaQJDuevBzCBwIGMkk4AydTp4k6VIqvW70qshaeIQ4rbDa/wDJ8wHiH14GtJ7PcApdocXFpVJDACXeI6eqg4nd+5W5qjfktyryMMBmt29VIb3m3GMhtR8wWOLH141793UDIQmj1l1zvwCnPg/HJSB+/UxhSR1IIHh5a94h+Oo58869tqex3s7UqmqDUAPIOEeWoJ081mB2juo1AUW3fFBW8hmet+luLzwCeypgHz9pYA/f466U3BQag4I8CtQ5Ly+gbZktlR+Az11slQ4M5ksSmG3mz1KXBkHXBKtegTGSw/SIvAOyuHBT8COo1V3vsUw2q5zrW4e0HkYMfYKRS7SVdA9gSzT9oqdF3lnbys3VWXptQp7cBVKU/mE3woCOMDz6fp1Y3M4VJSv6WlKO5clsOKjMMO1qnoADeXB600j8g5Pt48NTtFuCl3BHckU1/jLZ5brZ/CNr8UKHgdeTdruy2P4TUabwSxoytcBpA20GoPiStDZX1tcj+mdeikeBBxlWQO2sF8PThT1HQHOvEuNq8e5x8ND6Xkx3fVlIDxSeWVduPHTP16wtMuccoI8+n1U9ZKYZkcQW0FAjByO/uPnqn79tiNtzIi7hWgqdTIrVUYXXYkM5jKiHiSp0tEdgtTeVJ+iMnB0w7MR944tszRvTNpkuuLqMhUVcBsJaEMKw2DgYzj69PSY8b2kraQvm/STjoR5Y8v8Abq6o3DsGujSe4PbJDsplrvKR+yZGYSqx2mtO8qJUrqr1x7rO3fSrhmCdRW0MgJgs4JDaVZwrOR0B8NT1N2125ta8q3uvDpEWm1qrNITVam48QC22AAFEngAAA0kXDCr21F/UYbdUL12lXG5LakUcyUtNNSENKcDrIWRg+z1A765L02vrFdth5F2XtERfFZS4KM3MkcVMhSDgpbZZPRzhHTOOvfWgdbG8uG1X1stOq0DuiCWgxDmt0AEa/Xdcg7KIjUKQuq6UbiwpvyVV49E2/hD/AKYuWW4Y7cxPF1ZirP8Ai/BbvbqAM9cRjlyXBa25drVWhXfQXdqpFJWzHpdPivz58h1AJDjQjtq40gjq4O2evfWWy1Zszevamr7U3bWGrpn24TQbmUmIphqRIC8kNggZCcgZHlrbMTt7atFoFX2ul06RTds5XqNQhwHQtUSE6FNvJOOxSVc338sjVnTNOxqvsSwy2WxALYcIa4kiWuJIgkRBXPV4DglajX7eW3c69blvOt3LXLfrVQWbfen0v1OPCXg8pgJWQ/gnAyWwPfqzaJtDBrUOFWNyKlU6/VnGG3ZTMh9bcVh0gEtpbRjCB0GFE9ta49c3Qq2779uTLHp7u3PyaiVFrRWC8ZBAIARnsF9O2u/ebduHs1bkGvz7cqtbZlVBmnCPAaLimVudeJXTsCP7NV9/dXNW4ZbWtMMqvDfhImI0B0GUjnB3T6bQ1suMhcNiWvutR9zbpk3FMtxywltMi3oMFnlyWF9lhwYAGR7+vTU7b26u21yXnWNvKDdcabcFuJD1VgpbcBiI4wPaJAHcjOCdNcR5FSisvqC0JdbQ4kK6OYIz1HgR0/RpKuyq7U7PQqvu9c0WnUUSuWio1Tk4eeyoBIUR1JzjVI+sMWqltZhNWA1gZEEiAS4RrMawZJ1XXVg8Fybb7TW7ss1dNSpVVrMpqu1CRW5hqMjnloryrhaA7ADW3bTcvbX0gLSXc1uwGqnTGqg7EbFRg8KvWWDgrCXE9DhYOe/XTvTalTaxT41VpUkS4c9oSGHkHo60sZC/0HSvT9w9uKRuCjZ6LPgx7gXDNXbpzaOEqaJILvTpkkH36QOub+pVdVDjcCDmGzQ0FpkADkdCCI5yk0ZEbJirVJk1ChTqLDqS6bKnxnWWJDagpyO4tBSHR1GSkkHGlraGwq9t1t/Hs64r2lXLMhrWHanMbCVuBZ6DAJxj4nXJvLb+6ly2vHg7T3ZFt2sCpRXn5khOUOxQvK2h0PU4Gn6K0W4LaJKgFcsNvK7Arx1I95Oo3EfSsQ1tQFryZbHeBAgE6A6zsCliX7JVl7q7eQ9w2dqJNxxkXZIh+vtUxQXxqaOeuccHh56k5tzx4sw0qBFk1KcEgrjxUJyyjH+McWQhH6c6XKxSqNX7yNWo9Kp/y5CZ9TlVwMgvRGjklkK/L6np4Z000WisUWH6pGRhKzxuqX1U6v8ALUfE9teu9lPZfb4xTpX2IB1NhaO7Ilx66DRvQanxVFiGNe6k06Ped+iS6jb9qz7zpm4lb2nlOV6hNONw6o240+9HQtBDmAh32xgnsFHp0GdOcm7Lci0tFdnV6nxYJR/6TJfDLQHvLmAD/ROD4a78KxwoJ6dQAfHPTVbVjZChT7ilXJ8pTEypDi3Wm3EB1qOteSS02egOTrWY77J7K/bT9yqOYW6QXEjLvAnUKutO0T6ci4E+QXz9v7VqVdN9Q0WK7a8WdeC41MgO3VDfbNT4A43NMQ8rKBylRk8xXCg8PsFWNTVdsWyqpHt3Y23LetisbTWbzZ93vs3An1iiTGm3HWlFOeZgqC+mD7Gc4xr2ZsVuVZNLtW27fvuBUKrAuiRWo9duJgPqcjO45sZgrB5axwAY8c9NY0Fy9naPdN17U7VwdvJk28I7F2ybkaSy1VKUlLiXXUFzpj5zsOvtaqcRw6thVOnZtcQaegJdAkkAE85AJyxMHcRora3rNuJqN2Ph/vqpq3d37fp79xbwXdvDa1Q2QqzaaRRI/qUrnMOgpTwOoLWcYyD55zrmpk7erZDbe4WbXodoXKhdcX9ydEpLhYTEpSzxHnEjAUAoZBPc99LUy6bhRO3G2Gplh7fXA7S2m6taFsxw2A+1kK5igCOoSc4JzqV292/TS7jdqtDgzaPXbtf+VK02iWVhupujD7TRz7DKXAsfV5a7YR2co31Q0rhssOXu6EZW/CYAbBI+I6ydNFzurx1u2Rvr9fvsnzbu09wk3DctccvKqS6bdyIT64D0PkRaHwNkOssOno8tSjgFAx066uim06NTYrdOiM8uO2jg4fE+Jz79FHp7lPp0eA5KXJVDbQ2ZDh9pzxJz5a61dcK/60JPl8R569VwrBrbCWFtuNXRJ0kwIGwGwH77rKXV6+8dmdyS/fDENVs1KTJjo50ZvmxXEj2m1jqCD4ddT3LqCqQGm5HKkPxuDncviCXSjos479SDpcvaa0/T3LUjHmVKpAISyO7bZPVxfkPHUNdVt7qTt2bVuKg3dFi2NEpymapSltEuyZBUTxNnH5PLH1a8e9rht7u6tqfEaxzWuJn0gHQkTHktH2dD6VJ5cCRpC3bN2judaNrTKbuperN1Vl2pSH2JcZtaORFOOBByO46+Hjrp22sOxq9uZcshNqQUM09gMSC2ygMSHnRla3BgZVjPXXNvJt9dG4ttxaJal/zbRmMVFieqbEJ41MtHKmVY8+n6NNno2Q5ke1qlcFVDq36zUFul15OFOIT0Cz8dZLsZSN1cvvhUALpLmgQGnSDA0g9Fqm5aVrVe7cQGmeZOv2TlVNptuaslKJdmUx7AwFBpKD06Dtjw1XVw7cv7U8y7rMfnzqEhf+HUZsF5xPGQnjY8fZyPZJ7E+WrwSwEpSFAK65PFoBRIbcQlXF1IPjr0C9sqF/TNKuwEH6hV1HEril3C8lvQ6j0nYr5n3VRs7uZt5U7Pv64Yy6NUg0mWyzK5clCw4lxIwMkEEdRjXBIc2er1t021aDfUalvUMNfJErncL8VxsANkcwDjzgZGeuvpCPZdrxpD1QaoMBD8tQckuckcTqwehJ1z1nb+ya8ORV7dp8lGMYU0M9e+svS7HCixlKjXcGtJcBpAJ3OynNvMPeDnpuk85G0dI/dfNgsHbKiW3K+6SvR6nU1y36mqpwFpRPU664VFTLbRJPU9jkaZrO2v3HuyClN1XtVItuZ44aeWluoyWyMjnn8X9HXxxq6aVtvYtDmoqlKtmAzLajiK04locSWh+JpjCG1MEcvofDVrZ4BSZ/UuncUzOoEDyEaeij+/ttjNsIMbmD9uviq7o+wG3NLjv86ny5/rDfC567KcXxfVkDT9S6TTaTFbiU6E1GaQ2hsJbQEjAGANb0I/HWlGEeGNbQc9dXnDaz4BCg1bqtXM1HE+a84Bjh4cDQptCu4zrLRpu64rzCRjh6Y1GXBa9Duin/JtcpbM2OFhXKeTkZHY+7UprwlI+krGnDonNc5pDmmCFWk7YOzZSJjTMiqxBUFIcXyZpHBwAgBOc9Ov9mopPo0Wwfabu+50+yQSmaP9adW+nwwsdO2fDXnzmMcaQPdrkbS3dqWD6KW3E7pojOVWaNh6O1ylIvK5U8Eb1bhVKT/7x9nvrU56PNnSmokep1OtTkxk8vhemdHOucrwBq0uv+USdHATjJz79NZZW7DIpt+gSDELkGWvIPole29rLDtJaHbftiDGdb/x/Dlf6Tk6ZgwylSlJRgqGDrZ5p7g6NdgAwQ1R6terXdmquLj1JlYqSlScFORoUkKBBT0PfWWjSLmseFJATw9Br3A17o0IRo0aNCEaNGjQhGkLda6Y9Bo0ejLRIXLuWSikRmY7gS9l04U4knoMI4lfVp7OSQO2qm3MYcRuvtrNeYW5Dbnym3MIyEuLjuBKj5ddOJhpU/DKLa1cB+wDnf8A8gkD1hWNQKEzQaHBpDa33m4jaUIcePEskeJOpThT/wDg0AdCnJGfEHXp6kq0p0EKE9xc8uO5Ro0aNMTUaNGjQhGjRo0IRo0aNCEaNGjQhGjRo0IRo0aNCEaNGjQhGjRo0IRpT9Gb+LdtP/Uehf3BnTZpT9Gb+LdtP/Uehf3BnWm7Pf8AZ6fuo1xsEh79/wAYbaT+r92/20vXeg+yNcG/n8YbaT+r92/20vXej8GNbe2/KHmVmsR/O9F7o0aNOChtRo0a4nqzS4tSj0eTUI7UyWMssrUQpz3Dp392lyyU5duhKin8bIHZJ7Z89Gcp9nto01usyhLt2U2o1B6EY0N2bGQFtvRmpqovUghKuJHkcHqNS1HTUkUmMzVJAfmoaHrDg/GWB1+J13J4U5OM57p/K8tJt3PVD5aMKpVOoQKNy2nA5DihQJOcrU7xDl4PfoemNHmntmp3dk48a0kJ9nGOnj08e/vzrFPzeUt+zn8np+jy1C2nWvlamradcLsmA6YzzuBwuYPsqBHQ5Rg/XqbCuHPvGNPgQDK5uBBgpS3Ah05LMafcjshVuoHKlx2VcHVfQOHHfHkenTXIZNej2HTZlvOtyEMLPClbIdU5DDjgbOO2SjlnodOkqLGmMuR5zKHmHejjTiApKh4gg6whQYdJhs0ynRm40WOOBhlAOAMk9vDvpxeX0iwaFOzARI2SFQrXuC4Ko5cFzMxocN95pwxmWigyA1nl8xOe3Gc9ckkDr01YiSouBakAqHTiPf8AT4a45VdpEHjdm1CI2EH5xHEC7nHRCU54z7hjvrGk1hmrJddZZkMFpwtKbeSErC/hnt8SNR2UadInKInXz8Sle59WH8l3H2jk9fjoVxL4c9eAYA8B1z2+I0aNddkyAuGu0tFapMqE8oKUtpamldi2/g8txJHVCwexH+s6TbRseeK4quV6ItkxwRGaU4Dy3V9XHBgDA79DnVgJGFZT49CPA69T/R9kePCevw65GPq1wNBnFFbZwEeifnOXLyVdTm13jehcgTWKUqiPCMFANqemLR1V2AIABAAz4HVnM8XtICwfEE9tIVStmgUOqUiRBpjTIl1MuSHhlTpdWMjCjkgE8XTU/eV3Uux6azValElynZMlEWLEgtc1591YJDaRkD6DbiskgdNfNvtbs7mtjNGiDmkEjSABzE7HrJ9VtcBez3Ylql5k2NDhvSX322mY6St1188LaUeOVHsPfqtaK7M3buyn3cIzka1KA4t6mKdBS5Ol/wCXCT2bSR7Hie/jjW6Pad3bmzE1Xc5sU6hoPMjW206Fh78ky1ADjHm0Mg+KiMg2RHjIZCG20IQ00nhbSkYCQB0A15xmo4UzJTOaq7TTZo8+ZjmJCujLjJ2WaUoOfP8As937h+jWShxfjEfDXqghJwNGqElwcS46rouOl0emUVgxaRTo8JgrLhajtIabKz44QAM66UOAuclKiV4yOnT9Os9VpSKRvPH3grFYql2UuTt/Jitt0ultMkSmJAQAvjPb6eeueudTreibxtSpUqAZROupOoEDxTSchGistxSUpHidKlP4DdlwMoyEcuMTw9uPB7+/GdMNXqkKjxXJk90IbbbBKveewA8SevTUHacN5iLJqVRQpt+qyDKdQR1Sj8VH1DP6deuexnD7p+I1sQLe40ZZ5HbTx8Vn+0VWmKIpE6lS4/J+o6y/0c68woJAUcnHfz17r6UiRqsSNCj2fydee10UFcKvyk9/fr3Ro3T14EoHs8pBT2CSgdB5DUZVbdp9WlIqToWzPaHC3MYXyngjyJH0wPI5GpTRrlWoUrhhZWEg7ylY40jNMwVAOfdjR8TVy263GaPzzaWQ3I5f5aSMBZHkR112wb4t6WsMPTDGeP8Ai3my2fh16fv1JlPsgI7eI8Pq8tc8yDFqTJjT4rEhpfdLjYUB8M9tec457LMFxl3FojhO/wAdj5hXVrj9xQEVO8u3iaUElpbgC+xSfZz8B4a3J4VDiUkcfnpNmQjZhTUqI7LVAQsJnQnFl0BvJHNbz1HCR2ycjr07aao8pqYht6M6hxDiA4lzPQg9jr5+7X9kLvsncto1u8x+rXAaT8p6ELWWWIUr5mdm43CTN2bfqVat9up0RAXWaBKaq9PyfwjrCgotf6SAU/Xqst3676Pst7bDdbcSLUHpq5SFWw7HU7ll5wJVwuBCgDgkZ4s9dXfdlWat+3apcLyB/wBGRXZZHc8DaSo4HwB1Rrdibn0mLYNUpq6LMtS3qAiRWaG/DRJnS6gElXFHcPsIWTgA5GMdjrr2bYKjWuqvylpcB3ss5mnM2YMGQIkRB3XarpoFZl2V5dpWvcj229AplXuqNF9fTRmi20uQ6SPbdSjCz0B6nqfPVW07bS/YOyjk7Zmyba2/vm7pLE24Ic2MiUwcqIcQtLuQcpJ6EfjHXJaU+yJlMrnpQfIDto7jXDTXqf8AItfqoIDjKlIZTyk+37RQD28uniYyp73b0VjZCJ6izSaPuU7MadkxXKVOXHMcPDiKcoAyWxnJIRgHKhkau7SwurUilagE8RgeX6yflMEgsaY7wn0XJzgRLjyMKxFtPbK1KKq1X/WqbPbHrtt+tHmtrAwt2GlZOBnOWx0PhjoRZts3NRLsoqKxRJofiO5GVDhU3wd2nAey0nuD28zqu7SsGDuDGqd87kUeI+/WA2iC20/zVRIyE4BbdaPsLOOLLa+/jp2sewaFZMGZTaLMmyEVCQ5MlKnPB51S1gDuEgDoB7/PJ66zWM1bPJlqvJuGwCWxryIGvLaea7sDp20Xda94W3eUSTJtWuQqm3CkLhynIrgXwujqptR8+36Nba7a1DuunSaHddIhVmnTMJejTGUvsLx1AKSCMjz1GbfbXWHtbBqEGxKE1SItWmuVGYhK1rC5Cuhcys9D8NQl67a1u59wbRvanbjVajQbbeW9LpENlKmKoOvsrJUODy7HPu1VClZe/f8A69UsYBLSd9GgjRsnU8+SdLsuo1VgQ4LMGMiDFabjR2kBttllIS2lAGAAB2A8hqHNpWkq5UXYKHShcHI9TbqKmG/Wizni5Qcxx8OT2zjUsZ0Vl5EN2VHafdzwtl0ZVjuAO5x8NIl7bOQLw3PtPcr7pa9BkWil1LUCHKCIkgOf5ZJGSc5657a52GVxyXNQ02uDtdSTuY011I1P2SukagStUreWjJ3ojbKqt2pmqyKaqpCpJZ/wUoT/AIsr8/8AnGp+t1OdWpSrZoTxZLeETZiPosNnugf9Yf3azrFUlOVJNCttDAqHAC9Mfb+ZhoOevbK1nBwnOM9SRrro1Hj0eCIcd15xSyXHXnCOY6s91HHjr2b2f9g6eJPpYreUctNoEAmc7h/dpyPJZ3F8V93DqFMy4/YLdSqfDpMFunU9ngjNDCUk54j/AJQ+az3yevXXV9HoEhI8k6OIJ/F0cXF119BNa0DK0bLHB8mHHVehQ6cSAeudeKwpsNFCOH4DRo06JSrmkU6HMivQZkZqTHkfhWXmwpLnlnPl4eXhpA3F2ohXnZtVsSY2qrW1VmkNy6TKlONuI4HApPJeB40e2lJwSR07asj/AGeGvQpXFlK1geHbp+7UK9w63v2gV2B0EEeBBkH0IC60q9Sh8BhVpaezdBoKYk5iKxSZkSG3Tkrp7LXOajIGG2i+Ul1eMDOV46aabbsO3rZmSKjT0yJE+W6XHJUl0uOdfpAZ6DPu66YVAKTwJBx3768SAntptrZULP8AKYAlq3FWsZcVsU4eYEElJzwgd9LtYr8qRKVb1tuLXUFo5bshP4OE2ThSz/TxnA1sr1UksyGaLSEcypTUL5KifZYbBAU6r4EgAeJ8tJ1+XFdu1TloUixtuJN2s1msMw6tKYlpYVCaUfbkKBSrixknBPhjOsZ207XHBGtsLCHXLwYBIAaImTJHLYKzwrDfeya1bRo+6x3XpO6lr2WHdiadSJ1wPzWflByrLUS6yCOJecjr7uw1Zb6qqacZLTTAmrj5HUhr1jBGD5jj/drOSX3YxWyEHjGQo9ep7Z92dIezbG9Eel1NG8kyivVD5WkfJ6qQlwobhEjg4+Lx+Gca+aa91Vxigbi4c3iMdJk99+bz0LWgHbTVbVjW0Tw2Ax9gtG053hqtm1ZjeaPSKfXFyJrMM0oZCYxADK+pOHMk/u1bWylUYqW3lNay849T0LiPiQPnC6g9R8dVTaF/X1Xtz7usqv7ZSqJQ7fQ07S68uUlxNTWvuA2ACnz7n6Phrhi7q2nZu+7VtwrwjyJNT5bFbo7bhK4q3MJakYx06kZx5/VrY9la1W0xOtbVaQBqAPGTvNaOkgmPIld6dMXdA0Q7USRPMgbeZ5L6iU37SRxk8HXp2OhLaEBSUIA4zk4GtMV5TxUorAP5A6gY6Eg/Ea6dekumSFReK1qa4gE8awB79CWUJcK+/uOtmjSAluyFiWwfo9Phr0ez2GvdGiYQseHv/Zr3t017o0iEaNGjQhGvMJPcZ17o0IXnCny0EcQxr3Rp0lC8CUjw17xf0dGjTUI0aNGhCNGjRoQjRo0aEI0aNGhCNGjRoQvCcDOkHcuV6gih1Zysz6ezHq8YPeqNBxT4Wrh5S/yEEkZI8NPyuEpIV21F1CMxNhvQ3Eq4Fp5YWk4UM+I946Yzntp7QSCAutvVFOqHO2/2fspBtwutgtqT1GQD3I8NbEnKQrvqptoKtWabVK3tldEpUuXQlpVEmOK+dfiufQ4v6QyBq2eLi6kYz10wOzCV1vLV1rVNN2vMeIOoPqF7o0aNCio0aNGhCNGjRoQjRo0aEI0aNGhCNGjRoQjRo0aEI0aNGhCNGjRoQjSn6M38W7af+o9C/uDOmzSn6M38W7af+o9C/uDOtN2e/wCz0/dRrjYJD38/jDbSf1fu3+2l670fgxrg38/jDbSf1fu3+2l670fgxrb235Q8ys1iP53ovdGjRpwUNiNcEyiUyfOi1CZBbckwFFcZ38ZJPjrv0acDCcj8X6OPho0aNIhHb2h9L368ebafbXGcHGw4ChaVDPQ+7x17o0JCtNOp0aBHTAp0ZtlpBJS22g469zjWmoVqlUeHMnz5zCWYDRekcLgUUIHiQO2vaxSo1cpb9KmcYZfxxcJx21BQ7ZtuyYc2rPOOqYDPLkFxHF81kfijoSDg9fLS9zmUoE+al5FchsU9iqIcWpqWAYoS2S4+T2Dae5OpKkWLdVeQ3MuGqqpEZ85FPipy/wAHmpzwPwzjXZt3a7kicu8qxAbZWtoNU5hzCiy1j6R8lnx+OrDTzg8HFKHmT4np46ymMY45lQ29tpHNXljhoDeLV36Jbpu31m0EpkxqVHCmgTz3cKWCOpyT3OOufDVfUiUidKqtbiJCY1Rnl1lRyOJtH0VfXpl3EuZmqc6yqNzXZDpQioOt55cWOTlxJV+WoezjyJ1FNshtlMZvCGkD2UgdE+79HT69SsDo18huK5ku0ErlilWnAosW3Ro0a0CqEaNGjQhQlyUudUPU5dNdQJVOe9aZbcPzbqx04D9WcfHSnVK1LvTca16G1TZcBNtCRXKkJDZQAvlFllsK7LB5zpyDgcIzjI1YiuEq4VIyCOuO592o6sW+1V+S96w7GkRF8yK+0fbaOMY6+HmO3TWP7VdkLftDT47e7Wa1zWnwduCrPDsSfZHh7tJkqbbSnjKwvpjHfAHwHl79bEucRIA0qt1a8qelbVSo7VRaaGVyIauFSgB35fn8NSNJu2n1R4x0iXFWhrmhEpktEozjIz3GdfL+OdiccwXNUuKByjdzdRE/ZbW2xC3utKbgptSenH3OgcRVwqTjzyR08s/HUVVriptLZ5zz/FzTwNNpHEpZ9w8dQb1YvOe2EU2jNRWZBw29LeBU0jxcU34nHYa44N2LxfHhmsqctn4jo3eDrz9E65v7e0E1TCZqhVqbS2HJdSnMxmGvwjjqglI/T5+HnqIg3hbtQlJgsVhoPL6IYcyytXvCVgFZ+GuSDZ7SZzMupViZU/V/aaRKOUJc/wAoB4n46mZ0CBUo7kWoMofbWrPCR/8AF/n+/vr1zDvYrTbbE3dc8XX4RoP3hZ+r2lGccNvdUZuGphFvqWvmF9DraoqUtLU4XwcpHCBnrwkeXfUjAelvwmJMmMuPIcbC3WnO6TjqNLlMtmr+uuN1eYt6l0+TzqYyp0qU5kDBdX3ISew/2DTWFLUMuHKj3OvQOwHZe47KYe60rvzEuJ02jwVVi97Tv6ocwbBe68HbXujW6GghVPOUaNGjQlRo0aNCF7xe7XnF8NGjRvqULxbQcb9pII8QrqOwH1jGlylq+5O4EUpx7l0iqrK4gV1DMkdVNA+SkZI940ytn2eFWuKr09urUuTTXlYLoC23MdWnQcpcHvBCT7xkaz/aPAaXaHD6tnV/uEg9D1H7qXYXhs6rag25roq1JhVymTaPUTmJPYcjPJHfgWMH9x1TjNs3y3d0bai5NwXTQmKWiTAXCYEd+Y0glstuuZOCkJycZ76tG2bkRMb+SqkoM1iKQ3IbV/jP+sHmD56V900uwbvsSsxyQ6isepcY7Fp8DiQfiB0+OvlG3oXWB3lXDLhuUidSNQQCQ5s9QOS9BD2XDBUbqpKj7V7e0GXHk022IZkIbPDIeJdccWAAo+2TxkdOw6fXqZui2KbctuVS26qyv1SrQHaZJW2rhIadQW1YV3BwTj4aWrt2Vty9dy7S3UmzqjHqFppe9UYZfKWXA4eoUkd9SW7NJ3Aqm31bg7X1yPR7ofZCabMkoC0MK5iSskEHrwcYB9+oLKxrV6BNyeIdy7TIZ69NjIXQiGugaL3bXbih7UWLBsS1FyzTae0W2FynS8vr7/HULs3Td5KNFrjO8tcp1Vlv1aQ5R1QUlIbg5whKsgdeh03WnFuSJbNMjXVMYlViPFbTLlMgJS4+B7SgPedKlat/el3d2iVi3rrp8Xb9qAsVSlushTj8ouE5BxnsR8NPpvde1Li3qvbLu8XnnlP9p3lx+qQ90NIBTddjlxJtGsKs9mMqvCG+KY3LUG2lSeE8sEnw48ahdrH9x3rFp691otPj3Ny8VBmCoLZSrPQhQ6fo1L3fUqxSbTrdWt2msVGsQoL8iBFU5whx1Ay21nPQEgf2aXdr72uKs7aQbt3MokOgVoNLcnwmXeJDGPLr4jw1yt7K6q4cTRpAy8CY/qbaADfKd9kF7Q/U8vRcl2bNWrcO41A3irU6qM1S1WCww22+WozgJKsuJx1PXTXT74pUx5KFsy4iXGVyo7kqMplL7Q7rSSOoGoWpVqXdDBoMamVGM26QZT0lkpSlrOeme5VqVrttN3GzDYky5EZENxawlteQpsgAt9ew9kfV01632d9mlxjOGZsZc9jhDWA6ZQDO38qhu8bZb1g2jB6qPoTj1TuSXW4cGTFpkxjgKpACRIfCxy1tgnOAOLPnkaaUqA7dvDGhGGuDgRwpbRy0oT4ADAAzrzr4nJ92vdMLw2nhNnTsqZMMECTJWTuK5uKzqp5rwjKs+GslY8NeaNT1x2Ro0aNCVGjRo0IRo0a88PPQNEJduNLlFnwLqabJaYQYczh6/wCDrPElf+ivi+pz3aZFKQW23EkKbWAgKSc4B6g/+OtLjTT0dyO81xIWMKSrqFAjqNVDddubuVWrUOg7c7hIt6NbtfYl1FmQgrM6mnJ5Q6HIOCPrGvF/aj2Rp4i9mLB4ZGjido1IJ/T1C0uAX5Y02p15hMtIrG8p3irNJqVr09rboQ2nKbU25japKpPAOIcAPHjjz4Y117w7x0rZe3E3LW6LV6k1ImswC3TYZdWC5kg+4DxPv1q3lrm6dHsaRJ2ftyJWblbdb5UOUrhbU2T84fqGmmJKqP3Lsz64wiPUUQEPS20nKWnQ1xKbB8QCSB8NeGvNKtVoXlWkCz4cjDDjH9zhuM07rWUwSTTadep/RRFOuytXjKag7d0tFSciraNRdmO8luGhxBIBJ6lYB6gA46a1U/0Xo1Vvj7416pozdd5za3XaWwrjktNkFtDji8YwQOw02ejhCcZ26RVljD1VnvznF9CVArwOvlhI1aKCpKvbx38O2vYcCwOzwyiH0Wd4jU7ny8kl9eutK7qVA/DpPPz8F6y2pvOcY8OmNbdGUnto1du3VPujRo0aahGjRo0IRo0aNCEaNGjQhGjRo0IRo0aNCEaNGjQhGjRo0IRo0aNCEaNGjQhGjRo0IRo0aNCEa1JHMUrhTjr4jprYr6J1g2rhUlOnDZCrilwqU1vVWprVTe9fVSmQ/G9XXwcAIwsOHpn4aspJykHhx07aQ7WqQq+4N0GPXFTI0ENRVQ+VjkOYBV7fiD1+GnxI4UhPl066aNj5qdfucXsDjs1o+wXujRo0KCjRo0aEI0aNGhCNGjRoQjRo0aEI0aNGhCNGjRoQjRo0aEI0aNGhCNKfozfxbtp/6j0L+4M6bNKfozfxbtp/6j0L+4M603Z7/s9P3Ua42CQ9/P4w20n9X7t/tpeu9H4Ma4N/P4w20n9X7t/tpeu9H4Ma29t+UPMrNYj+d6L3Ro0acFDYjRo0aVORo0aNCEd9HgFeBGRqEvC6EWnS01FcNctbjyGWWUrCckkdyf7NTrieW4pGSceff4aXKYDuqFjrxXApKkLwQsFGFAFJyMYOfDz17rB2OmU2qOtRCFDhWR3APQkf+OhpgpCNFLbQplJoMh7gdborshblMQ6s8SWPPOc4PgPAa3XBuO96+/Q7PpkedIiL5UqXJdKWGl4B4egy4R0z5dfLSjbd/VhNkx7YpdFkuVWO2YfPdZLUZkA4C1FeM9Pyc66KXT2aZCYp0fKkR04K1d3HMkuLPvKyST5k41mrbCePdVLi5bpOgV3cX3AptZSMlcVvqrbkqryavCbimXL9YSkOFwk8AScK7lHToD2ydTZ4fDXmjWjDYho5Kmcc5JPNGjRo0qRGjRo0IXoSlQ9pWDrHh4T9LOvdGgCJjmkIBXquU4AlaPH6QPVHvHv1GVm3qPXXmXqnGcWpgFIUy840eAnJbyCPY93x1JaNNdTY5uVwkfVLqDLSoilWjQaLKMmmw0MLIwPbccDaPyWgs4bHmEgZPXOpbhSjISriB6lKuoPvJ7517o0rGhjcjRohwzau3Xnh5a9ylX0kaNGl22SQj4K0aNGhKjRo0aEI0aNGhCNGjRoQjRo0aEI/zdGEn6XTRo0kaQkhcFSoNHq6T6/DQp5HttvoBQ6kjycB4x+nHu0p3BYdfl1al1SLdEiosUiUJbUGdwJSpxB+bJcQAenXvnT3o1XX2EWOJa3dIOI2JGonTQ7jToVJoXVa3/KcQFAx71agKUzXqVJpjyCcnBfacHhwkD6u3hoVclyVVzit6iNtMHqJVQJQMe5I6n6yNT3f2Snp5+OvPP8A8dYah7J+z1C547mFzdwwnuj9z6kq0d2hunMyjQ9UvPztwouIyY1KqPN6pkDLKWj72uucfHQm1JzvtTbvra3HvbfLbjaULX449njbHwOmLRrTWPY/BMPc91C2aC6J0nbaJmPSFBq4ldVxD3n9P0S+qxLXUkBcOQrxcT628Q9/6z2vnBnwPTWxVk2qp5md8kNNusKQ4EsJDTbpByOY2PYWB4ZGpzRq+baUWAhjAJ30HJRXVXkyStnrBU3we2TnjHE4c58yfH4awLivxdeaNdco1lc5PVGjRo07XmkhGjRo0JUaNGjQhGjRo0IRo0aNCENqa41JWsY6f2aX23PXr3jLgo4UUtpaZUkfjFwEJaHmAfaOexbGO+pCvVR6kwTPhw25C3HWmEN8wJSFrITxFR7DqBkDxGtcTau/osqRcEG8ILUyaguLprsUqil/BCfnMheOvfB+Gsd23FWrg9W1t4z1BAB8tfVXOA24q3Ic4wBOvrp9kot7vV9e7NesCbt/MpluUaA3Mbud14KjP5QCpvlke8jv4aZItJvzcinqTS4zNEoMh0cM6R867Nh47pbGOAKHmc4I1g3tJufeTzcXceq0mJRWng49DpSnFGQAc4KlpHsnV1QGWocZqC2WkMtNhtpDfThA6AY8BryDB+ydtTc26uqIDmgCJJEj+6Cd/t0W9ua1OxaG0nh7zzGw6RtqigUiDQaVGpFNiIjxozYbaaR2SNd6kpVo8tGtnmjZUTiXHM7VYpTw5xrLRo00mUiNGjRpEI0aNGhCNGjRoQjRo0aEI0aNGhCNGjRoQlK7N3NqrBqLdHvnc607cnusiS3Fq1bjQ3ltEqSHAh1YJSShQz2yk+WoX+En6Ov8vm3H7Uwf97rvs3H8Iq/M/mXan9+r2rW95GtFa4LTuKLahcdVwfVymIVNfwk/R1/l824/amD/AL3R/CT9HX+Xzbj9qYP+91c3T3aOnu1I/wCP0/nKbxz0VM/wk/R1/l824/amD/vdH8JP0df5fNuP2pg/73VzdPdo6e7Sf8fp/OUcc9FTP8JP0df5fNuP2pg/73R/CT9HX+Xzbj9qYP8AvdXN092jp7tH/H6fzlHHPRUz/CT9HX+Xzbj9qYP+90fwk/R1/l824/amD/vdXN092jp7tH/H6fzlHHPRUz/CT9HX+Xzbj9qYP+90fwk/R1/l824/amD/AL3VzdPdo6e7R/x+n85Rxz0VNfwkvR1/l824/amD/vdaV+kp6PCg4Pv87ddDhH/0pg/73V14HloIHlpw7P0x/eUCuQZhfIuxO+2xUKmV6uV/eew4E2t1aTJLci44bLgQFnhyC6DjGrU/hJ+jqfa+/wB7cD/86YP+91caQAOwHw1l0zjSN7PUgIzlSLvEDd1nVssTy6Kmv4Sfo6/y+bcftTB/3uj+En6Ov8vm3H7Uwf8Ae6ubp7tHT3aT/j9P5yo/HPRUz/CT9HX+Xzbj9qYP+90fwk/R1/l824/amD/vdXN092jp7tH/AB+n85Rxz0VM/wAJP0df5fNuP2pg/wC90fwk/R1/l824/amD/vdXN092jp7tH/H6fzlHHPRUz/CT9HX+Xzbj9qYP+90fwk/R1/l824/amD/vdXN092jp7tH/AB+n85Rxz0VM/wAJP0df5fNuP2pg/wC90fwk/R1/l824/amD/vdXN092jp7tH/H6fzlHHPRUz/CT9HX+Xzbj9qYP+90fwk/R1/l824/amD/vdXN092jp7tH/AB+n85Rxz0VM/wAJP0df5fNuP2pg/wC90fwk/R1/l824/amD/vdXN092jp7tH/H6fzlHHPRUz/CT9HX+Xzbj9qYP+90fwk/R1/l824/amD/vdXN092g4x4aD2fp/OUcc9ErU2pU+tU6LWKPPjzoE9luTFlRnQ6y+ysBSHG1oJC0EEEEdCDrq1XHo2/xddrP6l0P+4s6sfWZqsyPLOiko0p+jN/Fu2n/qPQv7gzps0p+jN/Fu2n/qPQv7gzrR9nv+z0Ua42CQ9/P4w20n9X7t/tpeu9H4Ma4N/P4w20n9X7t/tpeu9H4Ma29t+UPMrNYj+d6L3Ro0k0/ebbeqV2Pb0O41qkTpC4sJ9cGSiFMfRniaYlrQI76xg+y24o9D5HTpUVjSRoE7aNGjSoRo0aNCFonU6FVGUMz4KJKW1c5tKkcWFo6g63lSVe0FZHno0aWTEckI16nUDWb6tK369R7XrFejRqvX3FtU6ESS8+QkqJCQDgAJPtHA6YzqIujePbuzZkmHcFbkM+oFAnvs02VJjQSvBSJT7TSmo2QpJ+dWnoQex02QnBjjsE59T7h5J7a9CcJ0r3JuValrSYEOoLqst+px3JcVuk0WdVC4wgthTh9VZd4EZdb6nAPEMa77XumHdsN+o0+m1iIw1IMdHypS5EB13CUqKktSEpc4Mq4clAyUrxkYJJnSU3hlveKmdGjRpUI0aNGhCNGjSRXt6NtbZqTlNrdwOxuRJRCfmfJ8pyDHkLIAaemIaMdpzJA4XHAeo89EgbpQ0v2Cd9GlO4tz7Utetfc9UBXZVQEVuctml27UKny2HFuJbWoxWHAjiLToAJBPCddUW/KA5ab17VP12iUlgulxysw3YDqEIcLfEWnwHEBRHsBSASCnp1GkkJ2Q9ExaNK9pblWbe0yVTKDUJIqEJtDz8GfT5MCW20v6LvIkttuFs4OFgYPnpo0u6aWkaFGjRo0JEaNGjQhGjRo0IRo0aNCEaNGjQhGjRo0IRo0aNCEaNGjQhGjRo0IQBnRo0aSNZQjRo0aVCNGjRoQjRo14lHDoSayvdGvFdtepVxYS79Hw0eKJEwjRrhqtYhUlLaXnSVuH5tlsFTrnwAPb49NRdFuqpVivSKc3RPV4cdkrckKk5U25kcKAAMAnrkD3aA4SnZHRMJi0aMAZHDg50Hw0k6wkRo0aNKhGjRo0qFC1xPygqDbMQcUupykcLae4QhSXFOfADp8VDVzNRUojsob+c5RGCrv01Xe3MdqoXpV6rLcCH6WwiCzFzg8tYDinj+WFEYHlyz56s0K5hUOHpjWH7SXJrXHA5N/U6/8AhaPCqPCoBx5rWpzhaUp72BnHTrrBTaUvJU1HQR+MrsRrpSOFITr3Wazq0814P87OvdGjTDqUqNGjRpEI0aNGhCQL93Xp1j7hbc2FJS1z79qU2G2tw45aI8J18ke8uBlP+kfHGn7XxJ6WdLuS8fSS2xvS17utpmjbSS2KlWI06e4w82tyYyXhwBBGFNNspBz1KtfadOnxapCj1OA/zY0tpLzTgSRxIIyD192pFVtLhsLHAkjXw1/hdqlrc0G56tMtadiQQDoDp+vkunRo0ajrijRo0aEI0aNGhCNGjRoQkizP4xV+f1LtT+/V7VrfjaqmzP4xV+f1LtT+/V7VrfjHW8w3/wCKzyUF/wARXujRo1PTUaNGjQhGjRo0IRo0aNCEaNGjQhGjRo0IRo0aNCEaNGjQhGjRo0IRo0aNCEaNGjQhGjRo0IRo0aNCEaNGjQhGvD217rw9tBQqZ9G3+LrtZ/Uuh/3FnVj6rj0bf4uu1n9S6H/cWdWPrzmv+a7zKnt2RpT9Gb+LdtP/AFHoX9wZ02aU/Rm/i3bT/wBR6F/cGdaHs9/2eij3GwSHv5/GG2k/q/dv9tL13o/BjXBv5/GG2k/q/dv9tL13o/BjW3tvyh5lZrEfzvRIu/E6q0vZO+6jRFrROj27UHGFo+kgiOr2h7wMn6tU5vIzDi+hjbMq0eDnU9i15NDWx35/rEUNrT7yFH9J19NPx2ZUdyJJZQ6y6gtuNrGUqQRggjxBGq1ovo/2pRTS4Cq7cE+36FME+j29NktOQIL6CS2U4aDrgbJyhLrrgScEAYGGlpK5UKga0TyMqztGjRrquRRo0aNCEaNGjQhUrvLBhRt2dn5kaGy0/MumQuS6hsBTxFMfSCojqsgAAZ8Bru3GodNm0e6dpdvac0qu32HXq04pxS2Kc1LbDDs17jJCCW2yG2k45i09gA4tLDfW08a+rrtu7ZF63HS37WeXJgRaf6l6vz1oUlTjgfjuLWS2op+ngDqADk60q2nqMetVmtULdm8KMa5M9elMRY9IdRzOWlsYVIguOYCG0gArOANMynVSQ4ZW67fysX9ubko0i2jt9cNLp6LeoDlBQqrU92flriilJ4G32STiNgnj8ex0bQ7jVi9jctvXVAhxrhs+qmlVBcAr9UlHlpcbeaCyVoCkKHzZJKSD1PfXrmzNKQKDMpV23HS63b9MXSGK1HcjLlvR3FNqdDqX2HGFlS20qJ5QOe2NTti7f2/t9T5cOjesvyKnLcqFSnTHebJmyV44nXVYGTgAAAAAAAADQAZTHvaW66lMujRo09cUaNGjQhGqc3AsqiXFb1d2MsGCiMbllOTrilJWpxqmNyXec+6eMn/CHfa5bQ7cXGQEDrceq4j7P1SnPVRdE3kvemM1efJqLzDDNIUA6+oqVhx2CpzAyEoyskISgA4A01y6UzlMys6pY1+U+6JNf29uO36eh2hU+kcusUuROz6o5LUj8HIZxn1oZVlX0exzqnbw3Skbl0HbF6vU9qmpj7qsUC4Y6F8cczYhe5aUqIyW1OobUMjyB7auKRsvTG5cep2zeFyW3UmqPGoT06nORXHZUOODykOCSw62CCpR4m0IXk9/DXQ5sjt2vbw7ZilOppHN9b5iZK/WxM5nN9b52ePncz2+Lz93TTS0nZdm1Gt1OqTdwhJjelVtG/TQsLmUe4Y1TKfGIhplxsK93OI+vV3aTbV2xptuV5d21K4azc1eMMU5upVhxkusxAriLTaWWmm0ArwVkI41EDjJwNOWnMG641Hh0AckaNGjTlzRo0aNCEaNGjQhGjRo0IRo0aNCEaNGjQhGjRo0IRo0aNCEaNGjQklGjR14ffnWuVKZgx3JTxSG2Gy64eEn2EdTjHjjSAzAG6VbNGo1NeQtCXm6FcHIWONDnyQ+oEeeQnWKbstsr5K6vGju/kSlmOr4cLoSdNbUa4S3VPdRqN3ClNGsG5EaQ3zGVodB7KZcCx+7OsJEuLDTxzJbUdPf55xDQ/STp+q5ZhMLdoUrUSm5oEpZZokeXWXU9CmnsLfA/wDuiBy//j1IxKDflac5bNFaorH+XnOoW4f81LZOfrI1GrXVGgM1RwHqu9O3rVdGNWMyXCprPrVRkojt5wlSiSVHySkAlfw7+/XKJFw1VlT1KoLsSMhOTUKooMMsj8rl9Sv4Hh0xP21bFgQ3Lvuea/U5kcDlPSE9lk4CWmhnqT0A6n4aW5jdYu1YmXU6tqIVZZpLa/m2keHFj8IvzAPTUKlevvTFuIb8x/ZTHW1K1A4up6KKi02JU3nW6LIkOxF9J1Yd9l6or8UsgfgWfDp37e8sMOGxT4rcGKyhplsewhIxj49Op9/7z31tShttPAy0htsdAlHYAdBjWWrOmwMGig1Khqnw6I0aNGnpiNGjRoQjR7Pj20aNCFxyWqnFrDNft6VHYnxmi0UvoJQ+0vGG1EdiOH/4tONm3yLjdepVRi+o1iIAp1jmcaXGyccxsjHs5756jSzlXDn9P/P1DUelKY98Wu9AVwSZE9bKiOnEwtlwuA/AJz8QNVOK4bSuqJcfiA0Pkp+H3r6VQU+X8q6EniSFa90f6ONGvNlqUaNGjSIRo0aNKhKG611XVY9kzrwtK1fulfo49bl0pDvKkSoaAS8GD25wR7SEke1w8HQqBHz7dX/lMPRpoto0e4bcq9QuOp1shDNEiscqVFWTgiUXMIaAPToVZ7oCx11b/pObyNbC7H3TualDbk2nRQ1TWXOzs11YaZBHiAtQUR+QlWvin/ydfofW9flKX6TG81Hj1p6rTnXqBT5LSfV8odIdmutAcCyXQtLaSOABJXg5QU29pb0DbuuLkaAwI5+C4ue7MGtV4blUu8J2+N03FbVEqE+NSW6ZNdprtNeEerpiqyttLpTgrQSlSACQojoFY053f6buzm3G5Vu7b7gmqW6i5qFHrMSqzopbjsc159nkyEn5xkhbH0sFHtZJAGTV/pcemjVdl99rMtW3Erfty15UeXfq20cQ5c1Km2I3h84lrmyQnOFHlfknVo+lN6Ku3XpYWCmewmEzdLUDm27cTGCSgguNNOLH4SMoqzjrw8ZWjqTmPQsWUHtfc/A/py/3fyKvcVxw4rb0qOQA0gGgzuA0DXTwmdxqNREMGzPpFU70gLorbu2dHefsS3lGG9ckptbSalUOh5MRsgEttoPEtxXX2mwE4PHq5NfAf/kr93q18k3V6M14RPVqpY7zsyC2WglxtovluWy5juW5CgcnJ+eIzhI19+abf24t7g02jQbfyqSk/M2UaNGjUFdEaNGjQhGjRo0ISRZn8Yq/P6l2p/fq9q1vxjqqbM/jFX5/Uu1P79XtWt+MdbzDf/is8lBf8RXujRo1PTUaNGjQhGjRr4s3H/8AKZWPt3v6/sy9t1UZ1MplTRSanXkzwhTD/GEuluLyjzEIJxnmJJwcDtkQvtPRo1Xm/wBQJl0bPXPQYNFXV3ZcVCPUUNBwyUB1BWjgPRWUg+z49tCE8PzYkWRGjSJjLTstam2G1uBKnlhJUQgHuQlCjgeAJ8NRldvazbXqFJo9zXfRaROr7/qtKizp7Ud6e9lKeWwhagXV5W2OFOT7Q8xqnNvZGxVobq020o/o1xtrLvq8SSuiy3repMf5SaaAL7bEqnuvJ4wnClNKUlXB1xrZ6Xz8yNbu20qnQDOlNbn20piMHQ3znBJOEcZ6JyemT20IV+6NU7Rt7boZ3NVs5uBYFOoVzVKkvVi3HYVccn02rIa6OtF9UZp1hxBKeIFlQ4SSCeiTWNn76MbZ+jfT9xLK2YhRaaq8JlJqNERdTzq2ZD9YciuPMPvRzzyuQsucDnJAC8AjGNCF9YaNVNb28VzffeZ2j3DsODb86q0aRXKLLgVs1BmU0y622606FR2S0+kOoUQOYjGcLPitel9fO6FjWjab23CKcj5VvGjU2e9IqTsV7gcmM8DLZbZc+bdIU26s9UtlWEOcWAIV/aNVPc28F02m5a1nVGyqTM3EvB6Win0Kn15a4KGY44nZL052M2tDSUFvixHK+NwIQlzvqMg7/V1c2+LIq9hwqbuBZdKRXDSXKypdPqUBYOJDE0R+PhylaCFRwoKAGMHiAhXXo188UP0n7rlW3truFce0salWjuPJplPbmNXEJEynSZwwwXmPV0ILBWUpDgd4vaBLae2rnvetVa27Rq9wUWkxKnMpkRyW1ElTFRGnuWniKS6ht0o6A4+bV1x8dCEwaNfN9P8ASnvh63ds7yn7Jx0UXdP1eJSlxbnD0iNUJDCnWWpLaoyEJaUEK+dS4ogDq2D7Omu197rtrVbvuwKtYFKpl8WVCjVFEFNecfptQjSErU04iZ6qHEDLakqBj5BxgEddCFcujXzu16WSZ9gbV3LBtKlw6zuqy69AiVq4PUabDDTfMdS9PEdw8ZBAbSGcrOe2NS91b9X7ZVqUG5rk2iZgO1G8I9qToT9eWFsJflJjsy2FiMRIbVxceDy/Zx1zkAQrx0aoerb97no3Ivjay09kYtw1i06bDq0Nbd0pisTo8jm8Lbi3Y49XfPKwlADiCSeJxsDOrvhuvvRWXpUb1d5baVOM8YVy1kdU8Q6HB6ZGhC6dGjRoQjRo0aEI14e2vdeHtoKFTPo2/wAXXaz+pdD/ALizqx9Vx6Nv8XXaz+pdD/uLOrH15zX/ADXeZU9uwRpT9Gb+LdtP/Uehf3BnTZpT9Gb+LdtP/Uehf3BnWh7Pf9noo9xsEh7+fxhtpP6v3b/bS9d6PwY1wb+fxhtpP6v3b/bS9d6PwY1t7b8oeZWaxH870XulmBB3LvncmuWfZ91W1QYNBolKqbjlTt9+pOyHZkioNkAtzY4bSkQk+CiStXUY0zaWKLdVf223XuW5W9srluem163aJBZeo0imo5T8STU3HUuJly2D9CYyQUgg9e2NNqzl7qZZhhf39kzfeW32/ljsT9gZv2vo+8tvt/LHYn7AzftfXf8Awkqn/N53K/7Tb/2po/hJVP8Am87lf9pt/wC1NRpreKtctt4Lg+8tvt/LHYn7AzftfR95bfb+WOxP2Bm/a+u/+ElU/wCbzuV/2m3/ALU0fwkqn/N53K/7Tb/2pomt4oy23guD7y2+38sdifsDN+19H3lt9v5Y7E/YGb9r67/4SVT/AJvO5X/abf8AtTR/CSqf83ncr/tNv/amia3ijLbeC4PvLb7fyx2J+wM37X0feW32/ljsT9gZv2vrv/hJVP8Am87lf9pt/wC1NH8JKp/zedyv+02/9qaJreKMtt4L8zt4f/KQ767UbrXjtj9zFiVX7k65No3r3qE1j1kx3lNc3l+tq4M8OeHiOM9zpP8A/Ox77fmBYn/Z5n/Ea59+PQk9KHdDey/NyKBtaY9Mui4qhV4bUytU1D6GX5C3EpcCJCkBYCxkBZGfE6Qv/Nz+lz/JvE/XsD/faWanijJa+CsX/wA7Hvt+YFif9nmf8Ro/87Hvt+YFif8AZ5n/ABGq6/8ANz+lz/JvE/XsD/faP/Nz+lz/ACbxP17A/wB9pZqeKMtt4Kxf/Ox77fmBYn/Z5n/EaP8Azse+35gWJ/2eZ/xGq6/83P6XP8m8T9ewP99o/wDNz+lz/JvE/XsD/faJqeKMtt4Kxf8Azse+35gWJ/2eZ/xGj/zse+35gWJ/2eZ/xGq6/wDNz+lz/JvE/XsD/faP/Nz+lz/JvE/XsD/faJqeKMtt4KzIv/lWt9ZUpmN9wViJ5q0o4vVphxk4z/6Rr9Sz/m51+N8L/wAnd6W0WZHkq21jENOocUE12BnAIP8AltfsjrtRz65lBvRSGXhR6JU273CgbjU2pT4VFqdKdpFUkUabEqHq5daksY5gyy662QCrGQs9jpr18rbb3o7JuK8doreuyba1w1vcS4ZzVU9QQpv1dh5sutMmQyph95QP4MdUjKyegQqw5R3Amb1VDbmLuvXYdM+5OHWG3UwKYqQzI9ZcYUW1LjcGFBoKWFIV1Uvg4BgBwdouLqEHorm0a+X/AL5m7sXZFveeXfSXp9Crxpk6lN0yM3AqMdup+oqKvYL6HSPnMtuoQD04ca+oNODpXOpSNPdGjRo05c0aNGjQhGjRo0IRo0aNCEaNGjQhGjRo0IRo0a1vSG4rKpMt0NMo6rUroAjx66ELZrwqA+l01kzynm23GXEOJcAKVIUCDnt+nS7Wn76rHrNK23hxHZsTl+tSZK/mm+P8VPTqsDB+vtrjWr07ek6rUOgXe3tn3dZtFuhPXQfVMXCr2faznP0euMeeoy6uUm3qi8tXE2IL+TjsS2oD9JwPr0mm0t7rYmhdz1CdcMOYW8rpDjbTkJefyCghY6g6mahUWoslxNy1aU/RKTMY+UeKk8uU8sHibaHAeBxBI6nA7aqG9obF3ezEEdRHJXVTsxetc0Mh4MfCZ5q7rcZdi0GnxpJ9tEZsEHwOB011S6bT5zfBKitPNk+2HAD01VA3Wva76iYu1lmpdhtgc2dWuJhn4JSOudNMp7dicufTokejUwpjsqiTzxPkvEDjy0ewByB11hDdE1C9hK0lTDKtBobWLQehIkeYXZK2n28mKLz9rQEqPcto4Sf0azgbY7f0xYch2xACwchSmwog/XqGol/1aLfy9vbrgtIechokwJzYwmYUAB0Y8FAnw8Dp/UogdAgefjjXb8QrubBqGPMqLXw82zgHNGoBHiD/AL9VrRHZZQG2YwSlHYJHQaV9wLpl2/Giw6W02uoVJ3kxuYctt4GVLPuA/t02KPtD28JPjqvd1YchsUu54jS3jS1uJfbbT1LDmOJQI8QWwf8ASOu2G06da7a2ttOqhXBdTouLN0utUd1ycisVuoO1OoN9Wn3sBtkkYJaT2Bx0yPDUhhP5HTthQ1qYkRpEdDzC0ONrb5oHB9Me498j9/bW3OfaSMDXpTKbaYhrYWSfUNR8uOqNGjRpyRGjRo0IRo0aNCEaNGjQhCk+yNRFzJ4Y8aXEOKmxOjfJ3D/+ULcCWz7wckEeR1MfS6ajZza5VetmmtI9t2sNO9PBDWXVf/e8a41u7RdPiulD89seCudvPLTx/Sx11lrxI4UhKjnXuvJ3fEtoEaNGjTUKEu6Fd9QojsSyLhptEqjnREyoUtdQabGD1DKH2crzggleOnUHXxVvLsp/5TitMrXb3pCUKoxELPLiUQiiScHx4gyPLxeOPDx194aNS7a7fbGQ0HzAKY5mZfgzvxsR6VtiiRc+/Ft3W/HQ6gPVifUPlNjmOH2cyULcRkk+Jzk476/VfZTdixNsPQRtDdR3CKLbllRnHm0nhL01psMuNA9cLdlBSR73BnGra3o2to+9W1dy7XV5wtRLggmMHkjJYfBDjLwGRnlupbXjx4ca+Gdqdj7h+WdvvQquWsIqlJsKU7uFuLyni7DbdccJp9LbJA+bUCHlo7K5yl906unXbcUoAVNC0yQOkf6PVcBTNJ2nNJXpNba160/QaZ3Hv9HFfe6F+Q7pr61IwprnxpZjRgPBDTSh7P4pcUPDV+/+S99ID75Wzru1ddncyvWFwR2OYvK36WvPIIycnlEFo46BAa89Vz/5Tb0hNqdwtrEbVWBcguWtUiuxqpU3KU0ZEOC0hp5r52Sj5sLK3UgAE9QQcHv8P+izvdM2A3qoV+JfkJpRWafWmmSQp2nv4S9jB6rT0dR/TaTqdTtXX9g4PEOkkft9tFzLhSqCNk270WTfe7Xpf7nwtk7eqldqDVx1CT/0OglTYRI5bjpUg4QjmH6RIGVDz19KbM+jx/5UejqjmNuvItSK0AW2bjuJNTaSjyDIEpA+BA+rX0b6DXoks+jw3d14VKvRq/ULrnFNLqDLnM4qOhZUw4V/lvcQdXjI6N9eh19V6r73GMh4FIBzQIkiV0p0P7juqy2dtv0gLfh8G8+6FtXUst44abbq4TqV9MHnB7gWO/T1ceHXVm6NGs/Ueajsx+2ikjRGjRo0xKjRo0aEJIsz+MVfn9S7U/v1e1a34x1VNmfxir8/qXan9+r2rW/GOt5hv/xWeSgv+Ir3Ro0anpqNGjRoQjVFXP6Fvo8Xju03vPXrG59wCS3NeSJTiIsmQ3jhddZB4Vq6AnwUR7QOTm9dGhCNLd+027q1Z9Updh3Qi3LgeaHqFSdiNyUsOBYPVtYKSFAFOSDjizgkY0yaNCFRsjazczcfdixtwt049rUSDt6Zkqn02hVKTUHJs2Q0Gua6+7Hj8ptCckNBC8nusjoGDf3be69yqFbLFmz6VGqVuXVTblbNT5vId9TWpwNHlgq9pfCM+AJPXGDaWjQhUpTdsNw7m3ap29W4zNuwqjatHmUy3qFSKi/KYS9Jxz3pEx2O0o8QbbQAlgcAKj7fTVW/wc9/v4OyNoPVNv8A5VTen3RrkfdBO9XVH+U/lHgCvUOMOczDXYjHt5z7Gvr3RoQqTuHbjcusekhY+7DcC2U0G3aBNpUxtVZkeuc2WW1OKbR6pwOIRygBlxBXxZPBjBm/SD2yr+6dkwKXak6nMVmiV+l3FBTUeIRJDsOSl4MuqQlSkIWARxBC8eR1aOjQhUVe+1G6N0XRZG81NlWrAv2zXJzPyUp6SumS4EtCUORFS+XzOIFAWmQI46nBa1pTs1uFUK7fu7VeRbn3dXPbItWlUuPUpBpkCEkrXhyUY4ddUpxwrKgwMcIAHUnV96NCF8uVTYTeh/0d9rNp4sKyl1qw6rRJc5xyvy24slimOIUnlOCCVhbvD1Bbw3nu5q/b8gXFWLFrtJt2LTnKxPpr8aO3NlOMxg642Ue26hpagkZz0bJOOwzpm0aEL5cTsdvpF2r2NsWLTrEdmbXVeDUaoty4JiWpaIUdxhoMKEEnLgeUtXGgcspAHMzxBnG2G78DfDcnc6nUu0HqfdVtRKLSW367KbeD8YO8tT6EwiEIWXlZ4VrKeAY4+L2b80aEL5htnYfdij7HWLtDc9n7X3fT7dp0mnVmjVeoSFQqgvLXqspmSYKnI7rY5/8AijjiABJIcbjJvoz7uUvZig7dWzKteQ7AvmLdbdOn12cINGhR5KH2qXDfMZ111sFvAccQ3jjOE9hr6x0aEKl7I283OpHpE3tuhXoFrt29dFHptNjiHV5D01lUPmkFbS4qGyFl9XZz2eEfSz0ujRo0IRo0aNCEaNGjQhGvD217rw9tBQqZ9G3+LrtZ/Uuh/wBxZ1Y+q49G3+LrtZ/Uuh/3FnVj685r/mu8yp7dgjSn6M38W7af+o9C/uDOmzSn6M38W7af+o9C/uDOtD2e/wCz0Ue42CQ9/P4w20n9X7t/tpeu9H4Ma4N/P4w20n9X7t/tpeu9H4Ma29t+UPMrNYj+d6L3Ro0acFDYjRo0aVORo0aNCEaNGjQhGjRo0IRo0aNCEaNGjQhGjRo0IRo0aNCEaNGjQhVGn0a7Sct+q0GpXVcs92o11dysVJxyIzNptTWviVJiuMR2whZPcELGOmMZGp6n7S+o38vcde4V0S6o7RWqE4h8QOQphsEhfCiMCHOapTxIIHGojHLw2H7RpMgXTiuPNVF/Bvon3sJW0y7/ALtXSJlUNUdeUYBk8ZkesKb4vVeDlmR879DjyMZCPY1a8RlyPFZYelOynGm0JU+8Ehx0gYK1BACMnucADr0A1u0aAANkj3l+6NGjRpUxGjRo0IRo0aNCEaNGjQhGjRo0IRo0aNCF77OPfrnq1NZqlOfpsheWpbJbXxDIGQQDj3HW/XvF2HgNNaMplCg7LtCpVOiMrt24moA5i2ZcZ6IXfVnx0VyzxDA7dNW5bNtU22KUmmQOYsEl111w5cecJyXFHxJP1arq0a01bd3SqdKSBFuNY5R7ASx+Jk9Mq64+rVrNqTI4glaFJzg8J+j7j5axOP1bplQ0XulnL16+S0+HMoup8Rg1K9bbV7fF49Ma1mC0sJQ4A6jGCFjOfLWafm1YSeFP9Lx9+tikoKs9/hrNQPNWTS5uq1paVy1DgSnp07Y/RrD2+JKlDhSB1xrY42heOPOB1GDr1SuIY4cjS+SbJO6rvdey7lrku37pslyJ8s27MW80iUopbdZdaLbiOJIPuPbw1veXuhQGp09tuNcZkyGfV4KVCOIrZ/CDmHPMx3HQZxp6QFpU4k4Lf+LT4jz1kW1+0lKwkY7eIHnoyAnTmpov3cNlN7Q4NnfoTO/SZPqqquvcLdSj1F+LB29pTMJCylidUa80w28PyuHhJHw1oiwdy7spstu/azQqRQpbHzT1FkrdcByCTzFpCOEgY1z3JMpV4Xl67CZMunQoxiOOqHzPN4jnlnsvGe/bXKiy7eQ4rDMlLCjx+qh8lgr8ynWotOzQqUm1XvIJ3EKuuO0jKTuFSoNaQPi1JnyJIWlLlGtSpRKRRa9GqtGmuBiM42+hx2LI8nMHqg9+Idj4aYVfSPTHu1yppVN5zUlUKPzo/wCBUGh835a6Rn8ZWT5nWvosNOmGEzHPqshVeKtUvAidV7o0aNdVzRo0aNCEaNGjQhGjRo0IXqe+uemuIZ3Ctp2QMpWZEdrH+XLSiM+7gCuut+oqvR5bbLVagdZlEc9fjAf4xaAQps/Fsq1HuaRr0XsHMQu1tUFKq0lXbo1xUeqR6xS4dXjfgpjKHm/gRnXbryp7Cx5YdwtjILZCNGjRpiVGjRo0IXBXp02l0OoVKl0l2qzYkV16NAacS25LdCCUtBS/YQVHAyegzk9NfFG1/oB3/dUq4bp9Jjdaor+7SqGuVq1ralGPGlvk5S3LkABbrbYJSGkYQ33Qrqdfc2jUqhdVLdpFPSefNNLA7dfkZ6X27W6noy75ydnNlpkKz7IpTESVTKPTKXHSxOQ/GSHTMC0kzcuc1PzpV0Hnk6+nd1P/ACZO1W6VsQqxRkNWBfK4LTlQXSWQaW/MLYLuYmcNo5mcckpAHgdKfp4bNpvX0vvR+qLrBdh3LKbo05LY9rkQ5aZDnX3tSXMf5p1+gWre5v30qNF9Aw4jU9eWvXnuuDKclwdsqN9EG0d4Ns9rUbS7wxo78u0HvUaRV4koPx6jTD1ZxnDiFtdW+FSE4QG8Z1eWjRqjq1TWeXkalSGjKIRo0aNckqNGjRoQjRo0aEJIsz+MVfn9S7U/v1e1a34x1VNmfxir8/qXan9+r2rW/G1vMN/+KzyUF/xFe6NeZHnoyPPU9NXujXmR56Mjz0IXujXmR56Mjz0IXujXmR56Mjz0IXujXmRr3QhGjRo0IRo15keejI89CF7o15keejI89CF7o15keejI89CF7o15keejI89CF7o15keejI89CF7o15keejI89CF7o15keejI89CF7o15keejI89CF7rw9tGR56CRjvoKFTPo2/xddrP6l0P+4s6sfVcejb/F12s/qXQ/7izqx9ec1/zXeZU9uyNKfozfxbtp/wCo9C/uDOmzSn6M38W7af8AqPQv7gzrQ9nv+z0Ue42CQt+jn0hdpD//AI/dv9tL1II/BjWvf217/l7qbd3zaO39Vumn0Kl3BCqDdOlwGXmXJZg8k4mSGQoHkO/RJxj3jUKmduyEgfwb77/WVvfamtpQqtZTAJVBe29SpVlonRT+jUB65uz/ADb78/WVvfamj1zdn+bffn6yt77U0oqs6qK21rfKp/RqA9c3Z/m335+sre+1NHrm7P8ANvvz9ZW99qaOKzqne61vlU/o1Aeubs/zb78/WVvfamj1zdn+bffn6yt77U0cVnVHutb5VP6NQHrm7P8ANvvz9ZW99qaPXN2f5t9+frK3vtTRxWdUe61vlU/o1Aeubs/zb78/WVvfamj1zdn+bffn6yt77U0cVnVHutb5VP6NQHrm7P8ANvvz9ZW99qaPXN2f5t9+frK3vtTRxWdUe61vlU/o1Aeubs/zb78/WVvfamj1zdn+bffn6yt77U0cVnVHutb5VP6NQHrm7P8ANvvz9ZW99qaPXN2f5t9+frK3vtTRxWdUe61vlU/o1Aeubs/zb78/WVvfamj1zdn+bffn6yt77U0cVnVHutb5VP6NQHrm7P8ANvvz9ZW99qaPXN2f5t9+frK3vtTRxWdUe61vlU/o1Aeubs/zb78/WVvfamj1zdn+bffn6yt77U0cVnVHutb5VP6NQHrm7P8ANvvz9ZW99qaPXN2f5t9+frK3vtTRxWdUe61vlU/o1Aeubs/zb78/WVvfamj1zdn+bffn6yt77U0cVnVHutb5VP6NQHrm7P8ANvvz9ZW99qaPXN2f5t9+frK3vtTRxWdUe61vlU/o1Aeubs/zb78/WVvfamj1zdn+bffn6yt77U0cVnVHutb5VP6NQHrm7P8ANvvz9ZW99qaPXN2f5t9+frK3vtTRxWdUe61vlU/o1Aeubs/zb78/WVvfamj1zdn+bffn6yt77U0cVnVHutb5VP6NQHrm7P8ANvvz9ZW99qaPXN2f5t9+frK3vtTRxWdUe61vlU/o1Aeubs/zb78/WVvfamj1zdn+bffn6yt77U0cVnVHutb5VLzIcaox3oE9kPxnxhxtXj/sI8CO2sqXXb2tttuOy4LghNDARJc4ZKR7nPH69Q3rm7P82+/P1lb32prP17dc44vRxv0+75Tt7H/+01zuGW903LV1T6NO6tzLQnSPu1SWmf8Apa3K3Gfz1T6rxj/3s9dbWN4rXdeQy5GqcVtZALz8QpbTnxJz0Gkf5R3USMJ9Gu+z8albv2prW7M3RfaVHe9Gy+3WnQUOtqqNucJBHl8pH/nz7apn4Fh7gdTPmrEXl7pLQrcrl3W9bcVuZWKg20h78GO5V0z0HjqCG8dh9eKc6PLLCuvw1VUCnbtQpiJLmwW4k5uK1yYTUqp24r1VGc4Sr5Szn3nOpn5U3dSkJHo6X+od/aqtu5/T8p9f0a40sAtGtio4z4LpUvbie4zRO8jd6iKZV8kUWqzXuzYbjEJP+lnppfq1xXxcjaoi+XQIq/ppZc5sko8fa7IPvAyNQ3yhu0o+36N19kf+1Lf+1BoXN3WR+D9G2+yfM1K3h/8A9TU+2wywtjmaJPio1W4vaoiICmIdPjxIrMJhAQxEbDUdPfloAwMZ/f563agfXt2v5uF+/rK3vtTXnrm7P82+/P1lb32pq2NVhM5lAFrW+VT+jUB65uz/ADb78/WVvfamj1zdn+bffn6yt77U03i0+qPda3yqf0agPXN2f5t9+frK3vtTR65uz/Nvvz9ZW99qaOKzqj3Wt8qn9GoD1zdn+bffn6yt77U0eubs/wA2+/P1lb32po4rOqPda3yqf0agPXN2f5t9+frK3vtTR65uz/Nvvz9ZW99qaOKzqj3Wt8qn9GoD1zdn+bffn6yt77U0eubs/wA2+/P1lb32po4rOqPda3yqfT/q14pJfZMfiKSv2cjv8dQQm7sj/wDlvvz9ZW99qa8TP3bSpK/4OF9ggjr8pW95/wDtTQ2qyRqkFrWn4VZO1coStvaGjCQY8RDJA8CgYI02pORqn7FuPc+2LZiUWf6Nl/Lfa4i6pio26UqUTnOTVB/ZpgTuHuIkY/g0bj/rC2/tXXn13YXDrlz2MkElapjg1gEqwB217pA++NuH/Nn3H/WFt/auj7424f8ANn3H/WFt/auon4bd/IV04jeqf9GkD7424f8ANn3H/WFt/auj7424f82fcf8AWFt/aum/hl18hScRvVP+jSB98bcP+bPuP+sLb+1dH3xtw/5s+4/6wtv7V0fhl18hRxG9VM3JYNFue6rRvCcMVCzpkmZBWBn/ANIiPRXEe4EOg/FsaZtIH3xdxP5s+4/6wtv7V0ffF3E/mz7j/rC2/tXTzh944AFh0S529U/6NIH3xtw/5s+4/wCsLb+1dH3xtw/5s+4/6wtv7V038MuvkKTiN6p/0aQPvjbh/wA2fcf9YW39q6Pvjbh/zZ9x/wBYW39q6T8MuvkKOI3qn/RpA++NuH/Nn3H/AFhbf2ro++NuH/Nn3H/WFt/auj8MuvkKOI3qn/RpA++NuH/Nn3H/AFhbf2ro++NuH/Nn3H/WFt/auj8MuvkKOI3quu5torNuy4l3ZUHrlhVV2ExTnpFGumqUnnR2HHltIcTDkNIc4VSXiCoEjmHrqP8AvE2b+cm5X/eXcf8Ax2tv3xtw/wCbPuP+sLb+1dH3xtw/5s+4/wCsLb+1dSWW+IsGVuYDzSZqa1feKs385Nyv+8u4/wDjtH3ibN/OTcr/ALy7j/47W37424f82fcf9YW39q6Pvjbh/wA2fcf9YW39q6dwcS/y+p/lGamtX3ibN/OTcr/vLuP/AI7R94mzfzk3K/7y7j/47W37424f82fcf9YW39q6Pvjbh/zZ9x/1hbf2ro4OJf5fU/yjNTWr7xNm/nJuV/3l3H/x2j7xNm/nJuV/3l3H/wAdrb98bcP+bPuP+sLb+1dH3xtw/wCbPuP+sLb+1dHBxL/L6n+UZqa1feJs385Nyv8AvLuP/jtH3ibN/OTcr/vLuP8A47W37424f82fcf8AWFt/auj7424f82fcf9YW39q6ODiX+X1P8ozU0vXztdZFoWhV7leuPcrhpsR2T/8AvLuM/QST/wDl2ovbHZZibY9DnXXeW5UuqSYiXpTitx6+3laxnACJoAxnHbUnf12br1+059Io3ov3nImSG+Ftup1C3/VldeznBVScfAal419bhsQ2orfoy7htBtKUBKahbhCQPAZquhtHE83931P8qYaluLTLAzF0zpMAaDrBkz5L1rYq0hkuXNuUoZ6f/jLuP/jtbvvFWb+cm5X/AHl3H/x2hO4O4iAP/wBmjcUn/wBoW59q62ffG3D/AJs+4/6wtv7V0ppYn/l9T/KiTThavvFWb+cm5X/eXcf/AB2j7xNm/nJuV/3l3H/x2tv3xtw/5s+4/wCsLb+1dH3xtw/5s+4/6wtv7V0nBxL/AC+p/lJmprV94mzfzk3K/wC8u4/+O0feJs385Nyv+8u4/wDjtbfvjbh/zZ9x/wBYW39q6Pvjbh/zZ9x/1hbf2ro4OJf5fU/yjNTWr7xNm/nJuV/3l3H/AMdo+8TZv5yblf8AeXcf/Ha2/fG3D/mz7j/rC2/tXR98bcP+bPuP+sLb+1dHBxL/AC+p/lGamtX3ibN/OTcr/vLuP/jtH3ibN/OTcr/vLuP/AI7W37424f8ANn3H/WFt/auj7424f82fcf8AWFt/aujg4l/l9T/KM1NavvE2b+cm5X/eXcf/AB2j7xNm/nJuV/3l3H/x2tv3xtw/5s+4/wCsLb+1dH3xtw/5s+4/6wtv7V0cHEv8vqf5RmprV94mzfzk3K/7y7j/AOO0feJs385Nyv8AvLuP/jtbfvjbh/zZ9x/1hbf2ro++NuH/ADZ9x/1hbf2ro4OJf5fU/wAozU1q+8TZv5yblf8AeXcf/HaPvE2b+cm5X/eXcf8Ax2tv3xtw/wCbPuP+sLb+1dH3xtw/5s+4/wCsLb+1dHBxL/L6n+UZqa1feJs385Nyv+8u4/8AjtH3ibN/OTcr/vLuP/jtbfvjbh/zZ9x/1hbf2ro++NuH/Nn3H/WFt/aujg4l/l9T/KM1NavvE2b+cm5X/eXcf/HaPvE2b+cm5X/eXcf/AB2tv3xtw/5s+4/6wtv7V0ffG3D/AJs+4/6wtv7V0cHEv8vqf5Rmppttu3KPaFu0q1Ldh+qUqiQWKdBj8xa+THabDbaOJZKzhCQMkknHUnUlpA++LuJ/Nn3H/WFt/auj7424f82fcf8AWFt/auo34ddu1LCnZ2dU/wClL0Zf4t21H9R6F/cGdRv3xtw/5s+4/wCsLb+1dMexlu1qzdk9vrQuKCYlWodrUmmz4/MQ5yZLMRptxHGglKuFSSMpJBx0J1e4Nb1bbPxGxMfuuFZ4dEJ6P+rQO40aNX/JcOay0aNGhARo0aNCVGjRo0IRo0aNCEaNGjQhGjRo0IRo0aNCEaNGjQhGjRo0IRo0aNCEaNGjQhGjRo0IRo0aNCEaNGjQhGjRo0IRo0aNCEaNGjQhGjRo0IRo0aNCEaNGjQkKw0Dvo0aQboWSe2sdGjSoCyPcaFdtGjSc0cl7o0aNKlRo0aNCEaNGjQhGjRo0IRo0aNCEaNGjQhGvD20aNIhB8deHx0aNIEBZaNGjTkI0aNGhCNGjRoQvE9teDudGjQhZaNGjQhGjRo0IRo0aNCEaNGjQhGjRo0hQjRo0aVCNGjRoQjRo0aEI0aNGhCw8tenufjo0aOaaeS8PfXqdGjQnLLRo0aEI0aNGhCNGjRoQjRo0aEI0aNGhCNGjRoQjRo0aEI0aNGhCNGjRoQvFdtCe2jRpOSEHXujRoCF//9k="/>
          <p:cNvSpPr>
            <a:spLocks noChangeAspect="1" noChangeArrowheads="1"/>
          </p:cNvSpPr>
          <p:nvPr/>
        </p:nvSpPr>
        <p:spPr bwMode="auto">
          <a:xfrm>
            <a:off x="155575" y="84138"/>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1" name="10 Resim" descr="turkiye-misir-uretim-haritasi.png"/>
          <p:cNvPicPr>
            <a:picLocks noChangeAspect="1"/>
          </p:cNvPicPr>
          <p:nvPr/>
        </p:nvPicPr>
        <p:blipFill>
          <a:blip r:embed="rId4"/>
          <a:stretch>
            <a:fillRect/>
          </a:stretch>
        </p:blipFill>
        <p:spPr>
          <a:xfrm>
            <a:off x="3857620" y="4143380"/>
            <a:ext cx="4961698" cy="24288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2" name="11 Metin kutusu"/>
          <p:cNvSpPr txBox="1"/>
          <p:nvPr/>
        </p:nvSpPr>
        <p:spPr>
          <a:xfrm>
            <a:off x="428596" y="5286388"/>
            <a:ext cx="2928958" cy="923330"/>
          </a:xfrm>
          <a:prstGeom prst="rect">
            <a:avLst/>
          </a:prstGeom>
          <a:noFill/>
        </p:spPr>
        <p:txBody>
          <a:bodyPr wrap="square" rtlCol="0">
            <a:spAutoFit/>
          </a:bodyPr>
          <a:lstStyle/>
          <a:p>
            <a:r>
              <a:rPr lang="tr-TR" b="1" dirty="0" smtClean="0">
                <a:solidFill>
                  <a:srgbClr val="FF0000"/>
                </a:solidFill>
              </a:rPr>
              <a:t>2024 YILINDA TOPLAM 9 MİLYON TON MISIR ÜRETİMİ GERÇEKLEŞMİŞTİR</a:t>
            </a:r>
            <a:endParaRPr lang="tr-TR" b="1" dirty="0">
              <a:solidFill>
                <a:srgbClr val="FF0000"/>
              </a:solidFill>
            </a:endParaRPr>
          </a:p>
        </p:txBody>
      </p:sp>
      <p:sp>
        <p:nvSpPr>
          <p:cNvPr id="13" name="12 Metin kutusu"/>
          <p:cNvSpPr txBox="1"/>
          <p:nvPr/>
        </p:nvSpPr>
        <p:spPr>
          <a:xfrm>
            <a:off x="3714744" y="2428868"/>
            <a:ext cx="5143536" cy="1477328"/>
          </a:xfrm>
          <a:prstGeom prst="rect">
            <a:avLst/>
          </a:prstGeom>
          <a:noFill/>
        </p:spPr>
        <p:txBody>
          <a:bodyPr wrap="square" rtlCol="0">
            <a:spAutoFit/>
          </a:bodyPr>
          <a:lstStyle/>
          <a:p>
            <a:r>
              <a:rPr lang="tr-TR" b="1" dirty="0" smtClean="0">
                <a:solidFill>
                  <a:schemeClr val="accent6">
                    <a:lumMod val="60000"/>
                    <a:lumOff val="40000"/>
                  </a:schemeClr>
                </a:solidFill>
              </a:rPr>
              <a:t>&gt;&gt;Türkiye’de önceleri Karadeniz, Marmara, Ege ve Akdeniz kıyılarında önemli ölçüde birinci ürün olarak ekimi yapılan mısır; son yıllarda özellikle Çukurova, Amik Ovası, Güneydoğu,</a:t>
            </a:r>
            <a:r>
              <a:rPr lang="tr-TR" b="1" dirty="0" err="1" smtClean="0">
                <a:solidFill>
                  <a:schemeClr val="accent6">
                    <a:lumMod val="60000"/>
                    <a:lumOff val="40000"/>
                  </a:schemeClr>
                </a:solidFill>
              </a:rPr>
              <a:t>İçanadolu</a:t>
            </a:r>
            <a:r>
              <a:rPr lang="tr-TR" b="1" dirty="0" smtClean="0">
                <a:solidFill>
                  <a:schemeClr val="accent6">
                    <a:lumMod val="60000"/>
                    <a:lumOff val="40000"/>
                  </a:schemeClr>
                </a:solidFill>
              </a:rPr>
              <a:t>  ve Kıyı Ege’de ikinci ürün olarak yetiştirilmektedir.</a:t>
            </a:r>
            <a:endParaRPr lang="tr-TR" dirty="0">
              <a:solidFill>
                <a:schemeClr val="accent6">
                  <a:lumMod val="60000"/>
                  <a:lumOff val="40000"/>
                </a:schemeClr>
              </a:solidFill>
            </a:endParaRPr>
          </a:p>
        </p:txBody>
      </p:sp>
      <p:sp>
        <p:nvSpPr>
          <p:cNvPr id="14" name="13 Metin kutusu"/>
          <p:cNvSpPr txBox="1"/>
          <p:nvPr/>
        </p:nvSpPr>
        <p:spPr>
          <a:xfrm>
            <a:off x="285720" y="1214422"/>
            <a:ext cx="5857916" cy="923330"/>
          </a:xfrm>
          <a:prstGeom prst="rect">
            <a:avLst/>
          </a:prstGeom>
          <a:noFill/>
        </p:spPr>
        <p:txBody>
          <a:bodyPr wrap="square" rtlCol="0">
            <a:spAutoFit/>
          </a:bodyPr>
          <a:lstStyle/>
          <a:p>
            <a:r>
              <a:rPr lang="tr-TR" b="1" dirty="0" smtClean="0"/>
              <a:t>Karadeniz kıyı kuşağında yaz yağışları sonucu yetişebilen mısır, diğer bölgelerde daha çok yaz mevsiminde sulama yapılarak yetiştirilmektedir. </a:t>
            </a:r>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0"/>
            <a:ext cx="2285984" cy="1077218"/>
          </a:xfrm>
          <a:prstGeom prst="rect">
            <a:avLst/>
          </a:prstGeom>
          <a:solidFill>
            <a:srgbClr val="FFFF00"/>
          </a:solidFill>
        </p:spPr>
        <p:txBody>
          <a:bodyPr wrap="square" rtlCol="0">
            <a:spAutoFit/>
          </a:bodyPr>
          <a:lstStyle/>
          <a:p>
            <a:r>
              <a:rPr lang="tr-TR" dirty="0" smtClean="0">
                <a:solidFill>
                  <a:srgbClr val="FF0000"/>
                </a:solidFill>
              </a:rPr>
              <a:t> </a:t>
            </a:r>
            <a:r>
              <a:rPr lang="tr-TR" sz="3200" dirty="0" smtClean="0">
                <a:solidFill>
                  <a:srgbClr val="FF0000"/>
                </a:solidFill>
              </a:rPr>
              <a:t>ÇELTİK</a:t>
            </a:r>
          </a:p>
          <a:p>
            <a:r>
              <a:rPr lang="tr-TR" sz="3200" dirty="0" smtClean="0">
                <a:solidFill>
                  <a:srgbClr val="FF0000"/>
                </a:solidFill>
              </a:rPr>
              <a:t>(PİRİNÇ)</a:t>
            </a:r>
            <a:endParaRPr lang="tr-TR" sz="3200" dirty="0">
              <a:solidFill>
                <a:srgbClr val="FF0000"/>
              </a:solidFill>
            </a:endParaRPr>
          </a:p>
        </p:txBody>
      </p:sp>
      <p:sp>
        <p:nvSpPr>
          <p:cNvPr id="5" name="4 Metin kutusu"/>
          <p:cNvSpPr txBox="1"/>
          <p:nvPr/>
        </p:nvSpPr>
        <p:spPr>
          <a:xfrm>
            <a:off x="2285984" y="5"/>
            <a:ext cx="6572296" cy="1149546"/>
          </a:xfrm>
          <a:prstGeom prst="rect">
            <a:avLst/>
          </a:prstGeom>
          <a:solidFill>
            <a:schemeClr val="accent6">
              <a:lumMod val="60000"/>
              <a:lumOff val="40000"/>
            </a:schemeClr>
          </a:solidFill>
        </p:spPr>
        <p:txBody>
          <a:bodyPr wrap="square" rtlCol="0">
            <a:spAutoFit/>
          </a:bodyPr>
          <a:lstStyle/>
          <a:p>
            <a:r>
              <a:rPr lang="tr-TR" sz="1600" b="1" dirty="0" smtClean="0"/>
              <a:t>Çeltik, yüksek sıcaklık ve bol su isteği olan bir bitkidir. Tava adı verilen su ile doldurulmuş tarlalarda yetiştirilen bir tarım ürünüdür. Çeltiğin kabukları ayrılınca pirinç ürünü elde edilmektedir.</a:t>
            </a:r>
            <a:endParaRPr lang="tr-TR" sz="1600" dirty="0" smtClean="0"/>
          </a:p>
          <a:p>
            <a:r>
              <a:rPr lang="tr-TR" dirty="0" smtClean="0"/>
              <a:t/>
            </a:r>
            <a:br>
              <a:rPr lang="tr-TR" dirty="0" smtClean="0"/>
            </a:br>
            <a:endParaRPr lang="tr-TR" dirty="0"/>
          </a:p>
        </p:txBody>
      </p:sp>
      <p:pic>
        <p:nvPicPr>
          <p:cNvPr id="6" name="5 Resim" descr="prinç.jpeg"/>
          <p:cNvPicPr>
            <a:picLocks noChangeAspect="1"/>
          </p:cNvPicPr>
          <p:nvPr/>
        </p:nvPicPr>
        <p:blipFill>
          <a:blip r:embed="rId2"/>
          <a:stretch>
            <a:fillRect/>
          </a:stretch>
        </p:blipFill>
        <p:spPr>
          <a:xfrm rot="404110">
            <a:off x="5404068" y="998185"/>
            <a:ext cx="3753039" cy="2227791"/>
          </a:xfrm>
          <a:prstGeom prst="ellipse">
            <a:avLst/>
          </a:prstGeom>
          <a:ln>
            <a:noFill/>
          </a:ln>
          <a:effectLst>
            <a:softEdge rad="112500"/>
          </a:effectLst>
        </p:spPr>
      </p:pic>
      <p:pic>
        <p:nvPicPr>
          <p:cNvPr id="7" name="6 Resim" descr="prinç2.jpeg"/>
          <p:cNvPicPr>
            <a:picLocks noChangeAspect="1"/>
          </p:cNvPicPr>
          <p:nvPr/>
        </p:nvPicPr>
        <p:blipFill>
          <a:blip r:embed="rId3"/>
          <a:stretch>
            <a:fillRect/>
          </a:stretch>
        </p:blipFill>
        <p:spPr>
          <a:xfrm>
            <a:off x="-142908" y="3286124"/>
            <a:ext cx="3357554" cy="168021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8" name="7 Resim" descr="prinç 44.jpeg"/>
          <p:cNvPicPr>
            <a:picLocks noChangeAspect="1"/>
          </p:cNvPicPr>
          <p:nvPr/>
        </p:nvPicPr>
        <p:blipFill>
          <a:blip r:embed="rId4"/>
          <a:stretch>
            <a:fillRect/>
          </a:stretch>
        </p:blipFill>
        <p:spPr>
          <a:xfrm>
            <a:off x="4071934" y="4500570"/>
            <a:ext cx="4857784" cy="22145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9 Dikdörtgen"/>
          <p:cNvSpPr/>
          <p:nvPr/>
        </p:nvSpPr>
        <p:spPr>
          <a:xfrm>
            <a:off x="0" y="1428736"/>
            <a:ext cx="5072082" cy="1384995"/>
          </a:xfrm>
          <a:prstGeom prst="rect">
            <a:avLst/>
          </a:prstGeom>
        </p:spPr>
        <p:txBody>
          <a:bodyPr wrap="square">
            <a:spAutoFit/>
          </a:bodyPr>
          <a:lstStyle/>
          <a:p>
            <a:r>
              <a:rPr lang="tr-TR" sz="1400" b="1" dirty="0" smtClean="0"/>
              <a:t>İl düzeyinde yoğunlaşmanın görüldüğü pirinç üretiminde Edirne %43, Samsun %14, Balıkesir %12, Çanakkale %7 ve Çorum %6’lık bir paya sahiptir. 5 ildeki üretim, toplam üretimin %82’sini oluşturmaktadır. Kalan %18’lik kısım da Bursa, Sinop, Tekirdağ, Kırklareli, Çankırı, Mersin ve Diyarbakır illerinden karşılanmaktadır.</a:t>
            </a:r>
            <a:endParaRPr lang="tr-TR" sz="1400" dirty="0"/>
          </a:p>
        </p:txBody>
      </p:sp>
      <p:sp>
        <p:nvSpPr>
          <p:cNvPr id="12" name="11 Metin kutusu"/>
          <p:cNvSpPr txBox="1"/>
          <p:nvPr/>
        </p:nvSpPr>
        <p:spPr>
          <a:xfrm>
            <a:off x="4357686" y="3214686"/>
            <a:ext cx="4429156" cy="1631216"/>
          </a:xfrm>
          <a:prstGeom prst="rect">
            <a:avLst/>
          </a:prstGeom>
          <a:noFill/>
        </p:spPr>
        <p:txBody>
          <a:bodyPr wrap="square" rtlCol="0">
            <a:spAutoFit/>
          </a:bodyPr>
          <a:lstStyle/>
          <a:p>
            <a:pPr algn="just"/>
            <a:r>
              <a:rPr lang="tr-TR" sz="1600" b="1" dirty="0" smtClean="0">
                <a:solidFill>
                  <a:schemeClr val="accent6">
                    <a:lumMod val="60000"/>
                    <a:lumOff val="40000"/>
                  </a:schemeClr>
                </a:solidFill>
              </a:rPr>
              <a:t> </a:t>
            </a:r>
            <a:r>
              <a:rPr lang="tr-TR" sz="1600" b="1" dirty="0" smtClean="0">
                <a:solidFill>
                  <a:srgbClr val="FF0000"/>
                </a:solidFill>
              </a:rPr>
              <a:t>ÖNEMLİ: </a:t>
            </a:r>
            <a:r>
              <a:rPr lang="tr-TR" sz="1600" b="1" dirty="0" smtClean="0">
                <a:solidFill>
                  <a:schemeClr val="accent6">
                    <a:lumMod val="60000"/>
                    <a:lumOff val="40000"/>
                  </a:schemeClr>
                </a:solidFill>
              </a:rPr>
              <a:t>Üretim yapılan alanlarda ortaya çıkan sivrisinekler, sıtma hastalığına yol açabildiğinden genellikle yerleşmelerden uzak yerlerde çeltik tarımı yapılmaktadır.</a:t>
            </a:r>
            <a:endParaRPr lang="tr-TR" sz="1600" dirty="0" smtClean="0">
              <a:solidFill>
                <a:schemeClr val="accent6">
                  <a:lumMod val="60000"/>
                  <a:lumOff val="40000"/>
                </a:schemeClr>
              </a:solidFill>
            </a:endParaRPr>
          </a:p>
          <a:p>
            <a:r>
              <a:rPr lang="tr-TR" dirty="0" smtClean="0"/>
              <a:t/>
            </a:r>
            <a:br>
              <a:rPr lang="tr-TR" dirty="0" smtClean="0"/>
            </a:br>
            <a:endParaRPr lang="tr-TR" dirty="0"/>
          </a:p>
        </p:txBody>
      </p:sp>
      <p:sp>
        <p:nvSpPr>
          <p:cNvPr id="13" name="12 Metin kutusu"/>
          <p:cNvSpPr txBox="1"/>
          <p:nvPr/>
        </p:nvSpPr>
        <p:spPr>
          <a:xfrm>
            <a:off x="285720" y="5500702"/>
            <a:ext cx="3286148" cy="923330"/>
          </a:xfrm>
          <a:prstGeom prst="rect">
            <a:avLst/>
          </a:prstGeom>
          <a:noFill/>
        </p:spPr>
        <p:txBody>
          <a:bodyPr wrap="square" rtlCol="0">
            <a:spAutoFit/>
          </a:bodyPr>
          <a:lstStyle/>
          <a:p>
            <a:r>
              <a:rPr lang="tr-TR" b="1" dirty="0" smtClean="0">
                <a:solidFill>
                  <a:srgbClr val="FF0000"/>
                </a:solidFill>
              </a:rPr>
              <a:t>2024 YILINDA İLK KEZ TOPLAM 1 MİLYON TON ÇELTİK ÜRETİMİ GERÇEKLEŞMİŞTİR.</a:t>
            </a:r>
            <a:endParaRPr lang="tr-TR" b="1" dirty="0">
              <a:solidFill>
                <a:srgbClr val="FF0000"/>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627</TotalTime>
  <Words>2001</Words>
  <PresentationFormat>Ekran Gösterisi (4:3)</PresentationFormat>
  <Paragraphs>223</Paragraphs>
  <Slides>38</Slides>
  <Notes>0</Notes>
  <HiddenSlides>0</HiddenSlides>
  <MMClips>0</MMClips>
  <ScaleCrop>false</ScaleCrop>
  <HeadingPairs>
    <vt:vector size="4" baseType="variant">
      <vt:variant>
        <vt:lpstr>Tema</vt:lpstr>
      </vt:variant>
      <vt:variant>
        <vt:i4>1</vt:i4>
      </vt:variant>
      <vt:variant>
        <vt:lpstr>Slayt Başlıkları</vt:lpstr>
      </vt:variant>
      <vt:variant>
        <vt:i4>38</vt:i4>
      </vt:variant>
    </vt:vector>
  </HeadingPairs>
  <TitlesOfParts>
    <vt:vector size="39" baseType="lpstr">
      <vt:lpstr>Gündönümü</vt:lpstr>
      <vt:lpstr>Slayt 1</vt:lpstr>
      <vt:lpstr>  TARIM NEDİR?   </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NİTRO</dc:creator>
  <cp:lastModifiedBy>NİTRO</cp:lastModifiedBy>
  <cp:revision>67</cp:revision>
  <dcterms:created xsi:type="dcterms:W3CDTF">2025-11-26T16:27:33Z</dcterms:created>
  <dcterms:modified xsi:type="dcterms:W3CDTF">2025-11-28T11:02:45Z</dcterms:modified>
</cp:coreProperties>
</file>