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9C5932B-4012-2F0B-EE93-4728C2FB47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8FC5F351-B8B6-4974-7D21-6C3D099BC8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2929800-C4A7-79EE-4B5E-127099F23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EA4D6-BD89-4606-9D08-EA2340C09AE5}" type="datetimeFigureOut">
              <a:rPr lang="tr-TR" smtClean="0"/>
              <a:t>26.12.2022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EBEC41E-01F8-2334-B008-1AB658129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83D3FD1-68BA-B999-BC3E-15163390C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5E811-D037-4A15-8CFA-1AE1BC33F47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3676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856B2A6-BCB0-0D48-A343-48425A0A4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2311CA39-5736-EF57-28E8-787D3CAB02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0C9C5B0-3BD3-1D29-8D5A-C53E711CD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EA4D6-BD89-4606-9D08-EA2340C09AE5}" type="datetimeFigureOut">
              <a:rPr lang="tr-TR" smtClean="0"/>
              <a:t>26.12.2022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35B7B3C-D7B7-1E8B-3336-736CA2F39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EF440A0-9D78-8210-8DA9-39AE3593D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5E811-D037-4A15-8CFA-1AE1BC33F47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2941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016C22B8-6A0B-7C2D-0A74-6E72ACC329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C459BA67-5F2F-6411-3C7C-0764929E99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7C5A43F-7DC2-7D8F-B703-D4CD8C71C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EA4D6-BD89-4606-9D08-EA2340C09AE5}" type="datetimeFigureOut">
              <a:rPr lang="tr-TR" smtClean="0"/>
              <a:t>26.12.2022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E64DEAE-1D7C-979A-4049-7CFA39336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4607F88-B1A3-320F-E017-FCEC860F9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5E811-D037-4A15-8CFA-1AE1BC33F47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4334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97B5D84-4604-B9DF-3799-184678619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E7031C1-B6D0-198B-EA56-12DCCCD0AA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1CF0D5D-1FD1-1788-96C5-AD52252EF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EA4D6-BD89-4606-9D08-EA2340C09AE5}" type="datetimeFigureOut">
              <a:rPr lang="tr-TR" smtClean="0"/>
              <a:t>26.12.2022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9534D84-E251-83DB-E0C6-55104AF3C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9D8189B-D79A-8B32-070C-2593FBF98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5E811-D037-4A15-8CFA-1AE1BC33F47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0138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80170D1-29FB-A5BF-33C0-0700E183D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9ED4B48-616D-E72E-4D2B-9EB43C3E16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58D8B6F-661D-16BF-5EAE-FACE9A627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EA4D6-BD89-4606-9D08-EA2340C09AE5}" type="datetimeFigureOut">
              <a:rPr lang="tr-TR" smtClean="0"/>
              <a:t>26.12.2022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4CEB2F0-71E7-2787-FBC8-D9AAA711E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488C2D2-84AA-4E2E-457A-287A93CE4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5E811-D037-4A15-8CFA-1AE1BC33F47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5295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1867C50-A835-3C8A-BF32-0C3325505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BC06154-D656-6CF2-6B5F-58611F5A30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72E10C36-4EFE-2B6B-47B5-DB2DA0B5B2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9C9B9B7E-DF0C-EB00-1366-67D617047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EA4D6-BD89-4606-9D08-EA2340C09AE5}" type="datetimeFigureOut">
              <a:rPr lang="tr-TR" smtClean="0"/>
              <a:t>26.12.2022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696A90F4-B167-A272-BA13-BC2D894FB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467F015-D34B-9327-1D64-46083062F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5E811-D037-4A15-8CFA-1AE1BC33F47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2909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693EB0B-A813-2A5B-468D-3B4A4488A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B54F3758-EF86-8C5D-5C0E-E73C444186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3D79886E-B18F-4E76-765B-2F47B42753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9AD216F7-3DC2-A926-1BE2-36407FAEBB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19E61FFC-A236-C48A-EB2A-D01AEA0835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071DBEA2-32F3-33D9-7838-2687AEC31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EA4D6-BD89-4606-9D08-EA2340C09AE5}" type="datetimeFigureOut">
              <a:rPr lang="tr-TR" smtClean="0"/>
              <a:t>26.12.2022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4E4E57A0-5BB4-BE47-9CC6-69D368DFA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B2EDC792-973E-59EF-324D-5E9A12BC8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5E811-D037-4A15-8CFA-1AE1BC33F47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85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8B3D367-EF61-6A5E-1F2E-AD7E46B45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E194854C-8740-D38C-4C2B-1FEFE6BD3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EA4D6-BD89-4606-9D08-EA2340C09AE5}" type="datetimeFigureOut">
              <a:rPr lang="tr-TR" smtClean="0"/>
              <a:t>26.12.2022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5A8E021F-B767-B54C-C472-AD7A9C6BF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7AC21DDF-8766-C24D-1F2A-EF8E203F2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5E811-D037-4A15-8CFA-1AE1BC33F47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5573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366EEAE7-2572-0C48-7812-32149DDA5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EA4D6-BD89-4606-9D08-EA2340C09AE5}" type="datetimeFigureOut">
              <a:rPr lang="tr-TR" smtClean="0"/>
              <a:t>26.12.2022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5C46360F-3DAF-C8FD-77FA-FBB1681C6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0B4ED44B-CAE1-579F-6313-5DDF17AF3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5E811-D037-4A15-8CFA-1AE1BC33F47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1851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D1B0286-AFC8-8F40-F5CC-965C722A6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412D4B-68D8-F612-EBE4-FA2F0126B3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E064CB19-D558-E50B-EFAB-AC11731F5A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D11845F0-166C-0173-FF75-BF90498FB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EA4D6-BD89-4606-9D08-EA2340C09AE5}" type="datetimeFigureOut">
              <a:rPr lang="tr-TR" smtClean="0"/>
              <a:t>26.12.2022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D5A49A9-61B5-E45D-5B85-CB9C6BCD1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10A2DB5-C796-51B6-89C9-08373A027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5E811-D037-4A15-8CFA-1AE1BC33F47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3290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0417C3F-DDC1-5676-8EB5-6CF981F8A3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9F443847-474B-8E67-3CD8-0EED85503C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410203FA-BE2B-C361-82C7-76013516A5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493AB2A-9D6C-99B8-2CEE-794EC7513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EA4D6-BD89-4606-9D08-EA2340C09AE5}" type="datetimeFigureOut">
              <a:rPr lang="tr-TR" smtClean="0"/>
              <a:t>26.12.2022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836E9FAC-B15C-E98A-327D-0160F7B52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F4034B0C-3FA8-D8BA-748F-DC41AF08D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5E811-D037-4A15-8CFA-1AE1BC33F47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2835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59EDDD67-E6DD-61C3-43A4-8ADE36EC4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958FC4EA-65F9-5215-96D6-0231B3D6EF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EB607F3-D62F-B785-B8B7-8F0A28EB9B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EA4D6-BD89-4606-9D08-EA2340C09AE5}" type="datetimeFigureOut">
              <a:rPr lang="tr-TR" smtClean="0"/>
              <a:t>26.12.2022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8B6B944-A8C0-0B48-F151-26B4A12239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B3BA619-2BE6-9317-5C5F-A80D9A0DD9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95E811-D037-4A15-8CFA-1AE1BC33F47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5281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C83F9D7D-8B7D-49DF-AA94-0A9A8D6710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33" name="Rectangle 1032">
            <a:extLst>
              <a:ext uri="{FF2B5EF4-FFF2-40B4-BE49-F238E27FC236}">
                <a16:creationId xmlns:a16="http://schemas.microsoft.com/office/drawing/2014/main" id="{5707F116-8EC0-4822-9067-186AC8C96E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6838596" y="1327668"/>
            <a:ext cx="4225136" cy="422513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035" name="Freeform: Shape 1034">
            <a:extLst>
              <a:ext uri="{FF2B5EF4-FFF2-40B4-BE49-F238E27FC236}">
                <a16:creationId xmlns:a16="http://schemas.microsoft.com/office/drawing/2014/main" id="{49F1A7E4-819D-4D21-8E8B-32671A9F9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6274246" y="753376"/>
            <a:ext cx="5353835" cy="5353835"/>
          </a:xfrm>
          <a:custGeom>
            <a:avLst/>
            <a:gdLst>
              <a:gd name="connsiteX0" fmla="*/ 690507 w 5353835"/>
              <a:gd name="connsiteY0" fmla="*/ 5273742 h 5353835"/>
              <a:gd name="connsiteX1" fmla="*/ 4938299 w 5353835"/>
              <a:gd name="connsiteY1" fmla="*/ 5273742 h 5353835"/>
              <a:gd name="connsiteX2" fmla="*/ 4858206 w 5353835"/>
              <a:gd name="connsiteY2" fmla="*/ 5353835 h 5353835"/>
              <a:gd name="connsiteX3" fmla="*/ 770600 w 5353835"/>
              <a:gd name="connsiteY3" fmla="*/ 5353835 h 5353835"/>
              <a:gd name="connsiteX4" fmla="*/ 433255 w 5353835"/>
              <a:gd name="connsiteY4" fmla="*/ 80093 h 5353835"/>
              <a:gd name="connsiteX5" fmla="*/ 513348 w 5353835"/>
              <a:gd name="connsiteY5" fmla="*/ 0 h 5353835"/>
              <a:gd name="connsiteX6" fmla="*/ 5353835 w 5353835"/>
              <a:gd name="connsiteY6" fmla="*/ 0 h 5353835"/>
              <a:gd name="connsiteX7" fmla="*/ 5353835 w 5353835"/>
              <a:gd name="connsiteY7" fmla="*/ 4858206 h 5353835"/>
              <a:gd name="connsiteX8" fmla="*/ 5273742 w 5353835"/>
              <a:gd name="connsiteY8" fmla="*/ 4938299 h 5353835"/>
              <a:gd name="connsiteX9" fmla="*/ 5273742 w 5353835"/>
              <a:gd name="connsiteY9" fmla="*/ 80093 h 5353835"/>
              <a:gd name="connsiteX10" fmla="*/ 0 w 5353835"/>
              <a:gd name="connsiteY10" fmla="*/ 513348 h 5353835"/>
              <a:gd name="connsiteX11" fmla="*/ 80093 w 5353835"/>
              <a:gd name="connsiteY11" fmla="*/ 433255 h 5353835"/>
              <a:gd name="connsiteX12" fmla="*/ 80093 w 5353835"/>
              <a:gd name="connsiteY12" fmla="*/ 4663328 h 5353835"/>
              <a:gd name="connsiteX13" fmla="*/ 0 w 5353835"/>
              <a:gd name="connsiteY13" fmla="*/ 4583235 h 5353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353835" h="5353835">
                <a:moveTo>
                  <a:pt x="690507" y="5273742"/>
                </a:moveTo>
                <a:lnTo>
                  <a:pt x="4938299" y="5273742"/>
                </a:lnTo>
                <a:lnTo>
                  <a:pt x="4858206" y="5353835"/>
                </a:lnTo>
                <a:lnTo>
                  <a:pt x="770600" y="5353835"/>
                </a:lnTo>
                <a:close/>
                <a:moveTo>
                  <a:pt x="433255" y="80093"/>
                </a:moveTo>
                <a:lnTo>
                  <a:pt x="513348" y="0"/>
                </a:lnTo>
                <a:lnTo>
                  <a:pt x="5353835" y="0"/>
                </a:lnTo>
                <a:lnTo>
                  <a:pt x="5353835" y="4858206"/>
                </a:lnTo>
                <a:lnTo>
                  <a:pt x="5273742" y="4938299"/>
                </a:lnTo>
                <a:lnTo>
                  <a:pt x="5273742" y="80093"/>
                </a:lnTo>
                <a:close/>
                <a:moveTo>
                  <a:pt x="0" y="513348"/>
                </a:moveTo>
                <a:lnTo>
                  <a:pt x="80093" y="433255"/>
                </a:lnTo>
                <a:lnTo>
                  <a:pt x="80093" y="4663328"/>
                </a:lnTo>
                <a:lnTo>
                  <a:pt x="0" y="45832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BDB64A28-529F-5E75-FF76-65CB1F2494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2" y="4446401"/>
            <a:ext cx="4596452" cy="2840164"/>
          </a:xfrm>
          <a:noFill/>
        </p:spPr>
        <p:txBody>
          <a:bodyPr anchor="ctr">
            <a:normAutofit/>
          </a:bodyPr>
          <a:lstStyle/>
          <a:p>
            <a:r>
              <a:rPr lang="tr-TR" sz="3600" dirty="0">
                <a:solidFill>
                  <a:srgbClr val="080808"/>
                </a:solidFill>
              </a:rPr>
              <a:t>AYŞENUR YAMAN</a:t>
            </a:r>
            <a:br>
              <a:rPr lang="tr-TR" sz="3600" dirty="0">
                <a:solidFill>
                  <a:srgbClr val="080808"/>
                </a:solidFill>
              </a:rPr>
            </a:br>
            <a:r>
              <a:rPr lang="tr-TR" sz="3600" dirty="0">
                <a:solidFill>
                  <a:srgbClr val="080808"/>
                </a:solidFill>
              </a:rPr>
              <a:t>EGE ÜNİVERSİTESİ</a:t>
            </a:r>
            <a:br>
              <a:rPr lang="tr-TR" sz="3600" dirty="0">
                <a:solidFill>
                  <a:srgbClr val="080808"/>
                </a:solidFill>
              </a:rPr>
            </a:br>
            <a:r>
              <a:rPr lang="tr-TR" sz="3600" dirty="0">
                <a:solidFill>
                  <a:srgbClr val="080808"/>
                </a:solidFill>
              </a:rPr>
              <a:t>GAZETECİLİK 3. SINIF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62845D7E-E5CB-FB69-6BD7-332348278C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63947" y="2834854"/>
            <a:ext cx="3954928" cy="1210762"/>
          </a:xfrm>
          <a:noFill/>
        </p:spPr>
        <p:txBody>
          <a:bodyPr>
            <a:normAutofit/>
          </a:bodyPr>
          <a:lstStyle/>
          <a:p>
            <a:r>
              <a:rPr lang="tr-TR" sz="3200" dirty="0">
                <a:solidFill>
                  <a:srgbClr val="FF0000"/>
                </a:solidFill>
              </a:rPr>
              <a:t>MEDYA DİLİ VE DİLİN DOĞRU KULLANIMI</a:t>
            </a:r>
          </a:p>
        </p:txBody>
      </p:sp>
      <p:sp>
        <p:nvSpPr>
          <p:cNvPr id="1037" name="Freeform: Shape 1036">
            <a:extLst>
              <a:ext uri="{FF2B5EF4-FFF2-40B4-BE49-F238E27FC236}">
                <a16:creationId xmlns:a16="http://schemas.microsoft.com/office/drawing/2014/main" id="{6D6E3EFD-925A-40CD-8E14-FDD4E6DDC6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7170340" cy="5062213"/>
          </a:xfrm>
          <a:custGeom>
            <a:avLst/>
            <a:gdLst>
              <a:gd name="connsiteX0" fmla="*/ 7170340 w 7170340"/>
              <a:gd name="connsiteY0" fmla="*/ 0 h 5062213"/>
              <a:gd name="connsiteX1" fmla="*/ 7170340 w 7170340"/>
              <a:gd name="connsiteY1" fmla="*/ 2954084 h 5062213"/>
              <a:gd name="connsiteX2" fmla="*/ 5062211 w 7170340"/>
              <a:gd name="connsiteY2" fmla="*/ 5062213 h 5062213"/>
              <a:gd name="connsiteX3" fmla="*/ 0 w 7170340"/>
              <a:gd name="connsiteY3" fmla="*/ 2 h 5062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170340" h="5062213">
                <a:moveTo>
                  <a:pt x="7170340" y="0"/>
                </a:moveTo>
                <a:lnTo>
                  <a:pt x="7170340" y="2954084"/>
                </a:lnTo>
                <a:lnTo>
                  <a:pt x="5062211" y="5062213"/>
                </a:lnTo>
                <a:lnTo>
                  <a:pt x="0" y="2"/>
                </a:lnTo>
                <a:close/>
              </a:path>
            </a:pathLst>
          </a:cu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026" name="Picture 2" descr="Konev Logo">
            <a:extLst>
              <a:ext uri="{FF2B5EF4-FFF2-40B4-BE49-F238E27FC236}">
                <a16:creationId xmlns:a16="http://schemas.microsoft.com/office/drawing/2014/main" id="{15C5E126-804C-A996-0085-4133D998D7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3829" y="647313"/>
            <a:ext cx="5653445" cy="2202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9" name="Rectangle 1038">
            <a:extLst>
              <a:ext uri="{FF2B5EF4-FFF2-40B4-BE49-F238E27FC236}">
                <a16:creationId xmlns:a16="http://schemas.microsoft.com/office/drawing/2014/main" id="{3A91C067-F707-44D1-A9C2-9913E6ADC6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11832" y="4010957"/>
            <a:ext cx="870888" cy="87088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1" name="Rectangle 1040">
            <a:extLst>
              <a:ext uri="{FF2B5EF4-FFF2-40B4-BE49-F238E27FC236}">
                <a16:creationId xmlns:a16="http://schemas.microsoft.com/office/drawing/2014/main" id="{52329D9A-3D48-4B69-939D-2A480F1478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61203" y="5394406"/>
            <a:ext cx="856138" cy="85613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3" name="Rectangle 1042">
            <a:extLst>
              <a:ext uri="{FF2B5EF4-FFF2-40B4-BE49-F238E27FC236}">
                <a16:creationId xmlns:a16="http://schemas.microsoft.com/office/drawing/2014/main" id="{2D5CC4CB-7B78-480A-A0AE-A8A35C08E1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314455" y="5398229"/>
            <a:ext cx="381459" cy="381459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5" name="Rectangle 1044">
            <a:extLst>
              <a:ext uri="{FF2B5EF4-FFF2-40B4-BE49-F238E27FC236}">
                <a16:creationId xmlns:a16="http://schemas.microsoft.com/office/drawing/2014/main" id="{DC580C66-5435-4F00-873E-679D3D5049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675779" y="5848285"/>
            <a:ext cx="714978" cy="71497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7" name="Isosceles Triangle 1046">
            <a:extLst>
              <a:ext uri="{FF2B5EF4-FFF2-40B4-BE49-F238E27FC236}">
                <a16:creationId xmlns:a16="http://schemas.microsoft.com/office/drawing/2014/main" id="{B4AFD177-1A38-4FAE-87D4-840AE22C86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92600" y="5474491"/>
            <a:ext cx="2767017" cy="1383509"/>
          </a:xfrm>
          <a:prstGeom prst="triangle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879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9CDAD2D-0490-CF4C-EB4A-950CA2676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40160"/>
            <a:ext cx="10515600" cy="1325563"/>
          </a:xfrm>
        </p:spPr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İÇİNDEKİLER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0B3E816-D92B-AEAA-97E1-1F3BDD84DE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368"/>
            <a:ext cx="10515600" cy="4351338"/>
          </a:xfrm>
        </p:spPr>
        <p:txBody>
          <a:bodyPr/>
          <a:lstStyle/>
          <a:p>
            <a:r>
              <a:rPr lang="tr-TR" dirty="0"/>
              <a:t>MEDYA OKURYAZARLIĞI</a:t>
            </a:r>
          </a:p>
          <a:p>
            <a:r>
              <a:rPr lang="tr-TR" dirty="0"/>
              <a:t>BİLİNÇLİ MEDYA KULLANIMI </a:t>
            </a:r>
          </a:p>
          <a:p>
            <a:r>
              <a:rPr lang="tr-TR" dirty="0"/>
              <a:t>HABERDE ŞİDDET SÖYLEMİ</a:t>
            </a:r>
          </a:p>
          <a:p>
            <a:r>
              <a:rPr lang="tr-TR" dirty="0"/>
              <a:t>MEDYA DİLİNİN DOĞRU KULLANIMI</a:t>
            </a:r>
          </a:p>
        </p:txBody>
      </p:sp>
    </p:spTree>
    <p:extLst>
      <p:ext uri="{BB962C8B-B14F-4D97-AF65-F5344CB8AC3E}">
        <p14:creationId xmlns:p14="http://schemas.microsoft.com/office/powerpoint/2010/main" val="3021224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0C3097B-F0EA-E36B-98BE-E18A72081C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36465"/>
            <a:ext cx="10515600" cy="1325563"/>
          </a:xfrm>
        </p:spPr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MEDYA OKURYAZARLIĞI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FBADB98-39F8-4F9F-99F5-00A080E533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68685"/>
            <a:ext cx="10515600" cy="4351338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Medya okuryazarlığı haber yorumlamak, okuduğumuzu anlamak için büyük önem taşır. </a:t>
            </a:r>
            <a:r>
              <a:rPr lang="tr-T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Medya okuryazarlığı; yaygın kabul gören tanımıyla, çeşitli türden (görsel, işitsel, basılı, vb.) medya mesajlarına erişebilme, erişilen medyaları eleştirel bakış açısıyla çözümleyip değerlendirebilme ve kendi medya iletilerini üretebilme becerisidir.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Medyanın olumlu olumsuz etkileri tahmin ettiğimizden daha fazla olabilir. Olumsuz etkileri azaltmak adına medya okuryazarlığını öğrenmeli, daha bilinçli tüketiciler olmalıyız.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20033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0B078A2-89C6-7176-B08D-5B6466853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BİLİNÇLİ MEDYA KULLANIMI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65CACE-1206-A479-2DA2-4ABF828544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Haberlerde kullanılan dilde verilen detaylar zaman zaman yanlış kullanılmış olabiliyor. Yetersiz sansür, tarafsız olmama durumları dilin yanlış kullanımına sebep oluyor.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Burada habercinin payına düşen profesyonel şekilde tarafsız bir haber yapması; okuyucunun üzerine düşen ise bilinçli bir şekilde haberleri okumak ve yorumlamaktır.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Profesyonel haber tarafsız, nesnel ve yorum katmadan yalnızca bilgi vererek yapılabilir.  Haberler evrensel olarak dili en az değişen metin türüdür. Okur/izleyici açısından, inanılırlık, güvenilirlik oluşturulması gereken metin türüdür. Bunu sağlamak üzere çeşitli anlatı teknikleri uygulanır.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4804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9FE8FDC-31F8-D840-76EA-38F2FB9A4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79171"/>
            <a:ext cx="10515600" cy="1325563"/>
          </a:xfrm>
        </p:spPr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HABERDE ŞİDDET SÖYLEMİ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C9613EE-217F-9C14-76F9-C9BAC75C24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04734"/>
            <a:ext cx="10515600" cy="4351338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Haberlerde şiddet olgusunu tartışabilmek için de öncelikle yaşadığımız toplumu ve bu toplumun yarattığı gazetecilik pratiğini gözden geçirmek gerekir.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Yaşanılan toplumda şiddet nasıl karşılanıyor, alınan tepkiler nasıl oluyor bunlara bakmadan bir haber dili oluşturmak mümkün değil. Haberde şiddeti normalleştirmek etiğe aykırı bir durum.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Türkiye’de, eşik bekçileri/</a:t>
            </a:r>
            <a:r>
              <a:rPr lang="tr-TR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gatekeeper’lar</a:t>
            </a:r>
            <a:r>
              <a:rPr lang="tr-T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/editörler şiddet, sansasyon ve skandalın, diğer olaylar ve durumlara nispeten daha büyük haber değeri taşıdığını düşünürler.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53064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EC4E855-CDC5-9324-C32A-603BD4A60B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02454"/>
            <a:ext cx="10515600" cy="1325563"/>
          </a:xfrm>
        </p:spPr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BİLİNÇLİ MEDYA KULLANIMI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AB31A73-A9BE-98AF-A786-2D7E97BDF3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4351338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 nedenle, kan, şiddet, çatışma içerikli haberler gazetelerin birinci sayfada yer alır; mağdurların fotoğrafları büyükçe yayımlanır, suç ve suçluluğa ilişkin söylem kurgulanırken, sayısız etik ihlal olur ve olay gerçeklik zemininden kayar.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Bilinçli okuyucular şiddet içerikli haberlerde sansüre, etik kurallarına ve fail aklama durumlarına dikkat ederler.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Örneğin Türkiye’de şiddet haberleri her zaman ayrıcalıklı olur, kan varsa manşet olur düşüncesiyle yola çıkılarak mağdurun hakları ihlal edilir.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194971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1A40EC0-FEB8-0918-7E0E-89C532B071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Picture 2" descr="Şefika Etik&amp;#39;i sırtından bıçaklayan kocaya müebbet">
            <a:extLst>
              <a:ext uri="{FF2B5EF4-FFF2-40B4-BE49-F238E27FC236}">
                <a16:creationId xmlns:a16="http://schemas.microsoft.com/office/drawing/2014/main" id="{96628228-07F6-4866-8F5C-7742FED2458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15349" y="1836763"/>
            <a:ext cx="7261568" cy="363078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273180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6E6260C-4EB1-D34C-94C7-E708541481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719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AF2DFA5-F7E6-7637-FDA8-E09DDF10D3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2212" y="1344858"/>
            <a:ext cx="10515600" cy="4351338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 örnekte görüldüğü gibi gazetenin manşetinde büyük boy yer alan bir mağdur fotoğrafı var. Mağdur yakınlarını zor duruma düşüren ve etik ihlali yapılan bir durum.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 tip haberlerde son derece sansür uygulanmalı, mağdurun açık, kanlı, olay anından yüzünün göründüğü fotoğraflar paylaşılmamalı ve mağdurun ismi verilmemeli.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Bunun yerine fail fotoğrafları manşette yer almalı. Kimileri tarafından faili hedef göstermek olarak ele alınsa da etik açıdan en doğru tercih bu olur.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786923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6243802-E822-63CB-A0CF-CE0A43964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719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DC3B010-9576-BDD7-0A12-2B2ADAD53A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7467"/>
            <a:ext cx="10515600" cy="4782565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Haberde cinayete, şiddete dair detaylar verilmemeli, faili aklayıcı cümleler kullanılmamalı, fail ve mağdur ilişkisi şiddeti geçerli kılar şekilde belirtilmemeli.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Bilinçli okuyucular bu konuda ortak bir fikirle hareket etmeli ve medyaya tepkisini göstermelidirler.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Medya dilinin son zamanlarda bu konuda önemli adımlar attığını, bu şekilde dikkat çekmek yerine şiddet olayına daha bilinçli yaklaştığını ve özellikle kadın cinayetlerinde daha hassas olarak ilerleme kaydettiğini görüyoruz.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 elbette okuyucu tepkileri, etik kavramının öneminin artması sebepleriyle olmuştur.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586432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505</Words>
  <Application>Microsoft Office PowerPoint</Application>
  <PresentationFormat>Geniş ekran</PresentationFormat>
  <Paragraphs>29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AYŞENUR YAMAN EGE ÜNİVERSİTESİ GAZETECİLİK 3. SINIF</vt:lpstr>
      <vt:lpstr>İÇİNDEKİLER</vt:lpstr>
      <vt:lpstr>MEDYA OKURYAZARLIĞI</vt:lpstr>
      <vt:lpstr>BİLİNÇLİ MEDYA KULLANIMI</vt:lpstr>
      <vt:lpstr>HABERDE ŞİDDET SÖYLEMİ</vt:lpstr>
      <vt:lpstr>BİLİNÇLİ MEDYA KULLANIMI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AYŞENUR YAMAN EGE ÜNİVERSİTESİ GAZETECİLİK 3. SINIF</dc:title>
  <dc:creator>nur yaman</dc:creator>
  <cp:lastModifiedBy>nur yaman</cp:lastModifiedBy>
  <cp:revision>1</cp:revision>
  <dcterms:created xsi:type="dcterms:W3CDTF">2022-12-25T22:02:54Z</dcterms:created>
  <dcterms:modified xsi:type="dcterms:W3CDTF">2022-12-25T22:26:17Z</dcterms:modified>
</cp:coreProperties>
</file>