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106083A-BB34-4EFD-9A05-C823A08BDB11}" type="datetimeFigureOut">
              <a:rPr lang="tr-TR" smtClean="0"/>
              <a:t>12.02.2025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3147932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106083A-BB34-4EFD-9A05-C823A08BDB11}" type="datetimeFigureOut">
              <a:rPr lang="tr-TR" smtClean="0"/>
              <a:t>12.02.2025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1031351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106083A-BB34-4EFD-9A05-C823A08BDB11}" type="datetimeFigureOut">
              <a:rPr lang="tr-TR" smtClean="0"/>
              <a:t>12.02.2025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56BA8E-7389-4D5A-BECC-FA3584ECBAB2}"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927439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106083A-BB34-4EFD-9A05-C823A08BDB11}" type="datetimeFigureOut">
              <a:rPr lang="tr-TR" smtClean="0"/>
              <a:t>12.02.2025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3685042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106083A-BB34-4EFD-9A05-C823A08BDB11}" type="datetimeFigureOut">
              <a:rPr lang="tr-TR" smtClean="0"/>
              <a:t>12.02.2025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56BA8E-7389-4D5A-BECC-FA3584ECBAB2}"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76548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106083A-BB34-4EFD-9A05-C823A08BDB11}" type="datetimeFigureOut">
              <a:rPr lang="tr-TR" smtClean="0"/>
              <a:t>12.02.2025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4205561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106083A-BB34-4EFD-9A05-C823A08BDB11}" type="datetimeFigureOut">
              <a:rPr lang="tr-TR" smtClean="0"/>
              <a:t>12.02.2025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22912954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106083A-BB34-4EFD-9A05-C823A08BDB11}" type="datetimeFigureOut">
              <a:rPr lang="tr-TR" smtClean="0"/>
              <a:t>12.02.2025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1782581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Bahnschrift Light Condensed" panose="020B0502040204020203" pitchFamily="34"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p:txBody>
          <a:body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A106083A-BB34-4EFD-9A05-C823A08BDB11}" type="datetimeFigureOut">
              <a:rPr lang="tr-TR" smtClean="0"/>
              <a:t>12.02.2025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498157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106083A-BB34-4EFD-9A05-C823A08BDB11}" type="datetimeFigureOut">
              <a:rPr lang="tr-TR" smtClean="0"/>
              <a:t>12.02.2025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418807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106083A-BB34-4EFD-9A05-C823A08BDB11}" type="datetimeFigureOut">
              <a:rPr lang="tr-TR" smtClean="0"/>
              <a:t>12.02.2025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783926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106083A-BB34-4EFD-9A05-C823A08BDB11}" type="datetimeFigureOut">
              <a:rPr lang="tr-TR" smtClean="0"/>
              <a:t>12.02.2025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1613587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106083A-BB34-4EFD-9A05-C823A08BDB11}" type="datetimeFigureOut">
              <a:rPr lang="tr-TR" smtClean="0"/>
              <a:t>12.02.2025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3336986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06083A-BB34-4EFD-9A05-C823A08BDB11}" type="datetimeFigureOut">
              <a:rPr lang="tr-TR" smtClean="0"/>
              <a:t>12.02.2025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1496724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106083A-BB34-4EFD-9A05-C823A08BDB11}" type="datetimeFigureOut">
              <a:rPr lang="tr-TR" smtClean="0"/>
              <a:t>12.02.2025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3246188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106083A-BB34-4EFD-9A05-C823A08BDB11}" type="datetimeFigureOut">
              <a:rPr lang="tr-TR" smtClean="0"/>
              <a:t>12.02.2025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756BA8E-7389-4D5A-BECC-FA3584ECBAB2}" type="slidenum">
              <a:rPr lang="tr-TR" smtClean="0"/>
              <a:t>‹#›</a:t>
            </a:fld>
            <a:endParaRPr lang="tr-TR"/>
          </a:p>
        </p:txBody>
      </p:sp>
    </p:spTree>
    <p:extLst>
      <p:ext uri="{BB962C8B-B14F-4D97-AF65-F5344CB8AC3E}">
        <p14:creationId xmlns:p14="http://schemas.microsoft.com/office/powerpoint/2010/main" val="1166367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106083A-BB34-4EFD-9A05-C823A08BDB11}" type="datetimeFigureOut">
              <a:rPr lang="tr-TR" smtClean="0"/>
              <a:t>12.02.2025</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756BA8E-7389-4D5A-BECC-FA3584ECBAB2}" type="slidenum">
              <a:rPr lang="tr-TR" smtClean="0"/>
              <a:t>‹#›</a:t>
            </a:fld>
            <a:endParaRPr lang="tr-TR"/>
          </a:p>
        </p:txBody>
      </p:sp>
    </p:spTree>
    <p:extLst>
      <p:ext uri="{BB962C8B-B14F-4D97-AF65-F5344CB8AC3E}">
        <p14:creationId xmlns:p14="http://schemas.microsoft.com/office/powerpoint/2010/main" val="388651780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pPr algn="ctr"/>
            <a:r>
              <a:rPr lang="tr-TR" dirty="0" smtClean="0">
                <a:latin typeface="Bahnschrift Light Condensed" panose="020B0502040204020203" pitchFamily="34" charset="0"/>
              </a:rPr>
              <a:t>CUMHURBAŞKANI KARARI VE </a:t>
            </a:r>
            <a:br>
              <a:rPr lang="tr-TR" dirty="0" smtClean="0">
                <a:latin typeface="Bahnschrift Light Condensed" panose="020B0502040204020203" pitchFamily="34" charset="0"/>
              </a:rPr>
            </a:br>
            <a:r>
              <a:rPr lang="tr-TR" dirty="0" smtClean="0">
                <a:latin typeface="Bahnschrift Light Condensed" panose="020B0502040204020203" pitchFamily="34" charset="0"/>
              </a:rPr>
              <a:t>CUMHURBAŞKANLIĞI KARARNAMESİ FARKLARI </a:t>
            </a:r>
            <a:endParaRPr lang="tr-TR" dirty="0">
              <a:latin typeface="Bahnschrift Light Condensed" panose="020B0502040204020203" pitchFamily="34" charset="0"/>
            </a:endParaRPr>
          </a:p>
        </p:txBody>
      </p:sp>
      <p:sp>
        <p:nvSpPr>
          <p:cNvPr id="3" name="Alt Başlık 2"/>
          <p:cNvSpPr>
            <a:spLocks noGrp="1"/>
          </p:cNvSpPr>
          <p:nvPr>
            <p:ph type="subTitle" idx="1"/>
          </p:nvPr>
        </p:nvSpPr>
        <p:spPr>
          <a:xfrm>
            <a:off x="1507068" y="4306958"/>
            <a:ext cx="7212862" cy="795130"/>
          </a:xfrm>
        </p:spPr>
        <p:txBody>
          <a:bodyPr>
            <a:normAutofit/>
          </a:bodyPr>
          <a:lstStyle/>
          <a:p>
            <a:pPr algn="ctr"/>
            <a:r>
              <a:rPr lang="tr-TR" dirty="0" smtClean="0">
                <a:latin typeface="Bahnschrift Light Condensed" panose="020B0502040204020203" pitchFamily="34" charset="0"/>
              </a:rPr>
              <a:t>ZEYNEP ZİŞAN ÇAKIR </a:t>
            </a:r>
          </a:p>
          <a:p>
            <a:pPr algn="ctr"/>
            <a:r>
              <a:rPr lang="tr-TR" dirty="0" smtClean="0">
                <a:latin typeface="Bahnschrift Light Condensed" panose="020B0502040204020203" pitchFamily="34" charset="0"/>
              </a:rPr>
              <a:t>ANKARA ÜNİVERSİTESİ HUKUK </a:t>
            </a:r>
            <a:r>
              <a:rPr lang="tr-TR" smtClean="0">
                <a:latin typeface="Bahnschrift Light Condensed" panose="020B0502040204020203" pitchFamily="34" charset="0"/>
              </a:rPr>
              <a:t>FAKÜLTESİ </a:t>
            </a:r>
            <a:r>
              <a:rPr lang="tr-TR" smtClean="0">
                <a:latin typeface="Bahnschrift Light Condensed" panose="020B0502040204020203" pitchFamily="34" charset="0"/>
              </a:rPr>
              <a:t>3. </a:t>
            </a:r>
            <a:r>
              <a:rPr lang="tr-TR" dirty="0" smtClean="0">
                <a:latin typeface="Bahnschrift Light Condensed" panose="020B0502040204020203" pitchFamily="34" charset="0"/>
              </a:rPr>
              <a:t>SINIF </a:t>
            </a:r>
            <a:endParaRPr lang="tr-TR" dirty="0">
              <a:latin typeface="Bahnschrift Light Condensed" panose="020B0502040204020203" pitchFamily="34" charset="0"/>
            </a:endParaRPr>
          </a:p>
        </p:txBody>
      </p:sp>
      <p:pic>
        <p:nvPicPr>
          <p:cNvPr id="1026" name="Picture 2" descr="KONEV Öğrenci Bursları Burs Başvuruları"/>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89608" y="145772"/>
            <a:ext cx="2569870" cy="14473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3741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 </a:t>
            </a:r>
            <a:br>
              <a:rPr lang="tr-TR" dirty="0" smtClean="0"/>
            </a:br>
            <a:endParaRPr lang="tr-TR" dirty="0"/>
          </a:p>
        </p:txBody>
      </p:sp>
      <p:sp>
        <p:nvSpPr>
          <p:cNvPr id="3" name="İçerik Yer Tutucusu 2"/>
          <p:cNvSpPr>
            <a:spLocks noGrp="1"/>
          </p:cNvSpPr>
          <p:nvPr>
            <p:ph idx="1"/>
          </p:nvPr>
        </p:nvSpPr>
        <p:spPr/>
        <p:txBody>
          <a:bodyPr/>
          <a:lstStyle/>
          <a:p>
            <a:r>
              <a:rPr lang="tr-TR" dirty="0" smtClean="0"/>
              <a:t>ULUSOY Ali D.,  Türk İdare Hukuku, Yetkin Yayınları, Ankara 2021 </a:t>
            </a:r>
          </a:p>
          <a:p>
            <a:r>
              <a:rPr lang="tr-TR" dirty="0" smtClean="0"/>
              <a:t>GÖZLER Kemal, KAPLAN Gürsel, İdare Hukuku Dersleri, Ankara 2019</a:t>
            </a:r>
          </a:p>
          <a:p>
            <a:r>
              <a:rPr lang="tr-TR" dirty="0"/>
              <a:t>http://www.kasaroglu.av.tr/tr/cumhurbaskanligi-kararnameleri-ile-cumhurbaskani-kararlari-arasindaki-farklar-nelerdir</a:t>
            </a:r>
          </a:p>
        </p:txBody>
      </p:sp>
    </p:spTree>
    <p:extLst>
      <p:ext uri="{BB962C8B-B14F-4D97-AF65-F5344CB8AC3E}">
        <p14:creationId xmlns:p14="http://schemas.microsoft.com/office/powerpoint/2010/main" val="3527189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Bahnschrift Light Condensed" panose="020B0502040204020203" pitchFamily="34" charset="0"/>
              </a:rPr>
              <a:t>İÇİNDEKİLER </a:t>
            </a:r>
            <a:br>
              <a:rPr lang="tr-TR" dirty="0" smtClean="0">
                <a:latin typeface="Bahnschrift Light Condensed" panose="020B0502040204020203" pitchFamily="34" charset="0"/>
              </a:rPr>
            </a:br>
            <a:endParaRPr lang="tr-TR" dirty="0">
              <a:latin typeface="Bahnschrift Light Condensed" panose="020B0502040204020203" pitchFamily="34" charset="0"/>
            </a:endParaRPr>
          </a:p>
        </p:txBody>
      </p:sp>
      <p:sp>
        <p:nvSpPr>
          <p:cNvPr id="3" name="İçerik Yer Tutucusu 2"/>
          <p:cNvSpPr>
            <a:spLocks noGrp="1"/>
          </p:cNvSpPr>
          <p:nvPr>
            <p:ph idx="1"/>
          </p:nvPr>
        </p:nvSpPr>
        <p:spPr/>
        <p:txBody>
          <a:bodyPr/>
          <a:lstStyle/>
          <a:p>
            <a:pPr marL="0" indent="0">
              <a:buNone/>
            </a:pPr>
            <a:endParaRPr lang="tr-TR" dirty="0" smtClean="0">
              <a:latin typeface="Bahnschrift Light Condensed" panose="020B0502040204020203" pitchFamily="34" charset="0"/>
            </a:endParaRPr>
          </a:p>
          <a:p>
            <a:r>
              <a:rPr lang="tr-TR" dirty="0" smtClean="0">
                <a:latin typeface="Bahnschrift Light Condensed" panose="020B0502040204020203" pitchFamily="34" charset="0"/>
              </a:rPr>
              <a:t>CUMHURBAŞKANLIĞI KARARNAMESİ NEDİR?</a:t>
            </a:r>
          </a:p>
          <a:p>
            <a:r>
              <a:rPr lang="tr-TR" dirty="0" smtClean="0">
                <a:latin typeface="Bahnschrift Light Condensed" panose="020B0502040204020203" pitchFamily="34" charset="0"/>
              </a:rPr>
              <a:t>CUMHURBAŞKANLIĞI KARARNAMESİ VE CUMHURBAŞKANI KARARI FARKLARI </a:t>
            </a:r>
          </a:p>
          <a:p>
            <a:r>
              <a:rPr lang="tr-TR" dirty="0" smtClean="0">
                <a:latin typeface="Bahnschrift Light Condensed" panose="020B0502040204020203" pitchFamily="34" charset="0"/>
              </a:rPr>
              <a:t>KAYNAKÇA </a:t>
            </a:r>
          </a:p>
          <a:p>
            <a:endParaRPr lang="tr-TR" dirty="0">
              <a:latin typeface="Bahnschrift Light Condensed" panose="020B0502040204020203" pitchFamily="34" charset="0"/>
            </a:endParaRPr>
          </a:p>
        </p:txBody>
      </p:sp>
    </p:spTree>
    <p:extLst>
      <p:ext uri="{BB962C8B-B14F-4D97-AF65-F5344CB8AC3E}">
        <p14:creationId xmlns:p14="http://schemas.microsoft.com/office/powerpoint/2010/main" val="91637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CUMHURBAŞKANLIĞI KARARNAMESİ NEDİR?</a:t>
            </a:r>
            <a:endParaRPr lang="tr-TR" dirty="0"/>
          </a:p>
        </p:txBody>
      </p:sp>
      <p:sp>
        <p:nvSpPr>
          <p:cNvPr id="3" name="İçerik Yer Tutucusu 2"/>
          <p:cNvSpPr>
            <a:spLocks noGrp="1"/>
          </p:cNvSpPr>
          <p:nvPr>
            <p:ph idx="1"/>
          </p:nvPr>
        </p:nvSpPr>
        <p:spPr>
          <a:xfrm>
            <a:off x="677334" y="2160589"/>
            <a:ext cx="4915598" cy="3880773"/>
          </a:xfrm>
        </p:spPr>
        <p:txBody>
          <a:bodyPr/>
          <a:lstStyle/>
          <a:p>
            <a:r>
              <a:rPr lang="tr-TR" dirty="0" smtClean="0"/>
              <a:t>Parlamenter sisteme son verip Başkanlık sistemine geçilmesini öngören 2017 Anayasa değişikliği ile yürütmeye daha doğrusu Başkan konumdaki Cumhurbaşkanına sınırları Anayasayla çizilen asli düzenleme yetkisi kapsamında ve yürütmeye ilişkin konularda, Cumhurbaşkanlığı Kararnamesi (CBK) adıyla idari düzenleme yapma yetkisi tanınmıştır. </a:t>
            </a:r>
          </a:p>
        </p:txBody>
      </p:sp>
      <p:pic>
        <p:nvPicPr>
          <p:cNvPr id="2050" name="Picture 2" descr="Cumhurbaşkanlığı kararnamesi - Vikiped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75061" y="1429306"/>
            <a:ext cx="3849618" cy="49349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4478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1739" y="464954"/>
            <a:ext cx="8596668" cy="3880773"/>
          </a:xfrm>
        </p:spPr>
        <p:txBody>
          <a:bodyPr/>
          <a:lstStyle/>
          <a:p>
            <a:r>
              <a:rPr lang="tr-TR" dirty="0"/>
              <a:t>Cumhurbaşkanlığı Kararnameleri olağan dönemlerde Anayasa ile yasaklanmış konularda düzenleme getiremeyeceği gibi (örneğin yaşam hakkı, konut dokunulmazlığı, özel yaşamın ve haberleşmenin gizliliği, ifade özgürlüğü, siyasal hak ve özgürlükler, suç ve ceza koyamama gibi temel hak ve özgürlükler), Anayasada açıkça kanunla düzenleneceği öngörülen hususlarda ( yerel idarelerin, üniversitelerin veya kamusal meslek örgütlerinin yetkileri ve denetlenmesi) da düzenleme yapılamayacak ve kanunlara aykırı hüküm de içermeyecektir. CBK ile düzenlenmiş konuda sonradan kanun çıkarılırsa, CBK hükmü artık uygulanamayacaktır.  ( AY m. 104/17 )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739" y="2838011"/>
            <a:ext cx="8405611" cy="3589422"/>
          </a:xfrm>
          <a:prstGeom prst="rect">
            <a:avLst/>
          </a:prstGeom>
        </p:spPr>
      </p:pic>
    </p:spTree>
    <p:extLst>
      <p:ext uri="{BB962C8B-B14F-4D97-AF65-F5344CB8AC3E}">
        <p14:creationId xmlns:p14="http://schemas.microsoft.com/office/powerpoint/2010/main" val="4052069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       CBK ile düzenleme yapılabilecek konuların bazıları Anayasada somut olarak belirlenmiştir. Bunlar; </a:t>
            </a:r>
          </a:p>
          <a:p>
            <a:r>
              <a:rPr lang="tr-TR" dirty="0" smtClean="0"/>
              <a:t>Bakanlıkların kuruluş ve görevleri ile merkez ve taşra teşkilatlarını düzenlemek (m. 106/son), </a:t>
            </a:r>
          </a:p>
          <a:p>
            <a:r>
              <a:rPr lang="tr-TR" dirty="0" smtClean="0"/>
              <a:t>Kamu tüzel kişiliği kurmak veya kaldırmak (m. 123/3)</a:t>
            </a:r>
          </a:p>
          <a:p>
            <a:r>
              <a:rPr lang="tr-TR" dirty="0" smtClean="0"/>
              <a:t>Üst düzey kamu görevlilerinin atanma usul esaslarını belirlemek (m. 104/9), </a:t>
            </a:r>
          </a:p>
          <a:p>
            <a:r>
              <a:rPr lang="tr-TR" dirty="0" smtClean="0"/>
              <a:t>Devlet Denetleme Kurulu’nu (m. 107/son) ve </a:t>
            </a:r>
          </a:p>
          <a:p>
            <a:r>
              <a:rPr lang="tr-TR" dirty="0" smtClean="0"/>
              <a:t>Milli Güvenlik Kurulu Genel Sekreterliği’ni (m. 118/son)  </a:t>
            </a:r>
          </a:p>
          <a:p>
            <a:pPr marL="0" indent="0">
              <a:buNone/>
            </a:pPr>
            <a:r>
              <a:rPr lang="tr-TR" dirty="0"/>
              <a:t> </a:t>
            </a:r>
            <a:r>
              <a:rPr lang="tr-TR" dirty="0" smtClean="0"/>
              <a:t>      düzenlemektir. </a:t>
            </a:r>
          </a:p>
          <a:p>
            <a:pPr marL="0" indent="0">
              <a:buNone/>
            </a:pPr>
            <a:r>
              <a:rPr lang="tr-TR" dirty="0"/>
              <a:t> </a:t>
            </a:r>
            <a:endParaRPr lang="tr-TR" dirty="0" smtClean="0"/>
          </a:p>
          <a:p>
            <a:endParaRPr lang="tr-TR" dirty="0"/>
          </a:p>
        </p:txBody>
      </p:sp>
    </p:spTree>
    <p:extLst>
      <p:ext uri="{BB962C8B-B14F-4D97-AF65-F5344CB8AC3E}">
        <p14:creationId xmlns:p14="http://schemas.microsoft.com/office/powerpoint/2010/main" val="3168753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CUMHURBAŞKANLIĞI KARARNAMESİ VE CUMHURBAŞKANI KARARI FARKLARI </a:t>
            </a:r>
            <a:endParaRPr lang="tr-TR" dirty="0"/>
          </a:p>
        </p:txBody>
      </p:sp>
      <p:sp>
        <p:nvSpPr>
          <p:cNvPr id="3" name="İçerik Yer Tutucusu 2"/>
          <p:cNvSpPr>
            <a:spLocks noGrp="1"/>
          </p:cNvSpPr>
          <p:nvPr>
            <p:ph idx="1"/>
          </p:nvPr>
        </p:nvSpPr>
        <p:spPr/>
        <p:txBody>
          <a:bodyPr/>
          <a:lstStyle/>
          <a:p>
            <a:r>
              <a:rPr lang="tr-TR" dirty="0" smtClean="0"/>
              <a:t>Cumhurbaşkanı kararı Cumhurbaşkanlığı Kararnamesi ile aynı kavram olmayıp, Cumhurbaşkanının Anayasadan kaynaklanan ve m.104/17 kapsamında kullandığı asli düzenleme yetkisini ifade etmemekte,  Cumhurbaşkanının bir kanuna veya </a:t>
            </a:r>
            <a:r>
              <a:rPr lang="tr-TR" dirty="0" err="1" smtClean="0"/>
              <a:t>CBK’ya</a:t>
            </a:r>
            <a:r>
              <a:rPr lang="tr-TR" dirty="0" smtClean="0"/>
              <a:t> dayanarak rutin idari yetkileri kapsamında yaptığı idari işlemi ifade etmektedir. Bir kanun veya CBK referans alınmadan Cumhurbaşkanı Kararı çıkartılamaz. </a:t>
            </a:r>
            <a:endParaRPr lang="tr-TR" dirty="0"/>
          </a:p>
          <a:p>
            <a:r>
              <a:rPr lang="tr-TR" dirty="0" smtClean="0"/>
              <a:t>Normlar hiyerarşisinde CB kararı, </a:t>
            </a:r>
            <a:r>
              <a:rPr lang="tr-TR" dirty="0" err="1" smtClean="0"/>
              <a:t>CBK’nın</a:t>
            </a:r>
            <a:r>
              <a:rPr lang="tr-TR" dirty="0" smtClean="0"/>
              <a:t> altındadır. O nedenle CB kararları sadece kanunlara değil, </a:t>
            </a:r>
            <a:r>
              <a:rPr lang="tr-TR" dirty="0" err="1" smtClean="0"/>
              <a:t>CBK’lara</a:t>
            </a:r>
            <a:r>
              <a:rPr lang="tr-TR" dirty="0" smtClean="0"/>
              <a:t> da aykırı olamaz. CB kararları idari düzenleyici işlem olabileceği gibi, bireysel idari işlem niteliğinde de olabilir. CB kararı aslında eski sistemdeki ‘Bakanlar Kurulu kararına’ eşdeğerdir. CBK ‘</a:t>
            </a:r>
            <a:r>
              <a:rPr lang="tr-TR" dirty="0" err="1" smtClean="0"/>
              <a:t>lar</a:t>
            </a:r>
            <a:r>
              <a:rPr lang="tr-TR" dirty="0" smtClean="0"/>
              <a:t> ise eski sistemdeki tüzüklerle kanunlar/KHK’lar arası bir konumdadır. </a:t>
            </a:r>
          </a:p>
          <a:p>
            <a:endParaRPr lang="tr-TR" dirty="0" smtClean="0"/>
          </a:p>
        </p:txBody>
      </p:sp>
      <p:pic>
        <p:nvPicPr>
          <p:cNvPr id="4098" name="Picture 2" descr="Aile Hekimliği Mevzuatı - Aile Hekimi Hukuk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8971" y="4381721"/>
            <a:ext cx="5054353" cy="24008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4683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2160589"/>
            <a:ext cx="4400693" cy="3880773"/>
          </a:xfrm>
        </p:spPr>
        <p:txBody>
          <a:bodyPr/>
          <a:lstStyle/>
          <a:p>
            <a:r>
              <a:rPr lang="tr-TR" dirty="0"/>
              <a:t>Cumhurbaşkanı </a:t>
            </a:r>
            <a:r>
              <a:rPr lang="tr-TR" dirty="0" smtClean="0"/>
              <a:t>Kararları </a:t>
            </a:r>
            <a:r>
              <a:rPr lang="tr-TR" dirty="0"/>
              <a:t>temelde ikiye ayrılmaktadır: Genel düzenleyici işlem niteliğindeki kararlar ve atama kararları. Genel düzenleyici işlemler acele kamulaştırma, vergi oranının belirlenmesi gibi işlemleri; atama kararları ise üst derece kamu yöneticilerinin atanması ve görevden alınmasını içerir. Atama kararları da 2 gruba ayrılır: Cumhurbaşkanının doğduran yaptığı atamalar ve cumhurbaşkanının onayladığı atamalar.</a:t>
            </a:r>
          </a:p>
        </p:txBody>
      </p:sp>
      <p:pic>
        <p:nvPicPr>
          <p:cNvPr id="3074" name="Picture 2" descr="Kemal Gözler, Cumhurbaşkanının Uluslararası Sözleşmeleri Feshetme Yetkisi  Var Mı? İstanbul Sözleşmesinin Feshi Hakkında 3718 Sayılı Cumhurbaşkanı  Kararı Üzerine Eleştiril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5176" y="2160589"/>
            <a:ext cx="5164044" cy="36050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5109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Cumhurbaşkanlığı Kararnameleri ile Cumhurbaşkanı Kararları arasındaki hukuki nitelik bakımından farklılık, söz konusu iki düzenlemenin denetimi hususunda da farklı düzenlemelere yer verilmesi gerektirmiştir. Cumhurbaşkanlığı Kararnamelerinin Anayasa’ya şekil ve esas bakımlarından uygunluğu Anayasa Mahkemesi tarafından denetlenir. Cumhurbaşkanlığı Kararnameleri iptal davasına konu olabilecekleri gibi itiraz yoluyla da Anayasa’ya aykırılıkları ileri sürülebilir. </a:t>
            </a:r>
            <a:endParaRPr lang="tr-TR" dirty="0"/>
          </a:p>
          <a:p>
            <a:r>
              <a:rPr lang="tr-TR" dirty="0" smtClean="0"/>
              <a:t>Buna karşılık Cumhurbaşkanı </a:t>
            </a:r>
            <a:r>
              <a:rPr lang="tr-TR" dirty="0" err="1" smtClean="0"/>
              <a:t>Kararları’nın</a:t>
            </a:r>
            <a:r>
              <a:rPr lang="tr-TR" dirty="0" smtClean="0"/>
              <a:t> yargısal denetimi ise idari işlem niteliğini haiz olmaları dolayısıyla ilk derece mahkemesi olarak Danıştay tarafından yapılmaktadır. </a:t>
            </a:r>
            <a:endParaRPr lang="tr-TR" dirty="0"/>
          </a:p>
        </p:txBody>
      </p:sp>
    </p:spTree>
    <p:extLst>
      <p:ext uri="{BB962C8B-B14F-4D97-AF65-F5344CB8AC3E}">
        <p14:creationId xmlns:p14="http://schemas.microsoft.com/office/powerpoint/2010/main" val="2816007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Özetle; </a:t>
            </a:r>
          </a:p>
          <a:p>
            <a:pPr marL="0" indent="0">
              <a:buNone/>
            </a:pPr>
            <a:r>
              <a:rPr lang="tr-TR" dirty="0" smtClean="0"/>
              <a:t>Cumhurbaşkanlığı Kararnameleri, Cumhurbaşkanı’nın asli düzenleme yetkisi kullanmak suretiyle ve bir kanuna dayalı çıkarılmak zorunluluğu olmaksızın, Anayasada tanınan sınırlar çerçevesinde olmak ve kanunlara aykırı olmamak kaydıyla yürütmeye ilişkili konularda çıkarılan Anayasa Mahkemesi denetimine tabi düzenlemeler şeklinde tanımlanabilir. Buna karşın, Cumhurbaşkanı Kararlarının ise Cumhurbaşkanı’nın kanunlar ile kendisine tanınan yetkiler çerçevesinde aldığı, düzenleyici veya bireysel işlem niteliğinde haiz ve </a:t>
            </a:r>
            <a:r>
              <a:rPr lang="tr-TR" dirty="0"/>
              <a:t>D</a:t>
            </a:r>
            <a:r>
              <a:rPr lang="tr-TR" dirty="0" smtClean="0"/>
              <a:t>anıştay denetimine tabi kararlar olduğu söylenebilir. Önceki anayasal düzen içerisinde Bakanlar Kurulu </a:t>
            </a:r>
            <a:r>
              <a:rPr lang="tr-TR" dirty="0"/>
              <a:t>K</a:t>
            </a:r>
            <a:r>
              <a:rPr lang="tr-TR" dirty="0" smtClean="0"/>
              <a:t>ararlarının yerini alan Cumhurbaşkanı Kararları, bir kanuna dayanmak zorundadır. </a:t>
            </a:r>
            <a:endParaRPr lang="tr-TR" dirty="0"/>
          </a:p>
        </p:txBody>
      </p:sp>
    </p:spTree>
    <p:extLst>
      <p:ext uri="{BB962C8B-B14F-4D97-AF65-F5344CB8AC3E}">
        <p14:creationId xmlns:p14="http://schemas.microsoft.com/office/powerpoint/2010/main" val="2237405615"/>
      </p:ext>
    </p:extLst>
  </p:cSld>
  <p:clrMapOvr>
    <a:masterClrMapping/>
  </p:clrMapOvr>
</p:sld>
</file>

<file path=ppt/theme/theme1.xml><?xml version="1.0" encoding="utf-8"?>
<a:theme xmlns:a="http://schemas.openxmlformats.org/drawingml/2006/main" name="Yüzeyler">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Özel 1">
      <a:majorFont>
        <a:latin typeface="Bahnschrift Light Condensed"/>
        <a:ea typeface=""/>
        <a:cs typeface=""/>
      </a:majorFont>
      <a:minorFont>
        <a:latin typeface="Bahnschrift Light Condensed"/>
        <a:ea typeface=""/>
        <a:cs typeface=""/>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167</TotalTime>
  <Words>598</Words>
  <Application>Microsoft Office PowerPoint</Application>
  <PresentationFormat>Geniş ekran</PresentationFormat>
  <Paragraphs>31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Bahnschrift Light Condensed</vt:lpstr>
      <vt:lpstr>Wingdings 3</vt:lpstr>
      <vt:lpstr>Yüzeyler</vt:lpstr>
      <vt:lpstr>CUMHURBAŞKANI KARARI VE  CUMHURBAŞKANLIĞI KARARNAMESİ FARKLARI </vt:lpstr>
      <vt:lpstr>İÇİNDEKİLER  </vt:lpstr>
      <vt:lpstr> CUMHURBAŞKANLIĞI KARARNAMESİ NEDİR?</vt:lpstr>
      <vt:lpstr>PowerPoint Sunusu</vt:lpstr>
      <vt:lpstr>PowerPoint Sunusu</vt:lpstr>
      <vt:lpstr>CUMHURBAŞKANLIĞI KARARNAMESİ VE CUMHURBAŞKANI KARARI FARKLARI </vt:lpstr>
      <vt:lpstr>PowerPoint Sunusu</vt:lpstr>
      <vt:lpstr>PowerPoint Sunusu</vt:lpstr>
      <vt:lpstr>PowerPoint Sunusu</vt:lpstr>
      <vt:lpstr>KAYNAKÇA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CUMHURBAŞKANI KARARI VE  CUMHURBAŞKANLIĞI KARARNAMESİ FARKLARI </dc:title>
  <dc:creator>BURAK</dc:creator>
  <cp:lastModifiedBy>BURAK</cp:lastModifiedBy>
  <cp:revision>17</cp:revision>
  <dcterms:created xsi:type="dcterms:W3CDTF">2023-11-11T11:02:24Z</dcterms:created>
  <dcterms:modified xsi:type="dcterms:W3CDTF">2025-02-12T10:29:21Z</dcterms:modified>
</cp:coreProperties>
</file>