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5" r:id="rId12"/>
    <p:sldId id="268" r:id="rId13"/>
    <p:sldId id="26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69" d="100"/>
          <a:sy n="69" d="100"/>
        </p:scale>
        <p:origin x="564"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11/28/2023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11/28/2023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11/28/2023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11/28/2023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11/28/2023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11/28/2023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11/28/2023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11/28/2023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11/28/2023</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anayasa.gov.tr/tr/kararlar-bilgi-bankasi/" TargetMode="External"/><Relationship Id="rId2" Type="http://schemas.openxmlformats.org/officeDocument/2006/relationships/hyperlink" Target="https://karararama.yargitay.gov.tr/" TargetMode="External"/><Relationship Id="rId1" Type="http://schemas.openxmlformats.org/officeDocument/2006/relationships/slideLayout" Target="../slideLayouts/slideLayout2.xml"/><Relationship Id="rId4" Type="http://schemas.openxmlformats.org/officeDocument/2006/relationships/hyperlink" Target="https://kulacoglu.av.tr/suresiz-nafaka/#suresiz-nafaka-yoksulluk-nafakasi-nedir"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624113" y="1309914"/>
            <a:ext cx="11567887" cy="2262781"/>
          </a:xfrm>
        </p:spPr>
        <p:txBody>
          <a:bodyPr>
            <a:normAutofit/>
          </a:bodyPr>
          <a:lstStyle/>
          <a:p>
            <a:r>
              <a:rPr lang="tr-TR" sz="4000" b="1" dirty="0" smtClean="0">
                <a:latin typeface="Times New Roman" panose="02020603050405020304" pitchFamily="18" charset="0"/>
                <a:cs typeface="Times New Roman" panose="02020603050405020304" pitchFamily="18" charset="0"/>
              </a:rPr>
              <a:t>          Nafaka Nedir ve Süresiz Nafaka Sorunu</a:t>
            </a:r>
            <a:endParaRPr lang="en-GB" sz="4000" b="1" dirty="0">
              <a:latin typeface="Times New Roman" panose="02020603050405020304" pitchFamily="18" charset="0"/>
              <a:cs typeface="Times New Roman" panose="02020603050405020304" pitchFamily="18" charset="0"/>
            </a:endParaRPr>
          </a:p>
        </p:txBody>
      </p:sp>
      <p:sp>
        <p:nvSpPr>
          <p:cNvPr id="4" name="Dikdörtgen 3"/>
          <p:cNvSpPr/>
          <p:nvPr/>
        </p:nvSpPr>
        <p:spPr>
          <a:xfrm>
            <a:off x="2307773" y="4733589"/>
            <a:ext cx="8389257" cy="1569660"/>
          </a:xfrm>
          <a:prstGeom prst="rect">
            <a:avLst/>
          </a:prstGeom>
        </p:spPr>
        <p:txBody>
          <a:bodyPr wrap="square">
            <a:spAutoFit/>
          </a:bodyPr>
          <a:lstStyle/>
          <a:p>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Gülseren </a:t>
            </a:r>
            <a:r>
              <a:rPr lang="tr-TR" sz="3200" dirty="0">
                <a:latin typeface="Times New Roman" panose="02020603050405020304" pitchFamily="18" charset="0"/>
                <a:cs typeface="Times New Roman" panose="02020603050405020304" pitchFamily="18" charset="0"/>
              </a:rPr>
              <a:t>Gülşen </a:t>
            </a:r>
            <a:r>
              <a:rPr lang="tr-TR" sz="3200" dirty="0"/>
              <a:t/>
            </a:r>
            <a:br>
              <a:rPr lang="tr-TR" sz="3200" dirty="0"/>
            </a:br>
            <a:r>
              <a:rPr lang="tr-TR" sz="3200" dirty="0"/>
              <a:t>      </a:t>
            </a:r>
            <a:r>
              <a:rPr lang="tr-TR" sz="3200" dirty="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Ankara Sosyal </a:t>
            </a:r>
            <a:r>
              <a:rPr lang="tr-TR" sz="3200" dirty="0">
                <a:latin typeface="Times New Roman" panose="02020603050405020304" pitchFamily="18" charset="0"/>
                <a:cs typeface="Times New Roman" panose="02020603050405020304" pitchFamily="18" charset="0"/>
              </a:rPr>
              <a:t>Bilimler Üniversitesi</a:t>
            </a:r>
            <a:br>
              <a:rPr lang="tr-TR" sz="3200" dirty="0">
                <a:latin typeface="Times New Roman" panose="02020603050405020304" pitchFamily="18" charset="0"/>
                <a:cs typeface="Times New Roman" panose="02020603050405020304" pitchFamily="18" charset="0"/>
              </a:rPr>
            </a:br>
            <a:r>
              <a:rPr lang="tr-TR" sz="3200" dirty="0">
                <a:latin typeface="Times New Roman" panose="02020603050405020304" pitchFamily="18" charset="0"/>
                <a:cs typeface="Times New Roman" panose="02020603050405020304" pitchFamily="18" charset="0"/>
              </a:rPr>
              <a:t>                </a:t>
            </a:r>
            <a:r>
              <a:rPr lang="tr-TR" sz="3200" dirty="0" smtClean="0">
                <a:latin typeface="Times New Roman" panose="02020603050405020304" pitchFamily="18" charset="0"/>
                <a:cs typeface="Times New Roman" panose="02020603050405020304" pitchFamily="18" charset="0"/>
              </a:rPr>
              <a:t>  Hukuk Fakültesi/ 3. Sınıf</a:t>
            </a:r>
          </a:p>
        </p:txBody>
      </p:sp>
      <p:pic>
        <p:nvPicPr>
          <p:cNvPr id="1026" name="Picture 2" descr="Konev Logo"/>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3232" y="633866"/>
            <a:ext cx="3812060" cy="14852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611893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96813" y="633254"/>
            <a:ext cx="8911687" cy="1280890"/>
          </a:xfrm>
        </p:spPr>
        <p:txBody>
          <a:bodyPr/>
          <a:lstStyle/>
          <a:p>
            <a:r>
              <a:rPr lang="tr-TR" dirty="0" smtClean="0"/>
              <a:t>Yoksulluk Nafakasına İlişkin Sorunlar </a:t>
            </a:r>
            <a:endParaRPr lang="en-GB" dirty="0"/>
          </a:p>
        </p:txBody>
      </p:sp>
      <p:sp>
        <p:nvSpPr>
          <p:cNvPr id="3" name="İçerik Yer Tutucusu 2"/>
          <p:cNvSpPr>
            <a:spLocks noGrp="1"/>
          </p:cNvSpPr>
          <p:nvPr>
            <p:ph idx="1"/>
          </p:nvPr>
        </p:nvSpPr>
        <p:spPr>
          <a:xfrm>
            <a:off x="1554480" y="2133600"/>
            <a:ext cx="9950132" cy="3777622"/>
          </a:xfrm>
        </p:spPr>
        <p:txBody>
          <a:bodyPr>
            <a:normAutofit/>
          </a:bodyPr>
          <a:lstStyle/>
          <a:p>
            <a:r>
              <a:rPr lang="tr-TR" sz="2400" dirty="0" smtClean="0">
                <a:latin typeface="Times New Roman" panose="02020603050405020304" pitchFamily="18" charset="0"/>
                <a:cs typeface="Times New Roman" panose="02020603050405020304" pitchFamily="18" charset="0"/>
              </a:rPr>
              <a:t>Nafaka alacaklısı ve vereceklisinin maddi durumunun sağlıklı şekilde belirlenmemesi</a:t>
            </a:r>
          </a:p>
          <a:p>
            <a:r>
              <a:rPr lang="tr-TR" sz="2400" dirty="0" smtClean="0">
                <a:latin typeface="Times New Roman" panose="02020603050405020304" pitchFamily="18" charset="0"/>
                <a:cs typeface="Times New Roman" panose="02020603050405020304" pitchFamily="18" charset="0"/>
              </a:rPr>
              <a:t>Nafaka alacaklısının çalışıp çalışmadığının devlet tarafından takip edilememesi</a:t>
            </a:r>
          </a:p>
          <a:p>
            <a:r>
              <a:rPr lang="tr-TR" sz="2400" dirty="0" smtClean="0">
                <a:latin typeface="Times New Roman" panose="02020603050405020304" pitchFamily="18" charset="0"/>
                <a:cs typeface="Times New Roman" panose="02020603050405020304" pitchFamily="18" charset="0"/>
              </a:rPr>
              <a:t>Evlenme ile nafaka kesileceği için fiili birliktelik yaşanıp evlenilmemesi, nafaka yükümlüsünün iş hayatından çekilmesi ya da kayıt dışı çalışması</a:t>
            </a:r>
          </a:p>
          <a:p>
            <a:r>
              <a:rPr lang="tr-TR" sz="2400" dirty="0" smtClean="0">
                <a:latin typeface="Times New Roman" panose="02020603050405020304" pitchFamily="18" charset="0"/>
                <a:cs typeface="Times New Roman" panose="02020603050405020304" pitchFamily="18" charset="0"/>
              </a:rPr>
              <a:t>Eşit kusurda nafaka talebinin kabul edilmesi</a:t>
            </a:r>
          </a:p>
          <a:p>
            <a:r>
              <a:rPr lang="tr-TR" sz="2400" dirty="0" smtClean="0">
                <a:latin typeface="Times New Roman" panose="02020603050405020304" pitchFamily="18" charset="0"/>
                <a:cs typeface="Times New Roman" panose="02020603050405020304" pitchFamily="18" charset="0"/>
              </a:rPr>
              <a:t>Evlilik süresine göre bir belirleme yapılmaması</a:t>
            </a:r>
          </a:p>
          <a:p>
            <a:endParaRPr lang="en-GB" dirty="0"/>
          </a:p>
        </p:txBody>
      </p:sp>
    </p:spTree>
    <p:extLst>
      <p:ext uri="{BB962C8B-B14F-4D97-AF65-F5344CB8AC3E}">
        <p14:creationId xmlns:p14="http://schemas.microsoft.com/office/powerpoint/2010/main" val="138448795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55648" y="624110"/>
            <a:ext cx="9994391" cy="1280890"/>
          </a:xfrm>
        </p:spPr>
        <p:txBody>
          <a:bodyPr/>
          <a:lstStyle/>
          <a:p>
            <a:r>
              <a:rPr lang="tr-TR" dirty="0" smtClean="0"/>
              <a:t>Süresiz Nafaka Düzenlemesine Yönelik Eleştiriler</a:t>
            </a:r>
            <a:endParaRPr lang="en-GB" dirty="0"/>
          </a:p>
        </p:txBody>
      </p:sp>
      <p:sp>
        <p:nvSpPr>
          <p:cNvPr id="3" name="İçerik Yer Tutucusu 2"/>
          <p:cNvSpPr>
            <a:spLocks noGrp="1"/>
          </p:cNvSpPr>
          <p:nvPr>
            <p:ph idx="1"/>
          </p:nvPr>
        </p:nvSpPr>
        <p:spPr>
          <a:xfrm>
            <a:off x="978408" y="2133600"/>
            <a:ext cx="10526204" cy="3777622"/>
          </a:xfrm>
        </p:spPr>
        <p:txBody>
          <a:bodyPr>
            <a:noAutofit/>
          </a:bodyPr>
          <a:lstStyle/>
          <a:p>
            <a:r>
              <a:rPr lang="tr-TR" sz="2400" dirty="0">
                <a:latin typeface="Times New Roman" panose="02020603050405020304" pitchFamily="18" charset="0"/>
                <a:cs typeface="Times New Roman" panose="02020603050405020304" pitchFamily="18" charset="0"/>
              </a:rPr>
              <a:t>Türk Medeni Kanunun </a:t>
            </a:r>
            <a:r>
              <a:rPr lang="tr-TR" sz="2400" b="1" dirty="0">
                <a:latin typeface="Times New Roman" panose="02020603050405020304" pitchFamily="18" charset="0"/>
                <a:cs typeface="Times New Roman" panose="02020603050405020304" pitchFamily="18" charset="0"/>
              </a:rPr>
              <a:t>175</a:t>
            </a:r>
            <a:r>
              <a:rPr lang="tr-TR" sz="2400" dirty="0">
                <a:latin typeface="Times New Roman" panose="02020603050405020304" pitchFamily="18" charset="0"/>
                <a:cs typeface="Times New Roman" panose="02020603050405020304" pitchFamily="18" charset="0"/>
              </a:rPr>
              <a:t>. </a:t>
            </a:r>
            <a:r>
              <a:rPr lang="tr-TR" sz="2400" b="1" dirty="0">
                <a:latin typeface="Times New Roman" panose="02020603050405020304" pitchFamily="18" charset="0"/>
                <a:cs typeface="Times New Roman" panose="02020603050405020304" pitchFamily="18" charset="0"/>
              </a:rPr>
              <a:t>Maddesinde</a:t>
            </a:r>
            <a:r>
              <a:rPr lang="tr-TR" sz="2400" dirty="0">
                <a:latin typeface="Times New Roman" panose="02020603050405020304" pitchFamily="18" charset="0"/>
                <a:cs typeface="Times New Roman" panose="02020603050405020304" pitchFamily="18" charset="0"/>
              </a:rPr>
              <a:t>; “Boşanma yüzünden yoksulluğa düşecek olan taraf, kusuru daha fazla olmamak şartıyla geçimi için diğer taraftan mali gücü oranında süresiz olarak nafaka isteyebilir. Nafaka yükümlüsünün kusuru aranmaz.” denilmiştir</a:t>
            </a:r>
            <a:r>
              <a:rPr lang="tr-TR" sz="2400" dirty="0" smtClean="0">
                <a:latin typeface="Times New Roman" panose="02020603050405020304" pitchFamily="18" charset="0"/>
                <a:cs typeface="Times New Roman" panose="02020603050405020304" pitchFamily="18" charset="0"/>
              </a:rPr>
              <a:t>.</a:t>
            </a:r>
          </a:p>
          <a:p>
            <a:r>
              <a:rPr lang="tr-TR" sz="2400" dirty="0" smtClean="0">
                <a:latin typeface="Times New Roman" panose="02020603050405020304" pitchFamily="18" charset="0"/>
                <a:cs typeface="Times New Roman" panose="02020603050405020304" pitchFamily="18" charset="0"/>
              </a:rPr>
              <a:t>Yargıtay süre belirtilmediği için süresizdir diyor ancak 2010 AYM kararında AYM süresiz ibaresini şu şekilde yorumlamıştır. TMK 175 ve 176 (nafakanın ödenme biçimi yer alıyor.) maddeler birlikte değerlendirildiğinde bu ifadenin kişinin ömrünün sonuna kadar nafaka alacağını ifade etmediği boşanmadan sonra ekonomik sıkıntıya düşen eşin desteklenmesi gerektiği ve asgari yaşam düzeyinin karşılanması gerektiği olarak ifade ediyor ve anayasaya aykırı değildir diyor. </a:t>
            </a:r>
            <a:endParaRPr lang="en-GB"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67585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3374136" y="2560320"/>
            <a:ext cx="5449824" cy="1323439"/>
          </a:xfrm>
          <a:prstGeom prst="rect">
            <a:avLst/>
          </a:prstGeom>
          <a:noFill/>
        </p:spPr>
        <p:txBody>
          <a:bodyPr wrap="square" rtlCol="0">
            <a:spAutoFit/>
          </a:bodyPr>
          <a:lstStyle/>
          <a:p>
            <a:r>
              <a:rPr lang="tr-TR" sz="8000" dirty="0" smtClean="0">
                <a:latin typeface="Times New Roman" panose="02020603050405020304" pitchFamily="18" charset="0"/>
                <a:cs typeface="Times New Roman" panose="02020603050405020304" pitchFamily="18" charset="0"/>
              </a:rPr>
              <a:t>Teşekkürler</a:t>
            </a:r>
            <a:endParaRPr lang="en-GB" sz="8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80828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97981" y="660686"/>
            <a:ext cx="8911687" cy="1280890"/>
          </a:xfrm>
        </p:spPr>
        <p:txBody>
          <a:bodyPr/>
          <a:lstStyle/>
          <a:p>
            <a:r>
              <a:rPr lang="tr-TR" dirty="0" smtClean="0"/>
              <a:t>Kaynakça</a:t>
            </a:r>
            <a:endParaRPr lang="en-GB" dirty="0"/>
          </a:p>
        </p:txBody>
      </p:sp>
      <p:sp>
        <p:nvSpPr>
          <p:cNvPr id="3" name="İçerik Yer Tutucusu 2"/>
          <p:cNvSpPr>
            <a:spLocks noGrp="1"/>
          </p:cNvSpPr>
          <p:nvPr>
            <p:ph idx="1"/>
          </p:nvPr>
        </p:nvSpPr>
        <p:spPr>
          <a:xfrm>
            <a:off x="2084832" y="2133600"/>
            <a:ext cx="9419780" cy="3777622"/>
          </a:xfrm>
        </p:spPr>
        <p:txBody>
          <a:bodyPr/>
          <a:lstStyle/>
          <a:p>
            <a:r>
              <a:rPr lang="tr-TR" sz="2400" dirty="0" smtClean="0">
                <a:latin typeface="Times New Roman" panose="02020603050405020304" pitchFamily="18" charset="0"/>
                <a:cs typeface="Times New Roman" panose="02020603050405020304" pitchFamily="18" charset="0"/>
              </a:rPr>
              <a:t>Türk Aile Hukuku, Dural,2021</a:t>
            </a:r>
          </a:p>
          <a:p>
            <a:r>
              <a:rPr lang="tr-TR" sz="2400" dirty="0" smtClean="0">
                <a:latin typeface="Times New Roman" panose="02020603050405020304" pitchFamily="18" charset="0"/>
                <a:cs typeface="Times New Roman" panose="02020603050405020304" pitchFamily="18" charset="0"/>
              </a:rPr>
              <a:t>Türk Aile Hukuku, Yıldırım,2021</a:t>
            </a:r>
          </a:p>
          <a:p>
            <a:r>
              <a:rPr lang="en-GB" sz="2400" dirty="0">
                <a:latin typeface="Times New Roman" panose="02020603050405020304" pitchFamily="18" charset="0"/>
                <a:cs typeface="Times New Roman" panose="02020603050405020304" pitchFamily="18" charset="0"/>
                <a:hlinkClick r:id="rId2"/>
              </a:rPr>
              <a:t>https://karararama.yargitay.gov.tr</a:t>
            </a:r>
            <a:r>
              <a:rPr lang="en-GB" sz="2400" dirty="0" smtClean="0">
                <a:latin typeface="Times New Roman" panose="02020603050405020304" pitchFamily="18" charset="0"/>
                <a:cs typeface="Times New Roman" panose="02020603050405020304" pitchFamily="18" charset="0"/>
                <a:hlinkClick r:id="rId2"/>
              </a:rPr>
              <a:t>/</a:t>
            </a:r>
            <a:endParaRPr lang="tr-TR" sz="2400" dirty="0" smtClean="0">
              <a:latin typeface="Times New Roman" panose="02020603050405020304" pitchFamily="18" charset="0"/>
              <a:cs typeface="Times New Roman" panose="02020603050405020304" pitchFamily="18" charset="0"/>
            </a:endParaRPr>
          </a:p>
          <a:p>
            <a:r>
              <a:rPr lang="en-GB" sz="2400" dirty="0">
                <a:latin typeface="Times New Roman" panose="02020603050405020304" pitchFamily="18" charset="0"/>
                <a:cs typeface="Times New Roman" panose="02020603050405020304" pitchFamily="18" charset="0"/>
                <a:hlinkClick r:id="rId3"/>
              </a:rPr>
              <a:t>https://www.anayasa.gov.tr/tr/kararlar-bilgi-bankasi</a:t>
            </a:r>
            <a:r>
              <a:rPr lang="en-GB" sz="2400" dirty="0" smtClean="0">
                <a:latin typeface="Times New Roman" panose="02020603050405020304" pitchFamily="18" charset="0"/>
                <a:cs typeface="Times New Roman" panose="02020603050405020304" pitchFamily="18" charset="0"/>
                <a:hlinkClick r:id="rId3"/>
              </a:rPr>
              <a:t>/</a:t>
            </a:r>
            <a:endParaRPr lang="tr-TR" sz="2400" dirty="0" smtClean="0">
              <a:latin typeface="Times New Roman" panose="02020603050405020304" pitchFamily="18" charset="0"/>
              <a:cs typeface="Times New Roman" panose="02020603050405020304" pitchFamily="18" charset="0"/>
            </a:endParaRPr>
          </a:p>
          <a:p>
            <a:r>
              <a:rPr lang="en-GB" sz="2400" dirty="0">
                <a:latin typeface="Times New Roman" panose="02020603050405020304" pitchFamily="18" charset="0"/>
                <a:cs typeface="Times New Roman" panose="02020603050405020304" pitchFamily="18" charset="0"/>
                <a:hlinkClick r:id="rId4"/>
              </a:rPr>
              <a:t>https://kulacoglu.av.tr/suresiz-nafaka/#</a:t>
            </a:r>
            <a:r>
              <a:rPr lang="en-GB" sz="2400" dirty="0" smtClean="0">
                <a:latin typeface="Times New Roman" panose="02020603050405020304" pitchFamily="18" charset="0"/>
                <a:cs typeface="Times New Roman" panose="02020603050405020304" pitchFamily="18" charset="0"/>
                <a:hlinkClick r:id="rId4"/>
              </a:rPr>
              <a:t>suresiz-nafaka-yoksulluk-nafakasi-nedir</a:t>
            </a:r>
            <a:endParaRPr lang="tr-TR" sz="2400" dirty="0" smtClean="0">
              <a:latin typeface="Times New Roman" panose="02020603050405020304" pitchFamily="18" charset="0"/>
              <a:cs typeface="Times New Roman" panose="02020603050405020304" pitchFamily="18" charset="0"/>
            </a:endParaRPr>
          </a:p>
          <a:p>
            <a:endParaRPr lang="en-GB" dirty="0"/>
          </a:p>
        </p:txBody>
      </p:sp>
    </p:spTree>
    <p:extLst>
      <p:ext uri="{BB962C8B-B14F-4D97-AF65-F5344CB8AC3E}">
        <p14:creationId xmlns:p14="http://schemas.microsoft.com/office/powerpoint/2010/main" val="833190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664010" y="580567"/>
            <a:ext cx="8911687" cy="1280890"/>
          </a:xfrm>
        </p:spPr>
        <p:txBody>
          <a:bodyPr>
            <a:normAutofit/>
          </a:bodyPr>
          <a:lstStyle/>
          <a:p>
            <a:r>
              <a:rPr lang="tr-TR" sz="6000" dirty="0" smtClean="0">
                <a:latin typeface="Times New Roman" panose="02020603050405020304" pitchFamily="18" charset="0"/>
                <a:cs typeface="Times New Roman" panose="02020603050405020304" pitchFamily="18" charset="0"/>
              </a:rPr>
              <a:t>İçerik</a:t>
            </a:r>
            <a:endParaRPr lang="en-GB" sz="60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660297" y="2104571"/>
            <a:ext cx="8915400" cy="3777622"/>
          </a:xfrm>
        </p:spPr>
        <p:txBody>
          <a:bodyPr>
            <a:normAutofit lnSpcReduction="10000"/>
          </a:bodyPr>
          <a:lstStyle/>
          <a:p>
            <a:r>
              <a:rPr lang="tr-TR" sz="3600" dirty="0" smtClean="0">
                <a:latin typeface="Times New Roman" panose="02020603050405020304" pitchFamily="18" charset="0"/>
                <a:cs typeface="Times New Roman" panose="02020603050405020304" pitchFamily="18" charset="0"/>
              </a:rPr>
              <a:t>Nafaka nedir?</a:t>
            </a:r>
          </a:p>
          <a:p>
            <a:r>
              <a:rPr lang="tr-TR" sz="3600" dirty="0" smtClean="0">
                <a:latin typeface="Times New Roman" panose="02020603050405020304" pitchFamily="18" charset="0"/>
                <a:cs typeface="Times New Roman" panose="02020603050405020304" pitchFamily="18" charset="0"/>
              </a:rPr>
              <a:t>Nafaka çeşitleri nelerdir?</a:t>
            </a:r>
          </a:p>
          <a:p>
            <a:r>
              <a:rPr lang="tr-TR" sz="3600" dirty="0" smtClean="0">
                <a:latin typeface="Times New Roman" panose="02020603050405020304" pitchFamily="18" charset="0"/>
                <a:cs typeface="Times New Roman" panose="02020603050405020304" pitchFamily="18" charset="0"/>
              </a:rPr>
              <a:t>Süresiz nafaka nedir?</a:t>
            </a:r>
          </a:p>
          <a:p>
            <a:r>
              <a:rPr lang="tr-TR" sz="3600" dirty="0" smtClean="0">
                <a:latin typeface="Times New Roman" panose="02020603050405020304" pitchFamily="18" charset="0"/>
                <a:cs typeface="Times New Roman" panose="02020603050405020304" pitchFamily="18" charset="0"/>
              </a:rPr>
              <a:t>Süresiz nafaka düzenlemesine yönelik eleştiriler</a:t>
            </a:r>
          </a:p>
          <a:p>
            <a:r>
              <a:rPr lang="tr-TR" sz="3600" dirty="0" smtClean="0">
                <a:latin typeface="Times New Roman" panose="02020603050405020304" pitchFamily="18" charset="0"/>
                <a:cs typeface="Times New Roman" panose="02020603050405020304" pitchFamily="18" charset="0"/>
              </a:rPr>
              <a:t>Kaynakça</a:t>
            </a:r>
            <a:endParaRPr lang="en-GB"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840445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94640" y="711196"/>
            <a:ext cx="8911687" cy="1280890"/>
          </a:xfrm>
        </p:spPr>
        <p:txBody>
          <a:bodyPr>
            <a:normAutofit/>
          </a:bodyPr>
          <a:lstStyle/>
          <a:p>
            <a:r>
              <a:rPr lang="tr-TR" sz="4000" dirty="0" smtClean="0">
                <a:latin typeface="Times New Roman" panose="02020603050405020304" pitchFamily="18" charset="0"/>
                <a:cs typeface="Times New Roman" panose="02020603050405020304" pitchFamily="18" charset="0"/>
              </a:rPr>
              <a:t>Nafaka</a:t>
            </a:r>
            <a:endParaRPr lang="en-GB" sz="40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790927" y="2133600"/>
            <a:ext cx="8915400" cy="3777622"/>
          </a:xfrm>
        </p:spPr>
        <p:txBody>
          <a:bodyPr>
            <a:normAutofit/>
          </a:bodyPr>
          <a:lstStyle/>
          <a:p>
            <a:r>
              <a:rPr lang="tr-TR" sz="2800" dirty="0">
                <a:latin typeface="Times New Roman" panose="02020603050405020304" pitchFamily="18" charset="0"/>
                <a:cs typeface="Times New Roman" panose="02020603050405020304" pitchFamily="18" charset="0"/>
              </a:rPr>
              <a:t>Türk Medeni Kanunu’nun 175. Maddesinde; </a:t>
            </a:r>
            <a:r>
              <a:rPr lang="tr-TR" sz="2800" i="1" dirty="0">
                <a:latin typeface="Times New Roman" panose="02020603050405020304" pitchFamily="18" charset="0"/>
                <a:cs typeface="Times New Roman" panose="02020603050405020304" pitchFamily="18" charset="0"/>
              </a:rPr>
              <a:t>“Boşanma yüzünden yoksulluğa düşecek taraf, kusuru daha ağır olmamak koşuluyla geçimi için diğer taraftan malî gücü oranında süresiz olarak nafaka isteyebilir. Nafaka yükümlüsünün kusuru aranmaz.”</a:t>
            </a:r>
            <a:r>
              <a:rPr lang="tr-TR" sz="2800" dirty="0">
                <a:latin typeface="Times New Roman" panose="02020603050405020304" pitchFamily="18" charset="0"/>
                <a:cs typeface="Times New Roman" panose="02020603050405020304" pitchFamily="18" charset="0"/>
              </a:rPr>
              <a:t> şeklinde tanımlanmıştır. </a:t>
            </a:r>
            <a:endParaRPr lang="en-GB"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08870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23668" y="696681"/>
            <a:ext cx="8911687" cy="1280890"/>
          </a:xfrm>
        </p:spPr>
        <p:txBody>
          <a:bodyPr/>
          <a:lstStyle/>
          <a:p>
            <a:r>
              <a:rPr lang="tr-TR" dirty="0" smtClean="0"/>
              <a:t>Nafaka Çeşitleri</a:t>
            </a:r>
            <a:endParaRPr lang="en-GB" dirty="0"/>
          </a:p>
        </p:txBody>
      </p:sp>
      <p:sp>
        <p:nvSpPr>
          <p:cNvPr id="3" name="İçerik Yer Tutucusu 2"/>
          <p:cNvSpPr>
            <a:spLocks noGrp="1"/>
          </p:cNvSpPr>
          <p:nvPr>
            <p:ph idx="1"/>
          </p:nvPr>
        </p:nvSpPr>
        <p:spPr>
          <a:xfrm>
            <a:off x="1819955" y="2090057"/>
            <a:ext cx="8915400" cy="3777622"/>
          </a:xfrm>
        </p:spPr>
        <p:txBody>
          <a:bodyPr>
            <a:normAutofit/>
          </a:bodyPr>
          <a:lstStyle/>
          <a:p>
            <a:r>
              <a:rPr lang="tr-TR" sz="3600" dirty="0" smtClean="0">
                <a:latin typeface="Times New Roman" panose="02020603050405020304" pitchFamily="18" charset="0"/>
                <a:cs typeface="Times New Roman" panose="02020603050405020304" pitchFamily="18" charset="0"/>
              </a:rPr>
              <a:t>Tedbir nafakası</a:t>
            </a:r>
          </a:p>
          <a:p>
            <a:r>
              <a:rPr lang="tr-TR" sz="3600" dirty="0" smtClean="0">
                <a:latin typeface="Times New Roman" panose="02020603050405020304" pitchFamily="18" charset="0"/>
                <a:cs typeface="Times New Roman" panose="02020603050405020304" pitchFamily="18" charset="0"/>
              </a:rPr>
              <a:t>İştirak nafakası</a:t>
            </a:r>
          </a:p>
          <a:p>
            <a:r>
              <a:rPr lang="tr-TR" sz="3600" dirty="0" smtClean="0">
                <a:latin typeface="Times New Roman" panose="02020603050405020304" pitchFamily="18" charset="0"/>
                <a:cs typeface="Times New Roman" panose="02020603050405020304" pitchFamily="18" charset="0"/>
              </a:rPr>
              <a:t>Yoksulluk nafakası</a:t>
            </a:r>
            <a:endParaRPr lang="en-GB"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981739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48984" y="624110"/>
            <a:ext cx="8911687" cy="1280890"/>
          </a:xfrm>
        </p:spPr>
        <p:txBody>
          <a:bodyPr>
            <a:normAutofit/>
          </a:bodyPr>
          <a:lstStyle/>
          <a:p>
            <a:r>
              <a:rPr lang="tr-TR" sz="4400" dirty="0" smtClean="0">
                <a:latin typeface="Times New Roman" panose="02020603050405020304" pitchFamily="18" charset="0"/>
                <a:cs typeface="Times New Roman" panose="02020603050405020304" pitchFamily="18" charset="0"/>
              </a:rPr>
              <a:t>Tedbir Nafakası</a:t>
            </a:r>
            <a:endParaRPr lang="en-GB" sz="4400" dirty="0">
              <a:latin typeface="Times New Roman" panose="02020603050405020304" pitchFamily="18" charset="0"/>
              <a:cs typeface="Times New Roman" panose="02020603050405020304" pitchFamily="18" charset="0"/>
            </a:endParaRPr>
          </a:p>
        </p:txBody>
      </p:sp>
      <p:sp>
        <p:nvSpPr>
          <p:cNvPr id="3" name="İçerik Yer Tutucusu 2"/>
          <p:cNvSpPr>
            <a:spLocks noGrp="1"/>
          </p:cNvSpPr>
          <p:nvPr>
            <p:ph idx="1"/>
          </p:nvPr>
        </p:nvSpPr>
        <p:spPr>
          <a:xfrm>
            <a:off x="1848984" y="1905000"/>
            <a:ext cx="8915400" cy="3777622"/>
          </a:xfrm>
        </p:spPr>
        <p:txBody>
          <a:bodyPr>
            <a:normAutofit/>
          </a:bodyPr>
          <a:lstStyle/>
          <a:p>
            <a:r>
              <a:rPr lang="tr-TR" sz="3200" dirty="0" smtClean="0">
                <a:latin typeface="Times New Roman" panose="02020603050405020304" pitchFamily="18" charset="0"/>
                <a:cs typeface="Times New Roman" panose="02020603050405020304" pitchFamily="18" charset="0"/>
              </a:rPr>
              <a:t>Tedbir nafakası geçici bir önlem teşkil etmektedir, boşanma davası sırasında veya boşanma davası öncesinde istenebilen, özellikle eşlerin barınma, geçinme ve çocuklarının bakım ve giderlerini karşılamaları amacıyla bağlanan nafakadır. Tedbir nafakası hem eşe hem de çocuklar lehine verilebilir</a:t>
            </a:r>
            <a:endParaRPr lang="tr-TR"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526706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79109" y="560102"/>
            <a:ext cx="8911687" cy="1280890"/>
          </a:xfrm>
        </p:spPr>
        <p:txBody>
          <a:bodyPr>
            <a:normAutofit/>
          </a:bodyPr>
          <a:lstStyle/>
          <a:p>
            <a:r>
              <a:rPr lang="tr-TR" sz="4400" dirty="0" smtClean="0"/>
              <a:t>İştirak Nafakası</a:t>
            </a:r>
            <a:endParaRPr lang="en-GB" sz="4400" dirty="0"/>
          </a:p>
        </p:txBody>
      </p:sp>
      <p:sp>
        <p:nvSpPr>
          <p:cNvPr id="3" name="İçerik Yer Tutucusu 2"/>
          <p:cNvSpPr>
            <a:spLocks noGrp="1"/>
          </p:cNvSpPr>
          <p:nvPr>
            <p:ph idx="1"/>
          </p:nvPr>
        </p:nvSpPr>
        <p:spPr>
          <a:xfrm>
            <a:off x="1527048" y="2133600"/>
            <a:ext cx="9977564" cy="3777622"/>
          </a:xfrm>
        </p:spPr>
        <p:txBody>
          <a:bodyPr>
            <a:normAutofit/>
          </a:bodyPr>
          <a:lstStyle/>
          <a:p>
            <a:r>
              <a:rPr lang="tr-TR" sz="2800" dirty="0">
                <a:latin typeface="Times New Roman" panose="02020603050405020304" pitchFamily="18" charset="0"/>
                <a:cs typeface="Times New Roman" panose="02020603050405020304" pitchFamily="18" charset="0"/>
              </a:rPr>
              <a:t>İştirak nafakası çocukların sahip olduğu nafakadır. Boşanma sonucunda velayetin verilmediği eşin, çocuğunun bakım ve eğitim giderleri için kendi gücü oranında çocuğuna vermiş olduğu parasal katkıyı ifade eder. Bu nafakada eşlerin boşanmada ki kusur oranlarına bakılmaz.</a:t>
            </a:r>
            <a:endParaRPr lang="en-GB"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61768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870549" y="678974"/>
            <a:ext cx="8911687" cy="1280890"/>
          </a:xfrm>
        </p:spPr>
        <p:txBody>
          <a:bodyPr>
            <a:normAutofit/>
          </a:bodyPr>
          <a:lstStyle/>
          <a:p>
            <a:r>
              <a:rPr lang="tr-TR" sz="4400" dirty="0" smtClean="0"/>
              <a:t>Yardım Nafakası</a:t>
            </a:r>
            <a:endParaRPr lang="en-GB" sz="4400" dirty="0"/>
          </a:p>
        </p:txBody>
      </p:sp>
      <p:sp>
        <p:nvSpPr>
          <p:cNvPr id="3" name="İçerik Yer Tutucusu 2"/>
          <p:cNvSpPr>
            <a:spLocks noGrp="1"/>
          </p:cNvSpPr>
          <p:nvPr>
            <p:ph idx="1"/>
          </p:nvPr>
        </p:nvSpPr>
        <p:spPr>
          <a:xfrm>
            <a:off x="1537652" y="2161032"/>
            <a:ext cx="8915400" cy="3777622"/>
          </a:xfrm>
        </p:spPr>
        <p:txBody>
          <a:bodyPr>
            <a:normAutofit fontScale="92500" lnSpcReduction="20000"/>
          </a:bodyPr>
          <a:lstStyle/>
          <a:p>
            <a:r>
              <a:rPr lang="tr-TR" sz="2800" dirty="0">
                <a:latin typeface="Times New Roman" panose="02020603050405020304" pitchFamily="18" charset="0"/>
                <a:cs typeface="Times New Roman" panose="02020603050405020304" pitchFamily="18" charset="0"/>
              </a:rPr>
              <a:t>Yardım nafakası, kişinin yardım edilmediği takdirde yoksulluğa düşecek olan alt soy, üst soy ve kardeşlerine verdiği nafakadır</a:t>
            </a:r>
            <a:r>
              <a:rPr lang="tr-TR" sz="2800" dirty="0" smtClean="0">
                <a:latin typeface="Times New Roman" panose="02020603050405020304" pitchFamily="18" charset="0"/>
                <a:cs typeface="Times New Roman" panose="02020603050405020304" pitchFamily="18" charset="0"/>
              </a:rPr>
              <a:t>. </a:t>
            </a:r>
          </a:p>
          <a:p>
            <a:r>
              <a:rPr lang="tr-TR" sz="2800" dirty="0">
                <a:latin typeface="Times New Roman" panose="02020603050405020304" pitchFamily="18" charset="0"/>
                <a:cs typeface="Times New Roman" panose="02020603050405020304" pitchFamily="18" charset="0"/>
              </a:rPr>
              <a:t>Nafaka alacaklısının talep sırası miras sırası takip edilerek olmalıdır. Örneğin alt soydan nafaka talep edebilecekken nafaka alacaklısı üst soya başvurursa talebi reddedilir</a:t>
            </a:r>
            <a:r>
              <a:rPr lang="tr-TR" sz="2800" dirty="0" smtClean="0">
                <a:latin typeface="Times New Roman" panose="02020603050405020304" pitchFamily="18" charset="0"/>
                <a:cs typeface="Times New Roman" panose="02020603050405020304" pitchFamily="18" charset="0"/>
              </a:rPr>
              <a:t>.</a:t>
            </a:r>
            <a:endParaRPr lang="tr-TR" sz="2800" dirty="0">
              <a:latin typeface="Times New Roman" panose="02020603050405020304" pitchFamily="18" charset="0"/>
              <a:cs typeface="Times New Roman" panose="02020603050405020304" pitchFamily="18" charset="0"/>
            </a:endParaRPr>
          </a:p>
          <a:p>
            <a:r>
              <a:rPr lang="tr-TR" sz="2800" dirty="0">
                <a:latin typeface="Times New Roman" panose="02020603050405020304" pitchFamily="18" charset="0"/>
                <a:cs typeface="Times New Roman" panose="02020603050405020304" pitchFamily="18" charset="0"/>
              </a:rPr>
              <a:t>Kardeşlerin nafaka yükümlülükleri ise refah içinde bulunmalarına bağlıdır</a:t>
            </a:r>
            <a:r>
              <a:rPr lang="tr-TR" sz="2800" dirty="0" smtClean="0">
                <a:latin typeface="Times New Roman" panose="02020603050405020304" pitchFamily="18" charset="0"/>
                <a:cs typeface="Times New Roman" panose="02020603050405020304" pitchFamily="18" charset="0"/>
              </a:rPr>
              <a:t>.</a:t>
            </a:r>
            <a:endParaRPr lang="tr-TR" sz="2800" dirty="0">
              <a:latin typeface="Times New Roman" panose="02020603050405020304" pitchFamily="18" charset="0"/>
              <a:cs typeface="Times New Roman" panose="02020603050405020304" pitchFamily="18" charset="0"/>
            </a:endParaRPr>
          </a:p>
          <a:p>
            <a:r>
              <a:rPr lang="tr-TR" sz="2800" dirty="0">
                <a:latin typeface="Times New Roman" panose="02020603050405020304" pitchFamily="18" charset="0"/>
                <a:cs typeface="Times New Roman" panose="02020603050405020304" pitchFamily="18" charset="0"/>
              </a:rPr>
              <a:t>Eğer aile bağları ve ailenin birliği sarsılmışsa nafaka yükümlülüğü ortadan kalkar</a:t>
            </a:r>
            <a:r>
              <a:rPr lang="tr-TR" sz="2800" dirty="0" smtClean="0">
                <a:latin typeface="Times New Roman" panose="02020603050405020304" pitchFamily="18" charset="0"/>
                <a:cs typeface="Times New Roman" panose="02020603050405020304" pitchFamily="18" charset="0"/>
              </a:rPr>
              <a:t>.</a:t>
            </a:r>
            <a:endParaRPr lang="tr-T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582764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779109" y="660686"/>
            <a:ext cx="8911687" cy="1280890"/>
          </a:xfrm>
        </p:spPr>
        <p:txBody>
          <a:bodyPr>
            <a:normAutofit/>
          </a:bodyPr>
          <a:lstStyle/>
          <a:p>
            <a:r>
              <a:rPr lang="tr-TR" sz="4000" dirty="0" smtClean="0"/>
              <a:t>Yoksulluk Nafakası</a:t>
            </a:r>
            <a:endParaRPr lang="en-GB" sz="4000" dirty="0"/>
          </a:p>
        </p:txBody>
      </p:sp>
      <p:sp>
        <p:nvSpPr>
          <p:cNvPr id="3" name="İçerik Yer Tutucusu 2"/>
          <p:cNvSpPr>
            <a:spLocks noGrp="1"/>
          </p:cNvSpPr>
          <p:nvPr>
            <p:ph idx="1"/>
          </p:nvPr>
        </p:nvSpPr>
        <p:spPr>
          <a:xfrm>
            <a:off x="1362456" y="2133600"/>
            <a:ext cx="10142156" cy="3777622"/>
          </a:xfrm>
        </p:spPr>
        <p:txBody>
          <a:bodyPr>
            <a:normAutofit/>
          </a:bodyPr>
          <a:lstStyle/>
          <a:p>
            <a:r>
              <a:rPr lang="tr-TR" sz="2400" dirty="0">
                <a:latin typeface="Times New Roman" panose="02020603050405020304" pitchFamily="18" charset="0"/>
                <a:cs typeface="Times New Roman" panose="02020603050405020304" pitchFamily="18" charset="0"/>
              </a:rPr>
              <a:t>Boşanma sebebi ile, yoksulluğa düşecek olan eşin diğer eşten geçimini ve devam ettirdiği yaşantısının sürekliliğini sağlama amacıyla isteyebileceği nafaka türüdür</a:t>
            </a:r>
            <a:r>
              <a:rPr lang="tr-TR" sz="2400" dirty="0" smtClean="0">
                <a:latin typeface="Times New Roman" panose="02020603050405020304" pitchFamily="18" charset="0"/>
                <a:cs typeface="Times New Roman" panose="02020603050405020304" pitchFamily="18" charset="0"/>
              </a:rPr>
              <a:t>.</a:t>
            </a:r>
          </a:p>
          <a:p>
            <a:r>
              <a:rPr lang="tr-TR" sz="2400" dirty="0">
                <a:latin typeface="Times New Roman" panose="02020603050405020304" pitchFamily="18" charset="0"/>
                <a:cs typeface="Times New Roman" panose="02020603050405020304" pitchFamily="18" charset="0"/>
              </a:rPr>
              <a:t>Yoksulluk nafakası talep eden eşin, boşanmada ki kusurunun diğer eşten daha ağır olmaması gerekir</a:t>
            </a:r>
            <a:r>
              <a:rPr lang="tr-TR" sz="2400" dirty="0" smtClean="0">
                <a:latin typeface="Times New Roman" panose="02020603050405020304" pitchFamily="18" charset="0"/>
                <a:cs typeface="Times New Roman" panose="02020603050405020304" pitchFamily="18" charset="0"/>
              </a:rPr>
              <a:t>.</a:t>
            </a:r>
          </a:p>
          <a:p>
            <a:r>
              <a:rPr lang="tr-TR" sz="2400" dirty="0">
                <a:latin typeface="Times New Roman" panose="02020603050405020304" pitchFamily="18" charset="0"/>
                <a:cs typeface="Times New Roman" panose="02020603050405020304" pitchFamily="18" charset="0"/>
              </a:rPr>
              <a:t>Yoksulluk nafakası olarak tanımını yaptığımız nafaka çeşidi süresiz nafaka olarak da bilinir.</a:t>
            </a:r>
          </a:p>
          <a:p>
            <a:endParaRPr lang="en-GB" dirty="0"/>
          </a:p>
        </p:txBody>
      </p:sp>
    </p:spTree>
    <p:extLst>
      <p:ext uri="{BB962C8B-B14F-4D97-AF65-F5344CB8AC3E}">
        <p14:creationId xmlns:p14="http://schemas.microsoft.com/office/powerpoint/2010/main" val="21818272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Süresiz Nafaka</a:t>
            </a:r>
            <a:endParaRPr lang="en-GB" dirty="0"/>
          </a:p>
        </p:txBody>
      </p:sp>
      <p:sp>
        <p:nvSpPr>
          <p:cNvPr id="3" name="İçerik Yer Tutucusu 2"/>
          <p:cNvSpPr>
            <a:spLocks noGrp="1"/>
          </p:cNvSpPr>
          <p:nvPr>
            <p:ph idx="1"/>
          </p:nvPr>
        </p:nvSpPr>
        <p:spPr>
          <a:xfrm>
            <a:off x="1133856" y="1517904"/>
            <a:ext cx="10370756" cy="4393318"/>
          </a:xfrm>
        </p:spPr>
        <p:txBody>
          <a:bodyPr>
            <a:noAutofit/>
          </a:bodyPr>
          <a:lstStyle/>
          <a:p>
            <a:r>
              <a:rPr lang="tr-TR" sz="2400" dirty="0" smtClean="0">
                <a:latin typeface="Times New Roman" panose="02020603050405020304" pitchFamily="18" charset="0"/>
                <a:cs typeface="Times New Roman" panose="02020603050405020304" pitchFamily="18" charset="0"/>
              </a:rPr>
              <a:t>Süresiz nafaka belli şartların bulunması halinde yoksulluğa düşecek eşe, diğer eş tarafından ödemesi kararlaştırılan nafakadır. Bu nafakaya hükmedilebilmesi için belli şartların olması gerekir. Bu şartlar;</a:t>
            </a:r>
          </a:p>
          <a:p>
            <a:r>
              <a:rPr lang="tr-TR" sz="2400" dirty="0" smtClean="0">
                <a:latin typeface="Times New Roman" panose="02020603050405020304" pitchFamily="18" charset="0"/>
                <a:cs typeface="Times New Roman" panose="02020603050405020304" pitchFamily="18" charset="0"/>
              </a:rPr>
              <a:t>Taraflardan biri talepte bulunmalı; boşanma ile yoksulluğa düşeceği kesinleşen eş, diğer eşten nafaka miktarını da belirterek talepte bulunmalıdır.</a:t>
            </a:r>
          </a:p>
          <a:p>
            <a:r>
              <a:rPr lang="tr-TR" sz="2400" dirty="0" smtClean="0">
                <a:latin typeface="Times New Roman" panose="02020603050405020304" pitchFamily="18" charset="0"/>
                <a:cs typeface="Times New Roman" panose="02020603050405020304" pitchFamily="18" charset="0"/>
              </a:rPr>
              <a:t>Talep eden eşin kusuru daha ağır olmamalı</a:t>
            </a:r>
          </a:p>
          <a:p>
            <a:r>
              <a:rPr lang="tr-TR" sz="2400" dirty="0" smtClean="0">
                <a:latin typeface="Times New Roman" panose="02020603050405020304" pitchFamily="18" charset="0"/>
                <a:cs typeface="Times New Roman" panose="02020603050405020304" pitchFamily="18" charset="0"/>
              </a:rPr>
              <a:t>Talep eden eşin yoksulluğa düşmesi; nafaka talep eden eşin gelir durumu, servet, çalışma gücü gibi kıstaslar değerlendirilerek yoksulluğa düşüp düşmediği tespit edilir. </a:t>
            </a:r>
          </a:p>
          <a:p>
            <a:r>
              <a:rPr lang="tr-TR" sz="2400" dirty="0" smtClean="0">
                <a:latin typeface="Times New Roman" panose="02020603050405020304" pitchFamily="18" charset="0"/>
                <a:cs typeface="Times New Roman" panose="02020603050405020304" pitchFamily="18" charset="0"/>
              </a:rPr>
              <a:t>Nafaka ödeyecek eşin mali gücü ile orantı olmalı; karşı tarafın hiç ödeme gücü bulunmuyorsa diğer koşullar bulunsa bile nafakaya hükmedilmemesi gerekir. </a:t>
            </a:r>
            <a:endParaRPr lang="tr-TR"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1305968"/>
      </p:ext>
    </p:extLst>
  </p:cSld>
  <p:clrMapOvr>
    <a:masterClrMapping/>
  </p:clrMapOvr>
</p:sld>
</file>

<file path=ppt/theme/theme1.xml><?xml version="1.0" encoding="utf-8"?>
<a:theme xmlns:a="http://schemas.openxmlformats.org/drawingml/2006/main" name="Duma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269</TotalTime>
  <Words>442</Words>
  <Application>Microsoft Office PowerPoint</Application>
  <PresentationFormat>Geniş ekran</PresentationFormat>
  <Paragraphs>49</Paragraphs>
  <Slides>13</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13</vt:i4>
      </vt:variant>
    </vt:vector>
  </HeadingPairs>
  <TitlesOfParts>
    <vt:vector size="18" baseType="lpstr">
      <vt:lpstr>Arial</vt:lpstr>
      <vt:lpstr>Century Gothic</vt:lpstr>
      <vt:lpstr>Times New Roman</vt:lpstr>
      <vt:lpstr>Wingdings 3</vt:lpstr>
      <vt:lpstr>Duman</vt:lpstr>
      <vt:lpstr>          Nafaka Nedir ve Süresiz Nafaka Sorunu</vt:lpstr>
      <vt:lpstr>İçerik</vt:lpstr>
      <vt:lpstr>Nafaka</vt:lpstr>
      <vt:lpstr>Nafaka Çeşitleri</vt:lpstr>
      <vt:lpstr>Tedbir Nafakası</vt:lpstr>
      <vt:lpstr>İştirak Nafakası</vt:lpstr>
      <vt:lpstr>Yardım Nafakası</vt:lpstr>
      <vt:lpstr>Yoksulluk Nafakası</vt:lpstr>
      <vt:lpstr>Süresiz Nafaka</vt:lpstr>
      <vt:lpstr>Yoksulluk Nafakasına İlişkin Sorunlar </vt:lpstr>
      <vt:lpstr>Süresiz Nafaka Düzenlemesine Yönelik Eleştiriler</vt:lpstr>
      <vt:lpstr>PowerPoint Sunusu</vt:lpstr>
      <vt:lpstr>Kaynakça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Nafaka, Nafaka Çeşitleri ve Süresiz Nafaka Sorunu</dc:title>
  <dc:creator>Microsoft hesabı</dc:creator>
  <cp:lastModifiedBy>Microsoft hesabı</cp:lastModifiedBy>
  <cp:revision>17</cp:revision>
  <dcterms:created xsi:type="dcterms:W3CDTF">2022-11-26T20:10:16Z</dcterms:created>
  <dcterms:modified xsi:type="dcterms:W3CDTF">2023-11-28T20:41:47Z</dcterms:modified>
</cp:coreProperties>
</file>