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C11F0B-AC99-4A0D-ADD1-8EF4CD5C67C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2907409-F814-4800-B02F-FA61B168D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84C7D16-E6C5-482D-BF21-C345A130C74A}"/>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5" name="Alt Bilgi Yer Tutucusu 4">
            <a:extLst>
              <a:ext uri="{FF2B5EF4-FFF2-40B4-BE49-F238E27FC236}">
                <a16:creationId xmlns:a16="http://schemas.microsoft.com/office/drawing/2014/main" id="{599D0D07-20AC-424A-8414-ADA2840BF5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10F1B2-00FE-4B84-B342-6BEE64813724}"/>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231890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BE390-9507-4B6A-9DC9-59C12B39E66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7A46485-BCC7-47F8-BC31-2D9287309B2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4A5190-5D52-4510-B743-295F71B0B028}"/>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5" name="Alt Bilgi Yer Tutucusu 4">
            <a:extLst>
              <a:ext uri="{FF2B5EF4-FFF2-40B4-BE49-F238E27FC236}">
                <a16:creationId xmlns:a16="http://schemas.microsoft.com/office/drawing/2014/main" id="{74ED0BDF-A8FD-45C9-9497-5C81466D7E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C3C181-F447-452E-ADCE-3B02D27773C4}"/>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350124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4F7A98D-D3B4-4047-8909-36C862D5DCE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834C2F-0F7D-47C9-B954-5FEE9590B3C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22A16C-B6F1-477D-9027-129ECFAD505C}"/>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5" name="Alt Bilgi Yer Tutucusu 4">
            <a:extLst>
              <a:ext uri="{FF2B5EF4-FFF2-40B4-BE49-F238E27FC236}">
                <a16:creationId xmlns:a16="http://schemas.microsoft.com/office/drawing/2014/main" id="{1FB68386-4BD8-4DAF-948B-7B432E53FF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936298-0CF5-4A29-963E-59F3A8FEB9A9}"/>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252732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02E71E-4A7D-4E6E-9977-A072C8FB1BF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A0DFEA-69FF-4408-9895-ADEB5FA9549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D32A40-E0D1-4923-909D-6ADAF3CC8CFC}"/>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5" name="Alt Bilgi Yer Tutucusu 4">
            <a:extLst>
              <a:ext uri="{FF2B5EF4-FFF2-40B4-BE49-F238E27FC236}">
                <a16:creationId xmlns:a16="http://schemas.microsoft.com/office/drawing/2014/main" id="{C1D3465C-02E5-4020-BFF3-A72515FF5D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FB9C515-C536-440A-A41B-A4CD4E0F1986}"/>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120804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DF4013-202D-4F6F-9AFB-840A9686DDC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F216E96-7822-42B2-8D5F-73DAD8191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A96CC11-AFD2-4579-968A-A28018350481}"/>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5" name="Alt Bilgi Yer Tutucusu 4">
            <a:extLst>
              <a:ext uri="{FF2B5EF4-FFF2-40B4-BE49-F238E27FC236}">
                <a16:creationId xmlns:a16="http://schemas.microsoft.com/office/drawing/2014/main" id="{3E4E7200-15B6-4487-8CF7-225380D5D4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35C11B-FA52-4B1B-855E-2F6FEA21B029}"/>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143670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A8A90F-4F56-4BE7-A4F9-0847512F867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66F5D2-A1B3-4B5C-B939-B65E60B7FAD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C14261D-C59F-4D1A-B959-7D261FDE3C6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C4FF800-5B15-4D99-940E-261AC0C037E1}"/>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6" name="Alt Bilgi Yer Tutucusu 5">
            <a:extLst>
              <a:ext uri="{FF2B5EF4-FFF2-40B4-BE49-F238E27FC236}">
                <a16:creationId xmlns:a16="http://schemas.microsoft.com/office/drawing/2014/main" id="{91E9F7C1-CCBF-4E63-A5CD-ECB63FBFC4F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F9EE1C-1A87-40E7-A39C-8DBAE0DDC883}"/>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310554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9687F8-0525-4148-BC97-CDABDE723E4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A773EF-DA1D-40AC-A5FD-D8AFFC64B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415BE60-23B3-4DD2-8D6B-26D9274DF76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C742CFB-E602-4351-B8EB-3EFCDF9AD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1A35092-2E93-4845-95A9-3B816C22DF2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927D1C6-C5F1-47C2-AEC2-358BF0BC65F4}"/>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8" name="Alt Bilgi Yer Tutucusu 7">
            <a:extLst>
              <a:ext uri="{FF2B5EF4-FFF2-40B4-BE49-F238E27FC236}">
                <a16:creationId xmlns:a16="http://schemas.microsoft.com/office/drawing/2014/main" id="{6CD20255-1E49-4E33-BB6D-D203B990737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3F255A3-BD7D-404E-9870-8CC90BA1611A}"/>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254257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E3A570-0557-40B4-8378-5BDA85B630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F138084-6081-47F3-9E97-E07B719E7056}"/>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4" name="Alt Bilgi Yer Tutucusu 3">
            <a:extLst>
              <a:ext uri="{FF2B5EF4-FFF2-40B4-BE49-F238E27FC236}">
                <a16:creationId xmlns:a16="http://schemas.microsoft.com/office/drawing/2014/main" id="{B3825A93-CC94-4C5B-A65D-0BB2A4F3150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987B2A2-FD4C-416D-86B6-216CF6C0288E}"/>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263947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1A498C2-9F52-4B39-B49B-1A4D1306113E}"/>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3" name="Alt Bilgi Yer Tutucusu 2">
            <a:extLst>
              <a:ext uri="{FF2B5EF4-FFF2-40B4-BE49-F238E27FC236}">
                <a16:creationId xmlns:a16="http://schemas.microsoft.com/office/drawing/2014/main" id="{5432390A-4197-4C50-A3C0-11F76BE725C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F3489F9-D1D3-4A37-9886-99A5494F03BB}"/>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65426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C7E0B-D469-4C73-9797-578E437E968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09E22C5-65A1-4A9E-B321-86A49EB99E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10D193B-7A07-469B-8F18-B6EBAC23D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D112FBD-0CC1-4205-9145-291275FC618C}"/>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6" name="Alt Bilgi Yer Tutucusu 5">
            <a:extLst>
              <a:ext uri="{FF2B5EF4-FFF2-40B4-BE49-F238E27FC236}">
                <a16:creationId xmlns:a16="http://schemas.microsoft.com/office/drawing/2014/main" id="{8CB8F18B-7F9D-4B3E-A609-400666713F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81C4CAB-EA2B-4EA1-B933-07404D3EFE74}"/>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338004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1C2AF-8388-4C6C-9B82-8E40AE461F5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AE038E5-808B-42AA-8B8E-0BECD003F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E75E4E0-3104-4089-A559-75942BD85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675AB21-6A2A-4F79-94C6-9FD54F6D56FC}"/>
              </a:ext>
            </a:extLst>
          </p:cNvPr>
          <p:cNvSpPr>
            <a:spLocks noGrp="1"/>
          </p:cNvSpPr>
          <p:nvPr>
            <p:ph type="dt" sz="half" idx="10"/>
          </p:nvPr>
        </p:nvSpPr>
        <p:spPr/>
        <p:txBody>
          <a:bodyPr/>
          <a:lstStyle/>
          <a:p>
            <a:fld id="{D780C9AA-DBE3-4688-A71A-3BA91D2B0689}" type="datetimeFigureOut">
              <a:rPr lang="tr-TR" smtClean="0"/>
              <a:t>29.11.2020</a:t>
            </a:fld>
            <a:endParaRPr lang="tr-TR"/>
          </a:p>
        </p:txBody>
      </p:sp>
      <p:sp>
        <p:nvSpPr>
          <p:cNvPr id="6" name="Alt Bilgi Yer Tutucusu 5">
            <a:extLst>
              <a:ext uri="{FF2B5EF4-FFF2-40B4-BE49-F238E27FC236}">
                <a16:creationId xmlns:a16="http://schemas.microsoft.com/office/drawing/2014/main" id="{82AB38B2-2E04-4584-B679-5AE6195FD8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EBE045-86E0-4030-A3CF-65E1103D8BCE}"/>
              </a:ext>
            </a:extLst>
          </p:cNvPr>
          <p:cNvSpPr>
            <a:spLocks noGrp="1"/>
          </p:cNvSpPr>
          <p:nvPr>
            <p:ph type="sldNum" sz="quarter" idx="12"/>
          </p:nvPr>
        </p:nvSpPr>
        <p:spPr/>
        <p:txBody>
          <a:bodyPr/>
          <a:lstStyle/>
          <a:p>
            <a:fld id="{B31412AF-95A3-4217-AA19-95F9AFA1B59B}" type="slidenum">
              <a:rPr lang="tr-TR" smtClean="0"/>
              <a:t>‹#›</a:t>
            </a:fld>
            <a:endParaRPr lang="tr-TR"/>
          </a:p>
        </p:txBody>
      </p:sp>
    </p:spTree>
    <p:extLst>
      <p:ext uri="{BB962C8B-B14F-4D97-AF65-F5344CB8AC3E}">
        <p14:creationId xmlns:p14="http://schemas.microsoft.com/office/powerpoint/2010/main" val="95258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9958BCF-1693-40CE-A03C-4D3973ED1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D47795-B100-4BE3-B0D2-CC4BFD4B9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6B63CC8-75FB-40E0-AB33-DC9E67151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0C9AA-DBE3-4688-A71A-3BA91D2B0689}" type="datetimeFigureOut">
              <a:rPr lang="tr-TR" smtClean="0"/>
              <a:t>29.11.2020</a:t>
            </a:fld>
            <a:endParaRPr lang="tr-TR"/>
          </a:p>
        </p:txBody>
      </p:sp>
      <p:sp>
        <p:nvSpPr>
          <p:cNvPr id="5" name="Alt Bilgi Yer Tutucusu 4">
            <a:extLst>
              <a:ext uri="{FF2B5EF4-FFF2-40B4-BE49-F238E27FC236}">
                <a16:creationId xmlns:a16="http://schemas.microsoft.com/office/drawing/2014/main" id="{2F9AD6E3-D487-4C69-9853-511100464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C0EFAE0-E88E-44AA-A174-128B08326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412AF-95A3-4217-AA19-95F9AFA1B59B}" type="slidenum">
              <a:rPr lang="tr-TR" smtClean="0"/>
              <a:t>‹#›</a:t>
            </a:fld>
            <a:endParaRPr lang="tr-TR"/>
          </a:p>
        </p:txBody>
      </p:sp>
    </p:spTree>
    <p:extLst>
      <p:ext uri="{BB962C8B-B14F-4D97-AF65-F5344CB8AC3E}">
        <p14:creationId xmlns:p14="http://schemas.microsoft.com/office/powerpoint/2010/main" val="176178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F5C8B7-F052-4FB9-9211-703EECF68BF4}"/>
              </a:ext>
            </a:extLst>
          </p:cNvPr>
          <p:cNvSpPr>
            <a:spLocks noGrp="1"/>
          </p:cNvSpPr>
          <p:nvPr>
            <p:ph type="ctrTitle"/>
          </p:nvPr>
        </p:nvSpPr>
        <p:spPr>
          <a:xfrm>
            <a:off x="1524000" y="2005070"/>
            <a:ext cx="9144000" cy="1123720"/>
          </a:xfrm>
        </p:spPr>
        <p:txBody>
          <a:bodyPr>
            <a:normAutofit/>
          </a:bodyPr>
          <a:lstStyle/>
          <a:p>
            <a:pPr>
              <a:lnSpc>
                <a:spcPct val="200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Tez Konusu:</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Dünyanın İlk Tapınağı Göbekli Tepe ve Önemi</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Tez Amacı: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Ülkemizin Ev Sahipliği Yaptığı Dünya Mirasını Tanıtmak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t Başlık 2">
            <a:extLst>
              <a:ext uri="{FF2B5EF4-FFF2-40B4-BE49-F238E27FC236}">
                <a16:creationId xmlns:a16="http://schemas.microsoft.com/office/drawing/2014/main" id="{6671B6BA-422E-4B5F-9856-0EBEC5FB1538}"/>
              </a:ext>
            </a:extLst>
          </p:cNvPr>
          <p:cNvSpPr>
            <a:spLocks noGrp="1"/>
          </p:cNvSpPr>
          <p:nvPr>
            <p:ph type="subTitle" idx="1"/>
          </p:nvPr>
        </p:nvSpPr>
        <p:spPr>
          <a:xfrm>
            <a:off x="1524000" y="3429000"/>
            <a:ext cx="8765754" cy="3428999"/>
          </a:xfrm>
        </p:spPr>
        <p:txBody>
          <a:bodyPr>
            <a:normAutofit fontScale="40000" lnSpcReduction="20000"/>
          </a:bodyPr>
          <a:lstStyle/>
          <a:p>
            <a:pPr algn="ctr">
              <a:lnSpc>
                <a:spcPct val="200000"/>
              </a:lnSpc>
              <a:spcAft>
                <a:spcPts val="800"/>
              </a:spcAft>
            </a:pPr>
            <a:r>
              <a:rPr lang="tr-TR" sz="5000" dirty="0">
                <a:effectLst/>
                <a:latin typeface="Times New Roman" panose="02020603050405020304" pitchFamily="18" charset="0"/>
                <a:ea typeface="Calibri" panose="020F0502020204030204" pitchFamily="34" charset="0"/>
                <a:cs typeface="Times New Roman" panose="02020603050405020304" pitchFamily="18" charset="0"/>
              </a:rPr>
              <a:t>Şevval Horasan </a:t>
            </a:r>
            <a:endParaRPr lang="tr-TR" sz="5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tr-TR" sz="5000" dirty="0">
                <a:effectLst/>
                <a:latin typeface="Times New Roman" panose="02020603050405020304" pitchFamily="18" charset="0"/>
                <a:ea typeface="Calibri" panose="020F0502020204030204" pitchFamily="34" charset="0"/>
                <a:cs typeface="Times New Roman" panose="02020603050405020304" pitchFamily="18" charset="0"/>
              </a:rPr>
              <a:t>Selçuk Üniversitesi</a:t>
            </a:r>
            <a:endParaRPr lang="tr-TR" sz="5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tr-TR" sz="5000" dirty="0">
                <a:effectLst/>
                <a:latin typeface="Times New Roman" panose="02020603050405020304" pitchFamily="18" charset="0"/>
                <a:ea typeface="Calibri" panose="020F0502020204030204" pitchFamily="34" charset="0"/>
                <a:cs typeface="Times New Roman" panose="02020603050405020304" pitchFamily="18" charset="0"/>
              </a:rPr>
              <a:t>Güzel Sanatlar Fakültesi</a:t>
            </a:r>
            <a:endParaRPr lang="tr-TR" sz="5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tr-TR" sz="5000" dirty="0">
                <a:effectLst/>
                <a:latin typeface="Times New Roman" panose="02020603050405020304" pitchFamily="18" charset="0"/>
                <a:ea typeface="Calibri" panose="020F0502020204030204" pitchFamily="34" charset="0"/>
                <a:cs typeface="Times New Roman" panose="02020603050405020304" pitchFamily="18" charset="0"/>
              </a:rPr>
              <a:t>İç Mimarlık ve Çevre Tasarımı 1. Sınıf</a:t>
            </a:r>
            <a:endParaRPr lang="tr-TR" sz="5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29A10145-636B-47A0-8307-6684901074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15640" y="0"/>
            <a:ext cx="5760720" cy="2267585"/>
          </a:xfrm>
          <a:prstGeom prst="rect">
            <a:avLst/>
          </a:prstGeom>
          <a:noFill/>
          <a:ln>
            <a:noFill/>
          </a:ln>
        </p:spPr>
      </p:pic>
    </p:spTree>
    <p:extLst>
      <p:ext uri="{BB962C8B-B14F-4D97-AF65-F5344CB8AC3E}">
        <p14:creationId xmlns:p14="http://schemas.microsoft.com/office/powerpoint/2010/main" val="272832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DFFDA7F7-4448-47E5-87B0-75FEFCFF4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6C693831-573C-412B-AC27-0DFCAC933D09}"/>
              </a:ext>
            </a:extLst>
          </p:cNvPr>
          <p:cNvSpPr>
            <a:spLocks noGrp="1"/>
          </p:cNvSpPr>
          <p:nvPr>
            <p:ph type="title"/>
          </p:nvPr>
        </p:nvSpPr>
        <p:spPr>
          <a:xfrm>
            <a:off x="838200" y="365125"/>
            <a:ext cx="10515600" cy="2646582"/>
          </a:xfrm>
        </p:spPr>
        <p:txBody>
          <a:bodyPr>
            <a:normAutofit/>
          </a:bodyPr>
          <a:lstStyle/>
          <a:p>
            <a:r>
              <a:rPr lang="tr-TR" sz="2800" dirty="0">
                <a:effectLst/>
                <a:latin typeface="Eras Medium ITC" panose="020B0602030504020804" pitchFamily="34" charset="0"/>
                <a:ea typeface="Calibri" panose="020F0502020204030204" pitchFamily="34" charset="0"/>
                <a:cs typeface="Times New Roman" panose="02020603050405020304" pitchFamily="18" charset="0"/>
              </a:rPr>
              <a:t> Göbekli Tepe Şanlıurfa il merkezinin 22 km kuzeydoğusunda, Örencik köyü civarında yer alır. Dünyanın bilinen en eski kült yapısıdır. Zamanında insanlar burayı tapınak olarak inşa etmişlerdir. Tarihin bilinen ve bulunan eski tapınağı  olma özelliğine sahiptir.</a:t>
            </a:r>
            <a:endParaRPr lang="tr-TR" sz="2800" dirty="0">
              <a:latin typeface="Eras Medium ITC" panose="020B0602030504020804" pitchFamily="34" charset="0"/>
            </a:endParaRPr>
          </a:p>
        </p:txBody>
      </p:sp>
      <p:pic>
        <p:nvPicPr>
          <p:cNvPr id="9" name="İçerik Yer Tutucusu 8">
            <a:extLst>
              <a:ext uri="{FF2B5EF4-FFF2-40B4-BE49-F238E27FC236}">
                <a16:creationId xmlns:a16="http://schemas.microsoft.com/office/drawing/2014/main" id="{5AED9A33-AB5C-47E1-A632-F9EB7DBE6A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8240" y="2824421"/>
            <a:ext cx="6188743" cy="3481168"/>
          </a:xfrm>
          <a:effectLst>
            <a:softEdge rad="165100"/>
          </a:effectLst>
        </p:spPr>
      </p:pic>
    </p:spTree>
    <p:extLst>
      <p:ext uri="{BB962C8B-B14F-4D97-AF65-F5344CB8AC3E}">
        <p14:creationId xmlns:p14="http://schemas.microsoft.com/office/powerpoint/2010/main" val="78126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BBF1FBF-A29E-4E3A-B9AF-32D95B4C2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İçerik Yer Tutucusu 2">
            <a:extLst>
              <a:ext uri="{FF2B5EF4-FFF2-40B4-BE49-F238E27FC236}">
                <a16:creationId xmlns:a16="http://schemas.microsoft.com/office/drawing/2014/main" id="{93ACC850-AE97-405E-95DB-F8BDC727D1C5}"/>
              </a:ext>
            </a:extLst>
          </p:cNvPr>
          <p:cNvSpPr>
            <a:spLocks noGrp="1"/>
          </p:cNvSpPr>
          <p:nvPr>
            <p:ph idx="1"/>
          </p:nvPr>
        </p:nvSpPr>
        <p:spPr>
          <a:xfrm>
            <a:off x="915318" y="723937"/>
            <a:ext cx="10515600" cy="4351338"/>
          </a:xfrm>
        </p:spPr>
        <p:txBody>
          <a:bodyPr>
            <a:noAutofit/>
          </a:bodyPr>
          <a:lstStyle/>
          <a:p>
            <a:pPr marL="0" indent="0">
              <a:buNone/>
            </a:pP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Göbekli Tepe’nin keşfi 1963 yılında İstanbul Üniversitesi ve Chicago Üniversitesi’nin ortak yürüttüğü  ‘’Güneydoğu Anadolu Tarih Öncesi Araştırmaları Projesi ’’ yüzey alan çalışmaları sırasında olmuştur. </a:t>
            </a:r>
            <a:r>
              <a:rPr lang="tr-TR" sz="2300" dirty="0">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Olağan ve doğal görünmeyen birkaç tepe, insan eliyle yapıldığı kesin olan  binlerce kırık çakmak taşı döküntüyle kaplıydı. Yapılan yüzey araştırmaları sırasında höyüğün yüzeyinden toplanan buluntulara dayanılarak buranın </a:t>
            </a:r>
            <a:r>
              <a:rPr lang="tr-TR" sz="2300" dirty="0" err="1">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Biriş</a:t>
            </a:r>
            <a:r>
              <a:rPr lang="tr-TR" sz="2300" dirty="0">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 Mezarlığı  gibi bölgenin önemli yerleşimlerinden biri olabileceği sonucuna varılmış ancak başka bir çalışma yapılmamıştır. Göbekli Tepe’den  ilk kez, 1980 yılında yayımlanan Peter Benedict’in "</a:t>
            </a:r>
            <a:r>
              <a:rPr lang="tr-TR" sz="2300" dirty="0" err="1">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Survey</a:t>
            </a:r>
            <a:r>
              <a:rPr lang="tr-TR" sz="2300" dirty="0">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 </a:t>
            </a:r>
            <a:r>
              <a:rPr lang="tr-TR" sz="2300" dirty="0" err="1">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Work</a:t>
            </a:r>
            <a:r>
              <a:rPr lang="tr-TR" sz="2300" dirty="0">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 in </a:t>
            </a:r>
            <a:r>
              <a:rPr lang="tr-TR" sz="2300" dirty="0" err="1">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Southeastern</a:t>
            </a:r>
            <a:r>
              <a:rPr lang="tr-TR" sz="2300" dirty="0">
                <a:solidFill>
                  <a:srgbClr val="202122"/>
                </a:solidFill>
                <a:effectLst/>
                <a:latin typeface="Eras Medium ITC" panose="020B0602030504020804" pitchFamily="34" charset="0"/>
                <a:ea typeface="Calibri" panose="020F0502020204030204" pitchFamily="34" charset="0"/>
                <a:cs typeface="Times New Roman" panose="02020603050405020304" pitchFamily="18" charset="0"/>
              </a:rPr>
              <a:t> Anatolia" adlı makalesinde söz edilmiştir. Ancak yine de üzerinde durulmamıştır.</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Daha sonra 1995 yılında Şanlıurfa Müze başkanlığı ve İstanbul  Alman Arkeoloji Enstitüsü’nden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Harald</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Hauptmann’ın</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danışmanlığında yüzey araştırmaları başlamış ardından Şanlıurfa Müze başkanlığı ve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Klaus</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Schmidt</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önderliğinde kazılara başlanmıştır. 2007 yılında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Klaus</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Schmidt</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danışmanlığıyla Bakanlar Kurulu kararlı kazı statüsüyle devam edilmiş ve projeye Alman </a:t>
            </a:r>
            <a:r>
              <a:rPr lang="tr-TR" sz="2300" dirty="0" err="1">
                <a:effectLst/>
                <a:latin typeface="Eras Medium ITC" panose="020B0602030504020804" pitchFamily="34" charset="0"/>
                <a:ea typeface="Calibri" panose="020F0502020204030204" pitchFamily="34" charset="0"/>
                <a:cs typeface="Times New Roman" panose="02020603050405020304" pitchFamily="18" charset="0"/>
              </a:rPr>
              <a:t>Heidelberg</a:t>
            </a:r>
            <a:r>
              <a:rPr lang="tr-TR" sz="2300" dirty="0">
                <a:effectLst/>
                <a:latin typeface="Eras Medium ITC" panose="020B0602030504020804" pitchFamily="34" charset="0"/>
                <a:ea typeface="Calibri" panose="020F0502020204030204" pitchFamily="34" charset="0"/>
                <a:cs typeface="Times New Roman" panose="02020603050405020304" pitchFamily="18" charset="0"/>
              </a:rPr>
              <a:t> Üniversitesi Tarih Öncesi Enstitüsü de katılmıştır. Böylece ülkemizde yer alan dünyanın en eski tapınağı keşfedilmiş araştırılmaya başlanıp dünya mirasları listesine girmiştir.</a:t>
            </a:r>
            <a:endParaRPr lang="tr-TR" sz="2300" dirty="0">
              <a:latin typeface="Eras Medium ITC" panose="020B0602030504020804" pitchFamily="34" charset="0"/>
            </a:endParaRPr>
          </a:p>
        </p:txBody>
      </p:sp>
    </p:spTree>
    <p:extLst>
      <p:ext uri="{BB962C8B-B14F-4D97-AF65-F5344CB8AC3E}">
        <p14:creationId xmlns:p14="http://schemas.microsoft.com/office/powerpoint/2010/main" val="307407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D76D458-A51D-427A-9DD5-8E4E5ED1CE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effectLst>
            <a:softEdge rad="0"/>
          </a:effectLst>
        </p:spPr>
      </p:pic>
      <p:sp>
        <p:nvSpPr>
          <p:cNvPr id="7" name="Metin kutusu 6">
            <a:extLst>
              <a:ext uri="{FF2B5EF4-FFF2-40B4-BE49-F238E27FC236}">
                <a16:creationId xmlns:a16="http://schemas.microsoft.com/office/drawing/2014/main" id="{E525DFF5-63F4-46C9-8DBA-995FAFA336F1}"/>
              </a:ext>
            </a:extLst>
          </p:cNvPr>
          <p:cNvSpPr txBox="1"/>
          <p:nvPr/>
        </p:nvSpPr>
        <p:spPr>
          <a:xfrm>
            <a:off x="1369763" y="526625"/>
            <a:ext cx="9452473" cy="1846659"/>
          </a:xfrm>
          <a:prstGeom prst="rect">
            <a:avLst/>
          </a:prstGeom>
          <a:noFill/>
        </p:spPr>
        <p:txBody>
          <a:bodyPr wrap="square">
            <a:spAutoFit/>
          </a:bodyPr>
          <a:lstStyle/>
          <a:p>
            <a:r>
              <a:rPr lang="tr-TR" sz="1900" dirty="0">
                <a:effectLst/>
                <a:latin typeface="Eras Medium ITC" panose="020B0602030504020804" pitchFamily="34" charset="0"/>
                <a:ea typeface="Calibri" panose="020F0502020204030204" pitchFamily="34" charset="0"/>
              </a:rPr>
              <a:t>Yapılan araştırmalar sonucunda Göbekli Tepe’nin tarihimin Çanak </a:t>
            </a:r>
            <a:r>
              <a:rPr lang="tr-TR" sz="1900" dirty="0" err="1">
                <a:effectLst/>
                <a:latin typeface="Eras Medium ITC" panose="020B0602030504020804" pitchFamily="34" charset="0"/>
                <a:ea typeface="Calibri" panose="020F0502020204030204" pitchFamily="34" charset="0"/>
              </a:rPr>
              <a:t>Çömleksiz</a:t>
            </a:r>
            <a:r>
              <a:rPr lang="tr-TR" sz="1900" dirty="0">
                <a:effectLst/>
                <a:latin typeface="Eras Medium ITC" panose="020B0602030504020804" pitchFamily="34" charset="0"/>
                <a:ea typeface="Calibri" panose="020F0502020204030204" pitchFamily="34" charset="0"/>
              </a:rPr>
              <a:t> Neolitik Çağda yaklaşık MÖ 9600-7300 yıllarına ait olduğu ortaya çıkmıştır. İşte Göbeli Tepe’yi ilgi çekici ve </a:t>
            </a:r>
            <a:r>
              <a:rPr lang="tr-TR" sz="1900" dirty="0" err="1">
                <a:effectLst/>
                <a:latin typeface="Eras Medium ITC" panose="020B0602030504020804" pitchFamily="34" charset="0"/>
                <a:ea typeface="Calibri" panose="020F0502020204030204" pitchFamily="34" charset="0"/>
              </a:rPr>
              <a:t>sıradışı</a:t>
            </a:r>
            <a:r>
              <a:rPr lang="tr-TR" sz="1900" dirty="0">
                <a:effectLst/>
                <a:latin typeface="Eras Medium ITC" panose="020B0602030504020804" pitchFamily="34" charset="0"/>
                <a:ea typeface="Calibri" panose="020F0502020204030204" pitchFamily="34" charset="0"/>
              </a:rPr>
              <a:t> yapan noktada atam olarak burada başlamaktadır. Çanak çömlek yapmayı bilmeyen, yerleşik hayata dahi geçmemiş, avcılık-toplayıcılıkla hayatını idame ettiren insanoğlunun günümüze gelebilecek sağlamlığa sahip büyük bir tapınak inşa etmiş olmasıdır. </a:t>
            </a:r>
            <a:endParaRPr lang="tr-TR" sz="1900" dirty="0">
              <a:latin typeface="Eras Medium ITC" panose="020B0602030504020804" pitchFamily="34" charset="0"/>
            </a:endParaRPr>
          </a:p>
        </p:txBody>
      </p:sp>
      <p:pic>
        <p:nvPicPr>
          <p:cNvPr id="9" name="Resim 8">
            <a:extLst>
              <a:ext uri="{FF2B5EF4-FFF2-40B4-BE49-F238E27FC236}">
                <a16:creationId xmlns:a16="http://schemas.microsoft.com/office/drawing/2014/main" id="{61E2F953-0EFA-446F-B179-ED213ECAD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743" y="2231992"/>
            <a:ext cx="6152920" cy="4099383"/>
          </a:xfrm>
          <a:prstGeom prst="rect">
            <a:avLst/>
          </a:prstGeom>
          <a:effectLst>
            <a:outerShdw blurRad="50800" dist="50800" dir="5400000" algn="ctr" rotWithShape="0">
              <a:srgbClr val="000000">
                <a:alpha val="0"/>
              </a:srgbClr>
            </a:outerShdw>
            <a:softEdge rad="241300"/>
          </a:effectLst>
        </p:spPr>
      </p:pic>
    </p:spTree>
    <p:extLst>
      <p:ext uri="{BB962C8B-B14F-4D97-AF65-F5344CB8AC3E}">
        <p14:creationId xmlns:p14="http://schemas.microsoft.com/office/powerpoint/2010/main" val="57387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5136462-619C-4C70-AD6E-1F182843D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p:spPr>
      </p:pic>
      <p:sp>
        <p:nvSpPr>
          <p:cNvPr id="7" name="Metin kutusu 6">
            <a:extLst>
              <a:ext uri="{FF2B5EF4-FFF2-40B4-BE49-F238E27FC236}">
                <a16:creationId xmlns:a16="http://schemas.microsoft.com/office/drawing/2014/main" id="{9CB2A185-C70E-48D6-8BE7-09A6B5A33F58}"/>
              </a:ext>
            </a:extLst>
          </p:cNvPr>
          <p:cNvSpPr txBox="1"/>
          <p:nvPr/>
        </p:nvSpPr>
        <p:spPr>
          <a:xfrm>
            <a:off x="1536393" y="807850"/>
            <a:ext cx="9337255" cy="5606599"/>
          </a:xfrm>
          <a:prstGeom prst="rect">
            <a:avLst/>
          </a:prstGeom>
          <a:noFill/>
        </p:spPr>
        <p:txBody>
          <a:bodyPr wrap="square">
            <a:spAutoFit/>
          </a:bodyPr>
          <a:lstStyle/>
          <a:p>
            <a:pPr>
              <a:lnSpc>
                <a:spcPct val="107000"/>
              </a:lnSpc>
              <a:spcAft>
                <a:spcPts val="800"/>
              </a:spcAft>
            </a:pPr>
            <a:r>
              <a:rPr lang="tr-TR" sz="2400" dirty="0">
                <a:effectLst/>
                <a:latin typeface="Eras Medium ITC" panose="020B0602030504020804" pitchFamily="34" charset="0"/>
                <a:ea typeface="Calibri" panose="020F0502020204030204" pitchFamily="34" charset="0"/>
                <a:cs typeface="Times New Roman" panose="02020603050405020304" pitchFamily="18" charset="0"/>
              </a:rPr>
              <a:t>Göbekli Tepe toplamda 20 adet olan çapı 10-30 metre arasında değişen dairesel bir yapıdır. Dairesel yapısı haricinde T şeklinde olan üzerinde soyut semboller ve hayvan figürleri olan dikili taşlar da vardır. Dairesel yapının merkezinde 2 tane çevresinde 10-12 adet olmak üzere yaklaşık 200 tane dikili taş bulunmaktadır. Taşlar ve üzerindeki sembolik anlatımlar incelendiğinde dikili taşların tanrıları sembolize ettiği anlaşılmaktadır. Merkezdeki iki dikili taşın tanrı ve tanrıçayı etrafındaki çevrili olan taşlarınsa onların çocuklarını sembolize ettiği düşünülmektedir. Bu analizler ve araştırmalar tapınağın yapıldığı dönemde yaşayan insanoğlunun din inanışı, kendini ifade edişi hakkında dönemsel bilgi ve izler vermektedir. Yapının inşa ve sembolik dilini hesaba kattığımız anda Göbekli Tepe bize geçmişteki insanların bizlerin düşündüğü gibi olmadığını varlığıyla bize söylemekte ve ispat etmektedir.</a:t>
            </a:r>
          </a:p>
        </p:txBody>
      </p:sp>
    </p:spTree>
    <p:extLst>
      <p:ext uri="{BB962C8B-B14F-4D97-AF65-F5344CB8AC3E}">
        <p14:creationId xmlns:p14="http://schemas.microsoft.com/office/powerpoint/2010/main" val="341370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06FDF28-9FF0-47B5-A3E3-DC8A8A7342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Başlık 1">
            <a:extLst>
              <a:ext uri="{FF2B5EF4-FFF2-40B4-BE49-F238E27FC236}">
                <a16:creationId xmlns:a16="http://schemas.microsoft.com/office/drawing/2014/main" id="{56401197-2E60-465B-BD71-62AA0107DF93}"/>
              </a:ext>
            </a:extLst>
          </p:cNvPr>
          <p:cNvSpPr>
            <a:spLocks noGrp="1"/>
          </p:cNvSpPr>
          <p:nvPr>
            <p:ph type="title"/>
          </p:nvPr>
        </p:nvSpPr>
        <p:spPr>
          <a:xfrm>
            <a:off x="838200" y="4044759"/>
            <a:ext cx="10515600" cy="1325563"/>
          </a:xfrm>
          <a:ln>
            <a:noFill/>
          </a:ln>
        </p:spPr>
        <p:txBody>
          <a:bodyPr>
            <a:noAutofit/>
          </a:bodyPr>
          <a:lstStyle/>
          <a:p>
            <a:r>
              <a:rPr lang="tr-TR" sz="1900" dirty="0">
                <a:effectLst/>
                <a:latin typeface="Eras Medium ITC" panose="020B0602030504020804" pitchFamily="34" charset="0"/>
                <a:ea typeface="Calibri" panose="020F0502020204030204" pitchFamily="34" charset="0"/>
                <a:cs typeface="Times New Roman" panose="02020603050405020304" pitchFamily="18" charset="0"/>
              </a:rPr>
              <a:t> Göbekli Tepe’nin insanlık için önemli bir yapı olmasının sebeplerinden en önemlisi bize insanoğlunun geçmişten günümüze hala aynı olduğunun, gelişen teknolojinin, ilerleyen  zamanın insanoğlunun fıtratından, özünden hiçbir şey alıp götürmediğinin kanıtı olmasıdır. İnsanlığın varoluşundan günümüze olan süreçte hala inanmaya dayalı ve istekli bunun için bir şeyler yapan bir canlı olduğunu gözler önüne sermektedir. Öyle ki çanak-çömlek yapamayan, daha  yerleşik hayatı kurmamışlarken inandıkları şeyler için böylesi bir yapı inşa  etmiş olmaları o zamandaki imkansızlıklarla oldukça etkileyicidir. Bu durum bize dinin ve inanışın insanın varlığı boyunca hep olduğunu gösteren bir olgudur.  Bu konu hakkında yıllarca Göbekli Tepe kazı çalışmalarına başkanlık etmiş  arkeolog </a:t>
            </a:r>
            <a:r>
              <a:rPr lang="tr-TR" sz="1900" dirty="0" err="1">
                <a:effectLst/>
                <a:latin typeface="Eras Medium ITC" panose="020B0602030504020804" pitchFamily="34" charset="0"/>
                <a:ea typeface="Calibri" panose="020F0502020204030204" pitchFamily="34" charset="0"/>
                <a:cs typeface="Times New Roman" panose="02020603050405020304" pitchFamily="18" charset="0"/>
              </a:rPr>
              <a:t>Klaus</a:t>
            </a:r>
            <a:r>
              <a:rPr lang="tr-TR" sz="1900" dirty="0">
                <a:effectLst/>
                <a:latin typeface="Eras Medium ITC" panose="020B0602030504020804" pitchFamily="34" charset="0"/>
                <a:ea typeface="Calibri" panose="020F0502020204030204" pitchFamily="34" charset="0"/>
                <a:cs typeface="Times New Roman" panose="02020603050405020304" pitchFamily="18" charset="0"/>
              </a:rPr>
              <a:t> </a:t>
            </a:r>
            <a:r>
              <a:rPr lang="tr-TR" sz="1900" dirty="0" err="1">
                <a:effectLst/>
                <a:latin typeface="Eras Medium ITC" panose="020B0602030504020804" pitchFamily="34" charset="0"/>
                <a:ea typeface="Calibri" panose="020F0502020204030204" pitchFamily="34" charset="0"/>
                <a:cs typeface="Times New Roman" panose="02020603050405020304" pitchFamily="18" charset="0"/>
              </a:rPr>
              <a:t>Schimdt</a:t>
            </a:r>
            <a:r>
              <a:rPr lang="tr-TR" sz="1900" dirty="0">
                <a:effectLst/>
                <a:latin typeface="Eras Medium ITC" panose="020B0602030504020804" pitchFamily="34" charset="0"/>
                <a:ea typeface="Calibri" panose="020F0502020204030204" pitchFamily="34" charset="0"/>
                <a:cs typeface="Times New Roman" panose="02020603050405020304" pitchFamily="18" charset="0"/>
              </a:rPr>
              <a:t> ‘’… önce tapınak kuruldu sonra şehir. ‘’ sözleriyle insanoğlunun inanmayı bir tercih değil bir ihtiyaç olduğunu hatta ve hatta barınma gibi önemli bir ihtiyaçtan daha fazla önem verildiğine ve öncelikli olduğunu ifade etmiştir. İnanma ihtiyacı </a:t>
            </a:r>
            <a:r>
              <a:rPr lang="tr-TR" sz="1900" dirty="0" err="1">
                <a:effectLst/>
                <a:latin typeface="Eras Medium ITC" panose="020B0602030504020804" pitchFamily="34" charset="0"/>
                <a:ea typeface="Calibri" panose="020F0502020204030204" pitchFamily="34" charset="0"/>
                <a:cs typeface="Times New Roman" panose="02020603050405020304" pitchFamily="18" charset="0"/>
              </a:rPr>
              <a:t>günümze</a:t>
            </a:r>
            <a:r>
              <a:rPr lang="tr-TR" sz="1900" dirty="0">
                <a:effectLst/>
                <a:latin typeface="Eras Medium ITC" panose="020B0602030504020804" pitchFamily="34" charset="0"/>
                <a:ea typeface="Calibri" panose="020F0502020204030204" pitchFamily="34" charset="0"/>
                <a:cs typeface="Times New Roman" panose="02020603050405020304" pitchFamily="18" charset="0"/>
              </a:rPr>
              <a:t> kadar gelebilecek görkemli bir yapının ilham kaynağı ve temel taşı olmuştur. </a:t>
            </a:r>
            <a:endParaRPr lang="tr-TR" sz="1900" dirty="0">
              <a:latin typeface="Eras Medium ITC" panose="020B0602030504020804" pitchFamily="34" charset="0"/>
            </a:endParaRPr>
          </a:p>
        </p:txBody>
      </p:sp>
      <p:pic>
        <p:nvPicPr>
          <p:cNvPr id="9" name="Resim 8">
            <a:extLst>
              <a:ext uri="{FF2B5EF4-FFF2-40B4-BE49-F238E27FC236}">
                <a16:creationId xmlns:a16="http://schemas.microsoft.com/office/drawing/2014/main" id="{01FEF95B-376E-42BA-AB9B-141552FFD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064" y="309027"/>
            <a:ext cx="5939871" cy="2832862"/>
          </a:xfrm>
          <a:prstGeom prst="rect">
            <a:avLst/>
          </a:prstGeom>
          <a:effectLst>
            <a:softEdge rad="190500"/>
          </a:effectLst>
        </p:spPr>
      </p:pic>
    </p:spTree>
    <p:extLst>
      <p:ext uri="{BB962C8B-B14F-4D97-AF65-F5344CB8AC3E}">
        <p14:creationId xmlns:p14="http://schemas.microsoft.com/office/powerpoint/2010/main" val="386876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D0710CC-74DF-480E-B199-324EFF68F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p:spPr>
      </p:pic>
      <p:sp>
        <p:nvSpPr>
          <p:cNvPr id="2" name="Başlık 1">
            <a:extLst>
              <a:ext uri="{FF2B5EF4-FFF2-40B4-BE49-F238E27FC236}">
                <a16:creationId xmlns:a16="http://schemas.microsoft.com/office/drawing/2014/main" id="{69A2C6FF-155E-4F8D-82AC-195C8D32E51B}"/>
              </a:ext>
            </a:extLst>
          </p:cNvPr>
          <p:cNvSpPr>
            <a:spLocks noGrp="1"/>
          </p:cNvSpPr>
          <p:nvPr>
            <p:ph type="title"/>
          </p:nvPr>
        </p:nvSpPr>
        <p:spPr>
          <a:xfrm>
            <a:off x="981419" y="1015120"/>
            <a:ext cx="10515600" cy="1325563"/>
          </a:xfrm>
        </p:spPr>
        <p:txBody>
          <a:bodyPr>
            <a:noAutofit/>
          </a:bodyPr>
          <a:lstStyle/>
          <a:p>
            <a:r>
              <a:rPr lang="tr-TR" sz="2000" dirty="0">
                <a:effectLst/>
                <a:latin typeface="Eras Medium ITC" panose="020B0602030504020804" pitchFamily="34" charset="0"/>
                <a:ea typeface="Calibri" panose="020F0502020204030204" pitchFamily="34" charset="0"/>
                <a:cs typeface="Times New Roman" panose="02020603050405020304" pitchFamily="18" charset="0"/>
              </a:rPr>
              <a:t>Göbekli Tepe ülkemiz için hem ekonomik hem kültürel olarak önemli bir yerdir. Gerek Şanlıurfa’da gibi peygamberler şehrinde olması ki bu bize için dinin doğuşunun temellerine bizim topraklarımızın ev sahipliği yaptığını ve ilerleyen dönemlerde de buraların kutsal olduğunu göstermiştir. Manevi öneminin yanı sıra 2011 yılında UNESCO tarafından Dünya Miras Geçici Listesine alınmış olması burayı dünya gözünde bilimsel ve turistik bir yer yaparak bizim için fırsat olan bir yerdir. Umarız ki Göbekli Tepe gereken değeri görür, gerekli araştırmalar ve korunmaları yapılarak ülkemize ve dünyaya kazandırılır.</a:t>
            </a:r>
            <a:br>
              <a:rPr lang="tr-TR" sz="2000" dirty="0">
                <a:effectLst/>
                <a:latin typeface="Eras Medium ITC" panose="020B0602030504020804" pitchFamily="34" charset="0"/>
                <a:ea typeface="Calibri" panose="020F0502020204030204" pitchFamily="34" charset="0"/>
                <a:cs typeface="Times New Roman" panose="02020603050405020304" pitchFamily="18" charset="0"/>
              </a:rPr>
            </a:br>
            <a:endParaRPr lang="tr-TR" sz="2000" dirty="0">
              <a:latin typeface="Eras Medium ITC" panose="020B0602030504020804" pitchFamily="34" charset="0"/>
            </a:endParaRPr>
          </a:p>
        </p:txBody>
      </p:sp>
      <p:pic>
        <p:nvPicPr>
          <p:cNvPr id="7" name="Resim 6">
            <a:extLst>
              <a:ext uri="{FF2B5EF4-FFF2-40B4-BE49-F238E27FC236}">
                <a16:creationId xmlns:a16="http://schemas.microsoft.com/office/drawing/2014/main" id="{5938AD3A-4A24-4065-92C3-27F5B39E9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029" y="2537897"/>
            <a:ext cx="7037942" cy="3958842"/>
          </a:xfrm>
          <a:prstGeom prst="rect">
            <a:avLst/>
          </a:prstGeom>
          <a:effectLst>
            <a:softEdge rad="228600"/>
          </a:effectLst>
        </p:spPr>
      </p:pic>
    </p:spTree>
    <p:extLst>
      <p:ext uri="{BB962C8B-B14F-4D97-AF65-F5344CB8AC3E}">
        <p14:creationId xmlns:p14="http://schemas.microsoft.com/office/powerpoint/2010/main" val="70437205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679</Words>
  <Application>Microsoft Office PowerPoint</Application>
  <PresentationFormat>Geniş ekran</PresentationFormat>
  <Paragraphs>11</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Calibri</vt:lpstr>
      <vt:lpstr>Calibri Light</vt:lpstr>
      <vt:lpstr>Eras Medium ITC</vt:lpstr>
      <vt:lpstr>Times New Roman</vt:lpstr>
      <vt:lpstr>Office Teması</vt:lpstr>
      <vt:lpstr>Tez Konusu: Dünyanın İlk Tapınağı Göbekli Tepe ve Önemi Tez Amacı: Ülkemizin Ev Sahipliği Yaptığı Dünya Mirasını Tanıtmak </vt:lpstr>
      <vt:lpstr> Göbekli Tepe Şanlıurfa il merkezinin 22 km kuzeydoğusunda, Örencik köyü civarında yer alır. Dünyanın bilinen en eski kült yapısıdır. Zamanında insanlar burayı tapınak olarak inşa etmişlerdir. Tarihin bilinen ve bulunan eski tapınağı  olma özelliğine sahiptir.</vt:lpstr>
      <vt:lpstr>PowerPoint Sunusu</vt:lpstr>
      <vt:lpstr>PowerPoint Sunusu</vt:lpstr>
      <vt:lpstr>PowerPoint Sunusu</vt:lpstr>
      <vt:lpstr> Göbekli Tepe’nin insanlık için önemli bir yapı olmasının sebeplerinden en önemlisi bize insanoğlunun geçmişten günümüze hala aynı olduğunun, gelişen teknolojinin, ilerleyen  zamanın insanoğlunun fıtratından, özünden hiçbir şey alıp götürmediğinin kanıtı olmasıdır. İnsanlığın varoluşundan günümüze olan süreçte hala inanmaya dayalı ve istekli bunun için bir şeyler yapan bir canlı olduğunu gözler önüne sermektedir. Öyle ki çanak-çömlek yapamayan, daha  yerleşik hayatı kurmamışlarken inandıkları şeyler için böylesi bir yapı inşa  etmiş olmaları o zamandaki imkansızlıklarla oldukça etkileyicidir. Bu durum bize dinin ve inanışın insanın varlığı boyunca hep olduğunu gösteren bir olgudur.  Bu konu hakkında yıllarca Göbekli Tepe kazı çalışmalarına başkanlık etmiş  arkeolog Klaus Schimdt ‘’… önce tapınak kuruldu sonra şehir. ‘’ sözleriyle insanoğlunun inanmayı bir tercih değil bir ihtiyaç olduğunu hatta ve hatta barınma gibi önemli bir ihtiyaçtan daha fazla önem verildiğine ve öncelikli olduğunu ifade etmiştir. İnanma ihtiyacı günümze kadar gelebilecek görkemli bir yapının ilham kaynağı ve temel taşı olmuştur. </vt:lpstr>
      <vt:lpstr>Göbekli Tepe ülkemiz için hem ekonomik hem kültürel olarak önemli bir yerdir. Gerek Şanlıurfa’da gibi peygamberler şehrinde olması ki bu bize için dinin doğuşunun temellerine bizim topraklarımızın ev sahipliği yaptığını ve ilerleyen dönemlerde de buraların kutsal olduğunu göstermiştir. Manevi öneminin yanı sıra 2011 yılında UNESCO tarafından Dünya Miras Geçici Listesine alınmış olması burayı dünya gözünde bilimsel ve turistik bir yer yaparak bizim için fırsat olan bir yerdir. Umarız ki Göbekli Tepe gereken değeri görür, gerekli araştırmalar ve korunmaları yapılarak ülkemize ve dünyaya kazandırılır.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 Konusu: Dünyanın İlk Tapınağı Göbekli Tepe ve Önemi Tez Amacı: Ülkemizin Ev Sahipliği Yaptığı Dünya Mirasını Tanıtmak </dc:title>
  <dc:creator>alperen horasan</dc:creator>
  <cp:lastModifiedBy>alperen horasan</cp:lastModifiedBy>
  <cp:revision>7</cp:revision>
  <dcterms:created xsi:type="dcterms:W3CDTF">2020-11-29T20:29:39Z</dcterms:created>
  <dcterms:modified xsi:type="dcterms:W3CDTF">2020-11-29T21:39:50Z</dcterms:modified>
</cp:coreProperties>
</file>