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0A3B9DA8-4BB6-4B3B-AA26-D36A9D8337C8}">
          <p14:sldIdLst>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C9B3"/>
    <a:srgbClr val="BD9B7F"/>
    <a:srgbClr val="FBFC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3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485E00-C1EA-4F64-BD60-BA550633E378}" type="datetimeFigureOut">
              <a:rPr lang="tr-TR" smtClean="0"/>
              <a:t>3.12.2021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07106E-D429-4451-81F8-830BF770B44B}" type="slidenum">
              <a:rPr lang="tr-TR" smtClean="0"/>
              <a:t>‹#›</a:t>
            </a:fld>
            <a:endParaRPr lang="tr-TR"/>
          </a:p>
        </p:txBody>
      </p:sp>
    </p:spTree>
    <p:extLst>
      <p:ext uri="{BB962C8B-B14F-4D97-AF65-F5344CB8AC3E}">
        <p14:creationId xmlns:p14="http://schemas.microsoft.com/office/powerpoint/2010/main" val="410664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F07106E-D429-4451-81F8-830BF770B44B}" type="slidenum">
              <a:rPr lang="tr-TR" smtClean="0"/>
              <a:t>6</a:t>
            </a:fld>
            <a:endParaRPr lang="tr-TR"/>
          </a:p>
        </p:txBody>
      </p:sp>
    </p:spTree>
    <p:extLst>
      <p:ext uri="{BB962C8B-B14F-4D97-AF65-F5344CB8AC3E}">
        <p14:creationId xmlns:p14="http://schemas.microsoft.com/office/powerpoint/2010/main" val="2038605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tr-TR" smtClean="0"/>
              <a:t>Asıl başlık stili için tıklatın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lvl1pPr algn="l">
              <a:defRPr/>
            </a:lvl1pPr>
          </a:lstStyle>
          <a:p>
            <a:fld id="{607C8958-6A70-4A52-9D07-FD59F6955D2B}"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018C78C-299B-4624-881C-47B8203B55C6}" type="slidenum">
              <a:rPr lang="tr-TR" smtClean="0"/>
              <a:t>‹#›</a:t>
            </a:fld>
            <a:endParaRPr lang="tr-T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150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07C8958-6A70-4A52-9D07-FD59F6955D2B}"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018C78C-299B-4624-881C-47B8203B55C6}" type="slidenum">
              <a:rPr lang="tr-TR" smtClean="0"/>
              <a:t>‹#›</a:t>
            </a:fld>
            <a:endParaRPr lang="tr-TR"/>
          </a:p>
        </p:txBody>
      </p:sp>
    </p:spTree>
    <p:extLst>
      <p:ext uri="{BB962C8B-B14F-4D97-AF65-F5344CB8AC3E}">
        <p14:creationId xmlns:p14="http://schemas.microsoft.com/office/powerpoint/2010/main" val="2146967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07C8958-6A70-4A52-9D07-FD59F6955D2B}"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018C78C-299B-4624-881C-47B8203B55C6}" type="slidenum">
              <a:rPr lang="tr-TR" smtClean="0"/>
              <a:t>‹#›</a:t>
            </a:fld>
            <a:endParaRPr lang="tr-T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258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07C8958-6A70-4A52-9D07-FD59F6955D2B}"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018C78C-299B-4624-881C-47B8203B55C6}" type="slidenum">
              <a:rPr lang="tr-TR" smtClean="0"/>
              <a:t>‹#›</a:t>
            </a:fld>
            <a:endParaRPr lang="tr-TR"/>
          </a:p>
        </p:txBody>
      </p:sp>
    </p:spTree>
    <p:extLst>
      <p:ext uri="{BB962C8B-B14F-4D97-AF65-F5344CB8AC3E}">
        <p14:creationId xmlns:p14="http://schemas.microsoft.com/office/powerpoint/2010/main" val="1464479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07C8958-6A70-4A52-9D07-FD59F6955D2B}"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018C78C-299B-4624-881C-47B8203B55C6}" type="slidenum">
              <a:rPr lang="tr-TR" smtClean="0"/>
              <a:t>‹#›</a:t>
            </a:fld>
            <a:endParaRPr lang="tr-T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36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607C8958-6A70-4A52-9D07-FD59F6955D2B}" type="datetimeFigureOut">
              <a:rPr lang="tr-TR" smtClean="0"/>
              <a:t>3.12.2021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018C78C-299B-4624-881C-47B8203B55C6}" type="slidenum">
              <a:rPr lang="tr-TR" smtClean="0"/>
              <a:t>‹#›</a:t>
            </a:fld>
            <a:endParaRPr lang="tr-TR"/>
          </a:p>
        </p:txBody>
      </p:sp>
    </p:spTree>
    <p:extLst>
      <p:ext uri="{BB962C8B-B14F-4D97-AF65-F5344CB8AC3E}">
        <p14:creationId xmlns:p14="http://schemas.microsoft.com/office/powerpoint/2010/main" val="3593371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24128" y="2967788"/>
            <a:ext cx="4754880" cy="33415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tr-TR" smtClean="0"/>
              <a:t>Asıl metin stillerini düzenlemek için tıklatın</a:t>
            </a:r>
          </a:p>
        </p:txBody>
      </p:sp>
      <p:sp>
        <p:nvSpPr>
          <p:cNvPr id="6" name="Content Placeholder 5"/>
          <p:cNvSpPr>
            <a:spLocks noGrp="1"/>
          </p:cNvSpPr>
          <p:nvPr>
            <p:ph sz="quarter" idx="4"/>
          </p:nvPr>
        </p:nvSpPr>
        <p:spPr>
          <a:xfrm>
            <a:off x="5990888" y="2967788"/>
            <a:ext cx="4754880" cy="33415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07C8958-6A70-4A52-9D07-FD59F6955D2B}" type="datetimeFigureOut">
              <a:rPr lang="tr-TR" smtClean="0"/>
              <a:t>3.12.2021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018C78C-299B-4624-881C-47B8203B55C6}" type="slidenum">
              <a:rPr lang="tr-TR" smtClean="0"/>
              <a:t>‹#›</a:t>
            </a:fld>
            <a:endParaRPr lang="tr-TR"/>
          </a:p>
        </p:txBody>
      </p:sp>
    </p:spTree>
    <p:extLst>
      <p:ext uri="{BB962C8B-B14F-4D97-AF65-F5344CB8AC3E}">
        <p14:creationId xmlns:p14="http://schemas.microsoft.com/office/powerpoint/2010/main" val="1734461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07C8958-6A70-4A52-9D07-FD59F6955D2B}" type="datetimeFigureOut">
              <a:rPr lang="tr-TR" smtClean="0"/>
              <a:t>3.12.2021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018C78C-299B-4624-881C-47B8203B55C6}" type="slidenum">
              <a:rPr lang="tr-TR" smtClean="0"/>
              <a:t>‹#›</a:t>
            </a:fld>
            <a:endParaRPr lang="tr-TR"/>
          </a:p>
        </p:txBody>
      </p:sp>
    </p:spTree>
    <p:extLst>
      <p:ext uri="{BB962C8B-B14F-4D97-AF65-F5344CB8AC3E}">
        <p14:creationId xmlns:p14="http://schemas.microsoft.com/office/powerpoint/2010/main" val="948489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7C8958-6A70-4A52-9D07-FD59F6955D2B}" type="datetimeFigureOut">
              <a:rPr lang="tr-TR" smtClean="0"/>
              <a:t>3.12.2021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018C78C-299B-4624-881C-47B8203B55C6}" type="slidenum">
              <a:rPr lang="tr-TR" smtClean="0"/>
              <a:t>‹#›</a:t>
            </a:fld>
            <a:endParaRPr lang="tr-TR"/>
          </a:p>
        </p:txBody>
      </p:sp>
    </p:spTree>
    <p:extLst>
      <p:ext uri="{BB962C8B-B14F-4D97-AF65-F5344CB8AC3E}">
        <p14:creationId xmlns:p14="http://schemas.microsoft.com/office/powerpoint/2010/main" val="578559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tr-TR" smtClean="0"/>
              <a:t>Asıl başlık stili için tıklatın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07C8958-6A70-4A52-9D07-FD59F6955D2B}" type="datetimeFigureOut">
              <a:rPr lang="tr-TR" smtClean="0"/>
              <a:t>3.12.2021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018C78C-299B-4624-881C-47B8203B55C6}" type="slidenum">
              <a:rPr lang="tr-TR" smtClean="0"/>
              <a:t>‹#›</a:t>
            </a:fld>
            <a:endParaRPr lang="tr-TR"/>
          </a:p>
        </p:txBody>
      </p:sp>
    </p:spTree>
    <p:extLst>
      <p:ext uri="{BB962C8B-B14F-4D97-AF65-F5344CB8AC3E}">
        <p14:creationId xmlns:p14="http://schemas.microsoft.com/office/powerpoint/2010/main" val="3215958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07C8958-6A70-4A52-9D07-FD59F6955D2B}" type="datetimeFigureOut">
              <a:rPr lang="tr-TR" smtClean="0"/>
              <a:t>3.12.2021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018C78C-299B-4624-881C-47B8203B55C6}" type="slidenum">
              <a:rPr lang="tr-TR" smtClean="0"/>
              <a:t>‹#›</a:t>
            </a:fld>
            <a:endParaRPr lang="tr-T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388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07C8958-6A70-4A52-9D07-FD59F6955D2B}" type="datetimeFigureOut">
              <a:rPr lang="tr-TR" smtClean="0"/>
              <a:t>3.12.2021</a:t>
            </a:fld>
            <a:endParaRPr lang="tr-T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tr-T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018C78C-299B-4624-881C-47B8203B55C6}" type="slidenum">
              <a:rPr lang="tr-TR" smtClean="0"/>
              <a:t>‹#›</a:t>
            </a:fld>
            <a:endParaRPr lang="tr-T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447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p:txBody>
          <a:bodyPr>
            <a:normAutofit/>
          </a:bodyPr>
          <a:lstStyle/>
          <a:p>
            <a:pPr algn="ctr"/>
            <a:r>
              <a:rPr lang="tr-TR" sz="4000" b="1" i="1" dirty="0" smtClean="0">
                <a:latin typeface="Times New Roman" panose="02020603050405020304" pitchFamily="18" charset="0"/>
                <a:cs typeface="Times New Roman" panose="02020603050405020304" pitchFamily="18" charset="0"/>
              </a:rPr>
              <a:t>ÇATALHÖYÜK NEOLİTİK KENTİ </a:t>
            </a:r>
            <a:endParaRPr lang="tr-TR" sz="4000" b="1" i="1" dirty="0">
              <a:latin typeface="Times New Roman" panose="02020603050405020304" pitchFamily="18" charset="0"/>
              <a:cs typeface="Times New Roman" panose="02020603050405020304" pitchFamily="18" charset="0"/>
            </a:endParaRPr>
          </a:p>
        </p:txBody>
      </p:sp>
      <p:pic>
        <p:nvPicPr>
          <p:cNvPr id="6" name="İçerik Yer Tutucusu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24128" y="1929997"/>
            <a:ext cx="9720263" cy="38750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69024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4128" y="309965"/>
            <a:ext cx="9720072" cy="1580828"/>
          </a:xfrm>
        </p:spPr>
        <p:style>
          <a:lnRef idx="2">
            <a:schemeClr val="dk1"/>
          </a:lnRef>
          <a:fillRef idx="1">
            <a:schemeClr val="lt1"/>
          </a:fillRef>
          <a:effectRef idx="0">
            <a:schemeClr val="dk1"/>
          </a:effectRef>
          <a:fontRef idx="minor">
            <a:schemeClr val="dk1"/>
          </a:fontRef>
        </p:style>
        <p:txBody>
          <a:bodyPr>
            <a:normAutofit/>
          </a:bodyPr>
          <a:lstStyle/>
          <a:p>
            <a:pPr marL="457200" indent="-457200">
              <a:buFont typeface="Wingdings" panose="05000000000000000000" pitchFamily="2" charset="2"/>
              <a:buChar char="Ø"/>
            </a:pPr>
            <a:r>
              <a:rPr lang="tr-TR" sz="1800" cap="none" dirty="0">
                <a:latin typeface="Times New Roman" panose="02020603050405020304" pitchFamily="18" charset="0"/>
                <a:cs typeface="Times New Roman" panose="02020603050405020304" pitchFamily="18" charset="0"/>
              </a:rPr>
              <a:t>Ç</a:t>
            </a:r>
            <a:r>
              <a:rPr lang="tr-TR" sz="1800" cap="none" dirty="0" smtClean="0">
                <a:latin typeface="Times New Roman" panose="02020603050405020304" pitchFamily="18" charset="0"/>
                <a:cs typeface="Times New Roman" panose="02020603050405020304" pitchFamily="18" charset="0"/>
              </a:rPr>
              <a:t>atalhöyük dediğimizde akla çok sayıda duvar resmi gelir. bu duvar resimlerinin çoğunluğu bir önceki slaytta bahsettiğimiz kuzey açmasında bulunmuştur. </a:t>
            </a:r>
            <a:r>
              <a:rPr lang="tr-TR" sz="1800" u="sng" cap="none" dirty="0">
                <a:latin typeface="Times New Roman" panose="02020603050405020304" pitchFamily="18" charset="0"/>
                <a:cs typeface="Times New Roman" panose="02020603050405020304" pitchFamily="18" charset="0"/>
              </a:rPr>
              <a:t>D</a:t>
            </a:r>
            <a:r>
              <a:rPr lang="tr-TR" sz="1800" u="sng" cap="none" dirty="0" smtClean="0">
                <a:latin typeface="Times New Roman" panose="02020603050405020304" pitchFamily="18" charset="0"/>
                <a:cs typeface="Times New Roman" panose="02020603050405020304" pitchFamily="18" charset="0"/>
              </a:rPr>
              <a:t>aha sonradan açılan güney açması ise höyüğün tepe noktasındadır. </a:t>
            </a:r>
            <a:r>
              <a:rPr lang="tr-TR" sz="1800" cap="none" dirty="0">
                <a:latin typeface="Times New Roman" panose="02020603050405020304" pitchFamily="18" charset="0"/>
                <a:cs typeface="Times New Roman" panose="02020603050405020304" pitchFamily="18" charset="0"/>
              </a:rPr>
              <a:t>D</a:t>
            </a:r>
            <a:r>
              <a:rPr lang="tr-TR" sz="1800" cap="none" dirty="0" smtClean="0">
                <a:latin typeface="Times New Roman" panose="02020603050405020304" pitchFamily="18" charset="0"/>
                <a:cs typeface="Times New Roman" panose="02020603050405020304" pitchFamily="18" charset="0"/>
              </a:rPr>
              <a:t>erine gitmemektedir ve kentin belli bir anında neye benzediğini anlamak için açılmıştır. yerleşimlerin ritüel merkezi, kült merkezi ya da kamu yapıları yoktur. </a:t>
            </a:r>
            <a:br>
              <a:rPr lang="tr-TR" sz="1800" cap="none" dirty="0" smtClean="0">
                <a:latin typeface="Times New Roman" panose="02020603050405020304" pitchFamily="18" charset="0"/>
                <a:cs typeface="Times New Roman" panose="02020603050405020304" pitchFamily="18" charset="0"/>
              </a:rPr>
            </a:br>
            <a:endParaRPr lang="tr-TR" sz="1800" cap="none" dirty="0">
              <a:latin typeface="Times New Roman" panose="02020603050405020304" pitchFamily="18" charset="0"/>
              <a:cs typeface="Times New Roman" panose="02020603050405020304" pitchFamily="18" charset="0"/>
            </a:endParaRPr>
          </a:p>
        </p:txBody>
      </p:sp>
      <p:pic>
        <p:nvPicPr>
          <p:cNvPr id="5" name="İçerik Yer Tutucusu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0735" r="10707"/>
          <a:stretch/>
        </p:blipFill>
        <p:spPr>
          <a:xfrm>
            <a:off x="1024128" y="2286000"/>
            <a:ext cx="4353784" cy="4023359"/>
          </a:xfrm>
          <a:prstGeom prst="rect">
            <a:avLst/>
          </a:prstGeom>
          <a:ln>
            <a:noFill/>
          </a:ln>
          <a:effectLst>
            <a:outerShdw blurRad="190500" algn="tl" rotWithShape="0">
              <a:srgbClr val="000000">
                <a:alpha val="70000"/>
              </a:srgbClr>
            </a:outerShdw>
          </a:effectLst>
        </p:spPr>
      </p:pic>
      <p:pic>
        <p:nvPicPr>
          <p:cNvPr id="1026" name="Picture 2" descr="Çatalhöyük Duvar Resimleri"/>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989638" y="2286000"/>
            <a:ext cx="4754562" cy="402335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132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086120" y="774916"/>
            <a:ext cx="10103656" cy="1301857"/>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a:buFont typeface="Wingdings" panose="05000000000000000000" pitchFamily="2" charset="2"/>
              <a:buChar char="Ø"/>
            </a:pPr>
            <a:r>
              <a:rPr lang="tr-TR" dirty="0" smtClean="0"/>
              <a:t>Çatalhöyük insanları uzun </a:t>
            </a:r>
            <a:r>
              <a:rPr lang="tr-TR" dirty="0"/>
              <a:t>süre aynı yerde yaşamışlar sabit yaşamanın sırrını artık tamamıyla çözmüşlerdir. </a:t>
            </a:r>
            <a:endParaRPr lang="tr-TR" dirty="0" smtClean="0"/>
          </a:p>
          <a:p>
            <a:pPr>
              <a:buFont typeface="Wingdings" panose="05000000000000000000" pitchFamily="2" charset="2"/>
              <a:buChar char="Ø"/>
            </a:pPr>
            <a:r>
              <a:rPr lang="tr-TR" dirty="0" smtClean="0"/>
              <a:t>Evler sımsıkı bir şekilde inşa edilmiştir. Yani cadde ve sokaklara yer yoktur. </a:t>
            </a:r>
          </a:p>
          <a:p>
            <a:pPr>
              <a:buFont typeface="Wingdings" panose="05000000000000000000" pitchFamily="2" charset="2"/>
              <a:buChar char="Ø"/>
            </a:pPr>
            <a:r>
              <a:rPr lang="tr-TR" dirty="0"/>
              <a:t>Evlerin arasındaki sokak gibi görünen boşluklar, evlerin </a:t>
            </a:r>
            <a:r>
              <a:rPr lang="tr-TR" dirty="0" smtClean="0"/>
              <a:t>çöp </a:t>
            </a:r>
            <a:r>
              <a:rPr lang="tr-TR" dirty="0"/>
              <a:t>dökülen alanları yada evler arasındaki ortak avlulardır.</a:t>
            </a:r>
          </a:p>
        </p:txBody>
      </p:sp>
      <p:pic>
        <p:nvPicPr>
          <p:cNvPr id="2052" name="Picture 4" descr="Reconstruction of Ҫatalhöyük showing the importance of the roof spaces. Illustration by John Swog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120" y="2200759"/>
            <a:ext cx="10103656" cy="4045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627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1060" r="10055"/>
          <a:stretch/>
        </p:blipFill>
        <p:spPr>
          <a:xfrm>
            <a:off x="1255364" y="2107769"/>
            <a:ext cx="9546956" cy="4029559"/>
          </a:xfrm>
          <a:prstGeom prst="rect">
            <a:avLst/>
          </a:prstGeom>
          <a:ln>
            <a:noFill/>
          </a:ln>
          <a:effectLst>
            <a:outerShdw blurRad="190500" algn="tl" rotWithShape="0">
              <a:srgbClr val="000000">
                <a:alpha val="70000"/>
              </a:srgbClr>
            </a:outerShdw>
          </a:effectLst>
        </p:spPr>
      </p:pic>
      <p:sp>
        <p:nvSpPr>
          <p:cNvPr id="6" name="İçerik Yer Tutucusu 5"/>
          <p:cNvSpPr>
            <a:spLocks noGrp="1"/>
          </p:cNvSpPr>
          <p:nvPr>
            <p:ph sz="half" idx="2"/>
          </p:nvPr>
        </p:nvSpPr>
        <p:spPr>
          <a:xfrm>
            <a:off x="1255364" y="528136"/>
            <a:ext cx="9546956" cy="1331661"/>
          </a:xfrm>
        </p:spPr>
        <p:style>
          <a:lnRef idx="2">
            <a:schemeClr val="dk1"/>
          </a:lnRef>
          <a:fillRef idx="1">
            <a:schemeClr val="lt1"/>
          </a:fillRef>
          <a:effectRef idx="0">
            <a:schemeClr val="dk1"/>
          </a:effectRef>
          <a:fontRef idx="minor">
            <a:schemeClr val="dk1"/>
          </a:fontRef>
        </p:style>
        <p:txBody>
          <a:bodyPr>
            <a:normAutofit/>
          </a:bodyPr>
          <a:lstStyle/>
          <a:p>
            <a:pPr>
              <a:buFont typeface="Wingdings" panose="05000000000000000000" pitchFamily="2" charset="2"/>
              <a:buChar char="Ø"/>
            </a:pPr>
            <a:r>
              <a:rPr lang="tr-TR" dirty="0"/>
              <a:t>Evlerin anlamı ise Çatalhöyük insanı için büyüktür. Evler sadece hane değil aynı zamanda </a:t>
            </a:r>
            <a:r>
              <a:rPr lang="tr-TR" dirty="0" err="1"/>
              <a:t>müter</a:t>
            </a:r>
            <a:r>
              <a:rPr lang="tr-TR" dirty="0"/>
              <a:t> ve sosyal ilişkilerin yaşadığı </a:t>
            </a:r>
            <a:r>
              <a:rPr lang="tr-TR" dirty="0" smtClean="0"/>
              <a:t>alanlardır.</a:t>
            </a:r>
          </a:p>
          <a:p>
            <a:pPr>
              <a:buFont typeface="Wingdings" panose="05000000000000000000" pitchFamily="2" charset="2"/>
              <a:buChar char="Ø"/>
            </a:pPr>
            <a:r>
              <a:rPr lang="tr-TR" dirty="0" smtClean="0"/>
              <a:t> </a:t>
            </a:r>
            <a:r>
              <a:rPr lang="tr-TR" dirty="0"/>
              <a:t>Evler kabaca </a:t>
            </a:r>
            <a:r>
              <a:rPr lang="tr-TR" dirty="0" smtClean="0"/>
              <a:t>dikdörtgen yapıdadırlar.</a:t>
            </a:r>
            <a:endParaRPr lang="tr-TR" dirty="0"/>
          </a:p>
        </p:txBody>
      </p:sp>
    </p:spTree>
    <p:extLst>
      <p:ext uri="{BB962C8B-B14F-4D97-AF65-F5344CB8AC3E}">
        <p14:creationId xmlns:p14="http://schemas.microsoft.com/office/powerpoint/2010/main" val="3855582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024127" y="790414"/>
            <a:ext cx="4754880" cy="5518946"/>
          </a:xfrm>
        </p:spPr>
        <p:style>
          <a:lnRef idx="2">
            <a:schemeClr val="dk1"/>
          </a:lnRef>
          <a:fillRef idx="1">
            <a:schemeClr val="lt1"/>
          </a:fillRef>
          <a:effectRef idx="0">
            <a:schemeClr val="dk1"/>
          </a:effectRef>
          <a:fontRef idx="minor">
            <a:schemeClr val="dk1"/>
          </a:fontRef>
        </p:style>
        <p:txBody>
          <a:bodyPr/>
          <a:lstStyle/>
          <a:p>
            <a:pPr>
              <a:buFont typeface="Wingdings" panose="05000000000000000000" pitchFamily="2" charset="2"/>
              <a:buChar char="Ø"/>
            </a:pPr>
            <a:r>
              <a:rPr lang="tr-TR" dirty="0"/>
              <a:t>İ</a:t>
            </a:r>
            <a:r>
              <a:rPr lang="tr-TR" dirty="0" smtClean="0"/>
              <a:t>nsanlar </a:t>
            </a:r>
            <a:r>
              <a:rPr lang="tr-TR" dirty="0"/>
              <a:t>çatıların üstünü sokaklar gibi yürümek için kullanmışlardır. </a:t>
            </a:r>
            <a:endParaRPr lang="tr-TR" dirty="0" smtClean="0"/>
          </a:p>
          <a:p>
            <a:pPr>
              <a:buFont typeface="Wingdings" panose="05000000000000000000" pitchFamily="2" charset="2"/>
              <a:buChar char="Ø"/>
            </a:pPr>
            <a:r>
              <a:rPr lang="tr-TR" dirty="0" smtClean="0"/>
              <a:t>Hayvanlardan </a:t>
            </a:r>
            <a:r>
              <a:rPr lang="tr-TR" dirty="0"/>
              <a:t>korunma vs. gibi amaçlarla girişler çatıdan yapılmaktaydı. </a:t>
            </a:r>
            <a:endParaRPr lang="tr-TR" dirty="0" smtClean="0"/>
          </a:p>
          <a:p>
            <a:pPr>
              <a:buFont typeface="Wingdings" panose="05000000000000000000" pitchFamily="2" charset="2"/>
              <a:buChar char="Ø"/>
            </a:pPr>
            <a:r>
              <a:rPr lang="tr-TR" dirty="0" smtClean="0"/>
              <a:t>Yeni </a:t>
            </a:r>
            <a:r>
              <a:rPr lang="tr-TR" dirty="0"/>
              <a:t>evler yapmak için diğer evler yıkılıp üzerine yapıldığından kod </a:t>
            </a:r>
            <a:r>
              <a:rPr lang="tr-TR" dirty="0" smtClean="0"/>
              <a:t>farkları da ortaya çıkmıştır</a:t>
            </a:r>
          </a:p>
          <a:p>
            <a:pPr marL="0" indent="0">
              <a:buNone/>
            </a:pPr>
            <a:r>
              <a:rPr lang="tr-TR" dirty="0"/>
              <a:t> </a:t>
            </a:r>
            <a:r>
              <a:rPr lang="tr-TR" dirty="0" smtClean="0"/>
              <a:t>  </a:t>
            </a:r>
            <a:r>
              <a:rPr lang="tr-TR" b="1" dirty="0" smtClean="0"/>
              <a:t>Kod </a:t>
            </a:r>
            <a:r>
              <a:rPr lang="tr-TR" b="1" dirty="0"/>
              <a:t>F</a:t>
            </a:r>
            <a:r>
              <a:rPr lang="tr-TR" b="1" dirty="0" smtClean="0"/>
              <a:t>arkı: </a:t>
            </a:r>
            <a:r>
              <a:rPr lang="tr-TR" dirty="0" smtClean="0"/>
              <a:t>İmar </a:t>
            </a:r>
            <a:r>
              <a:rPr lang="tr-TR" dirty="0"/>
              <a:t>durumu veya vaziyet planına göre parselin köşe noktaları ile yapılacak binaların köşe noktalarının gösterildiği krokiye deniyor. Kot farkı, iki nokta arasındaki yükseklik farkı olarak </a:t>
            </a:r>
            <a:r>
              <a:rPr lang="tr-TR" dirty="0" smtClean="0"/>
              <a:t>tanımlanmaktadır. </a:t>
            </a:r>
            <a:endParaRPr lang="tr-TR" dirty="0"/>
          </a:p>
        </p:txBody>
      </p:sp>
      <p:pic>
        <p:nvPicPr>
          <p:cNvPr id="5" name="İçerik Yer Tutucusu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9952" r="10512"/>
          <a:stretch/>
        </p:blipFill>
        <p:spPr>
          <a:xfrm>
            <a:off x="6509288" y="790414"/>
            <a:ext cx="4234912" cy="551894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93289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024126" y="759418"/>
            <a:ext cx="9840185" cy="1115877"/>
          </a:xfrm>
        </p:spPr>
        <p:style>
          <a:lnRef idx="2">
            <a:schemeClr val="dk1"/>
          </a:lnRef>
          <a:fillRef idx="1">
            <a:schemeClr val="lt1"/>
          </a:fillRef>
          <a:effectRef idx="0">
            <a:schemeClr val="dk1"/>
          </a:effectRef>
          <a:fontRef idx="minor">
            <a:schemeClr val="dk1"/>
          </a:fontRef>
        </p:style>
        <p:txBody>
          <a:bodyPr/>
          <a:lstStyle/>
          <a:p>
            <a:pPr>
              <a:buFont typeface="Wingdings" panose="05000000000000000000" pitchFamily="2" charset="2"/>
              <a:buChar char="Ø"/>
            </a:pPr>
            <a:r>
              <a:rPr lang="tr-TR" dirty="0"/>
              <a:t> </a:t>
            </a:r>
            <a:r>
              <a:rPr lang="tr-TR" dirty="0" smtClean="0"/>
              <a:t>Evin </a:t>
            </a:r>
            <a:r>
              <a:rPr lang="tr-TR" dirty="0"/>
              <a:t>içinde bir ana oda ve </a:t>
            </a:r>
            <a:r>
              <a:rPr lang="tr-TR" dirty="0" smtClean="0"/>
              <a:t>o </a:t>
            </a:r>
            <a:r>
              <a:rPr lang="tr-TR" dirty="0"/>
              <a:t>ana odadan </a:t>
            </a:r>
            <a:r>
              <a:rPr lang="tr-TR" dirty="0" smtClean="0"/>
              <a:t>girilen, kiler </a:t>
            </a:r>
            <a:r>
              <a:rPr lang="tr-TR" dirty="0"/>
              <a:t>veya ambar olarak kullanılan iki yan oda bulunur. Çatı girişleri güneye bakar. Ölüler bu platformun yani sekilerin altına gömülürdü. </a:t>
            </a:r>
          </a:p>
        </p:txBody>
      </p:sp>
      <p:pic>
        <p:nvPicPr>
          <p:cNvPr id="5" name="İçerik Yer Tutucusu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0277" r="11164"/>
          <a:stretch/>
        </p:blipFill>
        <p:spPr>
          <a:xfrm>
            <a:off x="1024126" y="2169763"/>
            <a:ext cx="9840185" cy="415354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22925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024127" y="2402238"/>
            <a:ext cx="4754880" cy="1611824"/>
          </a:xfrm>
        </p:spPr>
        <p:style>
          <a:lnRef idx="2">
            <a:schemeClr val="dk1"/>
          </a:lnRef>
          <a:fillRef idx="1">
            <a:schemeClr val="lt1"/>
          </a:fillRef>
          <a:effectRef idx="0">
            <a:schemeClr val="dk1"/>
          </a:effectRef>
          <a:fontRef idx="minor">
            <a:schemeClr val="dk1"/>
          </a:fontRef>
        </p:style>
        <p:txBody>
          <a:bodyPr/>
          <a:lstStyle/>
          <a:p>
            <a:pPr>
              <a:buFont typeface="Wingdings" panose="05000000000000000000" pitchFamily="2" charset="2"/>
              <a:buChar char="Ø"/>
            </a:pPr>
            <a:r>
              <a:rPr lang="tr-TR" dirty="0" err="1"/>
              <a:t>Catalhöyük’te</a:t>
            </a:r>
            <a:r>
              <a:rPr lang="tr-TR" dirty="0"/>
              <a:t> pişirme tekniği olarak kil toplar kullanılırdı. Bu kil toplar, pişen yemeğin içine atılarak ateşten tasarruf etmeyi sağlamaktaydı. Çünkü ateşte ısıtılarak bir hızlandırıcı olarak kullanılır. </a:t>
            </a:r>
          </a:p>
        </p:txBody>
      </p:sp>
      <p:pic>
        <p:nvPicPr>
          <p:cNvPr id="5" name="İçerik Yer Tutucusu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0277" r="10186"/>
          <a:stretch/>
        </p:blipFill>
        <p:spPr>
          <a:xfrm>
            <a:off x="6478291" y="945397"/>
            <a:ext cx="4525505" cy="512993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24113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0083" r="10055"/>
          <a:stretch/>
        </p:blipFill>
        <p:spPr>
          <a:xfrm>
            <a:off x="6230319" y="926023"/>
            <a:ext cx="4541004" cy="4825398"/>
          </a:xfrm>
          <a:prstGeom prst="rect">
            <a:avLst/>
          </a:prstGeom>
          <a:ln>
            <a:noFill/>
          </a:ln>
          <a:effectLst>
            <a:outerShdw blurRad="190500" algn="tl" rotWithShape="0">
              <a:srgbClr val="000000">
                <a:alpha val="70000"/>
              </a:srgbClr>
            </a:outerShdw>
          </a:effectLst>
        </p:spPr>
      </p:pic>
      <p:sp>
        <p:nvSpPr>
          <p:cNvPr id="4" name="İçerik Yer Tutucusu 3"/>
          <p:cNvSpPr>
            <a:spLocks noGrp="1"/>
          </p:cNvSpPr>
          <p:nvPr>
            <p:ph sz="half" idx="2"/>
          </p:nvPr>
        </p:nvSpPr>
        <p:spPr>
          <a:xfrm>
            <a:off x="983368" y="926023"/>
            <a:ext cx="4754880" cy="4825398"/>
          </a:xfrm>
        </p:spPr>
        <p:style>
          <a:lnRef idx="2">
            <a:schemeClr val="dk1"/>
          </a:lnRef>
          <a:fillRef idx="1">
            <a:schemeClr val="lt1"/>
          </a:fillRef>
          <a:effectRef idx="0">
            <a:schemeClr val="dk1"/>
          </a:effectRef>
          <a:fontRef idx="minor">
            <a:schemeClr val="dk1"/>
          </a:fontRef>
        </p:style>
        <p:txBody>
          <a:bodyPr>
            <a:normAutofit/>
          </a:bodyPr>
          <a:lstStyle/>
          <a:p>
            <a:pPr>
              <a:buFont typeface="Wingdings" panose="05000000000000000000" pitchFamily="2" charset="2"/>
              <a:buChar char="Ø"/>
            </a:pPr>
            <a:r>
              <a:rPr lang="tr-TR" dirty="0"/>
              <a:t>Evlerin içi herhangi bir kamu yada dinsel yapı olmadığından ötürü aynı zamanda bir kült merkezi olarak kullanılır</a:t>
            </a:r>
            <a:r>
              <a:rPr lang="tr-TR" dirty="0" smtClean="0"/>
              <a:t>. </a:t>
            </a:r>
            <a:r>
              <a:rPr lang="tr-TR" dirty="0"/>
              <a:t>Örneğin 3 cm kalınlıkta bir </a:t>
            </a:r>
            <a:r>
              <a:rPr lang="tr-TR" dirty="0" err="1"/>
              <a:t>bir</a:t>
            </a:r>
            <a:r>
              <a:rPr lang="tr-TR" dirty="0"/>
              <a:t> sıvada 160 kat sıva belirlenmiştir. </a:t>
            </a:r>
            <a:endParaRPr lang="tr-TR" dirty="0" smtClean="0"/>
          </a:p>
          <a:p>
            <a:pPr>
              <a:buFont typeface="Wingdings" panose="05000000000000000000" pitchFamily="2" charset="2"/>
              <a:buChar char="Ø"/>
            </a:pPr>
            <a:r>
              <a:rPr lang="tr-TR" dirty="0"/>
              <a:t>Büyük ihtimalle bunun </a:t>
            </a:r>
            <a:r>
              <a:rPr lang="tr-TR" dirty="0" smtClean="0"/>
              <a:t>sebebi; </a:t>
            </a:r>
            <a:r>
              <a:rPr lang="tr-TR" dirty="0"/>
              <a:t>dinsel ritüeller öncesi belli zamanlarda evlere temizlik amacıyla sıva çekilmesi ve böylece temizlenmesidir.</a:t>
            </a:r>
            <a:endParaRPr lang="tr-TR" dirty="0" smtClean="0"/>
          </a:p>
          <a:p>
            <a:pPr marL="0" indent="0">
              <a:buNone/>
            </a:pPr>
            <a:r>
              <a:rPr lang="tr-TR" dirty="0" smtClean="0"/>
              <a:t>      </a:t>
            </a:r>
          </a:p>
          <a:p>
            <a:pPr marL="0" indent="0">
              <a:buNone/>
            </a:pPr>
            <a:r>
              <a:rPr lang="tr-TR" dirty="0"/>
              <a:t> </a:t>
            </a:r>
            <a:r>
              <a:rPr lang="tr-TR" dirty="0" smtClean="0"/>
              <a:t>     </a:t>
            </a:r>
          </a:p>
          <a:p>
            <a:pPr>
              <a:buFont typeface="Wingdings" panose="05000000000000000000" pitchFamily="2" charset="2"/>
              <a:buChar char="Ø"/>
            </a:pPr>
            <a:endParaRPr lang="tr-TR" dirty="0"/>
          </a:p>
        </p:txBody>
      </p:sp>
    </p:spTree>
    <p:extLst>
      <p:ext uri="{BB962C8B-B14F-4D97-AF65-F5344CB8AC3E}">
        <p14:creationId xmlns:p14="http://schemas.microsoft.com/office/powerpoint/2010/main" val="2378577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024127" y="805912"/>
            <a:ext cx="4754880" cy="5503448"/>
          </a:xfrm>
        </p:spPr>
        <p:style>
          <a:lnRef idx="2">
            <a:schemeClr val="dk1"/>
          </a:lnRef>
          <a:fillRef idx="1">
            <a:schemeClr val="lt1"/>
          </a:fillRef>
          <a:effectRef idx="0">
            <a:schemeClr val="dk1"/>
          </a:effectRef>
          <a:fontRef idx="minor">
            <a:schemeClr val="dk1"/>
          </a:fontRef>
        </p:style>
        <p:txBody>
          <a:bodyPr/>
          <a:lstStyle/>
          <a:p>
            <a:pPr>
              <a:buFont typeface="Wingdings" panose="05000000000000000000" pitchFamily="2" charset="2"/>
              <a:buChar char="Ø"/>
            </a:pPr>
            <a:r>
              <a:rPr lang="tr-TR" dirty="0" smtClean="0"/>
              <a:t> Evlerde </a:t>
            </a:r>
            <a:r>
              <a:rPr lang="tr-TR" dirty="0"/>
              <a:t>ya alçıdan boğa boynuzları ya da gerçek kemikli parçalar duvara </a:t>
            </a:r>
            <a:r>
              <a:rPr lang="tr-TR" dirty="0" err="1"/>
              <a:t>ablike</a:t>
            </a:r>
            <a:r>
              <a:rPr lang="tr-TR" dirty="0"/>
              <a:t> edilmiştir</a:t>
            </a:r>
            <a:r>
              <a:rPr lang="tr-TR" dirty="0" smtClean="0"/>
              <a:t>.</a:t>
            </a:r>
          </a:p>
          <a:p>
            <a:pPr>
              <a:buFont typeface="Wingdings" panose="05000000000000000000" pitchFamily="2" charset="2"/>
              <a:buChar char="Ø"/>
            </a:pPr>
            <a:r>
              <a:rPr lang="tr-TR" dirty="0" smtClean="0"/>
              <a:t> </a:t>
            </a:r>
            <a:r>
              <a:rPr lang="tr-TR" dirty="0"/>
              <a:t>Çatalhöyük insanı boğayı evcilleştirmiş ve boğaların üzerlerine çok gitmişlerdir. Boğa ile ilgili av yada tören resimleri duvarlarda çokça görülmektedir. Boğa her zaman gücün sembolüdür. Boğanın boynuzları eve getirilir. Bunun altında boğanın </a:t>
            </a:r>
            <a:r>
              <a:rPr lang="tr-TR" dirty="0" smtClean="0"/>
              <a:t>gücünün de </a:t>
            </a:r>
            <a:r>
              <a:rPr lang="tr-TR" dirty="0"/>
              <a:t>onu öldüren kişiye yada o hanedeki insanlara ruhsal anlamda geçtiğine inanılır ve bu sebeple eve taşınması sağlanmak istenir</a:t>
            </a:r>
            <a:r>
              <a:rPr lang="tr-TR" dirty="0" smtClean="0"/>
              <a:t>.  </a:t>
            </a:r>
            <a:endParaRPr lang="tr-TR" dirty="0"/>
          </a:p>
          <a:p>
            <a:endParaRPr lang="tr-TR" dirty="0"/>
          </a:p>
        </p:txBody>
      </p:sp>
      <p:pic>
        <p:nvPicPr>
          <p:cNvPr id="5" name="İçerik Yer Tutucusu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0277" r="10513"/>
          <a:stretch/>
        </p:blipFill>
        <p:spPr>
          <a:xfrm>
            <a:off x="6478292" y="805912"/>
            <a:ext cx="4293030" cy="550344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44283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a:xfrm>
            <a:off x="1024128" y="585216"/>
            <a:ext cx="4586258" cy="5304140"/>
          </a:xfrm>
        </p:spPr>
        <p:style>
          <a:lnRef idx="2">
            <a:schemeClr val="dk1"/>
          </a:lnRef>
          <a:fillRef idx="1">
            <a:schemeClr val="lt1"/>
          </a:fillRef>
          <a:effectRef idx="0">
            <a:schemeClr val="dk1"/>
          </a:effectRef>
          <a:fontRef idx="minor">
            <a:schemeClr val="dk1"/>
          </a:fontRef>
        </p:style>
        <p:txBody>
          <a:bodyPr>
            <a:normAutofit/>
          </a:bodyPr>
          <a:lstStyle/>
          <a:p>
            <a:pPr marL="342900" indent="-342900">
              <a:buFont typeface="Wingdings" panose="05000000000000000000" pitchFamily="2" charset="2"/>
              <a:buChar char="Ø"/>
            </a:pPr>
            <a:r>
              <a:rPr lang="tr-TR" sz="2000" cap="none" dirty="0">
                <a:latin typeface="Times New Roman" panose="02020603050405020304" pitchFamily="18" charset="0"/>
                <a:cs typeface="Times New Roman" panose="02020603050405020304" pitchFamily="18" charset="0"/>
              </a:rPr>
              <a:t>B</a:t>
            </a:r>
            <a:r>
              <a:rPr lang="tr-TR" sz="2000" cap="none" dirty="0" smtClean="0">
                <a:latin typeface="Times New Roman" panose="02020603050405020304" pitchFamily="18" charset="0"/>
                <a:cs typeface="Times New Roman" panose="02020603050405020304" pitchFamily="18" charset="0"/>
              </a:rPr>
              <a:t>ir diğer </a:t>
            </a:r>
            <a:r>
              <a:rPr lang="tr-TR" sz="2000" cap="none" dirty="0" err="1" smtClean="0">
                <a:latin typeface="Times New Roman" panose="02020603050405020304" pitchFamily="18" charset="0"/>
                <a:cs typeface="Times New Roman" panose="02020603050405020304" pitchFamily="18" charset="0"/>
              </a:rPr>
              <a:t>enterasan</a:t>
            </a:r>
            <a:r>
              <a:rPr lang="tr-TR" sz="2000" cap="none" dirty="0" smtClean="0">
                <a:latin typeface="Times New Roman" panose="02020603050405020304" pitchFamily="18" charset="0"/>
                <a:cs typeface="Times New Roman" panose="02020603050405020304" pitchFamily="18" charset="0"/>
              </a:rPr>
              <a:t> olgu ise, neredeyse her evde olan ve evin bir diğer köşesinde bulunan seki dediğimiz yüksek platformların altında sayısı 2 ile 60 arasında değişen </a:t>
            </a:r>
            <a:r>
              <a:rPr lang="tr-TR" sz="2000" cap="none" dirty="0" err="1" smtClean="0">
                <a:latin typeface="Times New Roman" panose="02020603050405020304" pitchFamily="18" charset="0"/>
                <a:cs typeface="Times New Roman" panose="02020603050405020304" pitchFamily="18" charset="0"/>
              </a:rPr>
              <a:t>hoker</a:t>
            </a:r>
            <a:r>
              <a:rPr lang="tr-TR" sz="2000" cap="none" dirty="0" smtClean="0">
                <a:latin typeface="Times New Roman" panose="02020603050405020304" pitchFamily="18" charset="0"/>
                <a:cs typeface="Times New Roman" panose="02020603050405020304" pitchFamily="18" charset="0"/>
              </a:rPr>
              <a:t> pozisyonu dediğimiz yani anne karnındaki bebeği sembolize eder pozisyonda ölü cesetlerinin bulunmasıdır. </a:t>
            </a:r>
            <a:endParaRPr lang="tr-TR" sz="2000" cap="none" dirty="0">
              <a:latin typeface="Times New Roman" panose="02020603050405020304" pitchFamily="18" charset="0"/>
              <a:cs typeface="Times New Roman" panose="02020603050405020304" pitchFamily="18" charset="0"/>
            </a:endParaRPr>
          </a:p>
        </p:txBody>
      </p:sp>
      <p:pic>
        <p:nvPicPr>
          <p:cNvPr id="5" name="İçerik Yer Tutucusu 4"/>
          <p:cNvPicPr>
            <a:picLocks noGrp="1" noChangeAspect="1"/>
          </p:cNvPicPr>
          <p:nvPr>
            <p:ph sz="half" idx="4294967295"/>
          </p:nvPr>
        </p:nvPicPr>
        <p:blipFill rotWithShape="1">
          <a:blip r:embed="rId2" cstate="print">
            <a:extLst>
              <a:ext uri="{28A0092B-C50C-407E-A947-70E740481C1C}">
                <a14:useLocalDpi xmlns:a14="http://schemas.microsoft.com/office/drawing/2010/main" val="0"/>
              </a:ext>
            </a:extLst>
          </a:blip>
          <a:srcRect l="10277" r="9534"/>
          <a:stretch/>
        </p:blipFill>
        <p:spPr>
          <a:xfrm>
            <a:off x="6586781" y="585216"/>
            <a:ext cx="4411850" cy="2549827"/>
          </a:xfrm>
          <a:prstGeom prst="rect">
            <a:avLst/>
          </a:prstGeom>
          <a:ln>
            <a:noFill/>
          </a:ln>
          <a:effectLst>
            <a:outerShdw blurRad="190500" algn="tl" rotWithShape="0">
              <a:srgbClr val="000000">
                <a:alpha val="70000"/>
              </a:srgbClr>
            </a:outerShdw>
          </a:effectLst>
        </p:spPr>
      </p:pic>
      <p:pic>
        <p:nvPicPr>
          <p:cNvPr id="6" name="İçerik Yer Tutucusu 5"/>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l="10036" r="10439"/>
          <a:stretch/>
        </p:blipFill>
        <p:spPr>
          <a:xfrm>
            <a:off x="6586780" y="3135043"/>
            <a:ext cx="4411851" cy="275431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03394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1"/>
          </p:nvPr>
        </p:nvSpPr>
        <p:spPr>
          <a:xfrm>
            <a:off x="2293749" y="743920"/>
            <a:ext cx="7423688" cy="3084162"/>
          </a:xfrm>
        </p:spPr>
        <p:style>
          <a:lnRef idx="2">
            <a:schemeClr val="dk1"/>
          </a:lnRef>
          <a:fillRef idx="1">
            <a:schemeClr val="lt1"/>
          </a:fillRef>
          <a:effectRef idx="0">
            <a:schemeClr val="dk1"/>
          </a:effectRef>
          <a:fontRef idx="minor">
            <a:schemeClr val="dk1"/>
          </a:fontRef>
        </p:style>
        <p:txBody>
          <a:bodyPr>
            <a:normAutofit/>
          </a:bodyPr>
          <a:lstStyle/>
          <a:p>
            <a:pPr algn="just">
              <a:buFont typeface="Wingdings" panose="05000000000000000000" pitchFamily="2" charset="2"/>
              <a:buChar char="Ø"/>
            </a:pPr>
            <a:r>
              <a:rPr lang="tr-TR" dirty="0"/>
              <a:t>Çatalhöyük insanı evlerindeki merkezi odanın altına kendi ölülerini </a:t>
            </a:r>
            <a:r>
              <a:rPr lang="tr-TR" dirty="0" smtClean="0"/>
              <a:t>gömmüşlerdir. Kızıl </a:t>
            </a:r>
            <a:r>
              <a:rPr lang="tr-TR" dirty="0"/>
              <a:t>akbabalar iskeleti temizlerler bu akbabalar sadece deriyi ve eti yiyip dokuya dokunmamaktadırlar. Daha sonra bağlanıp gömülürler. kafatasındaki </a:t>
            </a:r>
            <a:r>
              <a:rPr lang="tr-TR" dirty="0" smtClean="0"/>
              <a:t>her şey </a:t>
            </a:r>
            <a:r>
              <a:rPr lang="tr-TR" dirty="0"/>
              <a:t>de eridikten sonra kafası </a:t>
            </a:r>
            <a:r>
              <a:rPr lang="tr-TR" dirty="0" err="1"/>
              <a:t>plasterlenip</a:t>
            </a:r>
            <a:r>
              <a:rPr lang="tr-TR" dirty="0"/>
              <a:t> boyandı diyen de vardır. Direkt olarak aldı ve boyadı diyen de vardır. Bu anlayış </a:t>
            </a:r>
            <a:r>
              <a:rPr lang="tr-TR" dirty="0" err="1"/>
              <a:t>zerdüşlerde</a:t>
            </a:r>
            <a:r>
              <a:rPr lang="tr-TR" dirty="0"/>
              <a:t> Tibetlilerde ve Şamanlarda vardır. 9000 yıllık bir uygulamadır. Zerdüştlük ise, 2500 yıllık bir inançtır.</a:t>
            </a:r>
          </a:p>
        </p:txBody>
      </p:sp>
    </p:spTree>
    <p:extLst>
      <p:ext uri="{BB962C8B-B14F-4D97-AF65-F5344CB8AC3E}">
        <p14:creationId xmlns:p14="http://schemas.microsoft.com/office/powerpoint/2010/main" val="1489846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024126" y="4060556"/>
            <a:ext cx="9793689" cy="2248804"/>
          </a:xfrm>
          <a:noFill/>
        </p:spPr>
        <p:style>
          <a:lnRef idx="2">
            <a:schemeClr val="dk1"/>
          </a:lnRef>
          <a:fillRef idx="1">
            <a:schemeClr val="lt1"/>
          </a:fillRef>
          <a:effectRef idx="0">
            <a:schemeClr val="dk1"/>
          </a:effectRef>
          <a:fontRef idx="minor">
            <a:schemeClr val="dk1"/>
          </a:fontRef>
        </p:style>
        <p:txBody>
          <a:bodyPr>
            <a:normAutofit/>
          </a:bodyPr>
          <a:lstStyle/>
          <a:p>
            <a:pPr lvl="0" algn="just">
              <a:buClr>
                <a:schemeClr val="tx1"/>
              </a:buClr>
              <a:buFont typeface="Wingdings" panose="05000000000000000000" pitchFamily="2" charset="2"/>
              <a:buChar char="Ø"/>
            </a:pPr>
            <a:r>
              <a:rPr lang="tr-TR" sz="2000" dirty="0" smtClean="0">
                <a:latin typeface="Times New Roman" panose="02020603050405020304" pitchFamily="18" charset="0"/>
                <a:cs typeface="Times New Roman" panose="02020603050405020304" pitchFamily="18" charset="0"/>
              </a:rPr>
              <a:t>Çatalhöyük, Neolitik dönemin en önemli yerleşim bölgesidir. Neolitik dediğimiz zaman en çok bilinen ve en uzun süre kazısı yapılan yer Çatalhöyük’tür. Neolitik </a:t>
            </a:r>
            <a:r>
              <a:rPr lang="tr-TR" sz="2000" dirty="0">
                <a:latin typeface="Times New Roman" panose="02020603050405020304" pitchFamily="18" charset="0"/>
                <a:cs typeface="Times New Roman" panose="02020603050405020304" pitchFamily="18" charset="0"/>
              </a:rPr>
              <a:t>dönemde daha çok Toros dağlarının güneyinde yerleşimler vardır. Kalkolitik ile beraber Kuzey Anadolu </a:t>
            </a:r>
            <a:r>
              <a:rPr lang="tr-TR" sz="2000" dirty="0" smtClean="0">
                <a:latin typeface="Times New Roman" panose="02020603050405020304" pitchFamily="18" charset="0"/>
                <a:cs typeface="Times New Roman" panose="02020603050405020304" pitchFamily="18" charset="0"/>
              </a:rPr>
              <a:t>bölgesi maden </a:t>
            </a:r>
            <a:r>
              <a:rPr lang="tr-TR" sz="2000" dirty="0">
                <a:latin typeface="Times New Roman" panose="02020603050405020304" pitchFamily="18" charset="0"/>
                <a:cs typeface="Times New Roman" panose="02020603050405020304" pitchFamily="18" charset="0"/>
              </a:rPr>
              <a:t>sebebiyle önem kazanacaktır. </a:t>
            </a:r>
          </a:p>
          <a:p>
            <a:pPr lvl="0" algn="just">
              <a:buClr>
                <a:schemeClr val="tx1"/>
              </a:buClr>
              <a:buFont typeface="Wingdings" panose="05000000000000000000" pitchFamily="2" charset="2"/>
              <a:buChar char="Ø"/>
            </a:pPr>
            <a:r>
              <a:rPr lang="tr-TR" sz="2000" dirty="0" smtClean="0">
                <a:latin typeface="Times New Roman" panose="02020603050405020304" pitchFamily="18" charset="0"/>
                <a:cs typeface="Times New Roman" panose="02020603050405020304" pitchFamily="18" charset="0"/>
              </a:rPr>
              <a:t>Çatalhöyük Konya’ya yaklaşık 45 dakika mesafede, Çumra bölgesinde bulunmaktadır. Burada </a:t>
            </a:r>
            <a:r>
              <a:rPr lang="tr-TR" sz="2000" u="sng" dirty="0" smtClean="0">
                <a:latin typeface="Times New Roman" panose="02020603050405020304" pitchFamily="18" charset="0"/>
                <a:cs typeface="Times New Roman" panose="02020603050405020304" pitchFamily="18" charset="0"/>
              </a:rPr>
              <a:t>Doğu ve Batı olmak üzere çift höyük vardır. </a:t>
            </a:r>
            <a:r>
              <a:rPr lang="tr-TR" sz="2000" dirty="0" smtClean="0">
                <a:latin typeface="Times New Roman" panose="02020603050405020304" pitchFamily="18" charset="0"/>
                <a:cs typeface="Times New Roman" panose="02020603050405020304" pitchFamily="18" charset="0"/>
              </a:rPr>
              <a:t>Erken Kalkolitiğe kadar devam eder. Neolitik devrim paketinde görülen her şey Çatalhöyük’tedir. Adeta neolitik bir metropoldür. </a:t>
            </a:r>
          </a:p>
          <a:p>
            <a:pPr>
              <a:buClr>
                <a:schemeClr val="tx1"/>
              </a:buClr>
              <a:buFont typeface="Wingdings" panose="05000000000000000000" pitchFamily="2" charset="2"/>
              <a:buChar char="Ø"/>
            </a:pPr>
            <a:endParaRPr lang="tr-TR" dirty="0"/>
          </a:p>
        </p:txBody>
      </p:sp>
      <p:pic>
        <p:nvPicPr>
          <p:cNvPr id="8" name="İçerik Yer Tutucusu 7"/>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0245" r="10464"/>
          <a:stretch/>
        </p:blipFill>
        <p:spPr>
          <a:xfrm>
            <a:off x="1024126" y="449451"/>
            <a:ext cx="9793689" cy="3223647"/>
          </a:xfrm>
          <a:prstGeom prst="rect">
            <a:avLst/>
          </a:prstGeom>
          <a:ln>
            <a:noFill/>
          </a:ln>
          <a:effectLst>
            <a:outerShdw blurRad="190500" algn="tl" rotWithShape="0">
              <a:srgbClr val="000000">
                <a:alpha val="70000"/>
              </a:srgbClr>
            </a:outerShdw>
          </a:effec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87638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024127" y="790414"/>
            <a:ext cx="4754880" cy="5518946"/>
          </a:xfrm>
        </p:spPr>
        <p:style>
          <a:lnRef idx="2">
            <a:schemeClr val="dk1"/>
          </a:lnRef>
          <a:fillRef idx="1">
            <a:schemeClr val="lt1"/>
          </a:fillRef>
          <a:effectRef idx="0">
            <a:schemeClr val="dk1"/>
          </a:effectRef>
          <a:fontRef idx="minor">
            <a:schemeClr val="dk1"/>
          </a:fontRef>
        </p:style>
        <p:txBody>
          <a:bodyPr/>
          <a:lstStyle/>
          <a:p>
            <a:pPr>
              <a:buFont typeface="Wingdings" panose="05000000000000000000" pitchFamily="2" charset="2"/>
              <a:buChar char="Ø"/>
            </a:pPr>
            <a:r>
              <a:rPr lang="tr-TR" dirty="0"/>
              <a:t>İnsanların evin altına gömdüğü atasının başını çıkarıp plasterle kaplamasını ve bunu vitrin gibi sergilemesinin iki amacı olabilir. </a:t>
            </a:r>
            <a:endParaRPr lang="tr-TR" dirty="0" smtClean="0"/>
          </a:p>
          <a:p>
            <a:pPr>
              <a:buFont typeface="Arial" panose="020B0604020202020204" pitchFamily="34" charset="0"/>
              <a:buChar char="•"/>
            </a:pPr>
            <a:r>
              <a:rPr lang="tr-TR" dirty="0" smtClean="0"/>
              <a:t> Birincisi mülkiyet kavramının ortaya çıkışı. Yani evin nasıl ruhsatlandırıldığı bilinmediğinden inanmıyorsan bak dercesine kafatası da burada duruyor deniliyor. </a:t>
            </a:r>
          </a:p>
          <a:p>
            <a:pPr>
              <a:buFont typeface="Arial" panose="020B0604020202020204" pitchFamily="34" charset="0"/>
              <a:buChar char="•"/>
            </a:pPr>
            <a:r>
              <a:rPr lang="tr-TR" dirty="0" smtClean="0"/>
              <a:t>İkincisi </a:t>
            </a:r>
            <a:r>
              <a:rPr lang="tr-TR" dirty="0"/>
              <a:t>ise ata kültüdür. Ata kültü ataya </a:t>
            </a:r>
            <a:r>
              <a:rPr lang="tr-TR" dirty="0" smtClean="0"/>
              <a:t>tapınımdır</a:t>
            </a:r>
            <a:r>
              <a:rPr lang="tr-TR" dirty="0"/>
              <a:t>. İslamiyet öncesi orta Asya Türk toplumlarında yaygındır. Şamanın görevi atalarla diyalog kurmaktır gibi bir inanış vardır.</a:t>
            </a:r>
          </a:p>
        </p:txBody>
      </p:sp>
      <p:pic>
        <p:nvPicPr>
          <p:cNvPr id="5" name="İçerik Yer Tutucusu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0277" r="9860"/>
          <a:stretch/>
        </p:blipFill>
        <p:spPr>
          <a:xfrm>
            <a:off x="6493789" y="790414"/>
            <a:ext cx="4448013" cy="551894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75089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024127" y="2603715"/>
            <a:ext cx="4754880" cy="1937287"/>
          </a:xfrm>
        </p:spPr>
        <p:style>
          <a:lnRef idx="2">
            <a:schemeClr val="dk1"/>
          </a:lnRef>
          <a:fillRef idx="1">
            <a:schemeClr val="lt1"/>
          </a:fillRef>
          <a:effectRef idx="0">
            <a:schemeClr val="dk1"/>
          </a:effectRef>
          <a:fontRef idx="minor">
            <a:schemeClr val="dk1"/>
          </a:fontRef>
        </p:style>
        <p:txBody>
          <a:bodyPr/>
          <a:lstStyle/>
          <a:p>
            <a:pPr>
              <a:buFont typeface="Wingdings" panose="05000000000000000000" pitchFamily="2" charset="2"/>
              <a:buChar char="Ø"/>
            </a:pPr>
            <a:r>
              <a:rPr lang="tr-TR" dirty="0"/>
              <a:t>Öte yandan </a:t>
            </a:r>
            <a:r>
              <a:rPr lang="tr-TR" u="sng" dirty="0"/>
              <a:t>James </a:t>
            </a:r>
            <a:r>
              <a:rPr lang="tr-TR" u="sng" dirty="0" err="1"/>
              <a:t>Melleart’a</a:t>
            </a:r>
            <a:r>
              <a:rPr lang="tr-TR" u="sng" dirty="0"/>
              <a:t> göre kırmızı aşı boyası kullanımı </a:t>
            </a:r>
            <a:r>
              <a:rPr lang="tr-TR" dirty="0"/>
              <a:t>bir tür koruyucu etkiye sahiptir. İskeletlerden objelere kadar hemen her nesnenin üzerinde bulunan bu boya </a:t>
            </a:r>
            <a:r>
              <a:rPr lang="tr-TR" dirty="0" smtClean="0"/>
              <a:t>kötü </a:t>
            </a:r>
            <a:r>
              <a:rPr lang="tr-TR" dirty="0"/>
              <a:t>ruhları uzakta tutmak amacıyla uygulanıyordu.</a:t>
            </a:r>
          </a:p>
        </p:txBody>
      </p:sp>
      <p:pic>
        <p:nvPicPr>
          <p:cNvPr id="5" name="İçerik Yer Tutucusu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9952" r="9861"/>
          <a:stretch/>
        </p:blipFill>
        <p:spPr>
          <a:xfrm>
            <a:off x="6462792" y="790414"/>
            <a:ext cx="4386021" cy="551894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34616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024127" y="697423"/>
            <a:ext cx="4725744" cy="5145437"/>
          </a:xfrm>
        </p:spPr>
        <p:style>
          <a:lnRef idx="2">
            <a:schemeClr val="dk1"/>
          </a:lnRef>
          <a:fillRef idx="1">
            <a:schemeClr val="lt1"/>
          </a:fillRef>
          <a:effectRef idx="0">
            <a:schemeClr val="dk1"/>
          </a:effectRef>
          <a:fontRef idx="minor">
            <a:schemeClr val="dk1"/>
          </a:fontRef>
        </p:style>
        <p:txBody>
          <a:bodyPr>
            <a:normAutofit lnSpcReduction="10000"/>
          </a:bodyPr>
          <a:lstStyle/>
          <a:p>
            <a:pPr>
              <a:buFont typeface="Wingdings" panose="05000000000000000000" pitchFamily="2" charset="2"/>
              <a:buChar char="Ø"/>
            </a:pPr>
            <a:r>
              <a:rPr lang="tr-TR" dirty="0"/>
              <a:t>Çatalhöyük denilince çok fazla sembolizm vardır. Bu da artık insanın soyut düşünebildiğini ortaya koymaktadır. </a:t>
            </a:r>
            <a:endParaRPr lang="tr-TR" dirty="0" smtClean="0"/>
          </a:p>
          <a:p>
            <a:pPr>
              <a:buFont typeface="Wingdings" panose="05000000000000000000" pitchFamily="2" charset="2"/>
              <a:buChar char="Ø"/>
            </a:pPr>
            <a:r>
              <a:rPr lang="tr-TR" dirty="0" smtClean="0"/>
              <a:t>Evin </a:t>
            </a:r>
            <a:r>
              <a:rPr lang="tr-TR" dirty="0"/>
              <a:t>güney kısmı günlük işler, yiyecek üretimi ve benzer işler için kullanılırdı. </a:t>
            </a:r>
            <a:endParaRPr lang="tr-TR" dirty="0" smtClean="0"/>
          </a:p>
          <a:p>
            <a:pPr>
              <a:buFont typeface="Wingdings" panose="05000000000000000000" pitchFamily="2" charset="2"/>
              <a:buChar char="Ø"/>
            </a:pPr>
            <a:r>
              <a:rPr lang="tr-TR" dirty="0" smtClean="0"/>
              <a:t>Evin </a:t>
            </a:r>
            <a:r>
              <a:rPr lang="tr-TR" dirty="0"/>
              <a:t>bir diğer duvarında ise genellikle boğa başları ve onların en üstünde bir ayı figürüyle dekore edilirdi</a:t>
            </a:r>
            <a:r>
              <a:rPr lang="tr-TR" dirty="0" smtClean="0"/>
              <a:t>. Ayılar aynı şekilde damga mühürlerinde betimlenmiştir. Leopar betimlemeleri bir başka sıklıkla kullanılan motiflerdir.</a:t>
            </a:r>
          </a:p>
          <a:p>
            <a:pPr>
              <a:buFont typeface="Wingdings" panose="05000000000000000000" pitchFamily="2" charset="2"/>
              <a:buChar char="Ø"/>
            </a:pPr>
            <a:r>
              <a:rPr lang="tr-TR" dirty="0" smtClean="0"/>
              <a:t>Diğer </a:t>
            </a:r>
            <a:r>
              <a:rPr lang="tr-TR" dirty="0"/>
              <a:t>yabani hayvanların boynuzları ve dişleri evin içine getirilmiş ve duvarlara </a:t>
            </a:r>
            <a:r>
              <a:rPr lang="tr-TR" dirty="0" err="1"/>
              <a:t>ablike</a:t>
            </a:r>
            <a:r>
              <a:rPr lang="tr-TR" dirty="0"/>
              <a:t> edilmiştir. </a:t>
            </a:r>
          </a:p>
        </p:txBody>
      </p:sp>
      <p:pic>
        <p:nvPicPr>
          <p:cNvPr id="5" name="İçerik Yer Tutucusu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9625" r="9860"/>
          <a:stretch/>
        </p:blipFill>
        <p:spPr>
          <a:xfrm>
            <a:off x="6307810" y="697423"/>
            <a:ext cx="4974955" cy="5145437"/>
          </a:xfrm>
        </p:spPr>
      </p:pic>
    </p:spTree>
    <p:extLst>
      <p:ext uri="{BB962C8B-B14F-4D97-AF65-F5344CB8AC3E}">
        <p14:creationId xmlns:p14="http://schemas.microsoft.com/office/powerpoint/2010/main" val="3859643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024127" y="712921"/>
            <a:ext cx="4524266" cy="5207431"/>
          </a:xfrm>
        </p:spPr>
        <p:style>
          <a:lnRef idx="2">
            <a:schemeClr val="dk1"/>
          </a:lnRef>
          <a:fillRef idx="1">
            <a:schemeClr val="lt1"/>
          </a:fillRef>
          <a:effectRef idx="0">
            <a:schemeClr val="dk1"/>
          </a:effectRef>
          <a:fontRef idx="minor">
            <a:schemeClr val="dk1"/>
          </a:fontRef>
        </p:style>
        <p:txBody>
          <a:bodyPr>
            <a:noAutofit/>
          </a:bodyPr>
          <a:lstStyle/>
          <a:p>
            <a:pPr>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Burada yaban hayvanlarını avlıyor gibi görünen kalabalık insan gurubu aslında hayvanları kızdırıp dalga geçer gibidirler. En sonunda bu hayvanlar avlanır ve </a:t>
            </a:r>
            <a:r>
              <a:rPr lang="tr-TR" dirty="0" err="1">
                <a:latin typeface="Times New Roman" panose="02020603050405020304" pitchFamily="18" charset="0"/>
                <a:cs typeface="Times New Roman" panose="02020603050405020304" pitchFamily="18" charset="0"/>
              </a:rPr>
              <a:t>belkide</a:t>
            </a:r>
            <a:r>
              <a:rPr lang="tr-TR" dirty="0">
                <a:latin typeface="Times New Roman" panose="02020603050405020304" pitchFamily="18" charset="0"/>
                <a:cs typeface="Times New Roman" panose="02020603050405020304" pitchFamily="18" charset="0"/>
              </a:rPr>
              <a:t> kurban edilmiştir. Geniş katılımlı ziyafet tertip edilerek tüketilmişlerdir. Hayvanların yenemeyen organları evlere götürülmüş ve bu geniş katılımlı sosyal olayın anısı olarak duvarlara </a:t>
            </a:r>
            <a:r>
              <a:rPr lang="tr-TR" dirty="0" err="1">
                <a:latin typeface="Times New Roman" panose="02020603050405020304" pitchFamily="18" charset="0"/>
                <a:cs typeface="Times New Roman" panose="02020603050405020304" pitchFamily="18" charset="0"/>
              </a:rPr>
              <a:t>ablike</a:t>
            </a:r>
            <a:r>
              <a:rPr lang="tr-TR" dirty="0">
                <a:latin typeface="Times New Roman" panose="02020603050405020304" pitchFamily="18" charset="0"/>
                <a:cs typeface="Times New Roman" panose="02020603050405020304" pitchFamily="18" charset="0"/>
              </a:rPr>
              <a:t> edilmiştir</a:t>
            </a:r>
            <a:r>
              <a:rPr lang="tr-TR"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Eğer Çatalhöyük’te merkezi bir otorite yok ise bu gibi aktiviteler insanları bir araya değişik amaçlar için getirmiş olmalıdır. </a:t>
            </a:r>
          </a:p>
        </p:txBody>
      </p:sp>
      <p:pic>
        <p:nvPicPr>
          <p:cNvPr id="5" name="İçerik Yer Tutucusu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9952" r="10187"/>
          <a:stretch/>
        </p:blipFill>
        <p:spPr>
          <a:xfrm>
            <a:off x="6121830" y="712922"/>
            <a:ext cx="4402135" cy="52074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09468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024126" y="1751307"/>
            <a:ext cx="4725745" cy="2991173"/>
          </a:xfrm>
        </p:spPr>
        <p:style>
          <a:lnRef idx="2">
            <a:schemeClr val="dk1"/>
          </a:lnRef>
          <a:fillRef idx="1">
            <a:schemeClr val="lt1"/>
          </a:fillRef>
          <a:effectRef idx="0">
            <a:schemeClr val="dk1"/>
          </a:effectRef>
          <a:fontRef idx="minor">
            <a:schemeClr val="dk1"/>
          </a:fontRef>
        </p:style>
        <p:txBody>
          <a:bodyPr>
            <a:normAutofit/>
          </a:bodyPr>
          <a:lstStyle/>
          <a:p>
            <a:pPr algn="just">
              <a:buFont typeface="Wingdings" panose="05000000000000000000" pitchFamily="2" charset="2"/>
              <a:buChar char="Ø"/>
            </a:pPr>
            <a:r>
              <a:rPr lang="tr-TR" dirty="0" err="1" smtClean="0">
                <a:latin typeface="Times New Roman" panose="02020603050405020304" pitchFamily="18" charset="0"/>
                <a:cs typeface="Times New Roman" panose="02020603050405020304" pitchFamily="18" charset="0"/>
              </a:rPr>
              <a:t>Lewis</a:t>
            </a:r>
            <a:r>
              <a:rPr lang="tr-TR" dirty="0" smtClean="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Willeams</a:t>
            </a:r>
            <a:r>
              <a:rPr lang="tr-TR" dirty="0">
                <a:latin typeface="Times New Roman" panose="02020603050405020304" pitchFamily="18" charset="0"/>
                <a:cs typeface="Times New Roman" panose="02020603050405020304" pitchFamily="18" charset="0"/>
              </a:rPr>
              <a:t> bu av yada kızdırma sahnelerini özel güçlerin insanlara aktarılması olarak yorumlar. Ayrıca duvarlara bilinçli monte edilen hayvan uzuvlarını da ruhsal gücü kendilerine mal etme olarak açıklar. Hatta boğa gibi güçlü bir hayvanın gücünü kendilerine geçirmek isteyen topluluğun bir rekabet içerisinde olduğunu da dile getirir</a:t>
            </a:r>
            <a:r>
              <a:rPr lang="tr-TR" dirty="0"/>
              <a:t>.</a:t>
            </a:r>
          </a:p>
        </p:txBody>
      </p:sp>
      <p:pic>
        <p:nvPicPr>
          <p:cNvPr id="5" name="İçerik Yer Tutucusu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1581" r="10513"/>
          <a:stretch/>
        </p:blipFill>
        <p:spPr>
          <a:xfrm>
            <a:off x="6199322" y="774915"/>
            <a:ext cx="4993011" cy="533141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471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024127" y="712922"/>
            <a:ext cx="4754880" cy="5596438"/>
          </a:xfrm>
        </p:spPr>
        <p:style>
          <a:lnRef idx="2">
            <a:schemeClr val="dk1"/>
          </a:lnRef>
          <a:fillRef idx="1">
            <a:schemeClr val="lt1"/>
          </a:fillRef>
          <a:effectRef idx="0">
            <a:schemeClr val="dk1"/>
          </a:effectRef>
          <a:fontRef idx="minor">
            <a:schemeClr val="dk1"/>
          </a:fontRef>
        </p:style>
        <p:txBody>
          <a:bodyPr/>
          <a:lstStyle/>
          <a:p>
            <a:pPr algn="just">
              <a:buFont typeface="Wingdings" panose="05000000000000000000" pitchFamily="2" charset="2"/>
              <a:buChar char="Ø"/>
            </a:pPr>
            <a:r>
              <a:rPr lang="tr-TR" dirty="0"/>
              <a:t>Çatalhöyük’te bulunan bir duvar resminde ilk defa çift zirveli Hasan dağının volkanik patlama yaşadığı ve bunun resmedildiği görülür. </a:t>
            </a:r>
            <a:endParaRPr lang="tr-TR" dirty="0" smtClean="0"/>
          </a:p>
          <a:p>
            <a:pPr algn="just">
              <a:buFont typeface="Wingdings" panose="05000000000000000000" pitchFamily="2" charset="2"/>
              <a:buChar char="Ø"/>
            </a:pPr>
            <a:r>
              <a:rPr lang="tr-TR" dirty="0" smtClean="0"/>
              <a:t>İnsanların </a:t>
            </a:r>
            <a:r>
              <a:rPr lang="tr-TR" dirty="0"/>
              <a:t>patlamadan sonra mevcut yerleşimini terk edip diğer Çatalhöyük kesimine yani Güney’e taşındıkları söylenir. </a:t>
            </a:r>
            <a:endParaRPr lang="tr-TR" dirty="0" smtClean="0"/>
          </a:p>
          <a:p>
            <a:pPr algn="just">
              <a:buFont typeface="Wingdings" panose="05000000000000000000" pitchFamily="2" charset="2"/>
              <a:buChar char="Ø"/>
            </a:pPr>
            <a:r>
              <a:rPr lang="tr-TR" dirty="0" smtClean="0"/>
              <a:t>MÖ. </a:t>
            </a:r>
            <a:r>
              <a:rPr lang="tr-TR" dirty="0"/>
              <a:t>8500 yıllarında gerçekleşen bu olayı Kapadokya’nın son patlaması olduğu kabul edilir.  İlk defa tarihsel bir doğa olayının </a:t>
            </a:r>
            <a:r>
              <a:rPr lang="tr-TR" dirty="0" smtClean="0"/>
              <a:t>resme </a:t>
            </a:r>
            <a:r>
              <a:rPr lang="tr-TR" dirty="0"/>
              <a:t>yansıması açısından önemlidir. </a:t>
            </a:r>
          </a:p>
        </p:txBody>
      </p:sp>
      <p:pic>
        <p:nvPicPr>
          <p:cNvPr id="5" name="İçerik Yer Tutucusu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1255" r="10186"/>
          <a:stretch/>
        </p:blipFill>
        <p:spPr>
          <a:xfrm>
            <a:off x="6416298" y="712922"/>
            <a:ext cx="4479010" cy="55964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86401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024127" y="976393"/>
            <a:ext cx="4754880" cy="5332967"/>
          </a:xfrm>
        </p:spPr>
        <p:style>
          <a:lnRef idx="2">
            <a:schemeClr val="dk1"/>
          </a:lnRef>
          <a:fillRef idx="1">
            <a:schemeClr val="lt1"/>
          </a:fillRef>
          <a:effectRef idx="0">
            <a:schemeClr val="dk1"/>
          </a:effectRef>
          <a:fontRef idx="minor">
            <a:schemeClr val="dk1"/>
          </a:fontRef>
        </p:style>
        <p:txBody>
          <a:bodyPr/>
          <a:lstStyle/>
          <a:p>
            <a:pPr algn="just">
              <a:buFont typeface="Wingdings" panose="05000000000000000000" pitchFamily="2" charset="2"/>
              <a:buChar char="Ø"/>
            </a:pPr>
            <a:r>
              <a:rPr lang="tr-TR" dirty="0" err="1"/>
              <a:t>Kubala</a:t>
            </a:r>
            <a:r>
              <a:rPr lang="tr-TR" dirty="0"/>
              <a:t> yada </a:t>
            </a:r>
            <a:r>
              <a:rPr lang="tr-TR" u="sng" dirty="0"/>
              <a:t>Kibele</a:t>
            </a:r>
            <a:r>
              <a:rPr lang="tr-TR" dirty="0"/>
              <a:t> de denilen Ana tanrıça olgusu ilk defa Çatalhöyük’te ortaya çıkmıştır. </a:t>
            </a:r>
            <a:r>
              <a:rPr lang="tr-TR" dirty="0" err="1"/>
              <a:t>Göbekli’tepe</a:t>
            </a:r>
            <a:r>
              <a:rPr lang="tr-TR" dirty="0"/>
              <a:t> de ataerkil din var </a:t>
            </a:r>
            <a:r>
              <a:rPr lang="tr-TR" dirty="0" smtClean="0"/>
              <a:t>demiştik. O din </a:t>
            </a:r>
            <a:r>
              <a:rPr lang="tr-TR" dirty="0"/>
              <a:t>daha sonrasında O</a:t>
            </a:r>
            <a:r>
              <a:rPr lang="tr-TR" dirty="0" smtClean="0"/>
              <a:t>rta Doğu’da </a:t>
            </a:r>
            <a:r>
              <a:rPr lang="tr-TR" dirty="0"/>
              <a:t>sonradan gelecek Sümer dini, Akad dini ve </a:t>
            </a:r>
            <a:r>
              <a:rPr lang="tr-TR" dirty="0" err="1"/>
              <a:t>İbrahimi</a:t>
            </a:r>
            <a:r>
              <a:rPr lang="tr-TR" dirty="0"/>
              <a:t> dinlerin çıkış noktasıdır diye kabul ediliyor. </a:t>
            </a:r>
            <a:endParaRPr lang="tr-TR" dirty="0" smtClean="0"/>
          </a:p>
          <a:p>
            <a:pPr algn="just">
              <a:buFont typeface="Wingdings" panose="05000000000000000000" pitchFamily="2" charset="2"/>
              <a:buChar char="Ø"/>
            </a:pPr>
            <a:r>
              <a:rPr lang="tr-TR" dirty="0" smtClean="0"/>
              <a:t>Ana </a:t>
            </a:r>
            <a:r>
              <a:rPr lang="tr-TR" dirty="0"/>
              <a:t>tanrıça </a:t>
            </a:r>
            <a:r>
              <a:rPr lang="tr-TR" dirty="0" smtClean="0"/>
              <a:t>kavramı, diğer </a:t>
            </a:r>
            <a:r>
              <a:rPr lang="tr-TR" dirty="0"/>
              <a:t>çağları çok etkileyecek bir durumdur. Pagan döneminde çoğu zaman ana </a:t>
            </a:r>
            <a:r>
              <a:rPr lang="tr-TR" dirty="0" err="1"/>
              <a:t>erkil</a:t>
            </a:r>
            <a:r>
              <a:rPr lang="tr-TR" dirty="0"/>
              <a:t> anlayış ağırlık </a:t>
            </a:r>
            <a:r>
              <a:rPr lang="tr-TR" dirty="0" smtClean="0"/>
              <a:t>merkezidir. </a:t>
            </a:r>
          </a:p>
          <a:p>
            <a:pPr marL="0" indent="0" algn="just">
              <a:buNone/>
            </a:pPr>
            <a:r>
              <a:rPr lang="tr-TR" dirty="0"/>
              <a:t> </a:t>
            </a:r>
            <a:r>
              <a:rPr lang="tr-TR" dirty="0" smtClean="0"/>
              <a:t>       </a:t>
            </a:r>
            <a:r>
              <a:rPr lang="tr-TR" i="1" dirty="0"/>
              <a:t>G</a:t>
            </a:r>
            <a:r>
              <a:rPr lang="tr-TR" i="1" dirty="0" smtClean="0"/>
              <a:t>ünümüzde bu yapılar Anadolu   medeniyetleri müzesindedir. </a:t>
            </a:r>
            <a:endParaRPr lang="tr-TR" i="1" dirty="0"/>
          </a:p>
        </p:txBody>
      </p:sp>
      <p:pic>
        <p:nvPicPr>
          <p:cNvPr id="5" name="İçerik Yer Tutucusu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9625" r="9860"/>
          <a:stretch/>
        </p:blipFill>
        <p:spPr>
          <a:xfrm>
            <a:off x="6447295" y="976393"/>
            <a:ext cx="4386020" cy="53329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71655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4128" y="523223"/>
            <a:ext cx="9720072" cy="1499616"/>
          </a:xfrm>
        </p:spPr>
        <p:txBody>
          <a:bodyPr>
            <a:normAutofit/>
          </a:bodyPr>
          <a:lstStyle/>
          <a:p>
            <a:r>
              <a:rPr lang="tr-TR" dirty="0"/>
              <a:t/>
            </a:r>
            <a:br>
              <a:rPr lang="tr-TR" dirty="0"/>
            </a:br>
            <a:endParaRPr lang="tr-TR" dirty="0"/>
          </a:p>
        </p:txBody>
      </p:sp>
      <p:pic>
        <p:nvPicPr>
          <p:cNvPr id="5" name="İçerik Yer Tutucusu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0408" t="-192" r="10055"/>
          <a:stretch/>
        </p:blipFill>
        <p:spPr>
          <a:xfrm>
            <a:off x="6373368" y="763136"/>
            <a:ext cx="4679248" cy="5315919"/>
          </a:xfrm>
          <a:prstGeom prst="rect">
            <a:avLst/>
          </a:prstGeom>
          <a:ln>
            <a:noFill/>
          </a:ln>
          <a:effectLst>
            <a:outerShdw blurRad="190500" algn="tl" rotWithShape="0">
              <a:srgbClr val="000000">
                <a:alpha val="70000"/>
              </a:srgbClr>
            </a:outerShdw>
          </a:effectLst>
        </p:spPr>
      </p:pic>
      <p:sp>
        <p:nvSpPr>
          <p:cNvPr id="4" name="İçerik Yer Tutucusu 3"/>
          <p:cNvSpPr>
            <a:spLocks noGrp="1"/>
          </p:cNvSpPr>
          <p:nvPr>
            <p:ph sz="half" idx="2"/>
          </p:nvPr>
        </p:nvSpPr>
        <p:spPr>
          <a:xfrm>
            <a:off x="1024128" y="2371241"/>
            <a:ext cx="4754880" cy="2231756"/>
          </a:xfrm>
        </p:spPr>
        <p:style>
          <a:lnRef idx="2">
            <a:schemeClr val="dk1"/>
          </a:lnRef>
          <a:fillRef idx="1">
            <a:schemeClr val="lt1"/>
          </a:fillRef>
          <a:effectRef idx="0">
            <a:schemeClr val="dk1"/>
          </a:effectRef>
          <a:fontRef idx="minor">
            <a:schemeClr val="dk1"/>
          </a:fontRef>
        </p:style>
        <p:txBody>
          <a:bodyPr>
            <a:normAutofit/>
          </a:bodyPr>
          <a:lstStyle/>
          <a:p>
            <a:pPr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Döneminde tahminen</a:t>
            </a:r>
            <a:r>
              <a:rPr lang="tr-TR" u="sng" dirty="0">
                <a:latin typeface="Times New Roman" panose="02020603050405020304" pitchFamily="18" charset="0"/>
                <a:cs typeface="Times New Roman" panose="02020603050405020304" pitchFamily="18" charset="0"/>
              </a:rPr>
              <a:t> 5000 ve 8000 kişilik bir nüfusa sahiptir. </a:t>
            </a:r>
            <a:endParaRPr lang="tr-TR" u="sng"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Burada </a:t>
            </a:r>
            <a:r>
              <a:rPr lang="tr-TR" dirty="0">
                <a:latin typeface="Times New Roman" panose="02020603050405020304" pitchFamily="18" charset="0"/>
                <a:cs typeface="Times New Roman" panose="02020603050405020304" pitchFamily="18" charset="0"/>
              </a:rPr>
              <a:t>artık boğanın da evcilleştirilmesiyle neolitik paket tamamlanmış oluyor.</a:t>
            </a:r>
          </a:p>
        </p:txBody>
      </p:sp>
    </p:spTree>
    <p:extLst>
      <p:ext uri="{BB962C8B-B14F-4D97-AF65-F5344CB8AC3E}">
        <p14:creationId xmlns:p14="http://schemas.microsoft.com/office/powerpoint/2010/main" val="880996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024127" y="2309247"/>
            <a:ext cx="4849732" cy="1534332"/>
          </a:xfrm>
        </p:spPr>
        <p:style>
          <a:lnRef idx="2">
            <a:schemeClr val="dk1"/>
          </a:lnRef>
          <a:fillRef idx="1">
            <a:schemeClr val="lt1"/>
          </a:fillRef>
          <a:effectRef idx="0">
            <a:schemeClr val="dk1"/>
          </a:effectRef>
          <a:fontRef idx="minor">
            <a:schemeClr val="dk1"/>
          </a:fontRef>
        </p:style>
        <p:txBody>
          <a:bodyPr/>
          <a:lstStyle/>
          <a:p>
            <a:pPr lvl="0" algn="just">
              <a:buFont typeface="Wingdings" panose="05000000000000000000" pitchFamily="2" charset="2"/>
              <a:buChar char="Ø"/>
            </a:pPr>
            <a:r>
              <a:rPr lang="tr-TR" dirty="0" err="1"/>
              <a:t>Catalhöyük’ün</a:t>
            </a:r>
            <a:r>
              <a:rPr lang="tr-TR" dirty="0"/>
              <a:t> yerleştiği Konya ovası çok bereketli bir yerdir. Bölgenin kazılarını </a:t>
            </a:r>
            <a:r>
              <a:rPr lang="tr-TR" u="sng" dirty="0" smtClean="0"/>
              <a:t>James </a:t>
            </a:r>
            <a:r>
              <a:rPr lang="tr-TR" u="sng" dirty="0" err="1"/>
              <a:t>Mellaart</a:t>
            </a:r>
            <a:r>
              <a:rPr lang="tr-TR" u="sng" dirty="0"/>
              <a:t> </a:t>
            </a:r>
            <a:r>
              <a:rPr lang="tr-TR" dirty="0"/>
              <a:t>yapmıştır</a:t>
            </a:r>
            <a:r>
              <a:rPr lang="tr-TR" dirty="0" smtClean="0"/>
              <a:t>.</a:t>
            </a:r>
          </a:p>
        </p:txBody>
      </p:sp>
      <p:pic>
        <p:nvPicPr>
          <p:cNvPr id="5" name="İçerik Yer Tutucusu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0443" r="10593"/>
          <a:stretch/>
        </p:blipFill>
        <p:spPr>
          <a:xfrm>
            <a:off x="6509288" y="495946"/>
            <a:ext cx="4401519" cy="534691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35775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024127" y="2216258"/>
            <a:ext cx="4754880" cy="2014780"/>
          </a:xfrm>
        </p:spPr>
        <p:style>
          <a:lnRef idx="2">
            <a:schemeClr val="dk1"/>
          </a:lnRef>
          <a:fillRef idx="1">
            <a:schemeClr val="lt1"/>
          </a:fillRef>
          <a:effectRef idx="0">
            <a:schemeClr val="dk1"/>
          </a:effectRef>
          <a:fontRef idx="minor">
            <a:schemeClr val="dk1"/>
          </a:fontRef>
        </p:style>
        <p:txBody>
          <a:bodyPr/>
          <a:lstStyle/>
          <a:p>
            <a:pPr algn="just">
              <a:buFont typeface="Wingdings" panose="05000000000000000000" pitchFamily="2" charset="2"/>
              <a:buChar char="Ø"/>
            </a:pPr>
            <a:r>
              <a:rPr lang="tr-TR" b="1" dirty="0"/>
              <a:t> </a:t>
            </a:r>
            <a:r>
              <a:rPr lang="tr-TR" dirty="0"/>
              <a:t>Neolitik gibi dönemlerin daha önceleri sadece Mezopotamya’da olduğu kabul edilirken </a:t>
            </a:r>
            <a:r>
              <a:rPr lang="tr-TR" u="sng" dirty="0"/>
              <a:t>James </a:t>
            </a:r>
            <a:r>
              <a:rPr lang="tr-TR" u="sng" dirty="0" err="1"/>
              <a:t>Melleart</a:t>
            </a:r>
            <a:r>
              <a:rPr lang="tr-TR" u="sng" dirty="0"/>
              <a:t> bunun bu şekilde olmadığını söylemiş ve bunu belgelemiştir</a:t>
            </a:r>
            <a:r>
              <a:rPr lang="tr-TR" u="sng" dirty="0" smtClean="0"/>
              <a:t>. </a:t>
            </a:r>
            <a:endParaRPr lang="tr-TR" u="sng" dirty="0"/>
          </a:p>
          <a:p>
            <a:endParaRPr lang="tr-TR" dirty="0"/>
          </a:p>
        </p:txBody>
      </p:sp>
      <p:pic>
        <p:nvPicPr>
          <p:cNvPr id="5" name="İçerik Yer Tutucusu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0316" r="10072"/>
          <a:stretch/>
        </p:blipFill>
        <p:spPr>
          <a:xfrm>
            <a:off x="6307810" y="852407"/>
            <a:ext cx="4436390" cy="545695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11188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745157" y="836908"/>
            <a:ext cx="4754880" cy="5472452"/>
          </a:xfrm>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tr-TR" sz="1600" b="1" dirty="0" smtClean="0">
                <a:latin typeface="Times New Roman" panose="02020603050405020304" pitchFamily="18" charset="0"/>
                <a:cs typeface="Times New Roman" panose="02020603050405020304" pitchFamily="18" charset="0"/>
              </a:rPr>
              <a:t>     </a:t>
            </a:r>
            <a:r>
              <a:rPr lang="tr-TR" sz="1600" b="1" i="1" u="sng" dirty="0" smtClean="0">
                <a:latin typeface="Times New Roman" panose="02020603050405020304" pitchFamily="18" charset="0"/>
                <a:cs typeface="Times New Roman" panose="02020603050405020304" pitchFamily="18" charset="0"/>
              </a:rPr>
              <a:t>JAMES MELLEART (1925-2012)</a:t>
            </a:r>
          </a:p>
          <a:p>
            <a:pPr>
              <a:buFont typeface="Wingdings" panose="05000000000000000000" pitchFamily="2" charset="2"/>
              <a:buChar char="Ø"/>
            </a:pPr>
            <a:r>
              <a:rPr lang="tr-TR" sz="1600" dirty="0" smtClean="0">
                <a:latin typeface="Times New Roman" panose="02020603050405020304" pitchFamily="18" charset="0"/>
                <a:cs typeface="Times New Roman" panose="02020603050405020304" pitchFamily="18" charset="0"/>
              </a:rPr>
              <a:t>James </a:t>
            </a:r>
            <a:r>
              <a:rPr lang="tr-TR" sz="1600" dirty="0" err="1">
                <a:latin typeface="Times New Roman" panose="02020603050405020304" pitchFamily="18" charset="0"/>
                <a:cs typeface="Times New Roman" panose="02020603050405020304" pitchFamily="18" charset="0"/>
              </a:rPr>
              <a:t>Melleart</a:t>
            </a:r>
            <a:r>
              <a:rPr lang="tr-TR" sz="1600" dirty="0">
                <a:latin typeface="Times New Roman" panose="02020603050405020304" pitchFamily="18" charset="0"/>
                <a:cs typeface="Times New Roman" panose="02020603050405020304" pitchFamily="18" charset="0"/>
              </a:rPr>
              <a:t> kendisi daha sonra Hacılar ve Beycesultan’ı da buluyor ve buraları da keşfedip ilk kazıları da kendisi yapıyor. James </a:t>
            </a:r>
            <a:r>
              <a:rPr lang="tr-TR" sz="1600" u="sng" dirty="0" err="1">
                <a:latin typeface="Times New Roman" panose="02020603050405020304" pitchFamily="18" charset="0"/>
                <a:cs typeface="Times New Roman" panose="02020603050405020304" pitchFamily="18" charset="0"/>
              </a:rPr>
              <a:t>Melleart’la</a:t>
            </a:r>
            <a:r>
              <a:rPr lang="tr-TR" sz="1600" u="sng" dirty="0">
                <a:latin typeface="Times New Roman" panose="02020603050405020304" pitchFamily="18" charset="0"/>
                <a:cs typeface="Times New Roman" panose="02020603050405020304" pitchFamily="18" charset="0"/>
              </a:rPr>
              <a:t> ilgili çeşitli spekülasyonlar mevcuttur</a:t>
            </a:r>
            <a:r>
              <a:rPr lang="tr-TR" sz="1600" u="sng"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tr-TR" sz="1600" dirty="0" smtClean="0">
                <a:latin typeface="Times New Roman" panose="02020603050405020304" pitchFamily="18" charset="0"/>
                <a:cs typeface="Times New Roman" panose="02020603050405020304" pitchFamily="18" charset="0"/>
              </a:rPr>
              <a:t>Bunlardan </a:t>
            </a:r>
            <a:r>
              <a:rPr lang="tr-TR" sz="1600" dirty="0">
                <a:latin typeface="Times New Roman" panose="02020603050405020304" pitchFamily="18" charset="0"/>
                <a:cs typeface="Times New Roman" panose="02020603050405020304" pitchFamily="18" charset="0"/>
              </a:rPr>
              <a:t>birinde trende tanıştığı bir kadının kendisine babasının değerli eşyalar bulduğunu söyleyip onu eşyanın olduğu bir eve götürüyor ve James </a:t>
            </a:r>
            <a:r>
              <a:rPr lang="tr-TR" sz="1600" dirty="0" err="1">
                <a:latin typeface="Times New Roman" panose="02020603050405020304" pitchFamily="18" charset="0"/>
                <a:cs typeface="Times New Roman" panose="02020603050405020304" pitchFamily="18" charset="0"/>
              </a:rPr>
              <a:t>Melleart</a:t>
            </a:r>
            <a:r>
              <a:rPr lang="tr-TR" sz="1600" dirty="0">
                <a:latin typeface="Times New Roman" panose="02020603050405020304" pitchFamily="18" charset="0"/>
                <a:cs typeface="Times New Roman" panose="02020603050405020304" pitchFamily="18" charset="0"/>
              </a:rPr>
              <a:t> bu buluntuların resmini çektikten sonra polise takılıyor. Polis kayıtlar nerede diye sorunca bunda ikilemli bir cevap veriyor ve </a:t>
            </a:r>
            <a:r>
              <a:rPr lang="tr-TR" sz="1600" dirty="0" smtClean="0">
                <a:latin typeface="Times New Roman" panose="02020603050405020304" pitchFamily="18" charset="0"/>
                <a:cs typeface="Times New Roman" panose="02020603050405020304" pitchFamily="18" charset="0"/>
              </a:rPr>
              <a:t>Türkiye’de </a:t>
            </a:r>
            <a:r>
              <a:rPr lang="tr-TR" sz="1600" dirty="0">
                <a:latin typeface="Times New Roman" panose="02020603050405020304" pitchFamily="18" charset="0"/>
                <a:cs typeface="Times New Roman" panose="02020603050405020304" pitchFamily="18" charset="0"/>
              </a:rPr>
              <a:t>ki kazı izni belli bir süre kaldırılıyordu. </a:t>
            </a:r>
            <a:endParaRPr lang="tr-TR" sz="1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1600" dirty="0" smtClean="0">
                <a:latin typeface="Times New Roman" panose="02020603050405020304" pitchFamily="18" charset="0"/>
                <a:cs typeface="Times New Roman" panose="02020603050405020304" pitchFamily="18" charset="0"/>
              </a:rPr>
              <a:t>İkinci </a:t>
            </a:r>
            <a:r>
              <a:rPr lang="tr-TR" sz="1600" dirty="0">
                <a:latin typeface="Times New Roman" panose="02020603050405020304" pitchFamily="18" charset="0"/>
                <a:cs typeface="Times New Roman" panose="02020603050405020304" pitchFamily="18" charset="0"/>
              </a:rPr>
              <a:t>bir olayında ise </a:t>
            </a:r>
            <a:r>
              <a:rPr lang="tr-TR" sz="1600" dirty="0" err="1">
                <a:latin typeface="Times New Roman" panose="02020603050405020304" pitchFamily="18" charset="0"/>
                <a:cs typeface="Times New Roman" panose="02020603050405020304" pitchFamily="18" charset="0"/>
              </a:rPr>
              <a:t>Luvi</a:t>
            </a:r>
            <a:r>
              <a:rPr lang="tr-TR" sz="1600" dirty="0">
                <a:latin typeface="Times New Roman" panose="02020603050405020304" pitchFamily="18" charset="0"/>
                <a:cs typeface="Times New Roman" panose="02020603050405020304" pitchFamily="18" charset="0"/>
              </a:rPr>
              <a:t> yazıları olan yazıtları gördüğünü söylüyor ve bu kabul edilse medeniyetin Anadolu’da Helen’ler ile değil </a:t>
            </a:r>
            <a:r>
              <a:rPr lang="tr-TR" sz="1600" dirty="0" err="1">
                <a:latin typeface="Times New Roman" panose="02020603050405020304" pitchFamily="18" charset="0"/>
                <a:cs typeface="Times New Roman" panose="02020603050405020304" pitchFamily="18" charset="0"/>
              </a:rPr>
              <a:t>Luviler</a:t>
            </a:r>
            <a:r>
              <a:rPr lang="tr-TR" sz="1600" dirty="0">
                <a:latin typeface="Times New Roman" panose="02020603050405020304" pitchFamily="18" charset="0"/>
                <a:cs typeface="Times New Roman" panose="02020603050405020304" pitchFamily="18" charset="0"/>
              </a:rPr>
              <a:t> tarafından başladığı ortaya çıkacaktır. Bu yüzden bu kabul edilmedi ve Batılılar tarafından uydurmaca olduğu düşünüldü. </a:t>
            </a:r>
          </a:p>
        </p:txBody>
      </p:sp>
      <p:pic>
        <p:nvPicPr>
          <p:cNvPr id="7" name="İçerik Yer Tutucusu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61315" y="836908"/>
            <a:ext cx="4541004" cy="54724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7489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024127" y="805912"/>
            <a:ext cx="4754880" cy="5503448"/>
          </a:xfrm>
        </p:spPr>
        <p:style>
          <a:lnRef idx="2">
            <a:schemeClr val="dk1"/>
          </a:lnRef>
          <a:fillRef idx="1">
            <a:schemeClr val="lt1"/>
          </a:fillRef>
          <a:effectRef idx="0">
            <a:schemeClr val="dk1"/>
          </a:effectRef>
          <a:fontRef idx="minor">
            <a:schemeClr val="dk1"/>
          </a:fontRef>
        </p:style>
        <p:txBody>
          <a:bodyPr>
            <a:normAutofit/>
          </a:bodyPr>
          <a:lstStyle/>
          <a:p>
            <a:pPr lvl="1" algn="just">
              <a:buFont typeface="Wingdings" panose="05000000000000000000" pitchFamily="2" charset="2"/>
              <a:buChar char="Ø"/>
            </a:pPr>
            <a:r>
              <a:rPr lang="tr-TR" sz="2400" dirty="0" smtClean="0"/>
              <a:t>Tarihi </a:t>
            </a:r>
            <a:r>
              <a:rPr lang="tr-TR" sz="2400" dirty="0"/>
              <a:t>yazanların böyle bir gerçeği kabul etmesi demek tüm Helenistik hikayelerin bir kenara atılması anlamına gelecekti. </a:t>
            </a:r>
            <a:endParaRPr lang="tr-TR" sz="2400" dirty="0" smtClean="0"/>
          </a:p>
          <a:p>
            <a:pPr lvl="1" algn="just">
              <a:buFont typeface="Wingdings" panose="05000000000000000000" pitchFamily="2" charset="2"/>
              <a:buChar char="Ø"/>
            </a:pPr>
            <a:r>
              <a:rPr lang="tr-TR" sz="2400" dirty="0" smtClean="0"/>
              <a:t>James </a:t>
            </a:r>
            <a:r>
              <a:rPr lang="tr-TR" sz="2400" dirty="0" err="1"/>
              <a:t>Melleart’ın</a:t>
            </a:r>
            <a:r>
              <a:rPr lang="tr-TR" sz="2400" dirty="0"/>
              <a:t>  </a:t>
            </a:r>
            <a:r>
              <a:rPr lang="tr-TR" sz="2400" dirty="0" smtClean="0"/>
              <a:t>1960’lı yıllarda </a:t>
            </a:r>
            <a:r>
              <a:rPr lang="tr-TR" sz="2400" dirty="0"/>
              <a:t>Çatalhöyük’ü kazması saatli bomba etkisi yapmış ve oradaki zenginliği görenler burada normal bir halkın yaşadığına inanmayıp yönetici yada din adamlarının yaşadığını </a:t>
            </a:r>
            <a:r>
              <a:rPr lang="tr-TR" sz="2400" dirty="0" smtClean="0"/>
              <a:t>düşünse de, araştırmalarla </a:t>
            </a:r>
            <a:r>
              <a:rPr lang="tr-TR" sz="2400" dirty="0"/>
              <a:t>bunun böyle olmadığı ve burada normal bir halkın yaşadığı anlaşılıyor.</a:t>
            </a:r>
          </a:p>
        </p:txBody>
      </p:sp>
      <p:pic>
        <p:nvPicPr>
          <p:cNvPr id="5" name="İçerik Yer Tutucusu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0277" r="9860"/>
          <a:stretch/>
        </p:blipFill>
        <p:spPr>
          <a:xfrm>
            <a:off x="6261315" y="805912"/>
            <a:ext cx="4482885" cy="5503448"/>
          </a:xfrm>
        </p:spPr>
      </p:pic>
    </p:spTree>
    <p:extLst>
      <p:ext uri="{BB962C8B-B14F-4D97-AF65-F5344CB8AC3E}">
        <p14:creationId xmlns:p14="http://schemas.microsoft.com/office/powerpoint/2010/main" val="728485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024127" y="712922"/>
            <a:ext cx="4754880" cy="5596438"/>
          </a:xfrm>
        </p:spPr>
        <p:style>
          <a:lnRef idx="2">
            <a:schemeClr val="dk1"/>
          </a:lnRef>
          <a:fillRef idx="1">
            <a:schemeClr val="lt1"/>
          </a:fillRef>
          <a:effectRef idx="0">
            <a:schemeClr val="dk1"/>
          </a:effectRef>
          <a:fontRef idx="minor">
            <a:schemeClr val="dk1"/>
          </a:fontRef>
        </p:style>
        <p:txBody>
          <a:bodyPr/>
          <a:lstStyle/>
          <a:p>
            <a:pPr algn="just">
              <a:buFont typeface="Wingdings" panose="05000000000000000000" pitchFamily="2" charset="2"/>
              <a:buChar char="Ø"/>
            </a:pPr>
            <a:r>
              <a:rPr lang="tr-TR" dirty="0"/>
              <a:t>Çatalhöyük’ün etrafı tamamen ağaç doludur. Buraya gelindiğinde etraf yeşillenmeye başlar</a:t>
            </a:r>
            <a:r>
              <a:rPr lang="tr-TR" dirty="0" smtClean="0"/>
              <a:t>.</a:t>
            </a:r>
          </a:p>
          <a:p>
            <a:pPr algn="just">
              <a:buFont typeface="Wingdings" panose="05000000000000000000" pitchFamily="2" charset="2"/>
              <a:buChar char="Ø"/>
            </a:pPr>
            <a:r>
              <a:rPr lang="tr-TR" dirty="0" smtClean="0"/>
              <a:t> </a:t>
            </a:r>
            <a:r>
              <a:rPr lang="tr-TR" dirty="0"/>
              <a:t>Bunun sebebi yanından geçen ırmaktır. Hem tarım hem de balık avlamak için çift fonksiyonlu olarak kullanılmıştır. </a:t>
            </a:r>
            <a:endParaRPr lang="tr-TR" dirty="0" smtClean="0"/>
          </a:p>
          <a:p>
            <a:pPr algn="just">
              <a:buFont typeface="Wingdings" panose="05000000000000000000" pitchFamily="2" charset="2"/>
              <a:buChar char="Ø"/>
            </a:pPr>
            <a:r>
              <a:rPr lang="tr-TR" dirty="0" smtClean="0"/>
              <a:t>Hemen </a:t>
            </a:r>
            <a:r>
              <a:rPr lang="tr-TR" dirty="0"/>
              <a:t>arkada dağlar tepeler silsilesi vardır. Bu da halk için herhangi bir sıkıntı ya da gıda bulma güçlüğü durumunda ava gidilebilir alanların olduğunu ifade eder.</a:t>
            </a:r>
          </a:p>
        </p:txBody>
      </p:sp>
      <p:pic>
        <p:nvPicPr>
          <p:cNvPr id="5" name="İçerik Yer Tutucusu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9713" r="9800"/>
          <a:stretch/>
        </p:blipFill>
        <p:spPr>
          <a:xfrm>
            <a:off x="6462794" y="712922"/>
            <a:ext cx="4370522" cy="55964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99899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055124" y="527717"/>
            <a:ext cx="4754880" cy="5733597"/>
          </a:xfrm>
        </p:spPr>
        <p:style>
          <a:lnRef idx="2">
            <a:schemeClr val="dk1"/>
          </a:lnRef>
          <a:fillRef idx="1">
            <a:schemeClr val="lt1"/>
          </a:fillRef>
          <a:effectRef idx="0">
            <a:schemeClr val="dk1"/>
          </a:effectRef>
          <a:fontRef idx="minor">
            <a:schemeClr val="dk1"/>
          </a:fontRef>
        </p:style>
        <p:txBody>
          <a:bodyPr>
            <a:normAutofit/>
          </a:bodyPr>
          <a:lstStyle/>
          <a:p>
            <a:pPr algn="just">
              <a:buFont typeface="Wingdings" panose="05000000000000000000" pitchFamily="2" charset="2"/>
              <a:buChar char="Ø"/>
            </a:pPr>
            <a:r>
              <a:rPr lang="tr-TR" u="sng" dirty="0" err="1"/>
              <a:t>Höyük’ün</a:t>
            </a:r>
            <a:r>
              <a:rPr lang="tr-TR" u="sng" dirty="0"/>
              <a:t> iki adet açması bulunur. </a:t>
            </a:r>
            <a:r>
              <a:rPr lang="tr-TR" dirty="0"/>
              <a:t>Kuzey açmasının özelliği yandan </a:t>
            </a:r>
            <a:r>
              <a:rPr lang="tr-TR" dirty="0" smtClean="0"/>
              <a:t>açma olmasıdır. Yandan </a:t>
            </a:r>
            <a:r>
              <a:rPr lang="tr-TR" dirty="0"/>
              <a:t>açma yapıldığında </a:t>
            </a:r>
            <a:r>
              <a:rPr lang="tr-TR" dirty="0" err="1"/>
              <a:t>Höyük’ün</a:t>
            </a:r>
            <a:r>
              <a:rPr lang="tr-TR" dirty="0"/>
              <a:t> bir zaman tüneli gibi geçmişten günümüze geçirdiği tabakaları gözlemleme şansına sahip oluruz. 21 metrelik bir dolguya yandan girildiğinde </a:t>
            </a:r>
            <a:r>
              <a:rPr lang="tr-TR" u="sng" dirty="0"/>
              <a:t>18 aylık evre gözlemlenir. </a:t>
            </a:r>
            <a:r>
              <a:rPr lang="tr-TR" dirty="0"/>
              <a:t>Bunun anlamı oradaki evler yıkılmış yada bilinçli bir şekilde yıkılıp </a:t>
            </a:r>
            <a:r>
              <a:rPr lang="tr-TR" dirty="0" smtClean="0"/>
              <a:t>tekrar </a:t>
            </a:r>
            <a:r>
              <a:rPr lang="tr-TR" dirty="0"/>
              <a:t>inşa edilmiştir. Burada evin üst duvarının yarısı çatı ile beraber alt duvarın olduğu bölmeye doğru doldurularak kapatılır ve sonrasında düzleme yapılır ve arkasından yeni bir ev daha inşa edilir. Her bir evre bu </a:t>
            </a:r>
            <a:r>
              <a:rPr lang="tr-TR" dirty="0" smtClean="0"/>
              <a:t>tabakaları </a:t>
            </a:r>
            <a:r>
              <a:rPr lang="tr-TR" dirty="0"/>
              <a:t>tanıtmaktadır. </a:t>
            </a:r>
          </a:p>
        </p:txBody>
      </p:sp>
      <p:pic>
        <p:nvPicPr>
          <p:cNvPr id="5" name="İçerik Yer Tutucusu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1907" r="10187"/>
          <a:stretch/>
        </p:blipFill>
        <p:spPr>
          <a:xfrm>
            <a:off x="6354306" y="3766086"/>
            <a:ext cx="4510006" cy="2495227"/>
          </a:xfrm>
          <a:prstGeom prst="rect">
            <a:avLst/>
          </a:prstGeom>
          <a:ln>
            <a:noFill/>
          </a:ln>
          <a:effectLst>
            <a:outerShdw blurRad="190500" algn="tl" rotWithShape="0">
              <a:srgbClr val="000000">
                <a:alpha val="70000"/>
              </a:srgbClr>
            </a:outerShdw>
          </a:effectLst>
        </p:spPr>
      </p:pic>
      <p:pic>
        <p:nvPicPr>
          <p:cNvPr id="7" name="Resim 6"/>
          <p:cNvPicPr>
            <a:picLocks noChangeAspect="1"/>
          </p:cNvPicPr>
          <p:nvPr/>
        </p:nvPicPr>
        <p:blipFill rotWithShape="1">
          <a:blip r:embed="rId3">
            <a:extLst>
              <a:ext uri="{28A0092B-C50C-407E-A947-70E740481C1C}">
                <a14:useLocalDpi xmlns:a14="http://schemas.microsoft.com/office/drawing/2010/main" val="0"/>
              </a:ext>
            </a:extLst>
          </a:blip>
          <a:srcRect l="9987" r="11809"/>
          <a:stretch/>
        </p:blipFill>
        <p:spPr>
          <a:xfrm>
            <a:off x="6737888" y="527718"/>
            <a:ext cx="3742842" cy="30221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1703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tegral">
  <a:themeElements>
    <a:clrScheme name="E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E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634</TotalTime>
  <Words>1380</Words>
  <Application>Microsoft Office PowerPoint</Application>
  <PresentationFormat>Geniş ekran</PresentationFormat>
  <Paragraphs>56</Paragraphs>
  <Slides>26</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26</vt:i4>
      </vt:variant>
    </vt:vector>
  </HeadingPairs>
  <TitlesOfParts>
    <vt:vector size="34" baseType="lpstr">
      <vt:lpstr>Arial</vt:lpstr>
      <vt:lpstr>Calibri</vt:lpstr>
      <vt:lpstr>Times New Roman</vt:lpstr>
      <vt:lpstr>Tw Cen MT</vt:lpstr>
      <vt:lpstr>Tw Cen MT Condensed</vt:lpstr>
      <vt:lpstr>Wingdings</vt:lpstr>
      <vt:lpstr>Wingdings 3</vt:lpstr>
      <vt:lpstr>Entegral</vt:lpstr>
      <vt:lpstr>ÇATALHÖYÜK NEOLİTİK KENTİ </vt:lpstr>
      <vt:lpstr>PowerPoint Sunusu</vt:lpstr>
      <vt:lpstr> </vt:lpstr>
      <vt:lpstr>PowerPoint Sunusu</vt:lpstr>
      <vt:lpstr>PowerPoint Sunusu</vt:lpstr>
      <vt:lpstr>PowerPoint Sunusu</vt:lpstr>
      <vt:lpstr>PowerPoint Sunusu</vt:lpstr>
      <vt:lpstr>PowerPoint Sunusu</vt:lpstr>
      <vt:lpstr>PowerPoint Sunusu</vt:lpstr>
      <vt:lpstr>Çatalhöyük dediğimizde akla çok sayıda duvar resmi gelir. bu duvar resimlerinin çoğunluğu bir önceki slaytta bahsettiğimiz kuzey açmasında bulunmuştur. Daha sonradan açılan güney açması ise höyüğün tepe noktasındadır. Derine gitmemektedir ve kentin belli bir anında neye benzediğini anlamak için açılmıştır. yerleşimlerin ritüel merkezi, kült merkezi ya da kamu yapıları yoktur.  </vt:lpstr>
      <vt:lpstr>PowerPoint Sunusu</vt:lpstr>
      <vt:lpstr>PowerPoint Sunusu</vt:lpstr>
      <vt:lpstr>PowerPoint Sunusu</vt:lpstr>
      <vt:lpstr>PowerPoint Sunusu</vt:lpstr>
      <vt:lpstr>PowerPoint Sunusu</vt:lpstr>
      <vt:lpstr>PowerPoint Sunusu</vt:lpstr>
      <vt:lpstr>PowerPoint Sunusu</vt:lpstr>
      <vt:lpstr>Bir diğer enterasan olgu ise, neredeyse her evde olan ve evin bir diğer köşesinde bulunan seki dediğimiz yüksek platformların altında sayısı 2 ile 60 arasında değişen hoker pozisyonu dediğimiz yani anne karnındaki bebeği sembolize eder pozisyonda ölü cesetlerinin bulunmasıdır. </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Team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ÇATALHÖYÜK NEOLİTİK  KENTİ</dc:title>
  <dc:creator>Microsoft hesabı</dc:creator>
  <cp:lastModifiedBy>Microsoft hesabı</cp:lastModifiedBy>
  <cp:revision>37</cp:revision>
  <dcterms:created xsi:type="dcterms:W3CDTF">2021-11-30T14:38:53Z</dcterms:created>
  <dcterms:modified xsi:type="dcterms:W3CDTF">2021-12-03T15:47:33Z</dcterms:modified>
</cp:coreProperties>
</file>