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0" r:id="rId6"/>
    <p:sldId id="261" r:id="rId7"/>
    <p:sldId id="263"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74" autoAdjust="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45D50FF6-C7C2-4AF9-B5AD-9C7448AECC31}" type="datetimeFigureOut">
              <a:rPr lang="tr-TR" smtClean="0"/>
              <a:t>2.12.2022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92172C-114B-4883-B474-6CFD295503AD}" type="slidenum">
              <a:rPr lang="tr-TR" smtClean="0"/>
              <a:t>‹#›</a:t>
            </a:fld>
            <a:endParaRPr lang="tr-TR"/>
          </a:p>
        </p:txBody>
      </p:sp>
    </p:spTree>
    <p:extLst>
      <p:ext uri="{BB962C8B-B14F-4D97-AF65-F5344CB8AC3E}">
        <p14:creationId xmlns:p14="http://schemas.microsoft.com/office/powerpoint/2010/main" val="2681768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5D50FF6-C7C2-4AF9-B5AD-9C7448AECC31}" type="datetimeFigureOut">
              <a:rPr lang="tr-TR" smtClean="0"/>
              <a:t>2.12.2022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92172C-114B-4883-B474-6CFD295503AD}" type="slidenum">
              <a:rPr lang="tr-TR" smtClean="0"/>
              <a:t>‹#›</a:t>
            </a:fld>
            <a:endParaRPr lang="tr-TR"/>
          </a:p>
        </p:txBody>
      </p:sp>
    </p:spTree>
    <p:extLst>
      <p:ext uri="{BB962C8B-B14F-4D97-AF65-F5344CB8AC3E}">
        <p14:creationId xmlns:p14="http://schemas.microsoft.com/office/powerpoint/2010/main" val="391994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5D50FF6-C7C2-4AF9-B5AD-9C7448AECC31}" type="datetimeFigureOut">
              <a:rPr lang="tr-TR" smtClean="0"/>
              <a:t>2.12.2022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92172C-114B-4883-B474-6CFD295503AD}" type="slidenum">
              <a:rPr lang="tr-TR" smtClean="0"/>
              <a:t>‹#›</a:t>
            </a:fld>
            <a:endParaRPr lang="tr-TR"/>
          </a:p>
        </p:txBody>
      </p:sp>
    </p:spTree>
    <p:extLst>
      <p:ext uri="{BB962C8B-B14F-4D97-AF65-F5344CB8AC3E}">
        <p14:creationId xmlns:p14="http://schemas.microsoft.com/office/powerpoint/2010/main" val="4011850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5D50FF6-C7C2-4AF9-B5AD-9C7448AECC31}" type="datetimeFigureOut">
              <a:rPr lang="tr-TR" smtClean="0"/>
              <a:t>2.12.2022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92172C-114B-4883-B474-6CFD295503AD}" type="slidenum">
              <a:rPr lang="tr-TR" smtClean="0"/>
              <a:t>‹#›</a:t>
            </a:fld>
            <a:endParaRPr lang="tr-TR"/>
          </a:p>
        </p:txBody>
      </p:sp>
    </p:spTree>
    <p:extLst>
      <p:ext uri="{BB962C8B-B14F-4D97-AF65-F5344CB8AC3E}">
        <p14:creationId xmlns:p14="http://schemas.microsoft.com/office/powerpoint/2010/main" val="2672639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45D50FF6-C7C2-4AF9-B5AD-9C7448AECC31}" type="datetimeFigureOut">
              <a:rPr lang="tr-TR" smtClean="0"/>
              <a:t>2.12.2022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92172C-114B-4883-B474-6CFD295503AD}" type="slidenum">
              <a:rPr lang="tr-TR" smtClean="0"/>
              <a:t>‹#›</a:t>
            </a:fld>
            <a:endParaRPr lang="tr-TR"/>
          </a:p>
        </p:txBody>
      </p:sp>
    </p:spTree>
    <p:extLst>
      <p:ext uri="{BB962C8B-B14F-4D97-AF65-F5344CB8AC3E}">
        <p14:creationId xmlns:p14="http://schemas.microsoft.com/office/powerpoint/2010/main" val="373377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5D50FF6-C7C2-4AF9-B5AD-9C7448AECC31}" type="datetimeFigureOut">
              <a:rPr lang="tr-TR" smtClean="0"/>
              <a:t>2.12.2022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92172C-114B-4883-B474-6CFD295503AD}" type="slidenum">
              <a:rPr lang="tr-TR" smtClean="0"/>
              <a:t>‹#›</a:t>
            </a:fld>
            <a:endParaRPr lang="tr-TR"/>
          </a:p>
        </p:txBody>
      </p:sp>
    </p:spTree>
    <p:extLst>
      <p:ext uri="{BB962C8B-B14F-4D97-AF65-F5344CB8AC3E}">
        <p14:creationId xmlns:p14="http://schemas.microsoft.com/office/powerpoint/2010/main" val="226884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5D50FF6-C7C2-4AF9-B5AD-9C7448AECC31}" type="datetimeFigureOut">
              <a:rPr lang="tr-TR" smtClean="0"/>
              <a:t>2.12.2022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E92172C-114B-4883-B474-6CFD295503AD}" type="slidenum">
              <a:rPr lang="tr-TR" smtClean="0"/>
              <a:t>‹#›</a:t>
            </a:fld>
            <a:endParaRPr lang="tr-TR"/>
          </a:p>
        </p:txBody>
      </p:sp>
    </p:spTree>
    <p:extLst>
      <p:ext uri="{BB962C8B-B14F-4D97-AF65-F5344CB8AC3E}">
        <p14:creationId xmlns:p14="http://schemas.microsoft.com/office/powerpoint/2010/main" val="337887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5D50FF6-C7C2-4AF9-B5AD-9C7448AECC31}" type="datetimeFigureOut">
              <a:rPr lang="tr-TR" smtClean="0"/>
              <a:t>2.12.2022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E92172C-114B-4883-B474-6CFD295503AD}" type="slidenum">
              <a:rPr lang="tr-TR" smtClean="0"/>
              <a:t>‹#›</a:t>
            </a:fld>
            <a:endParaRPr lang="tr-TR"/>
          </a:p>
        </p:txBody>
      </p:sp>
    </p:spTree>
    <p:extLst>
      <p:ext uri="{BB962C8B-B14F-4D97-AF65-F5344CB8AC3E}">
        <p14:creationId xmlns:p14="http://schemas.microsoft.com/office/powerpoint/2010/main" val="1597477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5D50FF6-C7C2-4AF9-B5AD-9C7448AECC31}" type="datetimeFigureOut">
              <a:rPr lang="tr-TR" smtClean="0"/>
              <a:t>2.12.2022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E92172C-114B-4883-B474-6CFD295503AD}" type="slidenum">
              <a:rPr lang="tr-TR" smtClean="0"/>
              <a:t>‹#›</a:t>
            </a:fld>
            <a:endParaRPr lang="tr-TR"/>
          </a:p>
        </p:txBody>
      </p:sp>
    </p:spTree>
    <p:extLst>
      <p:ext uri="{BB962C8B-B14F-4D97-AF65-F5344CB8AC3E}">
        <p14:creationId xmlns:p14="http://schemas.microsoft.com/office/powerpoint/2010/main" val="295159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5D50FF6-C7C2-4AF9-B5AD-9C7448AECC31}" type="datetimeFigureOut">
              <a:rPr lang="tr-TR" smtClean="0"/>
              <a:t>2.12.2022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92172C-114B-4883-B474-6CFD295503AD}" type="slidenum">
              <a:rPr lang="tr-TR" smtClean="0"/>
              <a:t>‹#›</a:t>
            </a:fld>
            <a:endParaRPr lang="tr-TR"/>
          </a:p>
        </p:txBody>
      </p:sp>
    </p:spTree>
    <p:extLst>
      <p:ext uri="{BB962C8B-B14F-4D97-AF65-F5344CB8AC3E}">
        <p14:creationId xmlns:p14="http://schemas.microsoft.com/office/powerpoint/2010/main" val="82139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5D50FF6-C7C2-4AF9-B5AD-9C7448AECC31}" type="datetimeFigureOut">
              <a:rPr lang="tr-TR" smtClean="0"/>
              <a:t>2.12.2022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92172C-114B-4883-B474-6CFD295503AD}" type="slidenum">
              <a:rPr lang="tr-TR" smtClean="0"/>
              <a:t>‹#›</a:t>
            </a:fld>
            <a:endParaRPr lang="tr-TR"/>
          </a:p>
        </p:txBody>
      </p:sp>
    </p:spTree>
    <p:extLst>
      <p:ext uri="{BB962C8B-B14F-4D97-AF65-F5344CB8AC3E}">
        <p14:creationId xmlns:p14="http://schemas.microsoft.com/office/powerpoint/2010/main" val="224298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50FF6-C7C2-4AF9-B5AD-9C7448AECC31}" type="datetimeFigureOut">
              <a:rPr lang="tr-TR" smtClean="0"/>
              <a:t>2.12.2022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2172C-114B-4883-B474-6CFD295503AD}" type="slidenum">
              <a:rPr lang="tr-TR" smtClean="0"/>
              <a:t>‹#›</a:t>
            </a:fld>
            <a:endParaRPr lang="tr-TR"/>
          </a:p>
        </p:txBody>
      </p:sp>
    </p:spTree>
    <p:extLst>
      <p:ext uri="{BB962C8B-B14F-4D97-AF65-F5344CB8AC3E}">
        <p14:creationId xmlns:p14="http://schemas.microsoft.com/office/powerpoint/2010/main" val="1252017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 y="1116623"/>
            <a:ext cx="5284177" cy="4712677"/>
          </a:xfrm>
          <a:prstGeom prst="rect">
            <a:avLst/>
          </a:prstGeom>
        </p:spPr>
      </p:pic>
      <p:pic>
        <p:nvPicPr>
          <p:cNvPr id="5" name="Resim 4"/>
          <p:cNvPicPr>
            <a:picLocks noChangeAspect="1"/>
          </p:cNvPicPr>
          <p:nvPr/>
        </p:nvPicPr>
        <p:blipFill>
          <a:blip r:embed="rId3"/>
          <a:stretch>
            <a:fillRect/>
          </a:stretch>
        </p:blipFill>
        <p:spPr>
          <a:xfrm>
            <a:off x="5284176" y="1318846"/>
            <a:ext cx="5838093" cy="2391507"/>
          </a:xfrm>
          <a:prstGeom prst="rect">
            <a:avLst/>
          </a:prstGeom>
        </p:spPr>
      </p:pic>
      <p:sp>
        <p:nvSpPr>
          <p:cNvPr id="6" name="Metin kutusu 5"/>
          <p:cNvSpPr txBox="1"/>
          <p:nvPr/>
        </p:nvSpPr>
        <p:spPr>
          <a:xfrm>
            <a:off x="5284176" y="3912576"/>
            <a:ext cx="5838093" cy="523220"/>
          </a:xfrm>
          <a:prstGeom prst="rect">
            <a:avLst/>
          </a:prstGeom>
          <a:noFill/>
        </p:spPr>
        <p:txBody>
          <a:bodyPr wrap="square" rtlCol="0">
            <a:spAutoFit/>
          </a:bodyPr>
          <a:lstStyle/>
          <a:p>
            <a:pPr algn="ctr"/>
            <a:r>
              <a:rPr lang="tr-TR" sz="2800" b="1" i="1" dirty="0" smtClean="0">
                <a:latin typeface="Lucida Handwriting" panose="03010101010101010101" pitchFamily="66" charset="0"/>
              </a:rPr>
              <a:t>HZ. MEVLANA’NIN HAYATI</a:t>
            </a:r>
            <a:endParaRPr lang="tr-TR" sz="2800" b="1" i="1" dirty="0">
              <a:latin typeface="Lucida Handwriting" panose="03010101010101010101" pitchFamily="66" charset="0"/>
            </a:endParaRPr>
          </a:p>
        </p:txBody>
      </p:sp>
    </p:spTree>
    <p:extLst>
      <p:ext uri="{BB962C8B-B14F-4D97-AF65-F5344CB8AC3E}">
        <p14:creationId xmlns:p14="http://schemas.microsoft.com/office/powerpoint/2010/main" val="99385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6523892" y="580292"/>
            <a:ext cx="5460023" cy="5909310"/>
          </a:xfrm>
          <a:prstGeom prst="rect">
            <a:avLst/>
          </a:prstGeom>
        </p:spPr>
      </p:pic>
      <p:sp>
        <p:nvSpPr>
          <p:cNvPr id="5" name="Metin kutusu 4"/>
          <p:cNvSpPr txBox="1"/>
          <p:nvPr/>
        </p:nvSpPr>
        <p:spPr>
          <a:xfrm>
            <a:off x="272562" y="580292"/>
            <a:ext cx="6119447" cy="5909310"/>
          </a:xfrm>
          <a:prstGeom prst="rect">
            <a:avLst/>
          </a:prstGeom>
          <a:noFill/>
        </p:spPr>
        <p:txBody>
          <a:bodyPr wrap="square" rtlCol="0">
            <a:spAutoFit/>
          </a:bodyPr>
          <a:lstStyle/>
          <a:p>
            <a:pPr algn="just"/>
            <a:r>
              <a:rPr lang="tr-TR" dirty="0" smtClean="0">
                <a:latin typeface="Times New Roman" panose="02020603050405020304" pitchFamily="18" charset="0"/>
                <a:cs typeface="Times New Roman" panose="02020603050405020304" pitchFamily="18" charset="0"/>
              </a:rPr>
              <a:t>   Mevlâna 30 Eylül 1207 yılında bugün Afganistan sınırları içerisinde yer alan Horasan </a:t>
            </a:r>
            <a:r>
              <a:rPr lang="tr-TR" dirty="0" err="1" smtClean="0">
                <a:latin typeface="Times New Roman" panose="02020603050405020304" pitchFamily="18" charset="0"/>
                <a:cs typeface="Times New Roman" panose="02020603050405020304" pitchFamily="18" charset="0"/>
              </a:rPr>
              <a:t>Ülkesi’nin</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Belh</a:t>
            </a:r>
            <a:r>
              <a:rPr lang="tr-TR" dirty="0" smtClean="0">
                <a:latin typeface="Times New Roman" panose="02020603050405020304" pitchFamily="18" charset="0"/>
                <a:cs typeface="Times New Roman" panose="02020603050405020304" pitchFamily="18" charset="0"/>
              </a:rPr>
              <a:t> şehrinde doğmuştur. Mevlâna’nın babası </a:t>
            </a:r>
            <a:r>
              <a:rPr lang="tr-TR" dirty="0" err="1" smtClean="0">
                <a:latin typeface="Times New Roman" panose="02020603050405020304" pitchFamily="18" charset="0"/>
                <a:cs typeface="Times New Roman" panose="02020603050405020304" pitchFamily="18" charset="0"/>
              </a:rPr>
              <a:t>Belh</a:t>
            </a:r>
            <a:r>
              <a:rPr lang="tr-TR" dirty="0" smtClean="0">
                <a:latin typeface="Times New Roman" panose="02020603050405020304" pitchFamily="18" charset="0"/>
                <a:cs typeface="Times New Roman" panose="02020603050405020304" pitchFamily="18" charset="0"/>
              </a:rPr>
              <a:t> şehrinin ileri gelenlerinden olup, sağlığında “Bilginlerin </a:t>
            </a:r>
            <a:r>
              <a:rPr lang="tr-TR" dirty="0" err="1" smtClean="0">
                <a:latin typeface="Times New Roman" panose="02020603050405020304" pitchFamily="18" charset="0"/>
                <a:cs typeface="Times New Roman" panose="02020603050405020304" pitchFamily="18" charset="0"/>
              </a:rPr>
              <a:t>Sultânı</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u</a:t>
            </a:r>
            <a:r>
              <a:rPr lang="tr-TR" dirty="0" smtClean="0">
                <a:latin typeface="Times New Roman" panose="02020603050405020304" pitchFamily="18" charset="0"/>
                <a:cs typeface="Times New Roman" panose="02020603050405020304" pitchFamily="18" charset="0"/>
              </a:rPr>
              <a:t>nvanını almış olan Hüseyin </a:t>
            </a:r>
            <a:r>
              <a:rPr lang="tr-TR" dirty="0" err="1" smtClean="0">
                <a:latin typeface="Times New Roman" panose="02020603050405020304" pitchFamily="18" charset="0"/>
                <a:cs typeface="Times New Roman" panose="02020603050405020304" pitchFamily="18" charset="0"/>
              </a:rPr>
              <a:t>Hatibî</a:t>
            </a:r>
            <a:r>
              <a:rPr lang="tr-TR" dirty="0" smtClean="0">
                <a:latin typeface="Times New Roman" panose="02020603050405020304" pitchFamily="18" charset="0"/>
                <a:cs typeface="Times New Roman" panose="02020603050405020304" pitchFamily="18" charset="0"/>
              </a:rPr>
              <a:t> oğlu </a:t>
            </a:r>
            <a:r>
              <a:rPr lang="tr-TR" dirty="0" err="1" smtClean="0">
                <a:latin typeface="Times New Roman" panose="02020603050405020304" pitchFamily="18" charset="0"/>
                <a:cs typeface="Times New Roman" panose="02020603050405020304" pitchFamily="18" charset="0"/>
              </a:rPr>
              <a:t>Bahâeddin</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Veled’tir</a:t>
            </a:r>
            <a:r>
              <a:rPr lang="tr-TR" dirty="0" smtClean="0">
                <a:latin typeface="Times New Roman" panose="02020603050405020304" pitchFamily="18" charset="0"/>
                <a:cs typeface="Times New Roman" panose="02020603050405020304" pitchFamily="18" charset="0"/>
              </a:rPr>
              <a:t>. Annesi ise </a:t>
            </a:r>
            <a:r>
              <a:rPr lang="tr-TR" dirty="0" err="1" smtClean="0">
                <a:latin typeface="Times New Roman" panose="02020603050405020304" pitchFamily="18" charset="0"/>
                <a:cs typeface="Times New Roman" panose="02020603050405020304" pitchFamily="18" charset="0"/>
              </a:rPr>
              <a:t>Belh</a:t>
            </a:r>
            <a:r>
              <a:rPr lang="tr-TR" dirty="0" smtClean="0">
                <a:latin typeface="Times New Roman" panose="02020603050405020304" pitchFamily="18" charset="0"/>
                <a:cs typeface="Times New Roman" panose="02020603050405020304" pitchFamily="18" charset="0"/>
              </a:rPr>
              <a:t> Emiri Rükneddin’in kızı Mümine Hatun’dur.</a:t>
            </a:r>
          </a:p>
          <a:p>
            <a:pPr algn="just"/>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Sultânü’I-Ulemâ</a:t>
            </a:r>
            <a:r>
              <a:rPr lang="tr-TR" dirty="0" smtClean="0">
                <a:latin typeface="Times New Roman" panose="02020603050405020304" pitchFamily="18" charset="0"/>
                <a:cs typeface="Times New Roman" panose="02020603050405020304" pitchFamily="18" charset="0"/>
              </a:rPr>
              <a:t> Bahaeddin </a:t>
            </a:r>
            <a:r>
              <a:rPr lang="tr-TR" dirty="0" err="1" smtClean="0">
                <a:latin typeface="Times New Roman" panose="02020603050405020304" pitchFamily="18" charset="0"/>
                <a:cs typeface="Times New Roman" panose="02020603050405020304" pitchFamily="18" charset="0"/>
              </a:rPr>
              <a:t>Veled</a:t>
            </a:r>
            <a:r>
              <a:rPr lang="tr-TR" dirty="0" smtClean="0">
                <a:latin typeface="Times New Roman" panose="02020603050405020304" pitchFamily="18" charset="0"/>
                <a:cs typeface="Times New Roman" panose="02020603050405020304" pitchFamily="18" charset="0"/>
              </a:rPr>
              <a:t>, bazı siyasi olaylar ve yaklaşmakta olan Moğol istilası nedeniyle 1212 veya 1213 </a:t>
            </a:r>
            <a:r>
              <a:rPr lang="tr-TR" dirty="0" err="1" smtClean="0">
                <a:latin typeface="Times New Roman" panose="02020603050405020304" pitchFamily="18" charset="0"/>
                <a:cs typeface="Times New Roman" panose="02020603050405020304" pitchFamily="18" charset="0"/>
              </a:rPr>
              <a:t>yılllarında</a:t>
            </a:r>
            <a:r>
              <a:rPr lang="tr-TR" dirty="0" smtClean="0">
                <a:latin typeface="Times New Roman" panose="02020603050405020304" pitchFamily="18" charset="0"/>
                <a:cs typeface="Times New Roman" panose="02020603050405020304" pitchFamily="18" charset="0"/>
              </a:rPr>
              <a:t> aile fertleri ve yakın dostları ile birlikte  </a:t>
            </a:r>
            <a:r>
              <a:rPr lang="tr-TR" dirty="0" err="1" smtClean="0">
                <a:latin typeface="Times New Roman" panose="02020603050405020304" pitchFamily="18" charset="0"/>
                <a:cs typeface="Times New Roman" panose="02020603050405020304" pitchFamily="18" charset="0"/>
              </a:rPr>
              <a:t>Belh’den</a:t>
            </a:r>
            <a:r>
              <a:rPr lang="tr-TR" dirty="0" smtClean="0">
                <a:latin typeface="Times New Roman" panose="02020603050405020304" pitchFamily="18" charset="0"/>
                <a:cs typeface="Times New Roman" panose="02020603050405020304" pitchFamily="18" charset="0"/>
              </a:rPr>
              <a:t> ayrılmak zorunda kalmıştır.</a:t>
            </a:r>
          </a:p>
          <a:p>
            <a:pPr algn="just"/>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Sultânü’I-Ulemâ’nın</a:t>
            </a:r>
            <a:r>
              <a:rPr lang="tr-TR" dirty="0" smtClean="0">
                <a:latin typeface="Times New Roman" panose="02020603050405020304" pitchFamily="18" charset="0"/>
                <a:cs typeface="Times New Roman" panose="02020603050405020304" pitchFamily="18" charset="0"/>
              </a:rPr>
              <a:t> ilk durağı </a:t>
            </a:r>
            <a:r>
              <a:rPr lang="tr-TR" dirty="0" err="1" smtClean="0">
                <a:latin typeface="Times New Roman" panose="02020603050405020304" pitchFamily="18" charset="0"/>
                <a:cs typeface="Times New Roman" panose="02020603050405020304" pitchFamily="18" charset="0"/>
              </a:rPr>
              <a:t>Nişâbur</a:t>
            </a:r>
            <a:r>
              <a:rPr lang="tr-TR" dirty="0" smtClean="0">
                <a:latin typeface="Times New Roman" panose="02020603050405020304" pitchFamily="18" charset="0"/>
                <a:cs typeface="Times New Roman" panose="02020603050405020304" pitchFamily="18" charset="0"/>
              </a:rPr>
              <a:t> olmuştur. </a:t>
            </a:r>
            <a:r>
              <a:rPr lang="tr-TR" dirty="0" err="1" smtClean="0">
                <a:latin typeface="Times New Roman" panose="02020603050405020304" pitchFamily="18" charset="0"/>
                <a:cs typeface="Times New Roman" panose="02020603050405020304" pitchFamily="18" charset="0"/>
              </a:rPr>
              <a:t>Nişâbur</a:t>
            </a:r>
            <a:r>
              <a:rPr lang="tr-TR" dirty="0" smtClean="0">
                <a:latin typeface="Times New Roman" panose="02020603050405020304" pitchFamily="18" charset="0"/>
                <a:cs typeface="Times New Roman" panose="02020603050405020304" pitchFamily="18" charset="0"/>
              </a:rPr>
              <a:t> şehrinde tanınmış mutasavvıf </a:t>
            </a:r>
            <a:r>
              <a:rPr lang="tr-TR" dirty="0" err="1" smtClean="0">
                <a:latin typeface="Times New Roman" panose="02020603050405020304" pitchFamily="18" charset="0"/>
                <a:cs typeface="Times New Roman" panose="02020603050405020304" pitchFamily="18" charset="0"/>
              </a:rPr>
              <a:t>Ferîdüddin</a:t>
            </a:r>
            <a:r>
              <a:rPr lang="tr-TR" dirty="0" smtClean="0">
                <a:latin typeface="Times New Roman" panose="02020603050405020304" pitchFamily="18" charset="0"/>
                <a:cs typeface="Times New Roman" panose="02020603050405020304" pitchFamily="18" charset="0"/>
              </a:rPr>
              <a:t> Attar ile de karşılaşmışlardır. Mevlâna burada küçük yaşına rağmen </a:t>
            </a:r>
            <a:r>
              <a:rPr lang="tr-TR" dirty="0" err="1" smtClean="0">
                <a:latin typeface="Times New Roman" panose="02020603050405020304" pitchFamily="18" charset="0"/>
                <a:cs typeface="Times New Roman" panose="02020603050405020304" pitchFamily="18" charset="0"/>
              </a:rPr>
              <a:t>Ferîdüddin</a:t>
            </a:r>
            <a:r>
              <a:rPr lang="tr-TR" dirty="0" smtClean="0">
                <a:latin typeface="Times New Roman" panose="02020603050405020304" pitchFamily="18" charset="0"/>
                <a:cs typeface="Times New Roman" panose="02020603050405020304" pitchFamily="18" charset="0"/>
              </a:rPr>
              <a:t> Attar’ın ilgisini çekmiş ve takdirlerini kazanmıştır.</a:t>
            </a:r>
          </a:p>
          <a:p>
            <a:pPr algn="just"/>
            <a:r>
              <a:rPr lang="tr-TR" dirty="0" err="1" smtClean="0">
                <a:latin typeface="Times New Roman" panose="02020603050405020304" pitchFamily="18" charset="0"/>
                <a:cs typeface="Times New Roman" panose="02020603050405020304" pitchFamily="18" charset="0"/>
              </a:rPr>
              <a:t>Sultânü’I</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Ulemâ</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Nişabur’dan</a:t>
            </a:r>
            <a:r>
              <a:rPr lang="tr-TR" dirty="0" smtClean="0">
                <a:latin typeface="Times New Roman" panose="02020603050405020304" pitchFamily="18" charset="0"/>
                <a:cs typeface="Times New Roman" panose="02020603050405020304" pitchFamily="18" charset="0"/>
              </a:rPr>
              <a:t> Bağdat’a ve daha sonra </a:t>
            </a:r>
            <a:r>
              <a:rPr lang="tr-TR" dirty="0" err="1" smtClean="0">
                <a:latin typeface="Times New Roman" panose="02020603050405020304" pitchFamily="18" charset="0"/>
                <a:cs typeface="Times New Roman" panose="02020603050405020304" pitchFamily="18" charset="0"/>
              </a:rPr>
              <a:t>Kûfe</a:t>
            </a:r>
            <a:r>
              <a:rPr lang="tr-TR" dirty="0" smtClean="0">
                <a:latin typeface="Times New Roman" panose="02020603050405020304" pitchFamily="18" charset="0"/>
                <a:cs typeface="Times New Roman" panose="02020603050405020304" pitchFamily="18" charset="0"/>
              </a:rPr>
              <a:t> yolu ile </a:t>
            </a:r>
            <a:r>
              <a:rPr lang="tr-TR" dirty="0" err="1" smtClean="0">
                <a:latin typeface="Times New Roman" panose="02020603050405020304" pitchFamily="18" charset="0"/>
                <a:cs typeface="Times New Roman" panose="02020603050405020304" pitchFamily="18" charset="0"/>
              </a:rPr>
              <a:t>Kâ’be’ye</a:t>
            </a:r>
            <a:r>
              <a:rPr lang="tr-TR" dirty="0" smtClean="0">
                <a:latin typeface="Times New Roman" panose="02020603050405020304" pitchFamily="18" charset="0"/>
                <a:cs typeface="Times New Roman" panose="02020603050405020304" pitchFamily="18" charset="0"/>
              </a:rPr>
              <a:t> hareket etmiştir. Hac </a:t>
            </a:r>
            <a:r>
              <a:rPr lang="tr-TR" dirty="0" err="1" smtClean="0">
                <a:latin typeface="Times New Roman" panose="02020603050405020304" pitchFamily="18" charset="0"/>
                <a:cs typeface="Times New Roman" panose="02020603050405020304" pitchFamily="18" charset="0"/>
              </a:rPr>
              <a:t>farîzasını</a:t>
            </a:r>
            <a:r>
              <a:rPr lang="tr-TR" dirty="0" smtClean="0">
                <a:latin typeface="Times New Roman" panose="02020603050405020304" pitchFamily="18" charset="0"/>
                <a:cs typeface="Times New Roman" panose="02020603050405020304" pitchFamily="18" charset="0"/>
              </a:rPr>
              <a:t> yerine getirdikten sonra, dönüşte Şam’a uğramıştır. Şam’dan sonra Malatya, Erzincan, Sivas, Kayseri, Niğde yolu ile </a:t>
            </a:r>
            <a:r>
              <a:rPr lang="tr-TR" dirty="0" err="1" smtClean="0">
                <a:latin typeface="Times New Roman" panose="02020603050405020304" pitchFamily="18" charset="0"/>
                <a:cs typeface="Times New Roman" panose="02020603050405020304" pitchFamily="18" charset="0"/>
              </a:rPr>
              <a:t>Lârende’ye</a:t>
            </a:r>
            <a:r>
              <a:rPr lang="tr-TR" dirty="0" smtClean="0">
                <a:latin typeface="Times New Roman" panose="02020603050405020304" pitchFamily="18" charset="0"/>
                <a:cs typeface="Times New Roman" panose="02020603050405020304" pitchFamily="18" charset="0"/>
              </a:rPr>
              <a:t> (Karaman) gelmişlerdir. Karaman’da Subaşı Emir Mûsâ’nın yaptırdığı medreseye yerleşmişlerdir.</a:t>
            </a:r>
          </a:p>
          <a:p>
            <a:endParaRPr lang="tr-TR" dirty="0"/>
          </a:p>
        </p:txBody>
      </p:sp>
    </p:spTree>
    <p:extLst>
      <p:ext uri="{BB962C8B-B14F-4D97-AF65-F5344CB8AC3E}">
        <p14:creationId xmlns:p14="http://schemas.microsoft.com/office/powerpoint/2010/main" val="2756151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10547" y="198749"/>
            <a:ext cx="11364686" cy="6463308"/>
          </a:xfrm>
          <a:prstGeom prst="rect">
            <a:avLst/>
          </a:prstGeom>
          <a:noFill/>
        </p:spPr>
        <p:txBody>
          <a:bodyPr wrap="square" rtlCol="0">
            <a:spAutoFit/>
          </a:bodyPr>
          <a:lstStyle/>
          <a:p>
            <a:r>
              <a:rPr lang="tr-TR" dirty="0" smtClean="0"/>
              <a:t>   </a:t>
            </a:r>
            <a:r>
              <a:rPr lang="tr-TR" dirty="0" smtClean="0">
                <a:latin typeface="Times New Roman" panose="02020603050405020304" pitchFamily="18" charset="0"/>
                <a:cs typeface="Times New Roman" panose="02020603050405020304" pitchFamily="18" charset="0"/>
              </a:rPr>
              <a:t>1222 yılında Karaman’a gelen </a:t>
            </a:r>
            <a:r>
              <a:rPr lang="tr-TR" dirty="0" err="1" smtClean="0">
                <a:latin typeface="Times New Roman" panose="02020603050405020304" pitchFamily="18" charset="0"/>
                <a:cs typeface="Times New Roman" panose="02020603050405020304" pitchFamily="18" charset="0"/>
              </a:rPr>
              <a:t>Sultânü’l-Ulemâ</a:t>
            </a:r>
            <a:r>
              <a:rPr lang="tr-TR" dirty="0" smtClean="0">
                <a:latin typeface="Times New Roman" panose="02020603050405020304" pitchFamily="18" charset="0"/>
                <a:cs typeface="Times New Roman" panose="02020603050405020304" pitchFamily="18" charset="0"/>
              </a:rPr>
              <a:t> ve ailesi burada 7 yıl kalmışlardır. Mevlâna 1225 yılında </a:t>
            </a:r>
            <a:r>
              <a:rPr lang="tr-TR" dirty="0" err="1" smtClean="0">
                <a:latin typeface="Times New Roman" panose="02020603050405020304" pitchFamily="18" charset="0"/>
                <a:cs typeface="Times New Roman" panose="02020603050405020304" pitchFamily="18" charset="0"/>
              </a:rPr>
              <a:t>Şerefeddin</a:t>
            </a:r>
            <a:r>
              <a:rPr lang="tr-TR" dirty="0" smtClean="0">
                <a:latin typeface="Times New Roman" panose="02020603050405020304" pitchFamily="18" charset="0"/>
                <a:cs typeface="Times New Roman" panose="02020603050405020304" pitchFamily="18" charset="0"/>
              </a:rPr>
              <a:t> Lala’nın kızı Gevher Hatun ile Karaman’da evlenmiştir. Bu evlilikten Mevlâna’nın Sultan </a:t>
            </a:r>
            <a:r>
              <a:rPr lang="tr-TR" dirty="0" err="1" smtClean="0">
                <a:latin typeface="Times New Roman" panose="02020603050405020304" pitchFamily="18" charset="0"/>
                <a:cs typeface="Times New Roman" panose="02020603050405020304" pitchFamily="18" charset="0"/>
              </a:rPr>
              <a:t>Veled</a:t>
            </a:r>
            <a:r>
              <a:rPr lang="tr-TR" dirty="0" smtClean="0">
                <a:latin typeface="Times New Roman" panose="02020603050405020304" pitchFamily="18" charset="0"/>
                <a:cs typeface="Times New Roman" panose="02020603050405020304" pitchFamily="18" charset="0"/>
              </a:rPr>
              <a:t> ve Alâeddin Çelebi adlı iki oğlu olmuştur. Yıllar sonra Gevher Hatun’u kaybeden Mevlâna bir çocuklu dul olan </a:t>
            </a:r>
            <a:r>
              <a:rPr lang="tr-TR" dirty="0" err="1" smtClean="0">
                <a:latin typeface="Times New Roman" panose="02020603050405020304" pitchFamily="18" charset="0"/>
                <a:cs typeface="Times New Roman" panose="02020603050405020304" pitchFamily="18" charset="0"/>
              </a:rPr>
              <a:t>Kerrâ</a:t>
            </a:r>
            <a:r>
              <a:rPr lang="tr-TR" dirty="0" smtClean="0">
                <a:latin typeface="Times New Roman" panose="02020603050405020304" pitchFamily="18" charset="0"/>
                <a:cs typeface="Times New Roman" panose="02020603050405020304" pitchFamily="18" charset="0"/>
              </a:rPr>
              <a:t> Hatun ile ikinci evliliğini yapmıştır. Mevlâna’nın bu evlilikten de </a:t>
            </a:r>
            <a:r>
              <a:rPr lang="tr-TR" dirty="0" err="1" smtClean="0">
                <a:latin typeface="Times New Roman" panose="02020603050405020304" pitchFamily="18" charset="0"/>
                <a:cs typeface="Times New Roman" panose="02020603050405020304" pitchFamily="18" charset="0"/>
              </a:rPr>
              <a:t>Muzaffereddin</a:t>
            </a:r>
            <a:r>
              <a:rPr lang="tr-TR" dirty="0" smtClean="0">
                <a:latin typeface="Times New Roman" panose="02020603050405020304" pitchFamily="18" charset="0"/>
                <a:cs typeface="Times New Roman" panose="02020603050405020304" pitchFamily="18" charset="0"/>
              </a:rPr>
              <a:t> ve Emir Âlim Çelebi adlı iki oğlu ile Melike Hatun adlı bir kızı dünyaya gelmiştir.</a:t>
            </a:r>
          </a:p>
          <a:p>
            <a:r>
              <a:rPr lang="tr-TR" dirty="0" smtClean="0">
                <a:latin typeface="Times New Roman" panose="02020603050405020304" pitchFamily="18" charset="0"/>
                <a:cs typeface="Times New Roman" panose="02020603050405020304" pitchFamily="18" charset="0"/>
              </a:rPr>
              <a:t>   Bu yıllarda Anadolu’nun büyük bir kısmı Selçuklu Devleti'nin egemenliği altındaydı. Konya da bu devletin baş şehriydi. Konya sanat eserleri ile donatılmış, ilim adamları ve sanatkârlarla dolup taşmıştı. Kısacası Selçuklu Devleti en parlak devrini yaşıyordu ve devletin hükümdarı Alaeddin Keykubad idi. Alaeddin Keykubad </a:t>
            </a:r>
            <a:r>
              <a:rPr lang="tr-TR" dirty="0" err="1" smtClean="0">
                <a:latin typeface="Times New Roman" panose="02020603050405020304" pitchFamily="18" charset="0"/>
                <a:cs typeface="Times New Roman" panose="02020603050405020304" pitchFamily="18" charset="0"/>
              </a:rPr>
              <a:t>Sultanü'I</a:t>
            </a:r>
            <a:r>
              <a:rPr lang="tr-TR" dirty="0" smtClean="0">
                <a:latin typeface="Times New Roman" panose="02020603050405020304" pitchFamily="18" charset="0"/>
                <a:cs typeface="Times New Roman" panose="02020603050405020304" pitchFamily="18" charset="0"/>
              </a:rPr>
              <a:t>-Ulema Bahaeddin </a:t>
            </a:r>
            <a:r>
              <a:rPr lang="tr-TR" dirty="0" err="1" smtClean="0">
                <a:latin typeface="Times New Roman" panose="02020603050405020304" pitchFamily="18" charset="0"/>
                <a:cs typeface="Times New Roman" panose="02020603050405020304" pitchFamily="18" charset="0"/>
              </a:rPr>
              <a:t>Veled'i</a:t>
            </a:r>
            <a:r>
              <a:rPr lang="tr-TR" dirty="0" smtClean="0">
                <a:latin typeface="Times New Roman" panose="02020603050405020304" pitchFamily="18" charset="0"/>
                <a:cs typeface="Times New Roman" panose="02020603050405020304" pitchFamily="18" charset="0"/>
              </a:rPr>
              <a:t> Karaman'dan Konya'ya davet etti ve Konya'ya yerleşmesini istedi. Bahaeddin </a:t>
            </a:r>
            <a:r>
              <a:rPr lang="tr-TR" dirty="0" err="1" smtClean="0">
                <a:latin typeface="Times New Roman" panose="02020603050405020304" pitchFamily="18" charset="0"/>
                <a:cs typeface="Times New Roman" panose="02020603050405020304" pitchFamily="18" charset="0"/>
              </a:rPr>
              <a:t>Veled</a:t>
            </a:r>
            <a:r>
              <a:rPr lang="tr-TR" dirty="0" smtClean="0">
                <a:latin typeface="Times New Roman" panose="02020603050405020304" pitchFamily="18" charset="0"/>
                <a:cs typeface="Times New Roman" panose="02020603050405020304" pitchFamily="18" charset="0"/>
              </a:rPr>
              <a:t> Sultanın davetini kabul etti ve Konya'ya 3 Mayıs 1228 yılında ailesi ve dostları ile geldi. Sultan Alaeddin kendilerini muhteşem bir törenle karşıladı ve </a:t>
            </a:r>
            <a:r>
              <a:rPr lang="tr-TR" dirty="0" err="1" smtClean="0">
                <a:latin typeface="Times New Roman" panose="02020603050405020304" pitchFamily="18" charset="0"/>
                <a:cs typeface="Times New Roman" panose="02020603050405020304" pitchFamily="18" charset="0"/>
              </a:rPr>
              <a:t>Altunapa</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Iplikçi</a:t>
            </a:r>
            <a:r>
              <a:rPr lang="tr-TR" dirty="0" smtClean="0">
                <a:latin typeface="Times New Roman" panose="02020603050405020304" pitchFamily="18" charset="0"/>
                <a:cs typeface="Times New Roman" panose="02020603050405020304" pitchFamily="18" charset="0"/>
              </a:rPr>
              <a:t>) Medresesi'ni ikametlerine tahsis etti. </a:t>
            </a:r>
            <a:r>
              <a:rPr lang="tr-TR" dirty="0" err="1" smtClean="0">
                <a:latin typeface="Times New Roman" panose="02020603050405020304" pitchFamily="18" charset="0"/>
                <a:cs typeface="Times New Roman" panose="02020603050405020304" pitchFamily="18" charset="0"/>
              </a:rPr>
              <a:t>Sultanü'l</a:t>
            </a:r>
            <a:r>
              <a:rPr lang="tr-TR" dirty="0" smtClean="0">
                <a:latin typeface="Times New Roman" panose="02020603050405020304" pitchFamily="18" charset="0"/>
                <a:cs typeface="Times New Roman" panose="02020603050405020304" pitchFamily="18" charset="0"/>
              </a:rPr>
              <a:t>-Ulema 12 Ocak 1231 yılında Konya'da vefat etti. Mezar yeri olarak, Selçuklu Sarayının Gül Bahçesi seçildi. Halen müze olarak kullanılan Mevlana </a:t>
            </a:r>
            <a:r>
              <a:rPr lang="tr-TR" dirty="0" err="1" smtClean="0">
                <a:latin typeface="Times New Roman" panose="02020603050405020304" pitchFamily="18" charset="0"/>
                <a:cs typeface="Times New Roman" panose="02020603050405020304" pitchFamily="18" charset="0"/>
              </a:rPr>
              <a:t>Dergâhı’ndaki</a:t>
            </a:r>
            <a:r>
              <a:rPr lang="tr-TR" dirty="0" smtClean="0">
                <a:latin typeface="Times New Roman" panose="02020603050405020304" pitchFamily="18" charset="0"/>
                <a:cs typeface="Times New Roman" panose="02020603050405020304" pitchFamily="18" charset="0"/>
              </a:rPr>
              <a:t> bugünkü yerine defnolundu.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Sultanü'I</a:t>
            </a:r>
            <a:r>
              <a:rPr lang="tr-TR" dirty="0" smtClean="0">
                <a:latin typeface="Times New Roman" panose="02020603050405020304" pitchFamily="18" charset="0"/>
                <a:cs typeface="Times New Roman" panose="02020603050405020304" pitchFamily="18" charset="0"/>
              </a:rPr>
              <a:t>-Ulema ölünce, talebeleri ve müritleri bu defa Mevlana'nın çevresinde toplandılar. Mevlana’yı babasının tek varisi olarak gördüler. Gerçekten de Mevlana büyük bir ilim ve din bilgini olmuş, İplikçi Medresesi'nde vaazlar veriyordu. Vaazları kendisini dinlemeye gelenlerle dolup taşıyordu. Mevlana 15 Kasım 1244 yılında </a:t>
            </a:r>
            <a:r>
              <a:rPr lang="tr-TR" dirty="0">
                <a:latin typeface="Times New Roman" panose="02020603050405020304" pitchFamily="18" charset="0"/>
                <a:cs typeface="Times New Roman" panose="02020603050405020304" pitchFamily="18" charset="0"/>
              </a:rPr>
              <a:t>Ş</a:t>
            </a:r>
            <a:r>
              <a:rPr lang="tr-TR" dirty="0" smtClean="0">
                <a:latin typeface="Times New Roman" panose="02020603050405020304" pitchFamily="18" charset="0"/>
                <a:cs typeface="Times New Roman" panose="02020603050405020304" pitchFamily="18" charset="0"/>
              </a:rPr>
              <a:t>ems-i </a:t>
            </a:r>
            <a:r>
              <a:rPr lang="tr-TR" dirty="0" err="1" smtClean="0">
                <a:latin typeface="Times New Roman" panose="02020603050405020304" pitchFamily="18" charset="0"/>
                <a:cs typeface="Times New Roman" panose="02020603050405020304" pitchFamily="18" charset="0"/>
              </a:rPr>
              <a:t>Tebrizi</a:t>
            </a:r>
            <a:r>
              <a:rPr lang="tr-TR" dirty="0" smtClean="0">
                <a:latin typeface="Times New Roman" panose="02020603050405020304" pitchFamily="18" charset="0"/>
                <a:cs typeface="Times New Roman" panose="02020603050405020304" pitchFamily="18" charset="0"/>
              </a:rPr>
              <a:t> ile karşılaştı. Mevlana </a:t>
            </a:r>
            <a:r>
              <a:rPr lang="tr-TR" dirty="0" err="1">
                <a:latin typeface="Times New Roman" panose="02020603050405020304" pitchFamily="18" charset="0"/>
                <a:cs typeface="Times New Roman" panose="02020603050405020304" pitchFamily="18" charset="0"/>
              </a:rPr>
              <a:t>Ş</a:t>
            </a:r>
            <a:r>
              <a:rPr lang="tr-TR" dirty="0" err="1" smtClean="0">
                <a:latin typeface="Times New Roman" panose="02020603050405020304" pitchFamily="18" charset="0"/>
                <a:cs typeface="Times New Roman" panose="02020603050405020304" pitchFamily="18" charset="0"/>
              </a:rPr>
              <a:t>ems'de</a:t>
            </a:r>
            <a:r>
              <a:rPr lang="tr-TR" dirty="0" smtClean="0">
                <a:latin typeface="Times New Roman" panose="02020603050405020304" pitchFamily="18" charset="0"/>
                <a:cs typeface="Times New Roman" panose="02020603050405020304" pitchFamily="18" charset="0"/>
              </a:rPr>
              <a:t> "mutlak kemalin varlığını" cemalinde de "Tanrı nurlarını" görmüştü. Ancak beraberlikleri uzun sürmedi. Şems-i </a:t>
            </a:r>
            <a:r>
              <a:rPr lang="tr-TR" dirty="0" err="1" smtClean="0">
                <a:latin typeface="Times New Roman" panose="02020603050405020304" pitchFamily="18" charset="0"/>
                <a:cs typeface="Times New Roman" panose="02020603050405020304" pitchFamily="18" charset="0"/>
              </a:rPr>
              <a:t>Tebrizi</a:t>
            </a:r>
            <a:r>
              <a:rPr lang="tr-TR" dirty="0" smtClean="0">
                <a:latin typeface="Times New Roman" panose="02020603050405020304" pitchFamily="18" charset="0"/>
                <a:cs typeface="Times New Roman" panose="02020603050405020304" pitchFamily="18" charset="0"/>
              </a:rPr>
              <a:t> 1247 yılında bir gün aniden ortadan kayboldu. Mevlana uzun yıllar inzivaya çekildi. Daha sonraki yıllarda Selâhaddin </a:t>
            </a:r>
            <a:r>
              <a:rPr lang="tr-TR" dirty="0" err="1" smtClean="0">
                <a:latin typeface="Times New Roman" panose="02020603050405020304" pitchFamily="18" charset="0"/>
                <a:cs typeface="Times New Roman" panose="02020603050405020304" pitchFamily="18" charset="0"/>
              </a:rPr>
              <a:t>Zerkûbî</a:t>
            </a:r>
            <a:r>
              <a:rPr lang="tr-TR" dirty="0" smtClean="0">
                <a:latin typeface="Times New Roman" panose="02020603050405020304" pitchFamily="18" charset="0"/>
                <a:cs typeface="Times New Roman" panose="02020603050405020304" pitchFamily="18" charset="0"/>
              </a:rPr>
              <a:t> ve Hüsameddin Çelebi, Şems-i </a:t>
            </a:r>
            <a:r>
              <a:rPr lang="tr-TR" dirty="0" err="1" smtClean="0">
                <a:latin typeface="Times New Roman" panose="02020603050405020304" pitchFamily="18" charset="0"/>
                <a:cs typeface="Times New Roman" panose="02020603050405020304" pitchFamily="18" charset="0"/>
              </a:rPr>
              <a:t>Tebrizî’nin</a:t>
            </a:r>
            <a:r>
              <a:rPr lang="tr-TR" dirty="0" smtClean="0">
                <a:latin typeface="Times New Roman" panose="02020603050405020304" pitchFamily="18" charset="0"/>
                <a:cs typeface="Times New Roman" panose="02020603050405020304" pitchFamily="18" charset="0"/>
              </a:rPr>
              <a:t> yerini doldurmaya çalıştılar. </a:t>
            </a:r>
          </a:p>
          <a:p>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Yaşamını “Hamdım, piştim, yandım” sözleri ile özetleyen Mevlâna 17 Aralık 1273 Pazar günü </a:t>
            </a:r>
            <a:r>
              <a:rPr lang="tr-TR" dirty="0" err="1" smtClean="0">
                <a:latin typeface="Times New Roman" panose="02020603050405020304" pitchFamily="18" charset="0"/>
                <a:cs typeface="Times New Roman" panose="02020603050405020304" pitchFamily="18" charset="0"/>
              </a:rPr>
              <a:t>Hakk</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ın</a:t>
            </a:r>
            <a:r>
              <a:rPr lang="tr-TR" dirty="0" smtClean="0">
                <a:latin typeface="Times New Roman" panose="02020603050405020304" pitchFamily="18" charset="0"/>
                <a:cs typeface="Times New Roman" panose="02020603050405020304" pitchFamily="18" charset="0"/>
              </a:rPr>
              <a:t> rahmetine kavuştu. Mevlâna ölüm gününü yeniden doğuş günü olarak kabul ediyordu. O öldüğü zaman sevdiğine yani Allah’ına kavuşacaktı. Onun için Mevlâna ölüm gününe düğün günü veya gelin gecesi manasına gelen “</a:t>
            </a:r>
            <a:r>
              <a:rPr lang="tr-TR" dirty="0" err="1" smtClean="0">
                <a:latin typeface="Times New Roman" panose="02020603050405020304" pitchFamily="18" charset="0"/>
                <a:cs typeface="Times New Roman" panose="02020603050405020304" pitchFamily="18" charset="0"/>
              </a:rPr>
              <a:t>Şeb</a:t>
            </a:r>
            <a:r>
              <a:rPr lang="tr-TR" dirty="0" smtClean="0">
                <a:latin typeface="Times New Roman" panose="02020603050405020304" pitchFamily="18" charset="0"/>
                <a:cs typeface="Times New Roman" panose="02020603050405020304" pitchFamily="18" charset="0"/>
              </a:rPr>
              <a:t>-i </a:t>
            </a:r>
            <a:r>
              <a:rPr lang="tr-TR" dirty="0" err="1" smtClean="0">
                <a:latin typeface="Times New Roman" panose="02020603050405020304" pitchFamily="18" charset="0"/>
                <a:cs typeface="Times New Roman" panose="02020603050405020304" pitchFamily="18" charset="0"/>
              </a:rPr>
              <a:t>Arûs</a:t>
            </a:r>
            <a:r>
              <a:rPr lang="tr-TR" dirty="0" smtClean="0">
                <a:latin typeface="Times New Roman" panose="02020603050405020304" pitchFamily="18" charset="0"/>
                <a:cs typeface="Times New Roman" panose="02020603050405020304" pitchFamily="18" charset="0"/>
              </a:rPr>
              <a:t>” diyordu ve dostlarına ölümünün ardından ah, vah edip ağlamayın diyerek vasiyet ediyordu.</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7921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82554" y="195943"/>
            <a:ext cx="6494107" cy="6335486"/>
          </a:xfrm>
          <a:prstGeom prst="rect">
            <a:avLst/>
          </a:prstGeom>
          <a:noFill/>
          <a:ln w="9525" cap="flat" cmpd="sng" algn="ctr">
            <a:solidFill>
              <a:schemeClr val="dk1"/>
            </a:solidFill>
            <a:prstDash val="solid"/>
            <a:round/>
            <a:headEnd type="none" w="med" len="med"/>
            <a:tailEnd type="none" w="med" len="med"/>
          </a:ln>
          <a:effectLst>
            <a:glow rad="101600">
              <a:schemeClr val="accent2">
                <a:satMod val="175000"/>
                <a:alpha val="40000"/>
              </a:schemeClr>
            </a:glo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pic>
        <p:nvPicPr>
          <p:cNvPr id="8" name="Resim 7"/>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231226" y="1357262"/>
            <a:ext cx="4674636" cy="3900877"/>
          </a:xfrm>
          <a:prstGeom prst="rect">
            <a:avLst/>
          </a:prstGeom>
        </p:spPr>
      </p:pic>
      <p:sp>
        <p:nvSpPr>
          <p:cNvPr id="9" name="Dikdörtgen 8"/>
          <p:cNvSpPr/>
          <p:nvPr/>
        </p:nvSpPr>
        <p:spPr>
          <a:xfrm>
            <a:off x="382554" y="242596"/>
            <a:ext cx="6494107" cy="6335485"/>
          </a:xfrm>
          <a:prstGeom prst="rect">
            <a:avLst/>
          </a:prstGeom>
        </p:spPr>
        <p:txBody>
          <a:bodyPr wrap="square">
            <a:normAutofit fontScale="92500" lnSpcReduction="10000"/>
          </a:bodyPr>
          <a:lstStyle/>
          <a:p>
            <a:pPr marL="285750" indent="-285750">
              <a:buFont typeface="Wingdings" panose="05000000000000000000" pitchFamily="2" charset="2"/>
              <a:buChar char="v"/>
            </a:pPr>
            <a:r>
              <a:rPr lang="tr-TR" b="1" dirty="0" smtClean="0">
                <a:latin typeface="Lucida Handwriting" panose="03010101010101010101" pitchFamily="66" charset="0"/>
              </a:rPr>
              <a:t>MESNEVİ</a:t>
            </a:r>
          </a:p>
          <a:p>
            <a:r>
              <a:rPr lang="tr-TR" sz="1700" dirty="0">
                <a:latin typeface="Times New Roman" panose="02020603050405020304" pitchFamily="18" charset="0"/>
                <a:cs typeface="Times New Roman" panose="02020603050405020304" pitchFamily="18" charset="0"/>
              </a:rPr>
              <a:t>Yaklaşık 26 bin beyit içeren altı ciltlik bir eserdir. İçinde yaratılmış her şeyle ilgili çeşitli konunun ele alındığı, ayetler ve hadislere dayanılarak anlatılan hikâyeler, fıkralar, atasözleri ve bunlardan çıkarılacak dersler vardır</a:t>
            </a:r>
            <a:r>
              <a:rPr lang="tr-TR" sz="1700" dirty="0" smtClean="0">
                <a:latin typeface="Times New Roman" panose="02020603050405020304" pitchFamily="18" charset="0"/>
                <a:cs typeface="Times New Roman" panose="02020603050405020304" pitchFamily="18" charset="0"/>
              </a:rPr>
              <a:t>.</a:t>
            </a:r>
            <a:endParaRPr lang="tr-TR" sz="1700" dirty="0" smtClean="0"/>
          </a:p>
          <a:p>
            <a:pPr marL="285750" indent="-285750">
              <a:buFont typeface="Wingdings" panose="05000000000000000000" pitchFamily="2" charset="2"/>
              <a:buChar char="v"/>
            </a:pPr>
            <a:r>
              <a:rPr lang="tr-TR" b="1" dirty="0" smtClean="0">
                <a:latin typeface="Lucida Handwriting" panose="03010101010101010101" pitchFamily="66" charset="0"/>
                <a:cs typeface="Times New Roman" panose="02020603050405020304" pitchFamily="18" charset="0"/>
              </a:rPr>
              <a:t>DİVAN-I KEBİR</a:t>
            </a:r>
          </a:p>
          <a:p>
            <a:r>
              <a:rPr lang="tr-TR" sz="1700" dirty="0" err="1">
                <a:latin typeface="Times New Roman" panose="02020603050405020304" pitchFamily="18" charset="0"/>
                <a:cs typeface="Times New Roman" panose="02020603050405020304" pitchFamily="18" charset="0"/>
              </a:rPr>
              <a:t>Mesnevî’den</a:t>
            </a:r>
            <a:r>
              <a:rPr lang="tr-TR" sz="1700" dirty="0">
                <a:latin typeface="Times New Roman" panose="02020603050405020304" pitchFamily="18" charset="0"/>
                <a:cs typeface="Times New Roman" panose="02020603050405020304" pitchFamily="18" charset="0"/>
              </a:rPr>
              <a:t> daha önce yazılmaya başlanan </a:t>
            </a:r>
            <a:r>
              <a:rPr lang="tr-TR" sz="1700" dirty="0" err="1">
                <a:latin typeface="Times New Roman" panose="02020603050405020304" pitchFamily="18" charset="0"/>
                <a:cs typeface="Times New Roman" panose="02020603050405020304" pitchFamily="18" charset="0"/>
              </a:rPr>
              <a:t>Dîvân</a:t>
            </a:r>
            <a:r>
              <a:rPr lang="tr-TR" sz="1700" dirty="0">
                <a:latin typeface="Times New Roman" panose="02020603050405020304" pitchFamily="18" charset="0"/>
                <a:cs typeface="Times New Roman" panose="02020603050405020304" pitchFamily="18" charset="0"/>
              </a:rPr>
              <a:t>-ı </a:t>
            </a:r>
            <a:r>
              <a:rPr lang="tr-TR" sz="1700" dirty="0" err="1">
                <a:latin typeface="Times New Roman" panose="02020603050405020304" pitchFamily="18" charset="0"/>
                <a:cs typeface="Times New Roman" panose="02020603050405020304" pitchFamily="18" charset="0"/>
              </a:rPr>
              <a:t>Kebîr’de</a:t>
            </a:r>
            <a:r>
              <a:rPr lang="tr-TR" sz="1700" dirty="0">
                <a:latin typeface="Times New Roman" panose="02020603050405020304" pitchFamily="18" charset="0"/>
                <a:cs typeface="Times New Roman" panose="02020603050405020304" pitchFamily="18" charset="0"/>
              </a:rPr>
              <a:t> Hz. Mevlâna’nın çeşitli zamanlarda söylediği gazel, </a:t>
            </a:r>
            <a:r>
              <a:rPr lang="tr-TR" sz="1700" dirty="0" err="1">
                <a:latin typeface="Times New Roman" panose="02020603050405020304" pitchFamily="18" charset="0"/>
                <a:cs typeface="Times New Roman" panose="02020603050405020304" pitchFamily="18" charset="0"/>
              </a:rPr>
              <a:t>terkib</a:t>
            </a:r>
            <a:r>
              <a:rPr lang="tr-TR" sz="1700" dirty="0">
                <a:latin typeface="Times New Roman" panose="02020603050405020304" pitchFamily="18" charset="0"/>
                <a:cs typeface="Times New Roman" panose="02020603050405020304" pitchFamily="18" charset="0"/>
              </a:rPr>
              <a:t>-i bent, rubailerini ihtiva eden ve şiirlerinin söylendiği vezinlerine göre tanzim edilmiş, yaklaşık 40 bin beyit içeren yirmi bir küçük divan ile rubailer divanından oluşmuştur</a:t>
            </a:r>
            <a:r>
              <a:rPr lang="tr-TR" sz="17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tr-TR" b="1" dirty="0" smtClean="0">
                <a:latin typeface="Lucida Handwriting" panose="03010101010101010101" pitchFamily="66" charset="0"/>
                <a:cs typeface="Times New Roman" panose="02020603050405020304" pitchFamily="18" charset="0"/>
              </a:rPr>
              <a:t>FİH-İ MA-FİH</a:t>
            </a:r>
          </a:p>
          <a:p>
            <a:r>
              <a:rPr lang="tr-TR" sz="1700" dirty="0">
                <a:latin typeface="Times New Roman" panose="02020603050405020304" pitchFamily="18" charset="0"/>
                <a:cs typeface="Times New Roman" panose="02020603050405020304" pitchFamily="18" charset="0"/>
              </a:rPr>
              <a:t>Kelime </a:t>
            </a:r>
            <a:r>
              <a:rPr lang="tr-TR" sz="1700" dirty="0" err="1">
                <a:latin typeface="Times New Roman" panose="02020603050405020304" pitchFamily="18" charset="0"/>
                <a:cs typeface="Times New Roman" panose="02020603050405020304" pitchFamily="18" charset="0"/>
              </a:rPr>
              <a:t>mânâsı</a:t>
            </a:r>
            <a:r>
              <a:rPr lang="tr-TR" sz="1700" dirty="0">
                <a:latin typeface="Times New Roman" panose="02020603050405020304" pitchFamily="18" charset="0"/>
                <a:cs typeface="Times New Roman" panose="02020603050405020304" pitchFamily="18" charset="0"/>
              </a:rPr>
              <a:t> olarak ‘içindeki içindedir’ anlamını taşır, Hz. Mevlâna’nın sohbetlerini içerir</a:t>
            </a:r>
            <a:r>
              <a:rPr lang="tr-TR" sz="17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tr-TR" b="1" dirty="0" smtClean="0">
                <a:latin typeface="Lucida Handwriting" panose="03010101010101010101" pitchFamily="66" charset="0"/>
                <a:cs typeface="Times New Roman" panose="02020603050405020304" pitchFamily="18" charset="0"/>
              </a:rPr>
              <a:t>MECLİS-İ SAB’A</a:t>
            </a:r>
          </a:p>
          <a:p>
            <a:r>
              <a:rPr lang="tr-TR" sz="1700" dirty="0">
                <a:latin typeface="Times New Roman" panose="02020603050405020304" pitchFamily="18" charset="0"/>
                <a:cs typeface="Times New Roman" panose="02020603050405020304" pitchFamily="18" charset="0"/>
              </a:rPr>
              <a:t>“Yedi Meclis” anlamına gelen bu eser, adından da anlaşılacağı gibi Hz. Mevlâna’nın yedi vaazını içerir</a:t>
            </a:r>
            <a:r>
              <a:rPr lang="tr-TR" sz="17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tr-TR" b="1" dirty="0" smtClean="0">
                <a:latin typeface="Lucida Handwriting" panose="03010101010101010101" pitchFamily="66" charset="0"/>
                <a:cs typeface="Times New Roman" panose="02020603050405020304" pitchFamily="18" charset="0"/>
              </a:rPr>
              <a:t>MEKTUBAT </a:t>
            </a:r>
          </a:p>
          <a:p>
            <a:r>
              <a:rPr lang="tr-TR" sz="1700" dirty="0" smtClean="0">
                <a:latin typeface="Times New Roman" panose="02020603050405020304" pitchFamily="18" charset="0"/>
                <a:cs typeface="Times New Roman" panose="02020603050405020304" pitchFamily="18" charset="0"/>
              </a:rPr>
              <a:t>Hz</a:t>
            </a:r>
            <a:r>
              <a:rPr lang="tr-TR" sz="1700" dirty="0">
                <a:latin typeface="Times New Roman" panose="02020603050405020304" pitchFamily="18" charset="0"/>
                <a:cs typeface="Times New Roman" panose="02020603050405020304" pitchFamily="18" charset="0"/>
              </a:rPr>
              <a:t>. Mevlâna’nın oğlu Sultan </a:t>
            </a:r>
            <a:r>
              <a:rPr lang="tr-TR" sz="1700" dirty="0" err="1">
                <a:latin typeface="Times New Roman" panose="02020603050405020304" pitchFamily="18" charset="0"/>
                <a:cs typeface="Times New Roman" panose="02020603050405020304" pitchFamily="18" charset="0"/>
              </a:rPr>
              <a:t>Veled</a:t>
            </a:r>
            <a:r>
              <a:rPr lang="tr-TR" sz="1700" dirty="0">
                <a:latin typeface="Times New Roman" panose="02020603050405020304" pitchFamily="18" charset="0"/>
                <a:cs typeface="Times New Roman" panose="02020603050405020304" pitchFamily="18" charset="0"/>
              </a:rPr>
              <a:t> dâhil akraba, dost, emir ve vezirlere yazdığı 147 adet mektubu içerir</a:t>
            </a:r>
            <a:r>
              <a:rPr lang="tr-TR" sz="1700" dirty="0" smtClean="0">
                <a:latin typeface="Times New Roman" panose="02020603050405020304" pitchFamily="18" charset="0"/>
                <a:cs typeface="Times New Roman" panose="02020603050405020304" pitchFamily="18" charset="0"/>
              </a:rPr>
              <a:t>.</a:t>
            </a:r>
          </a:p>
          <a:p>
            <a:endParaRPr lang="tr-TR" sz="17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700" dirty="0">
                <a:latin typeface="Times New Roman" panose="02020603050405020304" pitchFamily="18" charset="0"/>
                <a:cs typeface="Times New Roman" panose="02020603050405020304" pitchFamily="18" charset="0"/>
              </a:rPr>
              <a:t>O devrin gündelik dili Türkçe, edebiyat dili Farsça, bilim dili Arapça olduğu için Hz. Mevlâna’nın eserleri Farsçadır. Zaman içerisinde bütün eserleri Türkçeye kazandırılmıştır</a:t>
            </a:r>
            <a:r>
              <a:rPr lang="tr-TR" sz="1700" dirty="0" smtClean="0">
                <a:latin typeface="Times New Roman" panose="02020603050405020304" pitchFamily="18" charset="0"/>
                <a:cs typeface="Times New Roman" panose="02020603050405020304" pitchFamily="18" charset="0"/>
              </a:rPr>
              <a:t>.</a:t>
            </a:r>
            <a:endParaRPr lang="tr-TR" sz="17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700" dirty="0">
                <a:latin typeface="Times New Roman" panose="02020603050405020304" pitchFamily="18" charset="0"/>
                <a:cs typeface="Times New Roman" panose="02020603050405020304" pitchFamily="18" charset="0"/>
              </a:rPr>
              <a:t>Hz. Mevlâna bu eserlerinin tamamında, Kuran-ı Kerimdeki ayetleri, Peygamber Efendimizin Hadis-i Şeriflerine bağlı kalarak, kendi ile barışık, huzurlu, Allah’ın kendisine verdiği maddi ve manevi güzelliklerin farkında olan ona şükreden, zorluklar karşısında nasıl düşünüp hareket edeceğini bilen, hoşgörülü, sevgi dolu bir insan olabilmenin yollarını anlatmaktadır.</a:t>
            </a:r>
          </a:p>
        </p:txBody>
      </p:sp>
    </p:spTree>
    <p:extLst>
      <p:ext uri="{BB962C8B-B14F-4D97-AF65-F5344CB8AC3E}">
        <p14:creationId xmlns:p14="http://schemas.microsoft.com/office/powerpoint/2010/main" val="870167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artisticFilmGrain/>
                    </a14:imgEffect>
                  </a14:imgLayer>
                </a14:imgProps>
              </a:ext>
            </a:extLst>
          </a:blip>
          <a:stretch>
            <a:fillRect/>
          </a:stretch>
        </p:blipFill>
        <p:spPr>
          <a:xfrm>
            <a:off x="0" y="0"/>
            <a:ext cx="12191999" cy="6852976"/>
          </a:xfrm>
          <a:prstGeom prst="rect">
            <a:avLst/>
          </a:prstGeom>
        </p:spPr>
      </p:pic>
      <p:sp>
        <p:nvSpPr>
          <p:cNvPr id="7" name="Metin kutusu 6"/>
          <p:cNvSpPr txBox="1"/>
          <p:nvPr/>
        </p:nvSpPr>
        <p:spPr>
          <a:xfrm>
            <a:off x="2153815" y="1718328"/>
            <a:ext cx="7884367" cy="3416320"/>
          </a:xfrm>
          <a:prstGeom prst="rect">
            <a:avLst/>
          </a:prstGeom>
          <a:solidFill>
            <a:schemeClr val="bg1">
              <a:alpha val="50000"/>
            </a:schemeClr>
          </a:solidFill>
        </p:spPr>
        <p:txBody>
          <a:bodyPr wrap="square" rtlCol="0">
            <a:spAutoFit/>
          </a:bodyPr>
          <a:lstStyle/>
          <a:p>
            <a:pPr algn="ctr"/>
            <a:endParaRPr lang="tr-TR" dirty="0" smtClean="0"/>
          </a:p>
          <a:p>
            <a:pPr algn="ctr"/>
            <a:r>
              <a:rPr lang="tr-TR" sz="2000" b="1" dirty="0" smtClean="0">
                <a:latin typeface="Lucida Handwriting" panose="03010101010101010101" pitchFamily="66" charset="0"/>
                <a:cs typeface="Times New Roman" panose="02020603050405020304" pitchFamily="18" charset="0"/>
              </a:rPr>
              <a:t>HZ. MEVLANA’NIN VASİYETİ</a:t>
            </a:r>
          </a:p>
          <a:p>
            <a:pPr algn="ctr"/>
            <a:endParaRPr lang="tr-TR" sz="2000" b="1" dirty="0" smtClean="0">
              <a:latin typeface="Times New Roman" panose="02020603050405020304" pitchFamily="18" charset="0"/>
              <a:cs typeface="Times New Roman" panose="02020603050405020304" pitchFamily="18" charset="0"/>
            </a:endParaRPr>
          </a:p>
          <a:p>
            <a:pPr algn="just"/>
            <a:r>
              <a:rPr lang="tr-TR" sz="2000" b="1" dirty="0" smtClean="0">
                <a:latin typeface="Times New Roman" panose="02020603050405020304" pitchFamily="18" charset="0"/>
                <a:cs typeface="Times New Roman" panose="02020603050405020304" pitchFamily="18" charset="0"/>
              </a:rPr>
              <a:t>Size, gizlide ve açıkta Allah’tan korkmayı, az yemeyi, az uyumayı, az konuşmayı, isyan ve günahları terk etmeyi, oruç tutmayı, namaza devam etmeyi, sürekli olarak şehveti terk etmeyi, bütün yaratıklardan gelen cefaya tahammüllü olmayı, aptal ve cahillerle oturmamayı, güzel davranışlı ve olgun kişilerle birlikte bulunmayı vasiyet ediyorum. İnsanların en hayırlısı, insanlara yararı olandır. Sözün en hayırlısı, az ve anlaşılır olanıdır.</a:t>
            </a:r>
          </a:p>
          <a:p>
            <a:endParaRPr lang="tr-TR" dirty="0" smtClean="0"/>
          </a:p>
        </p:txBody>
      </p:sp>
    </p:spTree>
    <p:extLst>
      <p:ext uri="{BB962C8B-B14F-4D97-AF65-F5344CB8AC3E}">
        <p14:creationId xmlns:p14="http://schemas.microsoft.com/office/powerpoint/2010/main" val="398152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Lst>
          </a:blip>
          <a:stretch>
            <a:fillRect/>
          </a:stretch>
        </p:blipFill>
        <p:spPr>
          <a:xfrm>
            <a:off x="0" y="0"/>
            <a:ext cx="12195110" cy="6858000"/>
          </a:xfrm>
          <a:prstGeom prst="rect">
            <a:avLst/>
          </a:prstGeom>
        </p:spPr>
      </p:pic>
      <p:sp>
        <p:nvSpPr>
          <p:cNvPr id="12" name="Metin kutusu 11"/>
          <p:cNvSpPr txBox="1"/>
          <p:nvPr/>
        </p:nvSpPr>
        <p:spPr>
          <a:xfrm>
            <a:off x="1756667" y="1720840"/>
            <a:ext cx="8681775" cy="3416320"/>
          </a:xfrm>
          <a:prstGeom prst="rect">
            <a:avLst/>
          </a:prstGeom>
          <a:solidFill>
            <a:schemeClr val="bg1">
              <a:alpha val="36000"/>
            </a:schemeClr>
          </a:solidFill>
        </p:spPr>
        <p:txBody>
          <a:bodyPr wrap="square" rtlCol="0">
            <a:spAutoFit/>
          </a:bodyPr>
          <a:lstStyle/>
          <a:p>
            <a:pPr algn="ctr"/>
            <a:endParaRPr lang="tr-TR" dirty="0" smtClean="0"/>
          </a:p>
          <a:p>
            <a:pPr algn="ctr"/>
            <a:r>
              <a:rPr lang="tr-TR" sz="2000" b="1" dirty="0" smtClean="0">
                <a:latin typeface="Lucida Handwriting" panose="03010101010101010101" pitchFamily="66" charset="0"/>
                <a:cs typeface="Times New Roman" panose="02020603050405020304" pitchFamily="18" charset="0"/>
              </a:rPr>
              <a:t>MEVLANA’NIN 7 ÖĞÜDÜ</a:t>
            </a:r>
          </a:p>
          <a:p>
            <a:endParaRPr lang="tr-TR" sz="2000" dirty="0" smtClean="0">
              <a:latin typeface="Times New Roman" panose="02020603050405020304" pitchFamily="18" charset="0"/>
              <a:cs typeface="Times New Roman" panose="02020603050405020304" pitchFamily="18" charset="0"/>
            </a:endParaRPr>
          </a:p>
          <a:p>
            <a:r>
              <a:rPr lang="tr-TR" sz="2000" b="1" dirty="0" smtClean="0">
                <a:latin typeface="Times New Roman" panose="02020603050405020304" pitchFamily="18" charset="0"/>
                <a:cs typeface="Times New Roman" panose="02020603050405020304" pitchFamily="18" charset="0"/>
              </a:rPr>
              <a:t>1- Cömertlik ve yardım etmede akarsu gibi ol.</a:t>
            </a:r>
          </a:p>
          <a:p>
            <a:r>
              <a:rPr lang="tr-TR" sz="2000" b="1" dirty="0" smtClean="0">
                <a:latin typeface="Times New Roman" panose="02020603050405020304" pitchFamily="18" charset="0"/>
                <a:cs typeface="Times New Roman" panose="02020603050405020304" pitchFamily="18" charset="0"/>
              </a:rPr>
              <a:t>2- Şefkat ve merhamette güneş gibi ol.</a:t>
            </a:r>
          </a:p>
          <a:p>
            <a:r>
              <a:rPr lang="tr-TR" sz="2000" b="1" dirty="0" smtClean="0">
                <a:latin typeface="Times New Roman" panose="02020603050405020304" pitchFamily="18" charset="0"/>
                <a:cs typeface="Times New Roman" panose="02020603050405020304" pitchFamily="18" charset="0"/>
              </a:rPr>
              <a:t>3- Başkalarının kusurlarını örtmede gece gibi ol.</a:t>
            </a:r>
          </a:p>
          <a:p>
            <a:r>
              <a:rPr lang="tr-TR" sz="2000" b="1" dirty="0" smtClean="0">
                <a:latin typeface="Times New Roman" panose="02020603050405020304" pitchFamily="18" charset="0"/>
                <a:cs typeface="Times New Roman" panose="02020603050405020304" pitchFamily="18" charset="0"/>
              </a:rPr>
              <a:t>4- Hiddet ve asabiyette ölü gibi ol.</a:t>
            </a:r>
          </a:p>
          <a:p>
            <a:r>
              <a:rPr lang="tr-TR" sz="2000" b="1" dirty="0" smtClean="0">
                <a:latin typeface="Times New Roman" panose="02020603050405020304" pitchFamily="18" charset="0"/>
                <a:cs typeface="Times New Roman" panose="02020603050405020304" pitchFamily="18" charset="0"/>
              </a:rPr>
              <a:t>5- Tevazu ve alçak gönüllülükte toprak gibi ol.</a:t>
            </a:r>
          </a:p>
          <a:p>
            <a:r>
              <a:rPr lang="tr-TR" sz="2000" b="1" dirty="0" smtClean="0">
                <a:latin typeface="Times New Roman" panose="02020603050405020304" pitchFamily="18" charset="0"/>
                <a:cs typeface="Times New Roman" panose="02020603050405020304" pitchFamily="18" charset="0"/>
              </a:rPr>
              <a:t>6- Hoşgörülülükte deniz gibi ol.</a:t>
            </a:r>
          </a:p>
          <a:p>
            <a:r>
              <a:rPr lang="tr-TR" sz="2000" b="1" dirty="0" smtClean="0">
                <a:latin typeface="Times New Roman" panose="02020603050405020304" pitchFamily="18" charset="0"/>
                <a:cs typeface="Times New Roman" panose="02020603050405020304" pitchFamily="18" charset="0"/>
              </a:rPr>
              <a:t>7- Ya olduğun gibi görün ya da göründüğün gibi ol.</a:t>
            </a:r>
          </a:p>
          <a:p>
            <a:endParaRPr lang="tr-TR" dirty="0"/>
          </a:p>
        </p:txBody>
      </p:sp>
    </p:spTree>
    <p:extLst>
      <p:ext uri="{BB962C8B-B14F-4D97-AF65-F5344CB8AC3E}">
        <p14:creationId xmlns:p14="http://schemas.microsoft.com/office/powerpoint/2010/main" val="1305536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2705878" y="2677885"/>
            <a:ext cx="6951306" cy="400110"/>
          </a:xfrm>
          <a:prstGeom prst="rect">
            <a:avLst/>
          </a:prstGeom>
          <a:noFill/>
        </p:spPr>
        <p:txBody>
          <a:bodyPr wrap="square" rtlCol="0">
            <a:spAutoFit/>
          </a:bodyPr>
          <a:lstStyle/>
          <a:p>
            <a:pPr algn="ctr"/>
            <a:r>
              <a:rPr lang="tr-TR" sz="2000" b="1" dirty="0" smtClean="0">
                <a:latin typeface="Lucida Handwriting" panose="03010101010101010101" pitchFamily="66" charset="0"/>
              </a:rPr>
              <a:t>BENİ DİNLEDİĞİNİZ İÇİN TEŞEKKÜR EDERİM </a:t>
            </a:r>
            <a:r>
              <a:rPr lang="tr-TR" sz="2000" b="1" dirty="0" smtClean="0">
                <a:latin typeface="Lucida Handwriting" panose="03010101010101010101" pitchFamily="66" charset="0"/>
                <a:sym typeface="Wingdings" panose="05000000000000000000" pitchFamily="2" charset="2"/>
              </a:rPr>
              <a:t></a:t>
            </a:r>
          </a:p>
        </p:txBody>
      </p:sp>
      <p:sp>
        <p:nvSpPr>
          <p:cNvPr id="8" name="Metin kutusu 7"/>
          <p:cNvSpPr txBox="1"/>
          <p:nvPr/>
        </p:nvSpPr>
        <p:spPr>
          <a:xfrm>
            <a:off x="7156579" y="5579706"/>
            <a:ext cx="4609322" cy="646331"/>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Hazırlayan: </a:t>
            </a:r>
            <a:r>
              <a:rPr lang="tr-TR" dirty="0" smtClean="0">
                <a:latin typeface="Times New Roman" panose="02020603050405020304" pitchFamily="18" charset="0"/>
                <a:cs typeface="Times New Roman" panose="02020603050405020304" pitchFamily="18" charset="0"/>
              </a:rPr>
              <a:t>Sude Yüksek</a:t>
            </a:r>
          </a:p>
          <a:p>
            <a:r>
              <a:rPr lang="tr-TR" dirty="0" smtClean="0">
                <a:latin typeface="Times New Roman" panose="02020603050405020304" pitchFamily="18" charset="0"/>
                <a:cs typeface="Times New Roman" panose="02020603050405020304" pitchFamily="18" charset="0"/>
              </a:rPr>
              <a:t>Hacettepe Üniversitesi Hukuk Fakültesi/2. Sınıf</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4408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923</Words>
  <Application>Microsoft Office PowerPoint</Application>
  <PresentationFormat>Geniş ekran</PresentationFormat>
  <Paragraphs>39</Paragraphs>
  <Slides>7</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vt:i4>
      </vt:variant>
    </vt:vector>
  </HeadingPairs>
  <TitlesOfParts>
    <vt:vector size="14" baseType="lpstr">
      <vt:lpstr>Arial</vt:lpstr>
      <vt:lpstr>Calibri</vt:lpstr>
      <vt:lpstr>Calibri Light</vt:lpstr>
      <vt:lpstr>Lucida Handwriting</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SUDE</dc:creator>
  <cp:lastModifiedBy>SUDE</cp:lastModifiedBy>
  <cp:revision>23</cp:revision>
  <dcterms:created xsi:type="dcterms:W3CDTF">2022-11-14T14:29:48Z</dcterms:created>
  <dcterms:modified xsi:type="dcterms:W3CDTF">2022-12-02T16:25:52Z</dcterms:modified>
</cp:coreProperties>
</file>