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9" r:id="rId13"/>
    <p:sldId id="267" r:id="rId14"/>
    <p:sldId id="268" r:id="rId15"/>
    <p:sldId id="270" r:id="rId16"/>
    <p:sldId id="271" r:id="rId17"/>
    <p:sldId id="272" r:id="rId18"/>
    <p:sldId id="274" r:id="rId19"/>
    <p:sldId id="273"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60"/>
  </p:normalViewPr>
  <p:slideViewPr>
    <p:cSldViewPr>
      <p:cViewPr varScale="1">
        <p:scale>
          <a:sx n="110" d="100"/>
          <a:sy n="110" d="100"/>
        </p:scale>
        <p:origin x="-16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19.11.2023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19.11.2023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19.11.2023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19.11.2023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19.11.2023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19.11.2023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19.11.2023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19.11.2023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t>19.11.2023</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r.wikipedia.org/wiki/Do%C4%9Fu_T%C3%BCrkistan" TargetMode="External"/><Relationship Id="rId2" Type="http://schemas.openxmlformats.org/officeDocument/2006/relationships/hyperlink" Target="https://akademiye.org/tr/?p=3826" TargetMode="External"/><Relationship Id="rId1" Type="http://schemas.openxmlformats.org/officeDocument/2006/relationships/slideLayout" Target="../slideLayouts/slideLayout2.xml"/><Relationship Id="rId4" Type="http://schemas.openxmlformats.org/officeDocument/2006/relationships/hyperlink" Target="https://www.youtube.com/watch?v=uSnio2_vdc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endParaRPr lang="tr-TR"/>
          </a:p>
        </p:txBody>
      </p:sp>
      <p:sp>
        <p:nvSpPr>
          <p:cNvPr id="2" name="Başlık 1"/>
          <p:cNvSpPr>
            <a:spLocks noGrp="1"/>
          </p:cNvSpPr>
          <p:nvPr>
            <p:ph type="ctrTitle"/>
          </p:nvPr>
        </p:nvSpPr>
        <p:spPr/>
        <p:txBody>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16"/>
            <a:ext cx="9144000" cy="6858000"/>
          </a:xfrm>
          <a:prstGeom prst="rect">
            <a:avLst/>
          </a:prstGeom>
        </p:spPr>
      </p:pic>
      <p:sp>
        <p:nvSpPr>
          <p:cNvPr id="6" name="Metin kutusu 5"/>
          <p:cNvSpPr txBox="1"/>
          <p:nvPr/>
        </p:nvSpPr>
        <p:spPr>
          <a:xfrm>
            <a:off x="1583668" y="260648"/>
            <a:ext cx="5976664" cy="1446550"/>
          </a:xfrm>
          <a:prstGeom prst="rect">
            <a:avLst/>
          </a:prstGeom>
          <a:noFill/>
        </p:spPr>
        <p:txBody>
          <a:bodyPr wrap="square" rtlCol="0">
            <a:spAutoFit/>
          </a:bodyPr>
          <a:lstStyle/>
          <a:p>
            <a:pPr algn="ctr"/>
            <a:r>
              <a:rPr lang="tr-TR" sz="4400" b="1" i="1" dirty="0" smtClean="0">
                <a:solidFill>
                  <a:schemeClr val="accent5">
                    <a:lumMod val="60000"/>
                    <a:lumOff val="40000"/>
                  </a:schemeClr>
                </a:solidFill>
                <a:effectLst>
                  <a:outerShdw blurRad="38100" dist="38100" dir="2700000" algn="tl">
                    <a:srgbClr val="000000">
                      <a:alpha val="43137"/>
                    </a:srgbClr>
                  </a:outerShdw>
                </a:effectLst>
              </a:rPr>
              <a:t>DOĞU TÜRKİSTAN VE SİYASİ TARİHİ</a:t>
            </a:r>
            <a:endParaRPr lang="tr-TR" sz="4400" b="1" i="1" dirty="0">
              <a:solidFill>
                <a:schemeClr val="accent5">
                  <a:lumMod val="60000"/>
                  <a:lumOff val="40000"/>
                </a:schemeClr>
              </a:solidFill>
              <a:effectLst>
                <a:outerShdw blurRad="38100" dist="38100" dir="2700000" algn="tl">
                  <a:srgbClr val="000000">
                    <a:alpha val="43137"/>
                  </a:srgbClr>
                </a:outerShdw>
              </a:effectLst>
            </a:endParaRPr>
          </a:p>
        </p:txBody>
      </p:sp>
      <p:sp>
        <p:nvSpPr>
          <p:cNvPr id="7" name="Metin kutusu 6"/>
          <p:cNvSpPr txBox="1"/>
          <p:nvPr/>
        </p:nvSpPr>
        <p:spPr>
          <a:xfrm>
            <a:off x="1259632" y="1988840"/>
            <a:ext cx="7272808" cy="1569660"/>
          </a:xfrm>
          <a:prstGeom prst="rect">
            <a:avLst/>
          </a:prstGeom>
          <a:noFill/>
        </p:spPr>
        <p:txBody>
          <a:bodyPr wrap="square" rtlCol="0">
            <a:spAutoFit/>
          </a:bodyPr>
          <a:lstStyle/>
          <a:p>
            <a:r>
              <a:rPr lang="tr-TR" sz="2000" b="1" dirty="0" smtClean="0">
                <a:solidFill>
                  <a:schemeClr val="bg1"/>
                </a:solidFill>
                <a:effectLst>
                  <a:outerShdw blurRad="38100" dist="38100" dir="2700000" algn="tl">
                    <a:srgbClr val="000000">
                      <a:alpha val="43137"/>
                    </a:srgbClr>
                  </a:outerShdw>
                </a:effectLst>
                <a:latin typeface="Bahnschrift Light Condensed" pitchFamily="34" charset="0"/>
              </a:rPr>
              <a:t>               </a:t>
            </a:r>
            <a:r>
              <a:rPr lang="tr-TR" sz="3200" dirty="0" smtClean="0">
                <a:solidFill>
                  <a:schemeClr val="bg1"/>
                </a:solidFill>
                <a:effectLst>
                  <a:outerShdw blurRad="38100" dist="38100" dir="2700000" algn="tl">
                    <a:srgbClr val="000000">
                      <a:alpha val="43137"/>
                    </a:srgbClr>
                  </a:outerShdw>
                </a:effectLst>
                <a:latin typeface="Bahnschrift Light Condensed" pitchFamily="34" charset="0"/>
              </a:rPr>
              <a:t>HAZIRLAYAN: ZEYNEP MERVE GENÇ</a:t>
            </a:r>
          </a:p>
          <a:p>
            <a:r>
              <a:rPr lang="tr-TR" sz="3200" dirty="0" smtClean="0">
                <a:solidFill>
                  <a:schemeClr val="bg1"/>
                </a:solidFill>
                <a:effectLst>
                  <a:outerShdw blurRad="38100" dist="38100" dir="2700000" algn="tl">
                    <a:srgbClr val="000000">
                      <a:alpha val="43137"/>
                    </a:srgbClr>
                  </a:outerShdw>
                </a:effectLst>
                <a:latin typeface="Bahnschrift Light Condensed" pitchFamily="34" charset="0"/>
              </a:rPr>
              <a:t>HACETTEPE ÜNİVERSİTESİ, ULUSLARARASI İLİŞKİLER BÖLÜMÜ, HAZIRLIK</a:t>
            </a:r>
            <a:endParaRPr lang="tr-TR" sz="3200" dirty="0">
              <a:solidFill>
                <a:schemeClr val="bg1"/>
              </a:solidFill>
              <a:effectLst>
                <a:outerShdw blurRad="38100" dist="38100" dir="2700000" algn="tl">
                  <a:srgbClr val="000000">
                    <a:alpha val="43137"/>
                  </a:srgbClr>
                </a:outerShdw>
              </a:effectLst>
              <a:latin typeface="Bahnschrift Light Condensed" pitchFamily="34" charset="0"/>
            </a:endParaRPr>
          </a:p>
        </p:txBody>
      </p:sp>
      <p:sp>
        <p:nvSpPr>
          <p:cNvPr id="8" name="Metin kutusu 7"/>
          <p:cNvSpPr txBox="1"/>
          <p:nvPr/>
        </p:nvSpPr>
        <p:spPr>
          <a:xfrm>
            <a:off x="971600" y="3225552"/>
            <a:ext cx="6336704" cy="2185214"/>
          </a:xfrm>
          <a:prstGeom prst="rect">
            <a:avLst/>
          </a:prstGeom>
          <a:noFill/>
        </p:spPr>
        <p:txBody>
          <a:bodyPr wrap="square" rtlCol="0">
            <a:spAutoFit/>
          </a:bodyPr>
          <a:lstStyle/>
          <a:p>
            <a:r>
              <a:rPr lang="tr-TR" sz="3200" i="1" dirty="0" smtClean="0"/>
              <a:t>      </a:t>
            </a:r>
          </a:p>
          <a:p>
            <a:r>
              <a:rPr lang="tr-TR" sz="3200" i="1" dirty="0"/>
              <a:t> </a:t>
            </a:r>
            <a:r>
              <a:rPr lang="tr-TR" sz="3200" i="1" dirty="0" smtClean="0"/>
              <a:t>  </a:t>
            </a:r>
            <a:r>
              <a:rPr lang="tr-TR" sz="3200" i="1" u="sng" dirty="0" smtClean="0"/>
              <a:t>İÇİNDEKİLER</a:t>
            </a:r>
          </a:p>
          <a:p>
            <a:r>
              <a:rPr lang="tr-TR" sz="2400" i="1" dirty="0" smtClean="0"/>
              <a:t>-DOĞU TÜRKİSTAN HAKKINDA GENEL BİLGİ</a:t>
            </a:r>
          </a:p>
          <a:p>
            <a:r>
              <a:rPr lang="tr-TR" sz="2400" i="1" dirty="0" smtClean="0"/>
              <a:t>-DOĞU TÜRKİSTAN TARİHİ</a:t>
            </a:r>
          </a:p>
          <a:p>
            <a:r>
              <a:rPr lang="tr-TR" sz="2400" i="1" dirty="0" smtClean="0"/>
              <a:t>-GÜNÜMÜZDE DOĞU TÜRKİSTAN </a:t>
            </a:r>
            <a:endParaRPr lang="tr-TR" sz="2400" i="1" dirty="0"/>
          </a:p>
        </p:txBody>
      </p:sp>
    </p:spTree>
    <p:extLst>
      <p:ext uri="{BB962C8B-B14F-4D97-AF65-F5344CB8AC3E}">
        <p14:creationId xmlns:p14="http://schemas.microsoft.com/office/powerpoint/2010/main" val="3095702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133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15616" y="260648"/>
            <a:ext cx="6512511" cy="1143000"/>
          </a:xfrm>
        </p:spPr>
        <p:txBody>
          <a:bodyPr/>
          <a:lstStyle/>
          <a:p>
            <a:pPr marL="0" indent="0" algn="l">
              <a:buNone/>
            </a:pPr>
            <a:r>
              <a:rPr lang="tr-TR" dirty="0" smtClean="0"/>
              <a:t>Doğu Türkistan’da yaşasaydınız…</a:t>
            </a:r>
            <a:br>
              <a:rPr lang="tr-TR" dirty="0" smtClean="0"/>
            </a:br>
            <a:endParaRPr lang="tr-TR" dirty="0"/>
          </a:p>
        </p:txBody>
      </p:sp>
      <p:sp>
        <p:nvSpPr>
          <p:cNvPr id="5" name="Metin kutusu 4"/>
          <p:cNvSpPr txBox="1"/>
          <p:nvPr/>
        </p:nvSpPr>
        <p:spPr>
          <a:xfrm>
            <a:off x="1043608" y="2348880"/>
            <a:ext cx="6408712" cy="3416320"/>
          </a:xfrm>
          <a:prstGeom prst="rect">
            <a:avLst/>
          </a:prstGeom>
          <a:noFill/>
        </p:spPr>
        <p:txBody>
          <a:bodyPr wrap="square" rtlCol="0">
            <a:spAutoFit/>
          </a:bodyPr>
          <a:lstStyle/>
          <a:p>
            <a:r>
              <a:rPr lang="tr-TR" dirty="0" smtClean="0"/>
              <a:t>-Başka bir ülkeye gitme özgürlüğünüz olmazdı, pasaport başvurusunda tutuklanma olasılığınız muhtemel olurdu,</a:t>
            </a:r>
          </a:p>
          <a:p>
            <a:endParaRPr lang="tr-TR" dirty="0"/>
          </a:p>
          <a:p>
            <a:r>
              <a:rPr lang="tr-TR" dirty="0" smtClean="0"/>
              <a:t>-Herhangi bir dini-kültürel gösterge ile dışarı çıkmanız mümkün olmazdı. (türban, takke, geleneksel kıyafet)</a:t>
            </a:r>
          </a:p>
          <a:p>
            <a:endParaRPr lang="tr-TR" dirty="0"/>
          </a:p>
          <a:p>
            <a:r>
              <a:rPr lang="tr-TR" dirty="0" smtClean="0"/>
              <a:t>-Çince dışında başka bir dil konuşamazdınız.</a:t>
            </a:r>
          </a:p>
          <a:p>
            <a:endParaRPr lang="tr-TR" dirty="0"/>
          </a:p>
          <a:p>
            <a:r>
              <a:rPr lang="tr-TR" dirty="0" smtClean="0"/>
              <a:t>-Çevrenizdeki ibadethaneler kapatılır ve kumarhane, genelev gibi şubelere </a:t>
            </a:r>
            <a:r>
              <a:rPr lang="tr-TR" dirty="0" err="1" smtClean="0"/>
              <a:t>çevirilirdi</a:t>
            </a:r>
            <a:r>
              <a:rPr lang="tr-TR" dirty="0" smtClean="0"/>
              <a:t>.</a:t>
            </a:r>
          </a:p>
          <a:p>
            <a:endParaRPr lang="tr-TR" dirty="0"/>
          </a:p>
          <a:p>
            <a:endParaRPr lang="tr-TR" dirty="0" smtClean="0"/>
          </a:p>
        </p:txBody>
      </p:sp>
    </p:spTree>
    <p:extLst>
      <p:ext uri="{BB962C8B-B14F-4D97-AF65-F5344CB8AC3E}">
        <p14:creationId xmlns:p14="http://schemas.microsoft.com/office/powerpoint/2010/main" val="775486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43608" y="764704"/>
            <a:ext cx="6336704" cy="369332"/>
          </a:xfrm>
          <a:prstGeom prst="rect">
            <a:avLst/>
          </a:prstGeom>
          <a:noFill/>
        </p:spPr>
        <p:txBody>
          <a:bodyPr wrap="square" rtlCol="0">
            <a:spAutoFit/>
          </a:bodyPr>
          <a:lstStyle/>
          <a:p>
            <a:r>
              <a:rPr lang="tr-TR" i="1" dirty="0" smtClean="0"/>
              <a:t>(bu </a:t>
            </a:r>
            <a:r>
              <a:rPr lang="tr-TR" i="1" dirty="0" err="1" smtClean="0"/>
              <a:t>covidle</a:t>
            </a:r>
            <a:r>
              <a:rPr lang="tr-TR" i="1" dirty="0" smtClean="0"/>
              <a:t> beraber getirilen bir uygulamadır.)</a:t>
            </a:r>
            <a:endParaRPr lang="tr-TR" i="1" dirty="0"/>
          </a:p>
        </p:txBody>
      </p:sp>
      <p:sp>
        <p:nvSpPr>
          <p:cNvPr id="5" name="Metin kutusu 4"/>
          <p:cNvSpPr txBox="1"/>
          <p:nvPr/>
        </p:nvSpPr>
        <p:spPr>
          <a:xfrm>
            <a:off x="899592" y="1399183"/>
            <a:ext cx="3744416" cy="1477328"/>
          </a:xfrm>
          <a:prstGeom prst="rect">
            <a:avLst/>
          </a:prstGeom>
          <a:noFill/>
        </p:spPr>
        <p:txBody>
          <a:bodyPr wrap="square" rtlCol="0">
            <a:spAutoFit/>
          </a:bodyPr>
          <a:lstStyle/>
          <a:p>
            <a:r>
              <a:rPr lang="tr-TR" dirty="0" smtClean="0"/>
              <a:t>- </a:t>
            </a:r>
            <a:r>
              <a:rPr lang="tr-TR" dirty="0" err="1" smtClean="0"/>
              <a:t>Covidin</a:t>
            </a:r>
            <a:r>
              <a:rPr lang="tr-TR" dirty="0" smtClean="0"/>
              <a:t> yayılmasını engelleme amacıyla 40 günlük bir karantinaya girmeniz gerekir. Dışarıyla bağlantı tamamen koparılır.</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87" y="3645024"/>
            <a:ext cx="6168154" cy="312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ttps://akademiye.org/tr/wp-content/uploads/2020/04/Urum%C3%A7i.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268760"/>
            <a:ext cx="3744416" cy="210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288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67801" y="404664"/>
            <a:ext cx="6512511" cy="1143000"/>
          </a:xfrm>
        </p:spPr>
        <p:txBody>
          <a:bodyPr/>
          <a:lstStyle/>
          <a:p>
            <a:pPr marL="0" indent="0" algn="l">
              <a:buNone/>
            </a:pPr>
            <a:r>
              <a:rPr lang="tr-TR" dirty="0" smtClean="0"/>
              <a:t>DAHASI…</a:t>
            </a:r>
            <a:endParaRPr lang="tr-TR" dirty="0"/>
          </a:p>
        </p:txBody>
      </p:sp>
      <p:sp>
        <p:nvSpPr>
          <p:cNvPr id="4" name="Metin kutusu 3"/>
          <p:cNvSpPr txBox="1"/>
          <p:nvPr/>
        </p:nvSpPr>
        <p:spPr>
          <a:xfrm>
            <a:off x="755576" y="1635211"/>
            <a:ext cx="6624736" cy="2031325"/>
          </a:xfrm>
          <a:prstGeom prst="rect">
            <a:avLst/>
          </a:prstGeom>
          <a:noFill/>
        </p:spPr>
        <p:txBody>
          <a:bodyPr wrap="square" rtlCol="0">
            <a:spAutoFit/>
          </a:bodyPr>
          <a:lstStyle/>
          <a:p>
            <a:r>
              <a:rPr lang="tr-TR" dirty="0" smtClean="0"/>
              <a:t>-Çocuğunuz konuşma çağından itibaren elinizden alınır, ‘eğitim’ yurtlarına kapatılırdı. Orda </a:t>
            </a:r>
            <a:r>
              <a:rPr lang="tr-TR" dirty="0" err="1" smtClean="0"/>
              <a:t>çince</a:t>
            </a:r>
            <a:r>
              <a:rPr lang="tr-TR" dirty="0" smtClean="0"/>
              <a:t> öğrenir, ‘fazla’ düşüncelerinden arındırılır, sizin verdiğiniz </a:t>
            </a:r>
            <a:r>
              <a:rPr lang="tr-TR" dirty="0" err="1" smtClean="0"/>
              <a:t>arapça-türkçe</a:t>
            </a:r>
            <a:r>
              <a:rPr lang="tr-TR" dirty="0" smtClean="0"/>
              <a:t> isimle değil yeni bir </a:t>
            </a:r>
            <a:r>
              <a:rPr lang="tr-TR" dirty="0" err="1" smtClean="0"/>
              <a:t>çince</a:t>
            </a:r>
            <a:r>
              <a:rPr lang="tr-TR" dirty="0" smtClean="0"/>
              <a:t> isimle yaşamayı öğrenirdi. Ve muhtemelen onu bir daha kucaklama imkanınız olmazdı.</a:t>
            </a:r>
          </a:p>
          <a:p>
            <a:endParaRPr lang="tr-TR" dirty="0"/>
          </a:p>
          <a:p>
            <a:r>
              <a:rPr lang="tr-TR" dirty="0" smtClean="0"/>
              <a:t>-</a:t>
            </a:r>
            <a:endParaRPr lang="tr-T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90096"/>
            <a:ext cx="4503283" cy="29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441" y="3856647"/>
            <a:ext cx="3998401" cy="279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370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27584" y="620688"/>
            <a:ext cx="6912768" cy="2585323"/>
          </a:xfrm>
          <a:prstGeom prst="rect">
            <a:avLst/>
          </a:prstGeom>
          <a:noFill/>
        </p:spPr>
        <p:txBody>
          <a:bodyPr wrap="square" rtlCol="0">
            <a:spAutoFit/>
          </a:bodyPr>
          <a:lstStyle/>
          <a:p>
            <a:r>
              <a:rPr lang="tr-TR" dirty="0" smtClean="0"/>
              <a:t>-Babanız, abiniz, kocanız bir sebep olmaksızın evden alınır, toplama kamplarına getirilirdi. İşkence görür, çalıştırılır, belki de öldürülür… Yıllarca haber alamazsınız.</a:t>
            </a:r>
          </a:p>
          <a:p>
            <a:endParaRPr lang="tr-TR" dirty="0" smtClean="0"/>
          </a:p>
          <a:p>
            <a:r>
              <a:rPr lang="tr-TR" dirty="0" smtClean="0"/>
              <a:t>-Bir sabah evinize </a:t>
            </a:r>
            <a:r>
              <a:rPr lang="tr-TR" dirty="0" err="1" smtClean="0"/>
              <a:t>çinli</a:t>
            </a:r>
            <a:r>
              <a:rPr lang="tr-TR" dirty="0" smtClean="0"/>
              <a:t> bir erkek gelir, hareminize girer sizinle beraber yaşamaya başlar. Çocuklarınızı doğurmak istemezsiniz. Bunlar yaşanırken sesinizi bile çıkaramazsınız. Sizi </a:t>
            </a:r>
            <a:r>
              <a:rPr lang="tr-TR" dirty="0" err="1" smtClean="0"/>
              <a:t>koruyabilcek</a:t>
            </a:r>
            <a:r>
              <a:rPr lang="tr-TR" dirty="0" smtClean="0"/>
              <a:t> eşiniz o sırada tutuklu, hapis, belki de… yoktur. Çaresiz kalırsınız.</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717032"/>
            <a:ext cx="4889343"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Çin'den 'asimile' zulmü: Uygur Türk kızları zorla Çinlilerle evlendiriliy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 y="3717032"/>
            <a:ext cx="5256584"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101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24744" y="1916832"/>
            <a:ext cx="8568952" cy="1224136"/>
          </a:xfrm>
        </p:spPr>
        <p:txBody>
          <a:bodyPr/>
          <a:lstStyle/>
          <a:p>
            <a:r>
              <a:rPr lang="tr-TR" sz="11500" dirty="0" smtClean="0"/>
              <a:t>SORU</a:t>
            </a:r>
            <a:endParaRPr lang="tr-TR" sz="11500" dirty="0"/>
          </a:p>
        </p:txBody>
      </p:sp>
    </p:spTree>
    <p:extLst>
      <p:ext uri="{BB962C8B-B14F-4D97-AF65-F5344CB8AC3E}">
        <p14:creationId xmlns:p14="http://schemas.microsoft.com/office/powerpoint/2010/main" val="3057760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3"/>
          <p:cNvSpPr>
            <a:spLocks noGrp="1"/>
          </p:cNvSpPr>
          <p:nvPr>
            <p:ph type="subTitle" idx="1"/>
          </p:nvPr>
        </p:nvSpPr>
        <p:spPr>
          <a:xfrm>
            <a:off x="755576" y="2420888"/>
            <a:ext cx="7524328" cy="3312368"/>
          </a:xfrm>
        </p:spPr>
        <p:txBody>
          <a:bodyPr>
            <a:normAutofit/>
          </a:bodyPr>
          <a:lstStyle/>
          <a:p>
            <a:pPr algn="ctr"/>
            <a:r>
              <a:rPr lang="tr-TR" sz="5400" dirty="0" smtClean="0"/>
              <a:t>Güzel bir hayat değil, değil mi?</a:t>
            </a:r>
            <a:endParaRPr lang="tr-TR" sz="5400" dirty="0"/>
          </a:p>
        </p:txBody>
      </p:sp>
    </p:spTree>
    <p:extLst>
      <p:ext uri="{BB962C8B-B14F-4D97-AF65-F5344CB8AC3E}">
        <p14:creationId xmlns:p14="http://schemas.microsoft.com/office/powerpoint/2010/main" val="1535335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43000" y="731520"/>
            <a:ext cx="6400800" cy="4065632"/>
          </a:xfrm>
        </p:spPr>
        <p:txBody>
          <a:bodyPr>
            <a:noAutofit/>
          </a:bodyPr>
          <a:lstStyle/>
          <a:p>
            <a:pPr marL="45720" indent="0">
              <a:buNone/>
            </a:pPr>
            <a:r>
              <a:rPr lang="tr-TR" sz="2000" dirty="0" smtClean="0"/>
              <a:t>SONSÖZ</a:t>
            </a:r>
          </a:p>
          <a:p>
            <a:r>
              <a:rPr lang="tr-TR" sz="2000" dirty="0" smtClean="0"/>
              <a:t>Doğu Türkistan halkının yaşadığı bu zulüm sistematik bir soykırımdır. Önce ailelerinden sonra köklerinden, kültürlerinden, dinlerinden ve dillerinden koparılmış çocukları içinde barındıran bu </a:t>
            </a:r>
            <a:r>
              <a:rPr lang="tr-TR" sz="2000" dirty="0" err="1" smtClean="0"/>
              <a:t>zülme</a:t>
            </a:r>
            <a:r>
              <a:rPr lang="tr-TR" sz="2000" dirty="0" smtClean="0"/>
              <a:t> ülkemiz de dahil bütün dünya sessiz kalmaktadır.</a:t>
            </a:r>
          </a:p>
          <a:p>
            <a:r>
              <a:rPr lang="tr-TR" sz="2000" dirty="0" smtClean="0"/>
              <a:t>Ticari olarak bir çok anlaşma yaptığımız Çin’e bu konuda tavır alacak gücümüz maalesef bulunmuyor.</a:t>
            </a:r>
          </a:p>
          <a:p>
            <a:r>
              <a:rPr lang="tr-TR" sz="2000" dirty="0" smtClean="0"/>
              <a:t>Ancak bu zulmün bir gün bizim de başımıza gelebileceğini unutmayın. Mevzu bahis kendi soydaşlarımızdır.</a:t>
            </a:r>
          </a:p>
        </p:txBody>
      </p:sp>
    </p:spTree>
    <p:extLst>
      <p:ext uri="{BB962C8B-B14F-4D97-AF65-F5344CB8AC3E}">
        <p14:creationId xmlns:p14="http://schemas.microsoft.com/office/powerpoint/2010/main" val="689562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3"/>
          </p:nvPr>
        </p:nvSpPr>
        <p:spPr/>
        <p:txBody>
          <a:bodyPr>
            <a:normAutofit lnSpcReduction="10000"/>
          </a:bodyPr>
          <a:lstStyle/>
          <a:p>
            <a:r>
              <a:rPr lang="tr-TR" dirty="0" smtClean="0"/>
              <a:t>KAYNAKÇA</a:t>
            </a:r>
          </a:p>
          <a:p>
            <a:r>
              <a:rPr lang="tr-TR" dirty="0">
                <a:hlinkClick r:id="rId2"/>
              </a:rPr>
              <a:t>https://akademiye.org/tr/?</a:t>
            </a:r>
            <a:r>
              <a:rPr lang="tr-TR" dirty="0" smtClean="0">
                <a:hlinkClick r:id="rId2"/>
              </a:rPr>
              <a:t>p=3826</a:t>
            </a:r>
            <a:endParaRPr lang="tr-TR" dirty="0" smtClean="0"/>
          </a:p>
          <a:p>
            <a:r>
              <a:rPr lang="tr-TR" dirty="0"/>
              <a:t>Doğu Türkistan: 1 ay Karantina sonrası önlem alınmadan hayat normale döndü – Uygur </a:t>
            </a:r>
            <a:r>
              <a:rPr lang="tr-TR" dirty="0" smtClean="0"/>
              <a:t>Akademisi</a:t>
            </a:r>
          </a:p>
          <a:p>
            <a:r>
              <a:rPr lang="tr-TR" dirty="0">
                <a:hlinkClick r:id="rId3"/>
              </a:rPr>
              <a:t>https://</a:t>
            </a:r>
            <a:r>
              <a:rPr lang="tr-TR" dirty="0" smtClean="0">
                <a:hlinkClick r:id="rId3"/>
              </a:rPr>
              <a:t>tr.wikipedia.org/wiki/Do%C4%9Fu_T%C3%BCrkistan</a:t>
            </a:r>
            <a:endParaRPr lang="tr-TR" dirty="0" smtClean="0"/>
          </a:p>
          <a:p>
            <a:r>
              <a:rPr lang="tr-TR" dirty="0">
                <a:hlinkClick r:id="rId4"/>
              </a:rPr>
              <a:t>https://</a:t>
            </a:r>
            <a:r>
              <a:rPr lang="tr-TR" dirty="0" smtClean="0">
                <a:hlinkClick r:id="rId4"/>
              </a:rPr>
              <a:t>www.youtube.com/watch?v=uSnio2_vdc8</a:t>
            </a:r>
            <a:endParaRPr lang="tr-TR" dirty="0" smtClean="0"/>
          </a:p>
          <a:p>
            <a:endParaRPr lang="tr-TR" dirty="0" smtClean="0"/>
          </a:p>
        </p:txBody>
      </p:sp>
    </p:spTree>
    <p:extLst>
      <p:ext uri="{BB962C8B-B14F-4D97-AF65-F5344CB8AC3E}">
        <p14:creationId xmlns:p14="http://schemas.microsoft.com/office/powerpoint/2010/main" val="4267423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3"/>
          </p:nvPr>
        </p:nvSpPr>
        <p:spPr>
          <a:xfrm>
            <a:off x="-108520" y="1988840"/>
            <a:ext cx="8784976" cy="3474720"/>
          </a:xfrm>
        </p:spPr>
        <p:txBody>
          <a:bodyPr>
            <a:normAutofit/>
          </a:bodyPr>
          <a:lstStyle/>
          <a:p>
            <a:pPr marL="45720" indent="0" algn="ctr">
              <a:buNone/>
            </a:pPr>
            <a:r>
              <a:rPr lang="tr-TR" sz="6000" i="1" dirty="0" smtClean="0">
                <a:effectLst>
                  <a:outerShdw blurRad="38100" dist="38100" dir="2700000" algn="tl">
                    <a:srgbClr val="000000">
                      <a:alpha val="43137"/>
                    </a:srgbClr>
                  </a:outerShdw>
                </a:effectLst>
                <a:latin typeface="Arial Narrow" pitchFamily="34" charset="0"/>
              </a:rPr>
              <a:t>…DİNLEDİĞİNİZ İÇİN   TEŞEKKÜRLER</a:t>
            </a:r>
            <a:endParaRPr lang="tr-TR" sz="6000" i="1" dirty="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421869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60648"/>
            <a:ext cx="6512511" cy="1143000"/>
          </a:xfrm>
        </p:spPr>
        <p:txBody>
          <a:bodyPr/>
          <a:lstStyle/>
          <a:p>
            <a:r>
              <a:rPr lang="tr-TR" dirty="0" smtClean="0"/>
              <a:t>DOĞU TÜRKİSTAN NEREDE?</a:t>
            </a:r>
            <a:endParaRPr lang="tr-TR"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0" y="1772816"/>
            <a:ext cx="9108504"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994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755576" y="836712"/>
            <a:ext cx="6512511" cy="1143000"/>
          </a:xfrm>
        </p:spPr>
        <p:txBody>
          <a:bodyPr>
            <a:noAutofit/>
          </a:bodyPr>
          <a:lstStyle/>
          <a:p>
            <a:pPr marL="0" indent="0">
              <a:buNone/>
            </a:pPr>
            <a:r>
              <a:rPr lang="tr-TR" sz="3200" dirty="0" smtClean="0"/>
              <a:t> Doğu Türkistan Hakkında Kısa Bir Bilgilendirme</a:t>
            </a:r>
            <a:endParaRPr lang="tr-TR" sz="3200" dirty="0"/>
          </a:p>
        </p:txBody>
      </p:sp>
      <p:sp>
        <p:nvSpPr>
          <p:cNvPr id="7" name="Metin kutusu 6"/>
          <p:cNvSpPr txBox="1"/>
          <p:nvPr/>
        </p:nvSpPr>
        <p:spPr>
          <a:xfrm>
            <a:off x="1309787" y="3356992"/>
            <a:ext cx="6624736" cy="369332"/>
          </a:xfrm>
          <a:prstGeom prst="rect">
            <a:avLst/>
          </a:prstGeom>
          <a:noFill/>
        </p:spPr>
        <p:txBody>
          <a:bodyPr wrap="square" rtlCol="0">
            <a:spAutoFit/>
          </a:bodyPr>
          <a:lstStyle/>
          <a:p>
            <a:endParaRPr lang="tr-TR" dirty="0"/>
          </a:p>
        </p:txBody>
      </p:sp>
      <p:sp>
        <p:nvSpPr>
          <p:cNvPr id="8" name="Metin kutusu 7"/>
          <p:cNvSpPr txBox="1"/>
          <p:nvPr/>
        </p:nvSpPr>
        <p:spPr>
          <a:xfrm>
            <a:off x="1669827" y="3412714"/>
            <a:ext cx="5904656" cy="369332"/>
          </a:xfrm>
          <a:prstGeom prst="rect">
            <a:avLst/>
          </a:prstGeom>
          <a:noFill/>
        </p:spPr>
        <p:txBody>
          <a:bodyPr wrap="square" rtlCol="0">
            <a:spAutoFit/>
          </a:bodyPr>
          <a:lstStyle/>
          <a:p>
            <a:r>
              <a:rPr lang="tr-TR" dirty="0" smtClean="0"/>
              <a:t>Bugün kabul ettikleri din </a:t>
            </a:r>
            <a:r>
              <a:rPr lang="tr-TR" dirty="0" err="1" smtClean="0"/>
              <a:t>islamdır</a:t>
            </a:r>
            <a:r>
              <a:rPr lang="tr-TR" dirty="0" smtClean="0"/>
              <a:t>.</a:t>
            </a:r>
            <a:endParaRPr lang="tr-TR"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39" y="2564904"/>
            <a:ext cx="7877175"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995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60338"/>
            <a:ext cx="6512511" cy="1143000"/>
          </a:xfrm>
        </p:spPr>
        <p:txBody>
          <a:bodyPr>
            <a:normAutofit fontScale="90000"/>
          </a:bodyPr>
          <a:lstStyle/>
          <a:p>
            <a:pPr marL="0" indent="0" algn="ctr">
              <a:buNone/>
            </a:pPr>
            <a:r>
              <a:rPr lang="tr-TR" dirty="0" smtClean="0"/>
              <a:t>  KISACA DOĞU TÜRKİSTAN TARİHİ</a:t>
            </a:r>
            <a:endParaRPr lang="tr-TR" dirty="0"/>
          </a:p>
        </p:txBody>
      </p:sp>
      <p:sp>
        <p:nvSpPr>
          <p:cNvPr id="4" name="Metin kutusu 3"/>
          <p:cNvSpPr txBox="1"/>
          <p:nvPr/>
        </p:nvSpPr>
        <p:spPr>
          <a:xfrm>
            <a:off x="1024537" y="1664176"/>
            <a:ext cx="7279978" cy="1169551"/>
          </a:xfrm>
          <a:prstGeom prst="rect">
            <a:avLst/>
          </a:prstGeom>
          <a:noFill/>
        </p:spPr>
        <p:txBody>
          <a:bodyPr wrap="square" rtlCol="0">
            <a:spAutoFit/>
          </a:bodyPr>
          <a:lstStyle/>
          <a:p>
            <a:r>
              <a:rPr lang="tr-TR" sz="1400" dirty="0" smtClean="0">
                <a:solidFill>
                  <a:srgbClr val="000000"/>
                </a:solidFill>
                <a:latin typeface="verdana"/>
              </a:rPr>
              <a:t>       Doğu </a:t>
            </a:r>
            <a:r>
              <a:rPr lang="tr-TR" sz="1400" dirty="0">
                <a:solidFill>
                  <a:srgbClr val="000000"/>
                </a:solidFill>
                <a:latin typeface="verdana"/>
              </a:rPr>
              <a:t>Türkistan, Türklerin eski yerleşme alanlarından biridir. Bölgeye ilk hâkim olan Türk Devleti, </a:t>
            </a:r>
            <a:r>
              <a:rPr lang="tr-TR" sz="1400" dirty="0" smtClean="0">
                <a:solidFill>
                  <a:srgbClr val="000000"/>
                </a:solidFill>
                <a:latin typeface="verdana"/>
              </a:rPr>
              <a:t>Hunlardır. </a:t>
            </a:r>
            <a:r>
              <a:rPr lang="tr-TR" sz="1400" dirty="0">
                <a:solidFill>
                  <a:srgbClr val="000000"/>
                </a:solidFill>
                <a:latin typeface="verdana"/>
              </a:rPr>
              <a:t>Doğu Türkistan coğrafyası bu tarihten sonra sırasıyla; Hun (M.Ö. 220-M.S. 386), </a:t>
            </a:r>
            <a:r>
              <a:rPr lang="tr-TR" sz="1400" dirty="0" err="1">
                <a:solidFill>
                  <a:srgbClr val="000000"/>
                </a:solidFill>
                <a:latin typeface="verdana"/>
              </a:rPr>
              <a:t>Tabgaç</a:t>
            </a:r>
            <a:r>
              <a:rPr lang="tr-TR" sz="1400" dirty="0">
                <a:solidFill>
                  <a:srgbClr val="000000"/>
                </a:solidFill>
                <a:latin typeface="verdana"/>
              </a:rPr>
              <a:t> (386–534) ve Göktürk (550–840) hâkimiyetinde kalmıştır. Uygur Türkleri 840 yılında </a:t>
            </a:r>
            <a:r>
              <a:rPr lang="tr-TR" sz="1400" dirty="0" smtClean="0">
                <a:solidFill>
                  <a:srgbClr val="000000"/>
                </a:solidFill>
                <a:latin typeface="verdana"/>
              </a:rPr>
              <a:t>bölgeye yerleşmiştir.</a:t>
            </a:r>
            <a:endParaRPr lang="tr-TR" sz="2400" dirty="0" smtClean="0">
              <a:solidFill>
                <a:srgbClr val="000000"/>
              </a:solidFill>
              <a:latin typeface="verdana"/>
            </a:endParaRPr>
          </a:p>
        </p:txBody>
      </p:sp>
      <p:pic>
        <p:nvPicPr>
          <p:cNvPr id="2050" name="Picture 2" descr="Göktürkler kimdir? Göktürkler ne zaman nerede ve kim tarafından  kurulmuştur? Göktürkler'in tarihi... - Habervakti, son dakika haber, haber,  güncel haberler, gazete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775047"/>
            <a:ext cx="2664296" cy="1498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ya Hun Devleti Haritası Özet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852936"/>
            <a:ext cx="2592288" cy="14207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Eski Uygurlar – Uygur Akademi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01" y="4509120"/>
            <a:ext cx="407823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661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836712"/>
            <a:ext cx="8064896" cy="5047536"/>
          </a:xfrm>
          <a:prstGeom prst="rect">
            <a:avLst/>
          </a:prstGeom>
        </p:spPr>
        <p:txBody>
          <a:bodyPr wrap="square">
            <a:spAutoFit/>
          </a:bodyPr>
          <a:lstStyle/>
          <a:p>
            <a:pPr fontAlgn="base"/>
            <a:r>
              <a:rPr lang="tr-TR" dirty="0" smtClean="0"/>
              <a:t>        </a:t>
            </a:r>
            <a:r>
              <a:rPr lang="tr-TR" sz="1600" dirty="0" smtClean="0"/>
              <a:t>751 yılında Abbasiler ve Çinlilerin savaştığı </a:t>
            </a:r>
            <a:r>
              <a:rPr lang="tr-TR" sz="1600" dirty="0" err="1" smtClean="0"/>
              <a:t>talas</a:t>
            </a:r>
            <a:r>
              <a:rPr lang="tr-TR" sz="1600" dirty="0" smtClean="0"/>
              <a:t> savaşında </a:t>
            </a:r>
            <a:r>
              <a:rPr lang="tr-TR" sz="1600" dirty="0" err="1" smtClean="0"/>
              <a:t>karluk</a:t>
            </a:r>
            <a:r>
              <a:rPr lang="tr-TR" sz="1600" dirty="0" smtClean="0"/>
              <a:t> </a:t>
            </a:r>
            <a:r>
              <a:rPr lang="tr-TR" sz="1600" dirty="0" err="1" smtClean="0"/>
              <a:t>türklerinin</a:t>
            </a:r>
            <a:r>
              <a:rPr lang="tr-TR" sz="1600" dirty="0" smtClean="0"/>
              <a:t> yer değiştirmesi ile Çinliler 19. yüzyıla kadar Doğu </a:t>
            </a:r>
            <a:r>
              <a:rPr lang="tr-TR" sz="1600" dirty="0" err="1" smtClean="0"/>
              <a:t>Türkistanı</a:t>
            </a:r>
            <a:r>
              <a:rPr lang="tr-TR" sz="1600" dirty="0" smtClean="0"/>
              <a:t> unutmak zorunda kalmıştır.</a:t>
            </a:r>
          </a:p>
          <a:p>
            <a:pPr fontAlgn="base"/>
            <a:endParaRPr lang="tr-TR" sz="1600" dirty="0" smtClean="0"/>
          </a:p>
          <a:p>
            <a:pPr fontAlgn="base"/>
            <a:r>
              <a:rPr lang="tr-TR" sz="1600" dirty="0"/>
              <a:t> </a:t>
            </a:r>
            <a:r>
              <a:rPr lang="tr-TR" sz="1600" dirty="0" smtClean="0"/>
              <a:t>        840 </a:t>
            </a:r>
            <a:r>
              <a:rPr lang="tr-TR" sz="1600" dirty="0"/>
              <a:t>yılında Kırgızların Uygur başkentine girmesinden </a:t>
            </a:r>
            <a:r>
              <a:rPr lang="tr-TR" sz="1600" dirty="0" smtClean="0"/>
              <a:t>sonra halkın </a:t>
            </a:r>
            <a:r>
              <a:rPr lang="tr-TR" sz="1600" dirty="0"/>
              <a:t>b</a:t>
            </a:r>
            <a:r>
              <a:rPr lang="tr-TR" sz="1600" dirty="0" smtClean="0"/>
              <a:t>ir </a:t>
            </a:r>
            <a:r>
              <a:rPr lang="tr-TR" sz="1600" dirty="0"/>
              <a:t>kısmı </a:t>
            </a:r>
            <a:endParaRPr lang="tr-TR" sz="1600" dirty="0" smtClean="0"/>
          </a:p>
          <a:p>
            <a:pPr fontAlgn="base"/>
            <a:r>
              <a:rPr lang="tr-TR" sz="1600" dirty="0" smtClean="0"/>
              <a:t>Kuzey </a:t>
            </a:r>
            <a:r>
              <a:rPr lang="tr-TR" sz="1600" dirty="0"/>
              <a:t>Çin tarafına (Kansu </a:t>
            </a:r>
            <a:r>
              <a:rPr lang="tr-TR" sz="1600" dirty="0" smtClean="0"/>
              <a:t>bölgesine) giderek asimile olmuşlar, </a:t>
            </a:r>
            <a:r>
              <a:rPr lang="tr-TR" sz="1600" dirty="0"/>
              <a:t>bir kısmı da bugünkü Doğu Türkistan (Turfan ve </a:t>
            </a:r>
            <a:r>
              <a:rPr lang="tr-TR" sz="1600" dirty="0" err="1"/>
              <a:t>Kaşgar</a:t>
            </a:r>
            <a:r>
              <a:rPr lang="tr-TR" sz="1600" dirty="0"/>
              <a:t>) tarafına göç etmişlerdir. Bu bölgede kurulan Uygur Devleti Cengiz istilasına kadar varlığını devam ettirmiştir</a:t>
            </a:r>
            <a:r>
              <a:rPr lang="tr-TR" sz="1600" dirty="0" smtClean="0"/>
              <a:t>.</a:t>
            </a:r>
          </a:p>
          <a:p>
            <a:pPr fontAlgn="base"/>
            <a:endParaRPr lang="tr-TR" sz="1600" dirty="0"/>
          </a:p>
          <a:p>
            <a:pPr fontAlgn="base"/>
            <a:r>
              <a:rPr lang="tr-TR" sz="1600" dirty="0" smtClean="0"/>
              <a:t>          Doğu </a:t>
            </a:r>
            <a:r>
              <a:rPr lang="tr-TR" sz="1600" dirty="0"/>
              <a:t>Türkistan’a göç eden Uygur </a:t>
            </a:r>
            <a:r>
              <a:rPr lang="tr-TR" sz="1600" dirty="0" smtClean="0"/>
              <a:t>Türkleri, 840’ta istilacılar </a:t>
            </a:r>
            <a:r>
              <a:rPr lang="tr-TR" sz="1600" dirty="0"/>
              <a:t>tarafından öldürülen Uygur kağanının yeğeni Mengli’yi kağan seçerek 856’da Doğu Türkistan toprakları içinde 3. Uygur Devleti’ni kurmuşlardır. Uygur Devleti, </a:t>
            </a:r>
            <a:r>
              <a:rPr lang="tr-TR" sz="1600" dirty="0" err="1"/>
              <a:t>Karahanlı</a:t>
            </a:r>
            <a:r>
              <a:rPr lang="tr-TR" sz="1600" dirty="0"/>
              <a:t> Devleti ile </a:t>
            </a:r>
            <a:r>
              <a:rPr lang="tr-TR" sz="1600" dirty="0" smtClean="0"/>
              <a:t>10. </a:t>
            </a:r>
            <a:r>
              <a:rPr lang="tr-TR" sz="1600" dirty="0"/>
              <a:t>yüzyılın sonlarına doğru birleşinceye kadar hüküm sürmüştür</a:t>
            </a:r>
            <a:r>
              <a:rPr lang="tr-TR" sz="1600" dirty="0" smtClean="0"/>
              <a:t>.</a:t>
            </a:r>
          </a:p>
          <a:p>
            <a:pPr fontAlgn="base"/>
            <a:endParaRPr lang="tr-TR" sz="1600" dirty="0"/>
          </a:p>
          <a:p>
            <a:pPr fontAlgn="base"/>
            <a:r>
              <a:rPr lang="tr-TR" sz="1600" dirty="0" smtClean="0"/>
              <a:t>          Yedisu (bugünkü Kazakistan’da bir bölge) </a:t>
            </a:r>
            <a:r>
              <a:rPr lang="tr-TR" sz="1600" dirty="0"/>
              <a:t>tarafına göç eden Uygurlar, kendilerinden evvel buraya kadar gelerek yerleşik hayata geçen ve Tibetlilerle olan savaş sırasında Doğu Türkistan’ın güney taraflarına kadar gelen (</a:t>
            </a:r>
            <a:r>
              <a:rPr lang="tr-TR" sz="1600" dirty="0" err="1"/>
              <a:t>Kaşgar</a:t>
            </a:r>
            <a:r>
              <a:rPr lang="tr-TR" sz="1600" dirty="0"/>
              <a:t>, Yarkent, </a:t>
            </a:r>
            <a:r>
              <a:rPr lang="tr-TR" sz="1600" dirty="0" err="1"/>
              <a:t>Hoten</a:t>
            </a:r>
            <a:r>
              <a:rPr lang="tr-TR" sz="1600" dirty="0"/>
              <a:t>) Uygur Türkleriyle kaynaşmışlardır. Uygurlar, Karluk Türkleriyle birleşerek 880’de </a:t>
            </a:r>
            <a:r>
              <a:rPr lang="tr-TR" sz="1600" dirty="0" err="1"/>
              <a:t>Karahanlı</a:t>
            </a:r>
            <a:r>
              <a:rPr lang="tr-TR" sz="1600" dirty="0"/>
              <a:t> Devletini kurmuşlardır. Doğu Türkistan daha sonra Kara Hoca Uygur Hanlığı (846–1218) ve Türk-Moğol İmparatorlu hâkimiyeti altında kalmıştır (1218–1759).</a:t>
            </a:r>
          </a:p>
        </p:txBody>
      </p:sp>
    </p:spTree>
    <p:extLst>
      <p:ext uri="{BB962C8B-B14F-4D97-AF65-F5344CB8AC3E}">
        <p14:creationId xmlns:p14="http://schemas.microsoft.com/office/powerpoint/2010/main" val="3194645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67544" y="1268760"/>
            <a:ext cx="7344816" cy="3970318"/>
          </a:xfrm>
          <a:prstGeom prst="rect">
            <a:avLst/>
          </a:prstGeom>
        </p:spPr>
        <p:txBody>
          <a:bodyPr wrap="square">
            <a:spAutoFit/>
          </a:bodyPr>
          <a:lstStyle/>
          <a:p>
            <a:r>
              <a:rPr lang="tr-TR" dirty="0" smtClean="0"/>
              <a:t>    1750’de </a:t>
            </a:r>
            <a:r>
              <a:rPr lang="tr-TR" dirty="0"/>
              <a:t>Çin işgali başlamış ve 1862 tarihine kadar sürmüştür</a:t>
            </a:r>
            <a:r>
              <a:rPr lang="tr-TR" dirty="0" smtClean="0"/>
              <a:t>. Baskıcı yönetimleri nedeniyle bu </a:t>
            </a:r>
            <a:r>
              <a:rPr lang="tr-TR" dirty="0"/>
              <a:t>süre içinde Doğu Türkistan’da 42 isyan hareketi olmuştur. 1863’te </a:t>
            </a:r>
            <a:r>
              <a:rPr lang="tr-TR" dirty="0" err="1"/>
              <a:t>Mehmed</a:t>
            </a:r>
            <a:r>
              <a:rPr lang="tr-TR" dirty="0"/>
              <a:t> Yakup Bey, </a:t>
            </a:r>
            <a:r>
              <a:rPr lang="tr-TR" dirty="0" err="1"/>
              <a:t>Kaşgar</a:t>
            </a:r>
            <a:r>
              <a:rPr lang="tr-TR" dirty="0"/>
              <a:t> merkez olmak üzere devlet kurmayı başarmıştır. Bu devlet </a:t>
            </a:r>
            <a:r>
              <a:rPr lang="tr-TR" dirty="0" smtClean="0"/>
              <a:t>müttefik ihtiyacı ile Osmanlı’ya tabii olmak için Abdülaziz’e mektup göndermiş ve Abdülaziz’den </a:t>
            </a:r>
            <a:r>
              <a:rPr lang="tr-TR" dirty="0"/>
              <a:t>istedikleri yardımı almışlardır. </a:t>
            </a:r>
            <a:r>
              <a:rPr lang="tr-TR" dirty="0" err="1"/>
              <a:t>Mehmed</a:t>
            </a:r>
            <a:r>
              <a:rPr lang="tr-TR" dirty="0"/>
              <a:t> Yakup Bey, en büyük desteği ise II. </a:t>
            </a:r>
            <a:r>
              <a:rPr lang="tr-TR" dirty="0" err="1"/>
              <a:t>Abdulhamid</a:t>
            </a:r>
            <a:r>
              <a:rPr lang="tr-TR" dirty="0"/>
              <a:t> tarafından görmüştür.</a:t>
            </a:r>
          </a:p>
          <a:p>
            <a:endParaRPr lang="tr-TR" dirty="0"/>
          </a:p>
          <a:p>
            <a:r>
              <a:rPr lang="tr-TR" dirty="0" smtClean="0"/>
              <a:t>        Desteğe </a:t>
            </a:r>
            <a:r>
              <a:rPr lang="tr-TR" dirty="0"/>
              <a:t>rağmen kurulan devlet uzun ömürlü olamamıştır. Yakup Bey’in 1877 yılında vefat etmesi üzerine Çin hemen Doğu Türkistan’a saldırmıştır. 18 Mayıs 1878’de Doğu Türkistan’ın tamamını işgal etmiştir. 18 Kasım 1884’te Çin imparatorunun emriyle 19. eyalet olarak </a:t>
            </a:r>
            <a:r>
              <a:rPr lang="tr-TR" dirty="0" err="1" smtClean="0"/>
              <a:t>Xin</a:t>
            </a:r>
            <a:r>
              <a:rPr lang="tr-TR" dirty="0" smtClean="0"/>
              <a:t> </a:t>
            </a:r>
            <a:r>
              <a:rPr lang="tr-TR" dirty="0" err="1"/>
              <a:t>Jian</a:t>
            </a:r>
            <a:r>
              <a:rPr lang="tr-TR" dirty="0"/>
              <a:t> “Yeni Toprak</a:t>
            </a:r>
            <a:r>
              <a:rPr lang="tr-TR" dirty="0" smtClean="0"/>
              <a:t>” </a:t>
            </a:r>
            <a:r>
              <a:rPr lang="tr-TR" dirty="0"/>
              <a:t>adıyla doğrudan İmparatorluğa bağlanmıştır</a:t>
            </a:r>
            <a:r>
              <a:rPr lang="tr-TR" dirty="0" smtClean="0"/>
              <a:t>. Bu andan itibaren Çinliler eskisinden çok daha sert bir şekilde baskılarını sürdürmüşlerdir.</a:t>
            </a:r>
          </a:p>
        </p:txBody>
      </p:sp>
    </p:spTree>
    <p:extLst>
      <p:ext uri="{BB962C8B-B14F-4D97-AF65-F5344CB8AC3E}">
        <p14:creationId xmlns:p14="http://schemas.microsoft.com/office/powerpoint/2010/main" val="399792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0303" y="764704"/>
            <a:ext cx="8424936" cy="5232202"/>
          </a:xfrm>
          <a:prstGeom prst="rect">
            <a:avLst/>
          </a:prstGeom>
        </p:spPr>
        <p:txBody>
          <a:bodyPr wrap="square">
            <a:spAutoFit/>
          </a:bodyPr>
          <a:lstStyle/>
          <a:p>
            <a:pPr fontAlgn="base"/>
            <a:r>
              <a:rPr lang="tr-TR" sz="1400" dirty="0" smtClean="0">
                <a:solidFill>
                  <a:srgbClr val="000000"/>
                </a:solidFill>
                <a:latin typeface="verdana"/>
              </a:rPr>
              <a:t>       1931 </a:t>
            </a:r>
            <a:r>
              <a:rPr lang="tr-TR" sz="1400" dirty="0">
                <a:solidFill>
                  <a:srgbClr val="000000"/>
                </a:solidFill>
                <a:latin typeface="verdana"/>
              </a:rPr>
              <a:t>yılında Kumul </a:t>
            </a:r>
            <a:r>
              <a:rPr lang="tr-TR" sz="1400" dirty="0" smtClean="0">
                <a:solidFill>
                  <a:srgbClr val="000000"/>
                </a:solidFill>
                <a:latin typeface="verdana"/>
              </a:rPr>
              <a:t>kentinde tekrar bir bağımsızlık mücadelesi </a:t>
            </a:r>
            <a:r>
              <a:rPr lang="tr-TR" sz="1400" dirty="0">
                <a:solidFill>
                  <a:srgbClr val="000000"/>
                </a:solidFill>
                <a:latin typeface="verdana"/>
              </a:rPr>
              <a:t>neticesinde bölgedeki Çinlilere karşı zafer kazanılmış ve 12 </a:t>
            </a:r>
            <a:r>
              <a:rPr lang="tr-TR" sz="1400" dirty="0" smtClean="0">
                <a:solidFill>
                  <a:srgbClr val="000000"/>
                </a:solidFill>
                <a:latin typeface="verdana"/>
              </a:rPr>
              <a:t>Kasım </a:t>
            </a:r>
            <a:r>
              <a:rPr lang="tr-TR" sz="1400" dirty="0">
                <a:solidFill>
                  <a:srgbClr val="000000"/>
                </a:solidFill>
                <a:latin typeface="verdana"/>
              </a:rPr>
              <a:t>1933’te </a:t>
            </a:r>
            <a:r>
              <a:rPr lang="tr-TR" sz="1400" dirty="0" err="1">
                <a:solidFill>
                  <a:srgbClr val="000000"/>
                </a:solidFill>
                <a:latin typeface="verdana"/>
              </a:rPr>
              <a:t>Kaşgar’da</a:t>
            </a:r>
            <a:r>
              <a:rPr lang="tr-TR" sz="1400" dirty="0">
                <a:solidFill>
                  <a:srgbClr val="000000"/>
                </a:solidFill>
                <a:latin typeface="verdana"/>
              </a:rPr>
              <a:t> Doğu Türkistan İslam Cumhuriyeti </a:t>
            </a:r>
            <a:r>
              <a:rPr lang="tr-TR" sz="1400" dirty="0" err="1">
                <a:solidFill>
                  <a:srgbClr val="000000"/>
                </a:solidFill>
                <a:latin typeface="verdana"/>
              </a:rPr>
              <a:t>kurulmuştur.Hoca</a:t>
            </a:r>
            <a:r>
              <a:rPr lang="tr-TR" sz="1400" dirty="0">
                <a:solidFill>
                  <a:srgbClr val="000000"/>
                </a:solidFill>
                <a:latin typeface="verdana"/>
              </a:rPr>
              <a:t> Hacı Niyaz cumhurbaşkanı ilan edilmiştir</a:t>
            </a:r>
            <a:r>
              <a:rPr lang="tr-TR" sz="1400" dirty="0" smtClean="0">
                <a:solidFill>
                  <a:srgbClr val="000000"/>
                </a:solidFill>
                <a:latin typeface="verdana"/>
              </a:rPr>
              <a:t>.</a:t>
            </a:r>
          </a:p>
          <a:p>
            <a:pPr fontAlgn="base"/>
            <a:r>
              <a:rPr lang="tr-TR" sz="1400" dirty="0" smtClean="0">
                <a:solidFill>
                  <a:srgbClr val="000000"/>
                </a:solidFill>
                <a:latin typeface="verdana"/>
              </a:rPr>
              <a:t>    </a:t>
            </a:r>
          </a:p>
          <a:p>
            <a:pPr fontAlgn="base"/>
            <a:r>
              <a:rPr lang="tr-TR" sz="1400" dirty="0">
                <a:solidFill>
                  <a:srgbClr val="000000"/>
                </a:solidFill>
                <a:latin typeface="verdana"/>
              </a:rPr>
              <a:t> </a:t>
            </a:r>
            <a:r>
              <a:rPr lang="tr-TR" sz="1400" dirty="0" smtClean="0">
                <a:solidFill>
                  <a:srgbClr val="000000"/>
                </a:solidFill>
                <a:latin typeface="verdana"/>
              </a:rPr>
              <a:t>       Rusya </a:t>
            </a:r>
            <a:r>
              <a:rPr lang="tr-TR" sz="1400" dirty="0">
                <a:solidFill>
                  <a:srgbClr val="000000"/>
                </a:solidFill>
                <a:latin typeface="verdana"/>
              </a:rPr>
              <a:t>daha sonra kendi egemenliğindeki Türklere (Batı Türkistan) kötü örnek olacağı korkusuyla isyan sonrasında Çin’e destek vererek kurulan devletin yıkılmasına yardımcı olmuştur.</a:t>
            </a:r>
            <a:endParaRPr lang="tr-TR" sz="1400" dirty="0" smtClean="0">
              <a:solidFill>
                <a:srgbClr val="000000"/>
              </a:solidFill>
              <a:latin typeface="verdana"/>
            </a:endParaRPr>
          </a:p>
          <a:p>
            <a:pPr fontAlgn="base"/>
            <a:endParaRPr lang="tr-TR" sz="1400" dirty="0">
              <a:solidFill>
                <a:srgbClr val="000000"/>
              </a:solidFill>
              <a:latin typeface="verdana"/>
            </a:endParaRPr>
          </a:p>
          <a:p>
            <a:pPr fontAlgn="base"/>
            <a:r>
              <a:rPr lang="tr-TR" sz="1400" dirty="0" smtClean="0">
                <a:solidFill>
                  <a:srgbClr val="000000"/>
                </a:solidFill>
                <a:latin typeface="verdana"/>
              </a:rPr>
              <a:t>       Mücadele </a:t>
            </a:r>
            <a:r>
              <a:rPr lang="tr-TR" sz="1400" dirty="0">
                <a:solidFill>
                  <a:srgbClr val="000000"/>
                </a:solidFill>
                <a:latin typeface="verdana"/>
              </a:rPr>
              <a:t>devam etmiş, 1944 yılında </a:t>
            </a:r>
            <a:r>
              <a:rPr lang="tr-TR" sz="1400" dirty="0" err="1">
                <a:solidFill>
                  <a:srgbClr val="000000"/>
                </a:solidFill>
                <a:latin typeface="verdana"/>
              </a:rPr>
              <a:t>Gulca’da</a:t>
            </a:r>
            <a:r>
              <a:rPr lang="tr-TR" sz="1400" dirty="0">
                <a:solidFill>
                  <a:srgbClr val="000000"/>
                </a:solidFill>
                <a:latin typeface="verdana"/>
              </a:rPr>
              <a:t> Çinlilere karşı yine galip gelinmiştir. </a:t>
            </a:r>
            <a:r>
              <a:rPr lang="tr-TR" sz="1400" dirty="0" smtClean="0">
                <a:solidFill>
                  <a:srgbClr val="000000"/>
                </a:solidFill>
                <a:latin typeface="verdana"/>
              </a:rPr>
              <a:t>Ayaklanmayı </a:t>
            </a:r>
            <a:r>
              <a:rPr lang="tr-TR" sz="1400" dirty="0">
                <a:solidFill>
                  <a:srgbClr val="000000"/>
                </a:solidFill>
                <a:latin typeface="verdana"/>
              </a:rPr>
              <a:t>destekleyen Rusya, </a:t>
            </a:r>
            <a:r>
              <a:rPr lang="tr-TR" sz="1400" dirty="0" err="1">
                <a:solidFill>
                  <a:srgbClr val="000000"/>
                </a:solidFill>
                <a:latin typeface="verdana"/>
              </a:rPr>
              <a:t>Gulca’da</a:t>
            </a:r>
            <a:r>
              <a:rPr lang="tr-TR" sz="1400" dirty="0">
                <a:solidFill>
                  <a:srgbClr val="000000"/>
                </a:solidFill>
                <a:latin typeface="verdana"/>
              </a:rPr>
              <a:t> 1944 yılı Ekim ayında Şarkî Türkistan Cumhuriyeti’nin kurulmasına yardımcı olmuştur. </a:t>
            </a:r>
            <a:r>
              <a:rPr lang="tr-TR" sz="1400" dirty="0" err="1">
                <a:solidFill>
                  <a:srgbClr val="000000"/>
                </a:solidFill>
                <a:latin typeface="verdana"/>
              </a:rPr>
              <a:t>Gulca</a:t>
            </a:r>
            <a:r>
              <a:rPr lang="tr-TR" sz="1400" dirty="0">
                <a:solidFill>
                  <a:srgbClr val="000000"/>
                </a:solidFill>
                <a:latin typeface="verdana"/>
              </a:rPr>
              <a:t>, </a:t>
            </a:r>
            <a:r>
              <a:rPr lang="tr-TR" sz="1400" dirty="0" err="1">
                <a:solidFill>
                  <a:srgbClr val="000000"/>
                </a:solidFill>
                <a:latin typeface="verdana"/>
              </a:rPr>
              <a:t>Tarbagatay</a:t>
            </a:r>
            <a:r>
              <a:rPr lang="tr-TR" sz="1400" dirty="0">
                <a:solidFill>
                  <a:srgbClr val="000000"/>
                </a:solidFill>
                <a:latin typeface="verdana"/>
              </a:rPr>
              <a:t> ve İli şehirlerini içine alan bu cumhuriyet bölgedeki Çin kuvvetlerini yenmiştir. Ancak Rusya bu hızlı gelişmelerden korkup bu Cumhuriyetin yöneticilerini Çinliler ile anlaşmaya zorlamışlardır</a:t>
            </a:r>
            <a:r>
              <a:rPr lang="tr-TR" sz="1400" dirty="0" smtClean="0">
                <a:solidFill>
                  <a:srgbClr val="000000"/>
                </a:solidFill>
                <a:latin typeface="verdana"/>
              </a:rPr>
              <a:t>. </a:t>
            </a:r>
            <a:r>
              <a:rPr lang="tr-TR" sz="1400" dirty="0">
                <a:solidFill>
                  <a:srgbClr val="000000"/>
                </a:solidFill>
                <a:latin typeface="verdana"/>
              </a:rPr>
              <a:t>1946 yılında iki hükümet arasında 11 maddelik bir metin imzalanıp birleşik hükümet kurulmuştur. Böylece bu devlet de Rusya’nın olumsuz tutumu neticesinde ortadan kalkmıştır</a:t>
            </a:r>
            <a:r>
              <a:rPr lang="tr-TR" sz="1400" dirty="0" smtClean="0">
                <a:solidFill>
                  <a:srgbClr val="000000"/>
                </a:solidFill>
                <a:latin typeface="verdana"/>
              </a:rPr>
              <a:t>.</a:t>
            </a:r>
          </a:p>
          <a:p>
            <a:pPr fontAlgn="base"/>
            <a:endParaRPr lang="tr-TR" sz="1400" dirty="0">
              <a:solidFill>
                <a:srgbClr val="000000"/>
              </a:solidFill>
              <a:latin typeface="verdana"/>
            </a:endParaRPr>
          </a:p>
          <a:p>
            <a:pPr fontAlgn="base"/>
            <a:r>
              <a:rPr lang="tr-TR" sz="1400" dirty="0" smtClean="0">
                <a:solidFill>
                  <a:srgbClr val="000000"/>
                </a:solidFill>
                <a:latin typeface="verdana"/>
              </a:rPr>
              <a:t>      Rus-Çin </a:t>
            </a:r>
            <a:r>
              <a:rPr lang="tr-TR" sz="1400" dirty="0">
                <a:solidFill>
                  <a:srgbClr val="000000"/>
                </a:solidFill>
                <a:latin typeface="verdana"/>
              </a:rPr>
              <a:t>rekabetinden dolayı Rusya Çin’i zorlamak amacıyla bazı bağımsızlık mücadelelerine destek vermiş, Çin ile barış anlaşması imzalayınca bu bölgeden elini eteğini çekmiştir.</a:t>
            </a:r>
          </a:p>
          <a:p>
            <a:pPr fontAlgn="base"/>
            <a:endParaRPr lang="tr-TR" sz="1400" dirty="0">
              <a:solidFill>
                <a:srgbClr val="000000"/>
              </a:solidFill>
              <a:latin typeface="verdana"/>
            </a:endParaRPr>
          </a:p>
          <a:p>
            <a:pPr fontAlgn="base"/>
            <a:r>
              <a:rPr lang="tr-TR" sz="1400" dirty="0" smtClean="0">
                <a:solidFill>
                  <a:srgbClr val="000000"/>
                </a:solidFill>
                <a:latin typeface="verdana"/>
              </a:rPr>
              <a:t>       Bu sırada </a:t>
            </a:r>
            <a:r>
              <a:rPr lang="tr-TR" sz="1400" dirty="0">
                <a:solidFill>
                  <a:srgbClr val="000000"/>
                </a:solidFill>
                <a:latin typeface="verdana"/>
              </a:rPr>
              <a:t>Mao Çin’e hâkim olmayı başarmıştır. 1949 Eylül’ünde Doğu Türkistan’daki Çin birliklerinin komünist Çin hükümetine bağlılıklarını bildirmelerine üzerine Çin hiçbir askeri güç kullanmadan Doğu Türkistan’ı işgal etmiştir</a:t>
            </a:r>
            <a:endParaRPr lang="tr-TR" sz="1400" b="0" i="0" dirty="0">
              <a:solidFill>
                <a:srgbClr val="000000"/>
              </a:solidFill>
              <a:effectLst/>
              <a:latin typeface="verdana"/>
            </a:endParaRPr>
          </a:p>
        </p:txBody>
      </p:sp>
    </p:spTree>
    <p:extLst>
      <p:ext uri="{BB962C8B-B14F-4D97-AF65-F5344CB8AC3E}">
        <p14:creationId xmlns:p14="http://schemas.microsoft.com/office/powerpoint/2010/main" val="63879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İnsan Haklarının Unutulduğu Yer: Doğu Türkistan - EREN ALPER YILM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0" y="2367171"/>
            <a:ext cx="9324528" cy="2123658"/>
          </a:xfrm>
          <a:prstGeom prst="rect">
            <a:avLst/>
          </a:prstGeom>
          <a:noFill/>
        </p:spPr>
        <p:txBody>
          <a:bodyPr wrap="square" rtlCol="0">
            <a:spAutoFit/>
          </a:bodyPr>
          <a:lstStyle/>
          <a:p>
            <a:pPr algn="ctr"/>
            <a:r>
              <a:rPr lang="tr-TR" sz="6600" i="1" dirty="0" smtClean="0">
                <a:solidFill>
                  <a:schemeClr val="bg1"/>
                </a:solidFill>
                <a:effectLst>
                  <a:outerShdw blurRad="38100" dist="38100" dir="2700000" algn="tl">
                    <a:srgbClr val="000000">
                      <a:alpha val="43137"/>
                    </a:srgbClr>
                  </a:outerShdw>
                </a:effectLst>
              </a:rPr>
              <a:t>GÜNÜMÜZDE DOĞU TÜRKİSTAN</a:t>
            </a:r>
            <a:endParaRPr lang="tr-TR" sz="6600"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0199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a:off x="755577" y="980728"/>
            <a:ext cx="7344816" cy="2664296"/>
          </a:xfrm>
        </p:spPr>
        <p:txBody>
          <a:bodyPr>
            <a:noAutofit/>
          </a:bodyPr>
          <a:lstStyle/>
          <a:p>
            <a:pPr algn="l"/>
            <a:r>
              <a:rPr lang="tr-TR" sz="2400" dirty="0" smtClean="0"/>
              <a:t>    Günümüzde </a:t>
            </a:r>
            <a:r>
              <a:rPr lang="tr-TR" sz="2400" dirty="0"/>
              <a:t>D</a:t>
            </a:r>
            <a:r>
              <a:rPr lang="tr-TR" sz="2400" dirty="0" smtClean="0"/>
              <a:t>oğu Türkistan, </a:t>
            </a:r>
            <a:r>
              <a:rPr lang="tr-TR" sz="2400" dirty="0"/>
              <a:t>Ç</a:t>
            </a:r>
            <a:r>
              <a:rPr lang="tr-TR" sz="2400" dirty="0" smtClean="0"/>
              <a:t>in </a:t>
            </a:r>
            <a:r>
              <a:rPr lang="tr-TR" sz="2400" dirty="0" err="1" smtClean="0"/>
              <a:t>Kominist</a:t>
            </a:r>
            <a:r>
              <a:rPr lang="tr-TR" sz="2400" dirty="0" smtClean="0"/>
              <a:t> Partisi tarafından yönetilen bir özerk bölge olmaktan fazlasıdır. Yerel halkı ‘baskılamak’ için kullanılan yöntemler, insanlık dışı bir seviyeye gelmiş, yapılan zulümler kontrolden çıkmıştır.</a:t>
            </a:r>
            <a:endParaRPr lang="tr-TR" sz="24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478" y="3284985"/>
            <a:ext cx="5359523"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533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192</TotalTime>
  <Words>983</Words>
  <Application>Microsoft Office PowerPoint</Application>
  <PresentationFormat>Ekran Gösterisi (4:3)</PresentationFormat>
  <Paragraphs>64</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Hava Akımı</vt:lpstr>
      <vt:lpstr>PowerPoint Sunusu</vt:lpstr>
      <vt:lpstr>DOĞU TÜRKİSTAN NEREDE?</vt:lpstr>
      <vt:lpstr> Doğu Türkistan Hakkında Kısa Bir Bilgilendirme</vt:lpstr>
      <vt:lpstr>  KISACA DOĞU TÜRKİSTAN TARİHİ</vt:lpstr>
      <vt:lpstr>PowerPoint Sunusu</vt:lpstr>
      <vt:lpstr>PowerPoint Sunusu</vt:lpstr>
      <vt:lpstr>PowerPoint Sunusu</vt:lpstr>
      <vt:lpstr>PowerPoint Sunusu</vt:lpstr>
      <vt:lpstr>PowerPoint Sunusu</vt:lpstr>
      <vt:lpstr>PowerPoint Sunusu</vt:lpstr>
      <vt:lpstr>Doğu Türkistan’da yaşasaydınız… </vt:lpstr>
      <vt:lpstr>PowerPoint Sunusu</vt:lpstr>
      <vt:lpstr>DAHASI…</vt:lpstr>
      <vt:lpstr>PowerPoint Sunusu</vt:lpstr>
      <vt:lpstr>SORU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Administrator</dc:creator>
  <cp:lastModifiedBy>PC</cp:lastModifiedBy>
  <cp:revision>20</cp:revision>
  <dcterms:created xsi:type="dcterms:W3CDTF">2023-11-19T12:10:14Z</dcterms:created>
  <dcterms:modified xsi:type="dcterms:W3CDTF">2023-11-19T15:32:48Z</dcterms:modified>
</cp:coreProperties>
</file>