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95637F-B69D-4B36-B40C-DCC21F582405}" v="188" dt="2025-11-30T12:49:33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37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63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291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1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9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44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4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7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6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56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9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99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CD7F9EC8-0E2C-4023-9DD1-73BEF6B80D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17870" y="978408"/>
            <a:ext cx="6126479" cy="3471672"/>
          </a:xfrm>
        </p:spPr>
        <p:txBody>
          <a:bodyPr anchor="t">
            <a:normAutofit/>
          </a:bodyPr>
          <a:lstStyle/>
          <a:p>
            <a:r>
              <a:rPr lang="tr-TR" dirty="0"/>
              <a:t>YAPAY ZEKA VE ETİK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21207" y="4737463"/>
            <a:ext cx="6123141" cy="13104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Kadir ata </a:t>
            </a:r>
          </a:p>
          <a:p>
            <a:r>
              <a:rPr lang="tr-TR" dirty="0"/>
              <a:t>Yıldırım Beyazıt Üniversitesi Bilgisayar mühendisliği</a:t>
            </a:r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6270D10B-6EA2-89DB-412E-A83B81393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6126480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Resim 3" descr="KONEV - KONEV">
            <a:extLst>
              <a:ext uri="{FF2B5EF4-FFF2-40B4-BE49-F238E27FC236}">
                <a16:creationId xmlns:a16="http://schemas.microsoft.com/office/drawing/2014/main" id="{95B01597-A9E6-1C30-9A65-7A375F447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219" y="1652113"/>
            <a:ext cx="4528232" cy="4528232"/>
          </a:xfrm>
          <a:prstGeom prst="rect">
            <a:avLst/>
          </a:prstGeom>
        </p:spPr>
      </p:pic>
      <p:sp>
        <p:nvSpPr>
          <p:cNvPr id="18" name="Rectangle 12">
            <a:extLst>
              <a:ext uri="{FF2B5EF4-FFF2-40B4-BE49-F238E27FC236}">
                <a16:creationId xmlns:a16="http://schemas.microsoft.com/office/drawing/2014/main" id="{C0301BA4-10E6-44CC-9EEC-727EDF3BC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61513" y="6300216"/>
            <a:ext cx="452183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25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1653AE3C-AC4F-907C-B473-B9A30D215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DC81933E-93BD-38CE-3C98-D10B2844C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1" y="508090"/>
            <a:ext cx="4288536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1E35EA-FB9C-AE5F-4AB8-1B3D59CC9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22976" y="611650"/>
            <a:ext cx="614476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6FCC021-54D2-9366-F870-482D4270B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4288536" cy="5376672"/>
          </a:xfrm>
        </p:spPr>
        <p:txBody>
          <a:bodyPr>
            <a:normAutofit/>
          </a:bodyPr>
          <a:lstStyle/>
          <a:p>
            <a:r>
              <a:rPr lang="tr-TR" b="0">
                <a:ea typeface="+mj-lt"/>
                <a:cs typeface="+mj-lt"/>
              </a:rPr>
              <a:t>Etik Çözüm ve Evrensel İlkeler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1E53D9-FE7D-1A92-FDC0-FE90EAE8D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2976" y="1042416"/>
            <a:ext cx="6144768" cy="53126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/>
            <a:r>
              <a:rPr lang="tr-TR" sz="1700"/>
              <a:t>Küresel Etik İlkeler</a:t>
            </a:r>
          </a:p>
          <a:p>
            <a:r>
              <a:rPr lang="tr-TR" sz="1700">
                <a:ea typeface="+mn-lt"/>
                <a:cs typeface="+mn-lt"/>
              </a:rPr>
              <a:t>Uluslararası kuruluşlar (OECD, UNESCO, AB) ve teknoloji devleri, YZ etiği için ortak bir dizi temel ilkeyi benimsemiştir:</a:t>
            </a:r>
            <a:endParaRPr lang="tr-TR" sz="1700"/>
          </a:p>
          <a:p>
            <a:r>
              <a:rPr lang="tr-TR" sz="1700" b="1">
                <a:ea typeface="+mn-lt"/>
                <a:cs typeface="+mn-lt"/>
              </a:rPr>
              <a:t>İnsan Eylemi ve Gözetimi:</a:t>
            </a:r>
            <a:r>
              <a:rPr lang="tr-TR" sz="1700">
                <a:ea typeface="+mn-lt"/>
                <a:cs typeface="+mn-lt"/>
              </a:rPr>
              <a:t> YZ sistemleri, temel hakları ihlal etmemeli ve nihai karar ve denetim her zaman insanda kalmalıdır.</a:t>
            </a:r>
            <a:endParaRPr lang="tr-TR" sz="1700"/>
          </a:p>
          <a:p>
            <a:r>
              <a:rPr lang="tr-TR" sz="1700" b="1">
                <a:ea typeface="+mn-lt"/>
                <a:cs typeface="+mn-lt"/>
              </a:rPr>
              <a:t>Güvenlik ve Sağlamlık:</a:t>
            </a:r>
            <a:r>
              <a:rPr lang="tr-TR" sz="1700">
                <a:ea typeface="+mn-lt"/>
                <a:cs typeface="+mn-lt"/>
              </a:rPr>
              <a:t> Sistemler güvenilir olmalı, öngörülemeyen sonuçlara yol açmamalı ve kasıtlı saldırılara karşı korunmalıdır (</a:t>
            </a:r>
            <a:r>
              <a:rPr lang="tr-TR" sz="1700" b="1">
                <a:ea typeface="+mn-lt"/>
                <a:cs typeface="+mn-lt"/>
              </a:rPr>
              <a:t>Zarar Vermeme</a:t>
            </a:r>
            <a:r>
              <a:rPr lang="tr-TR" sz="1700">
                <a:ea typeface="+mn-lt"/>
                <a:cs typeface="+mn-lt"/>
              </a:rPr>
              <a:t> ilkesi).</a:t>
            </a:r>
            <a:endParaRPr lang="tr-TR" sz="1700"/>
          </a:p>
          <a:p>
            <a:r>
              <a:rPr lang="tr-TR" sz="1700" b="1">
                <a:ea typeface="+mn-lt"/>
                <a:cs typeface="+mn-lt"/>
              </a:rPr>
              <a:t>Adillik:</a:t>
            </a:r>
            <a:r>
              <a:rPr lang="tr-TR" sz="1700">
                <a:ea typeface="+mn-lt"/>
                <a:cs typeface="+mn-lt"/>
              </a:rPr>
              <a:t> YZ, ayrımcılığa yol açmayacak şekilde tasarlanmalı ve herkes için eşit fırsatlar sağlamalıdır.</a:t>
            </a:r>
            <a:endParaRPr lang="tr-TR" sz="1700"/>
          </a:p>
          <a:p>
            <a:r>
              <a:rPr lang="tr-TR" sz="1700" b="1">
                <a:ea typeface="+mn-lt"/>
                <a:cs typeface="+mn-lt"/>
              </a:rPr>
              <a:t>Şeffaflık ve Açıklanabilirlik:</a:t>
            </a:r>
            <a:r>
              <a:rPr lang="tr-TR" sz="1700">
                <a:ea typeface="+mn-lt"/>
                <a:cs typeface="+mn-lt"/>
              </a:rPr>
              <a:t> Karar süreçleri anlaşılabilir ve gerektiğinde açıklanabilir olmalıdır.</a:t>
            </a:r>
            <a:endParaRPr lang="tr-TR" sz="1700"/>
          </a:p>
          <a:p>
            <a:r>
              <a:rPr lang="tr-TR" sz="1700" b="1">
                <a:ea typeface="+mn-lt"/>
                <a:cs typeface="+mn-lt"/>
              </a:rPr>
              <a:t>Hesap Verebilirlik:</a:t>
            </a:r>
            <a:r>
              <a:rPr lang="tr-TR" sz="1700">
                <a:ea typeface="+mn-lt"/>
                <a:cs typeface="+mn-lt"/>
              </a:rPr>
              <a:t> YZ sistemlerinin sonuçlarından sorumlu olacak mekanizmalar ve kurumlar oluşturulmalıdır.</a:t>
            </a:r>
            <a:endParaRPr lang="tr-TR" sz="1700"/>
          </a:p>
          <a:p>
            <a:endParaRPr lang="tr-TR" sz="1700"/>
          </a:p>
        </p:txBody>
      </p:sp>
    </p:spTree>
    <p:extLst>
      <p:ext uri="{BB962C8B-B14F-4D97-AF65-F5344CB8AC3E}">
        <p14:creationId xmlns:p14="http://schemas.microsoft.com/office/powerpoint/2010/main" val="4255282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4">
            <a:extLst>
              <a:ext uri="{FF2B5EF4-FFF2-40B4-BE49-F238E27FC236}">
                <a16:creationId xmlns:a16="http://schemas.microsoft.com/office/drawing/2014/main" id="{42C91D93-014B-66D5-D263-730212C94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6">
            <a:extLst>
              <a:ext uri="{FF2B5EF4-FFF2-40B4-BE49-F238E27FC236}">
                <a16:creationId xmlns:a16="http://schemas.microsoft.com/office/drawing/2014/main" id="{9568B8C9-6702-8441-0D92-220DE92C8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8732520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B319882-0B87-5636-9B1D-BF8D185AE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8732520" cy="1463040"/>
          </a:xfrm>
        </p:spPr>
        <p:txBody>
          <a:bodyPr>
            <a:normAutofit/>
          </a:bodyPr>
          <a:lstStyle/>
          <a:p>
            <a:r>
              <a:rPr lang="tr-TR" b="0"/>
              <a:t>Sonuç</a:t>
            </a:r>
            <a:endParaRPr lang="tr-TR" b="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C7D755-5989-9D3B-5587-91A9DF8DF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578608"/>
            <a:ext cx="8732520" cy="37673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tr-TR">
                <a:ea typeface="+mn-lt"/>
                <a:cs typeface="+mn-lt"/>
              </a:rPr>
              <a:t>Yapay zeka, gücüyle insanlığı aşma potansiyeli taşıyan bir teknolojidir. Bizim etik görevimiz, onun </a:t>
            </a:r>
            <a:r>
              <a:rPr lang="tr-TR" b="1">
                <a:ea typeface="+mn-lt"/>
                <a:cs typeface="+mn-lt"/>
              </a:rPr>
              <a:t>özgürlüğümüzü ve otonomimizi aşmasına</a:t>
            </a:r>
            <a:r>
              <a:rPr lang="tr-TR">
                <a:ea typeface="+mn-lt"/>
                <a:cs typeface="+mn-lt"/>
              </a:rPr>
              <a:t> izin vermemektir.</a:t>
            </a:r>
          </a:p>
          <a:p>
            <a:r>
              <a:rPr lang="tr-TR">
                <a:ea typeface="+mn-lt"/>
                <a:cs typeface="+mn-lt"/>
              </a:rPr>
              <a:t>Etik ve YZ ilişkisi, yalnızca </a:t>
            </a:r>
            <a:r>
              <a:rPr lang="tr-TR" b="1">
                <a:ea typeface="+mn-lt"/>
                <a:cs typeface="+mn-lt"/>
              </a:rPr>
              <a:t>teknolojinin sınırlarını çizmek</a:t>
            </a:r>
            <a:r>
              <a:rPr lang="tr-TR">
                <a:ea typeface="+mn-lt"/>
                <a:cs typeface="+mn-lt"/>
              </a:rPr>
              <a:t> değil, aynı zamanda </a:t>
            </a:r>
            <a:r>
              <a:rPr lang="tr-TR" b="1">
                <a:ea typeface="+mn-lt"/>
                <a:cs typeface="+mn-lt"/>
              </a:rPr>
              <a:t>kendi değerlerimizi</a:t>
            </a:r>
            <a:r>
              <a:rPr lang="tr-TR">
                <a:ea typeface="+mn-lt"/>
                <a:cs typeface="+mn-lt"/>
              </a:rPr>
              <a:t> yeniden tanımlamak anlamına gelir. Adil ve sorumlu bir YZ geleceği, algoritmaların değil, </a:t>
            </a:r>
            <a:r>
              <a:rPr lang="tr-TR" b="1">
                <a:ea typeface="+mn-lt"/>
                <a:cs typeface="+mn-lt"/>
              </a:rPr>
              <a:t>bizim</a:t>
            </a:r>
            <a:r>
              <a:rPr lang="tr-TR">
                <a:ea typeface="+mn-lt"/>
                <a:cs typeface="+mn-lt"/>
              </a:rPr>
              <a:t> irademizle inşa edilecektir.</a:t>
            </a:r>
          </a:p>
          <a:p>
            <a:pPr marL="0" indent="0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50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1653AE3C-AC4F-907C-B473-B9A30D215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DC81933E-93BD-38CE-3C98-D10B2844C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1" y="508090"/>
            <a:ext cx="4288536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AB1E35EA-FB9C-AE5F-4AB8-1B3D59CC9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22976" y="611650"/>
            <a:ext cx="614476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C85D2EC-6DDA-1954-E4BE-16DEE3D09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4288536" cy="5376672"/>
          </a:xfrm>
        </p:spPr>
        <p:txBody>
          <a:bodyPr>
            <a:normAutofit/>
          </a:bodyPr>
          <a:lstStyle/>
          <a:p>
            <a:r>
              <a:rPr lang="tr-TR" dirty="0"/>
              <a:t>Yapay zeka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FB90EB-3DC7-F25E-990D-CF84536FE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2976" y="1042416"/>
            <a:ext cx="6144768" cy="53126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/>
            <a:r>
              <a:rPr lang="tr-TR" dirty="0">
                <a:ea typeface="+mn-lt"/>
                <a:cs typeface="+mn-lt"/>
              </a:rPr>
              <a:t>Yapay zekâ, </a:t>
            </a:r>
            <a:r>
              <a:rPr lang="tr-TR" b="1" dirty="0">
                <a:ea typeface="+mn-lt"/>
                <a:cs typeface="+mn-lt"/>
              </a:rPr>
              <a:t>hesaplama sistemlerinin, öğrenme, akıl yürütme, problem çözme, algılama ve karar verme</a:t>
            </a:r>
            <a:r>
              <a:rPr lang="tr-TR" dirty="0">
                <a:ea typeface="+mn-lt"/>
                <a:cs typeface="+mn-lt"/>
              </a:rPr>
              <a:t> gibi normalde </a:t>
            </a:r>
            <a:r>
              <a:rPr lang="tr-TR" b="1" dirty="0">
                <a:ea typeface="+mn-lt"/>
                <a:cs typeface="+mn-lt"/>
              </a:rPr>
              <a:t>insan zekâsıyla ilişkilendirilen görevleri</a:t>
            </a:r>
            <a:r>
              <a:rPr lang="tr-TR" dirty="0">
                <a:ea typeface="+mn-lt"/>
                <a:cs typeface="+mn-lt"/>
              </a:rPr>
              <a:t> yerine getirme yeteneğidir.</a:t>
            </a:r>
            <a:endParaRPr lang="tr-TR" dirty="0"/>
          </a:p>
          <a:p>
            <a:r>
              <a:rPr lang="tr-TR">
                <a:ea typeface="+mn-lt"/>
                <a:cs typeface="+mn-lt"/>
              </a:rPr>
              <a:t>Başka bir deyişle, insan zekâsının bazı yönlerini taklit edebilen, bilgisayar sistemi ve algoritma oluşturma bilimidir.</a:t>
            </a:r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869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1653AE3C-AC4F-907C-B473-B9A30D215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81933E-93BD-38CE-3C98-D10B2844C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1" y="508090"/>
            <a:ext cx="4288536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1E35EA-FB9C-AE5F-4AB8-1B3D59CC9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22976" y="611650"/>
            <a:ext cx="614476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5B75A99-403F-D589-7D5C-0C366B0A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4288536" cy="5376672"/>
          </a:xfrm>
        </p:spPr>
        <p:txBody>
          <a:bodyPr>
            <a:normAutofit/>
          </a:bodyPr>
          <a:lstStyle/>
          <a:p>
            <a:r>
              <a:rPr lang="tr-TR" dirty="0"/>
              <a:t>Yapay zeka nasıl çalışır?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FFFE56-D8E1-0EF9-C157-785585F96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2976" y="1042416"/>
            <a:ext cx="6144768" cy="53126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00000"/>
              </a:lnSpc>
            </a:pPr>
            <a:r>
              <a:rPr lang="tr-TR" dirty="0">
                <a:ea typeface="+mn-lt"/>
                <a:cs typeface="+mn-lt"/>
              </a:rPr>
              <a:t>Yapay zekâ sistemleri genellikle büyük miktarda veriye ihtiyaç duyar. Bu verileri işler, aralarındaki kalıpları (örüntüleri) ve ilişkileri analiz eder. Bu analizler sonucunda elde edilen modelleri kullanarak yeni durumlar hakkında </a:t>
            </a:r>
            <a:r>
              <a:rPr lang="tr-TR" b="1" dirty="0">
                <a:ea typeface="+mn-lt"/>
                <a:cs typeface="+mn-lt"/>
              </a:rPr>
              <a:t>tahminlerde bulunabilir</a:t>
            </a:r>
            <a:r>
              <a:rPr lang="tr-TR" dirty="0">
                <a:ea typeface="+mn-lt"/>
                <a:cs typeface="+mn-lt"/>
              </a:rPr>
              <a:t> veya </a:t>
            </a:r>
            <a:r>
              <a:rPr lang="tr-TR" b="1" dirty="0">
                <a:ea typeface="+mn-lt"/>
                <a:cs typeface="+mn-lt"/>
              </a:rPr>
              <a:t>kararlar alabilir</a:t>
            </a:r>
            <a:r>
              <a:rPr lang="tr-TR" dirty="0">
                <a:ea typeface="+mn-lt"/>
                <a:cs typeface="+mn-lt"/>
              </a:rPr>
              <a:t>.</a:t>
            </a:r>
            <a:endParaRPr lang="tr-TR"/>
          </a:p>
          <a:p>
            <a:pPr>
              <a:lnSpc>
                <a:spcPct val="100000"/>
              </a:lnSpc>
            </a:pPr>
            <a:r>
              <a:rPr lang="tr-TR">
                <a:ea typeface="+mn-lt"/>
                <a:cs typeface="+mn-lt"/>
              </a:rPr>
              <a:t>Yapay zekanın en önemli alt alanları arasında şunlar yer alır:</a:t>
            </a:r>
            <a:endParaRPr lang="tr-TR"/>
          </a:p>
          <a:p>
            <a:pPr>
              <a:lnSpc>
                <a:spcPct val="100000"/>
              </a:lnSpc>
            </a:pPr>
            <a:r>
              <a:rPr lang="tr-TR" b="1">
                <a:ea typeface="+mn-lt"/>
                <a:cs typeface="+mn-lt"/>
              </a:rPr>
              <a:t>Makine Öğrenmesi (Machine Learning):</a:t>
            </a:r>
            <a:r>
              <a:rPr lang="tr-TR">
                <a:ea typeface="+mn-lt"/>
                <a:cs typeface="+mn-lt"/>
              </a:rPr>
              <a:t> Sistemlerin, verilerdeki kalıpları belirlemek için algoritmaları kullanarak otomatik olarak öğrenmesini sağlayan temel tekniktir.</a:t>
            </a:r>
            <a:endParaRPr lang="tr-TR"/>
          </a:p>
          <a:p>
            <a:pPr>
              <a:lnSpc>
                <a:spcPct val="100000"/>
              </a:lnSpc>
            </a:pPr>
            <a:r>
              <a:rPr lang="tr-TR" b="1">
                <a:ea typeface="+mn-lt"/>
                <a:cs typeface="+mn-lt"/>
              </a:rPr>
              <a:t>Derin Öğrenme (</a:t>
            </a:r>
            <a:r>
              <a:rPr lang="tr-TR" b="1" err="1">
                <a:ea typeface="+mn-lt"/>
                <a:cs typeface="+mn-lt"/>
              </a:rPr>
              <a:t>Deep</a:t>
            </a:r>
            <a:r>
              <a:rPr lang="tr-TR" b="1">
                <a:ea typeface="+mn-lt"/>
                <a:cs typeface="+mn-lt"/>
              </a:rPr>
              <a:t> Learning):</a:t>
            </a:r>
            <a:r>
              <a:rPr lang="tr-TR">
                <a:ea typeface="+mn-lt"/>
                <a:cs typeface="+mn-lt"/>
              </a:rPr>
              <a:t> Çok katmanlı yapay sinir ağlarını kullanarak daha karmaşık görevleri yerine getiren, Makine Öğrenmesinin daha gelişmiş bir biçimidir.</a:t>
            </a:r>
            <a:endParaRPr lang="tr-TR"/>
          </a:p>
          <a:p>
            <a:pPr>
              <a:lnSpc>
                <a:spcPct val="100000"/>
              </a:lnSpc>
            </a:pPr>
            <a:r>
              <a:rPr lang="tr-TR" b="1" dirty="0">
                <a:ea typeface="+mn-lt"/>
                <a:cs typeface="+mn-lt"/>
              </a:rPr>
              <a:t>Doğal Dil İşleme (Natural Language </a:t>
            </a:r>
            <a:r>
              <a:rPr lang="tr-TR" b="1" dirty="0" err="1">
                <a:ea typeface="+mn-lt"/>
                <a:cs typeface="+mn-lt"/>
              </a:rPr>
              <a:t>Processing</a:t>
            </a:r>
            <a:r>
              <a:rPr lang="tr-TR" b="1" dirty="0">
                <a:ea typeface="+mn-lt"/>
                <a:cs typeface="+mn-lt"/>
              </a:rPr>
              <a:t> - NLP):</a:t>
            </a:r>
            <a:r>
              <a:rPr lang="tr-TR" dirty="0">
                <a:ea typeface="+mn-lt"/>
                <a:cs typeface="+mn-lt"/>
              </a:rPr>
              <a:t> Makinelerin insan dilini (konuşma veya yazı) anlamasını, yorumlamasını ve üretmesini sağlayan </a:t>
            </a:r>
            <a:r>
              <a:rPr lang="tr-TR" dirty="0" err="1">
                <a:ea typeface="+mn-lt"/>
                <a:cs typeface="+mn-lt"/>
              </a:rPr>
              <a:t>aland</a:t>
            </a:r>
            <a:endParaRPr lang="tr-TR" err="1"/>
          </a:p>
          <a:p>
            <a:pPr>
              <a:lnSpc>
                <a:spcPct val="100000"/>
              </a:lnSpc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575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CBA8AE-4EFA-F03D-F95B-3EF5E9582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Etik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B356CD-E27D-37C4-D845-9C7555BD8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/>
            <a:r>
              <a:rPr lang="tr-TR" dirty="0">
                <a:ea typeface="+mn-lt"/>
                <a:cs typeface="+mn-lt"/>
              </a:rPr>
              <a:t>Etik, genel olarak </a:t>
            </a:r>
            <a:r>
              <a:rPr lang="tr-TR" b="1" dirty="0">
                <a:ea typeface="+mn-lt"/>
                <a:cs typeface="+mn-lt"/>
              </a:rPr>
              <a:t>doğru davranışlarda bulunmak, iyi bir insan olmak ve insani değerler hakkında düşünme pratiğidir.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Tanım:</a:t>
            </a:r>
            <a:r>
              <a:rPr lang="tr-TR" dirty="0">
                <a:ea typeface="+mn-lt"/>
                <a:cs typeface="+mn-lt"/>
              </a:rPr>
              <a:t> Etik, bireysel ve toplumsal ilişkilerin temelini oluşturan </a:t>
            </a:r>
            <a:r>
              <a:rPr lang="tr-TR" b="1" dirty="0">
                <a:ea typeface="+mn-lt"/>
                <a:cs typeface="+mn-lt"/>
              </a:rPr>
              <a:t>değerleri, normları ve kuralları</a:t>
            </a:r>
            <a:r>
              <a:rPr lang="tr-TR" dirty="0">
                <a:ea typeface="+mn-lt"/>
                <a:cs typeface="+mn-lt"/>
              </a:rPr>
              <a:t>, yani insan eylemlerini </a:t>
            </a:r>
            <a:r>
              <a:rPr lang="tr-TR" b="1" dirty="0">
                <a:ea typeface="+mn-lt"/>
                <a:cs typeface="+mn-lt"/>
              </a:rPr>
              <a:t>"iyi" ve "kötü," "doğru" ve "yanlış"</a:t>
            </a:r>
            <a:r>
              <a:rPr lang="tr-TR" dirty="0">
                <a:ea typeface="+mn-lt"/>
                <a:cs typeface="+mn-lt"/>
              </a:rPr>
              <a:t> gibi kavramlar açısından sistematik olarak inceleyen felsefe dalıdır.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Köken:</a:t>
            </a:r>
            <a:r>
              <a:rPr lang="tr-TR" dirty="0">
                <a:ea typeface="+mn-lt"/>
                <a:cs typeface="+mn-lt"/>
              </a:rPr>
              <a:t> Kelime, </a:t>
            </a:r>
            <a:r>
              <a:rPr lang="tr-TR" dirty="0" err="1">
                <a:ea typeface="+mn-lt"/>
                <a:cs typeface="+mn-lt"/>
              </a:rPr>
              <a:t>Yunanca'da</a:t>
            </a:r>
            <a:r>
              <a:rPr lang="tr-TR" dirty="0">
                <a:ea typeface="+mn-lt"/>
                <a:cs typeface="+mn-lt"/>
              </a:rPr>
              <a:t> "kişilik, karakter, alışkanlık" anlamına gelen </a:t>
            </a:r>
            <a:r>
              <a:rPr lang="tr-TR" b="1" dirty="0">
                <a:ea typeface="+mn-lt"/>
                <a:cs typeface="+mn-lt"/>
              </a:rPr>
              <a:t>"</a:t>
            </a:r>
            <a:r>
              <a:rPr lang="tr-TR" b="1" dirty="0" err="1">
                <a:ea typeface="+mn-lt"/>
                <a:cs typeface="+mn-lt"/>
              </a:rPr>
              <a:t>ethos</a:t>
            </a:r>
            <a:r>
              <a:rPr lang="tr-TR" b="1" dirty="0">
                <a:ea typeface="+mn-lt"/>
                <a:cs typeface="+mn-lt"/>
              </a:rPr>
              <a:t>"</a:t>
            </a:r>
            <a:r>
              <a:rPr lang="tr-TR" dirty="0">
                <a:ea typeface="+mn-lt"/>
                <a:cs typeface="+mn-lt"/>
              </a:rPr>
              <a:t> sözcüğünden türemiştir.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3500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7">
            <a:extLst>
              <a:ext uri="{FF2B5EF4-FFF2-40B4-BE49-F238E27FC236}">
                <a16:creationId xmlns:a16="http://schemas.microsoft.com/office/drawing/2014/main" id="{EEF92585-7A99-6108-9663-8C5903274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EFCFA8F-6E25-C6F4-B485-E72EADBDA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976" y="2240280"/>
            <a:ext cx="4389120" cy="2468880"/>
          </a:xfrm>
        </p:spPr>
        <p:txBody>
          <a:bodyPr>
            <a:noAutofit/>
          </a:bodyPr>
          <a:lstStyle/>
          <a:p>
            <a:r>
              <a:rPr lang="tr-TR" sz="5400" b="0" dirty="0">
                <a:ea typeface="+mj-lt"/>
                <a:cs typeface="+mj-lt"/>
              </a:rPr>
              <a:t>Yapay Zekanın Dört Temel Etik Sorunu</a:t>
            </a:r>
            <a:endParaRPr lang="tr-TR" sz="540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FA1517-A7D4-5C7F-375B-F92121E2A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448" y="2331720"/>
            <a:ext cx="5266944" cy="34472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2400" dirty="0">
                <a:ea typeface="+mn-lt"/>
                <a:cs typeface="+mn-lt"/>
              </a:rPr>
              <a:t>A. Önyargı (</a:t>
            </a:r>
            <a:r>
              <a:rPr lang="tr-TR" sz="2400" err="1">
                <a:ea typeface="+mn-lt"/>
                <a:cs typeface="+mn-lt"/>
              </a:rPr>
              <a:t>Bias</a:t>
            </a:r>
            <a:r>
              <a:rPr lang="tr-TR" sz="2400" dirty="0">
                <a:ea typeface="+mn-lt"/>
                <a:cs typeface="+mn-lt"/>
              </a:rPr>
              <a:t>) ve Adalet</a:t>
            </a:r>
          </a:p>
          <a:p>
            <a:r>
              <a:rPr lang="tr-TR" sz="2400" dirty="0">
                <a:ea typeface="+mn-lt"/>
                <a:cs typeface="+mn-lt"/>
              </a:rPr>
              <a:t>B. Şeffaflık ve </a:t>
            </a:r>
            <a:r>
              <a:rPr lang="tr-TR" sz="2400" err="1">
                <a:ea typeface="+mn-lt"/>
                <a:cs typeface="+mn-lt"/>
              </a:rPr>
              <a:t>Açıklanabilirlik</a:t>
            </a:r>
            <a:r>
              <a:rPr lang="tr-TR" sz="2400" dirty="0">
                <a:ea typeface="+mn-lt"/>
                <a:cs typeface="+mn-lt"/>
              </a:rPr>
              <a:t> </a:t>
            </a:r>
          </a:p>
          <a:p>
            <a:r>
              <a:rPr lang="tr-TR" sz="2400" dirty="0">
                <a:ea typeface="+mn-lt"/>
                <a:cs typeface="+mn-lt"/>
              </a:rPr>
              <a:t>C. Gizlilik, Gözetim ve Veri Güvenliği</a:t>
            </a:r>
          </a:p>
          <a:p>
            <a:r>
              <a:rPr lang="tr-TR" sz="2400" dirty="0">
                <a:ea typeface="+mn-lt"/>
                <a:cs typeface="+mn-lt"/>
              </a:rPr>
              <a:t>D. Sorumluluk ve Hesap Verebilirlik</a:t>
            </a: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2294094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53AE3C-AC4F-907C-B473-B9A30D215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81933E-93BD-38CE-3C98-D10B2844C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1" y="508090"/>
            <a:ext cx="4288536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1E35EA-FB9C-AE5F-4AB8-1B3D59CC9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22976" y="611650"/>
            <a:ext cx="614476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87F1A75-74C6-5268-6014-4BFDF7C60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4288536" cy="5376672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1000"/>
              </a:spcBef>
              <a:buFont typeface="Arial,Sans-Serif"/>
              <a:buChar char="•"/>
            </a:pPr>
            <a:r>
              <a:rPr lang="tr-TR" b="0" dirty="0"/>
              <a:t>A. Önyargı (</a:t>
            </a:r>
            <a:r>
              <a:rPr lang="tr-TR" b="0" dirty="0" err="1"/>
              <a:t>Bias</a:t>
            </a:r>
            <a:r>
              <a:rPr lang="tr-TR" b="0" dirty="0"/>
              <a:t>) ve Adalet</a:t>
            </a:r>
            <a:endParaRPr lang="tr-TR" dirty="0"/>
          </a:p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58CDC-D789-5AB0-8F8F-977F9DA59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2976" y="1042416"/>
            <a:ext cx="6144768" cy="53126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/>
            <a:r>
              <a:rPr lang="tr-TR" dirty="0">
                <a:ea typeface="+mn-lt"/>
                <a:cs typeface="+mn-lt"/>
              </a:rPr>
              <a:t>YZ modelleri tarafsız değildir. Onlar, </a:t>
            </a:r>
            <a:r>
              <a:rPr lang="tr-TR" b="1" dirty="0">
                <a:ea typeface="+mn-lt"/>
                <a:cs typeface="+mn-lt"/>
              </a:rPr>
              <a:t>eğitildikleri verilerin yansımasıdır</a:t>
            </a:r>
            <a:r>
              <a:rPr lang="tr-TR" dirty="0">
                <a:ea typeface="+mn-lt"/>
                <a:cs typeface="+mn-lt"/>
              </a:rPr>
              <a:t>. Eğer bu veriler, toplumsal önyargıları (ırk, cinsiyet, sosyoekonomik durum vb.) içeriyorsa, YZ sistemi bu önyargıları öğrenir ve hatta pekiştirir.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Vaka Örneği:</a:t>
            </a:r>
            <a:r>
              <a:rPr lang="tr-TR" dirty="0">
                <a:ea typeface="+mn-lt"/>
                <a:cs typeface="+mn-lt"/>
              </a:rPr>
              <a:t> Bir işe alım algoritması, geçmişte erkek adayların ağırlıklı olduğu verilerle eğitildiğinde, kadın adayları otomatik olarak dezavantajlı konuma düşürmüş, böylece ayrımcılığı </a:t>
            </a:r>
            <a:r>
              <a:rPr lang="tr-TR" b="1" dirty="0">
                <a:ea typeface="+mn-lt"/>
                <a:cs typeface="+mn-lt"/>
              </a:rPr>
              <a:t>otomatikleştirmiştir</a:t>
            </a:r>
            <a:r>
              <a:rPr lang="tr-TR" dirty="0">
                <a:ea typeface="+mn-lt"/>
                <a:cs typeface="+mn-lt"/>
              </a:rPr>
              <a:t>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Sonuç:</a:t>
            </a:r>
            <a:r>
              <a:rPr lang="tr-TR" dirty="0">
                <a:ea typeface="+mn-lt"/>
                <a:cs typeface="+mn-lt"/>
              </a:rPr>
              <a:t> YZ, adaletsiz sonuçları hızla ölçeklendirir. Bu, sistemlerin </a:t>
            </a:r>
            <a:r>
              <a:rPr lang="tr-TR" b="1" dirty="0">
                <a:ea typeface="+mn-lt"/>
                <a:cs typeface="+mn-lt"/>
              </a:rPr>
              <a:t>adil</a:t>
            </a:r>
            <a:r>
              <a:rPr lang="tr-TR" dirty="0">
                <a:ea typeface="+mn-lt"/>
                <a:cs typeface="+mn-lt"/>
              </a:rPr>
              <a:t> ve </a:t>
            </a:r>
            <a:r>
              <a:rPr lang="tr-TR" b="1" dirty="0">
                <a:ea typeface="+mn-lt"/>
                <a:cs typeface="+mn-lt"/>
              </a:rPr>
              <a:t>eşitlikçi</a:t>
            </a:r>
            <a:r>
              <a:rPr lang="tr-TR" dirty="0">
                <a:ea typeface="+mn-lt"/>
                <a:cs typeface="+mn-lt"/>
              </a:rPr>
              <a:t> olmasını sağlamak için veri seçimi ve model test aşamalarına etik denetimin entegre edilmesini zorunlu kılar.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7691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7E29FE-3A77-4E1E-9EBE-F81287B7A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 dirty="0"/>
              <a:t>B. Şeffaflık ve </a:t>
            </a:r>
            <a:r>
              <a:rPr lang="tr-TR" sz="3200" b="0" err="1"/>
              <a:t>Açıklanabilirlik</a:t>
            </a:r>
            <a:r>
              <a:rPr lang="tr-TR" sz="3200" b="0" dirty="0"/>
              <a:t> </a:t>
            </a:r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759B5D-39DD-C91C-496A-5AB465334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/>
            <a:r>
              <a:rPr lang="tr-TR" dirty="0">
                <a:ea typeface="+mn-lt"/>
                <a:cs typeface="+mn-lt"/>
              </a:rPr>
              <a:t>Özellikle </a:t>
            </a:r>
            <a:r>
              <a:rPr lang="tr-TR" b="1" dirty="0">
                <a:ea typeface="+mn-lt"/>
                <a:cs typeface="+mn-lt"/>
              </a:rPr>
              <a:t>Derin Öğrenme</a:t>
            </a:r>
            <a:r>
              <a:rPr lang="tr-TR" dirty="0">
                <a:ea typeface="+mn-lt"/>
                <a:cs typeface="+mn-lt"/>
              </a:rPr>
              <a:t> modelleri son derece karmaşıktır ve genellikle "Kara Kutu" olarak adlandırılır. Bir </a:t>
            </a:r>
            <a:r>
              <a:rPr lang="tr-TR" dirty="0" err="1">
                <a:ea typeface="+mn-lt"/>
                <a:cs typeface="+mn-lt"/>
              </a:rPr>
              <a:t>YZ'nın</a:t>
            </a:r>
            <a:r>
              <a:rPr lang="tr-TR" dirty="0">
                <a:ea typeface="+mn-lt"/>
                <a:cs typeface="+mn-lt"/>
              </a:rPr>
              <a:t> bir karara neden ve nasıl ulaştığını anlamak zor olabilir.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Örnek:</a:t>
            </a:r>
            <a:r>
              <a:rPr lang="tr-TR" dirty="0">
                <a:ea typeface="+mn-lt"/>
                <a:cs typeface="+mn-lt"/>
              </a:rPr>
              <a:t> Banka, bir kişinin kredi başvurusunu reddedebilir, ancak YZ sistemi bu kararı hangi parametrelere dayanarak verdiğini açıklayamazsa, kişi itiraz etme veya hatayı düzeltme şansına sahip olamaz. Bu durum, </a:t>
            </a:r>
            <a:r>
              <a:rPr lang="tr-TR" b="1" dirty="0">
                <a:ea typeface="+mn-lt"/>
                <a:cs typeface="+mn-lt"/>
              </a:rPr>
              <a:t>güveni</a:t>
            </a:r>
            <a:r>
              <a:rPr lang="tr-TR" dirty="0">
                <a:ea typeface="+mn-lt"/>
                <a:cs typeface="+mn-lt"/>
              </a:rPr>
              <a:t> zedeler.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İhtiyaç:</a:t>
            </a:r>
            <a:r>
              <a:rPr lang="tr-TR" dirty="0">
                <a:ea typeface="+mn-lt"/>
                <a:cs typeface="+mn-lt"/>
              </a:rPr>
              <a:t> </a:t>
            </a:r>
            <a:r>
              <a:rPr lang="tr-TR" b="1" dirty="0">
                <a:ea typeface="+mn-lt"/>
                <a:cs typeface="+mn-lt"/>
              </a:rPr>
              <a:t>Açıklanabilir Yapay Zeka (XAI)</a:t>
            </a:r>
            <a:r>
              <a:rPr lang="tr-TR" dirty="0">
                <a:ea typeface="+mn-lt"/>
                <a:cs typeface="+mn-lt"/>
              </a:rPr>
              <a:t> çözümleri, YZ kararlarının mantığını insan dilinde sunarak </a:t>
            </a:r>
            <a:r>
              <a:rPr lang="tr-TR" b="1" dirty="0">
                <a:ea typeface="+mn-lt"/>
                <a:cs typeface="+mn-lt"/>
              </a:rPr>
              <a:t>hesap verebilirliği</a:t>
            </a:r>
            <a:r>
              <a:rPr lang="tr-TR" dirty="0">
                <a:ea typeface="+mn-lt"/>
                <a:cs typeface="+mn-lt"/>
              </a:rPr>
              <a:t> artırmayı hedefler.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4660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1CD951-6F8F-918B-FF92-A962B4F61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 dirty="0">
                <a:ea typeface="+mj-lt"/>
                <a:cs typeface="+mj-lt"/>
              </a:rPr>
              <a:t>C. Gizlilik, Gözetim ve Veri Güvenliği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D42BFC-E47B-978E-3173-D72F44ACE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/>
            <a:r>
              <a:rPr lang="tr-TR" dirty="0">
                <a:ea typeface="+mn-lt"/>
                <a:cs typeface="+mn-lt"/>
              </a:rPr>
              <a:t>YZ, etkin çalışmak için muazzam miktarda veriye ihtiyaç duyar. Bu durum, bireylerin kişisel verilerinin toplanması, saklanması ve kullanılması ile ilgili ciddi </a:t>
            </a:r>
            <a:r>
              <a:rPr lang="tr-TR" b="1" dirty="0">
                <a:ea typeface="+mn-lt"/>
                <a:cs typeface="+mn-lt"/>
              </a:rPr>
              <a:t>gizlilik riskleri</a:t>
            </a:r>
            <a:r>
              <a:rPr lang="tr-TR" dirty="0">
                <a:ea typeface="+mn-lt"/>
                <a:cs typeface="+mn-lt"/>
              </a:rPr>
              <a:t> yaratır.</a:t>
            </a:r>
            <a:endParaRPr lang="tr-TR"/>
          </a:p>
          <a:p>
            <a:r>
              <a:rPr lang="tr-TR" b="1" dirty="0">
                <a:ea typeface="+mn-lt"/>
                <a:cs typeface="+mn-lt"/>
              </a:rPr>
              <a:t>Risk:</a:t>
            </a:r>
            <a:r>
              <a:rPr lang="tr-TR" dirty="0">
                <a:ea typeface="+mn-lt"/>
                <a:cs typeface="+mn-lt"/>
              </a:rPr>
              <a:t> Büyük ölçekli yüz tanıma teknolojileri ve kitlesel gözetim uygulamaları, bireysel özgürlükleri ve mahremiyeti tehdit edebilir. Toplanan veriler kötü niyetli amaçlar için veya hukuki izin olmaksızın kullanılabilir.</a:t>
            </a:r>
            <a:endParaRPr lang="tr-TR"/>
          </a:p>
          <a:p>
            <a:r>
              <a:rPr lang="tr-TR" b="1" dirty="0">
                <a:ea typeface="+mn-lt"/>
                <a:cs typeface="+mn-lt"/>
              </a:rPr>
              <a:t>Çözüm:</a:t>
            </a:r>
            <a:r>
              <a:rPr lang="tr-TR" dirty="0">
                <a:ea typeface="+mn-lt"/>
                <a:cs typeface="+mn-lt"/>
              </a:rPr>
              <a:t> </a:t>
            </a:r>
            <a:r>
              <a:rPr lang="tr-TR" b="1" dirty="0">
                <a:ea typeface="+mn-lt"/>
                <a:cs typeface="+mn-lt"/>
              </a:rPr>
              <a:t>Gizlilik Korumalı Hesaplama</a:t>
            </a:r>
            <a:r>
              <a:rPr lang="tr-TR" dirty="0">
                <a:ea typeface="+mn-lt"/>
                <a:cs typeface="+mn-lt"/>
              </a:rPr>
              <a:t> yöntemleri ve katı veri koruma düzenlemeleri (GDPR gibi) bu riskleri azaltmak için hayati öneme sahiptir.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2016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3C753E-5412-CA78-EB41-1573E7751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 dirty="0">
                <a:ea typeface="+mj-lt"/>
                <a:cs typeface="+mj-lt"/>
              </a:rPr>
              <a:t>D. Sorumluluk ve Hesap Verebilirlik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FF7762-307B-14B7-4851-FB8713F37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/>
            <a:r>
              <a:rPr lang="tr-TR" dirty="0">
                <a:ea typeface="+mn-lt"/>
                <a:cs typeface="+mn-lt"/>
              </a:rPr>
              <a:t>Otonom sistemler (sürücüsüz araçlar, robotik cerrahi sistemleri) bir hata yaptığında veya bir zarara neden olduğunda, hukuki ve etik olarak </a:t>
            </a:r>
            <a:r>
              <a:rPr lang="tr-TR" b="1" dirty="0">
                <a:ea typeface="+mn-lt"/>
                <a:cs typeface="+mn-lt"/>
              </a:rPr>
              <a:t>kimin sorumlu</a:t>
            </a:r>
            <a:r>
              <a:rPr lang="tr-TR" dirty="0">
                <a:ea typeface="+mn-lt"/>
                <a:cs typeface="+mn-lt"/>
              </a:rPr>
              <a:t> tutulacağı belirsizdir.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İkilem:</a:t>
            </a:r>
            <a:r>
              <a:rPr lang="tr-TR" dirty="0">
                <a:ea typeface="+mn-lt"/>
                <a:cs typeface="+mn-lt"/>
              </a:rPr>
              <a:t> Kaza yapan bir sürücüsüz araçta sorumluluk; aracın sahibinde mi, yazılımı geliştiren mühendiste mi, yoksa YZ sistemi adına karar veren geliştirici şirkette midir?</a:t>
            </a:r>
            <a:endParaRPr lang="tr-TR" dirty="0"/>
          </a:p>
          <a:p>
            <a:r>
              <a:rPr lang="tr-TR" b="1" dirty="0">
                <a:ea typeface="+mn-lt"/>
                <a:cs typeface="+mn-lt"/>
              </a:rPr>
              <a:t>İhtiyaç:</a:t>
            </a:r>
            <a:r>
              <a:rPr lang="tr-TR" dirty="0">
                <a:ea typeface="+mn-lt"/>
                <a:cs typeface="+mn-lt"/>
              </a:rPr>
              <a:t> Geleneksel hukuk sistemleri, bu yeni özerklik seviyesini kapsayacak şekilde yeniden tanımlanmalıdır. Sorumluluk, sistemin tasarımından, testinden ve dağıtımından sorumlu olan taraflara net bir şekilde atanmalıdır.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9717497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GestaltVTI</vt:lpstr>
      <vt:lpstr>YAPAY ZEKA VE ETİK </vt:lpstr>
      <vt:lpstr>Yapay zeka nedir?</vt:lpstr>
      <vt:lpstr>Yapay zeka nasıl çalışır?</vt:lpstr>
      <vt:lpstr>Etik nedir?</vt:lpstr>
      <vt:lpstr>Yapay Zekanın Dört Temel Etik Sorunu</vt:lpstr>
      <vt:lpstr>A. Önyargı (Bias) ve Adalet </vt:lpstr>
      <vt:lpstr>B. Şeffaflık ve Açıklanabilirlik </vt:lpstr>
      <vt:lpstr>C. Gizlilik, Gözetim ve Veri Güvenliği</vt:lpstr>
      <vt:lpstr>D. Sorumluluk ve Hesap Verebilirlik</vt:lpstr>
      <vt:lpstr>Etik Çözüm ve Evrensel İlkeler</vt:lpstr>
      <vt:lpstr>Sonuç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79</cp:revision>
  <dcterms:created xsi:type="dcterms:W3CDTF">2025-11-30T12:27:32Z</dcterms:created>
  <dcterms:modified xsi:type="dcterms:W3CDTF">2025-11-30T12:50:15Z</dcterms:modified>
</cp:coreProperties>
</file>