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2" r:id="rId24"/>
    <p:sldId id="279" r:id="rId25"/>
    <p:sldId id="280" r:id="rId26"/>
    <p:sldId id="281"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DCD7"/>
    <a:srgbClr val="F7B879"/>
    <a:srgbClr val="D67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a:xfrm>
            <a:off x="5332412" y="5883275"/>
            <a:ext cx="4324044" cy="365125"/>
          </a:xfrm>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246245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199879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408472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2661837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2582867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3320516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38724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14270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374805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10951856" y="5867131"/>
            <a:ext cx="551167" cy="365125"/>
          </a:xfrm>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64297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272962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296079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146831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69263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122443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177154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07D92E-046D-40FC-9DBA-C3567F49E265}" type="datetimeFigureOut">
              <a:rPr lang="tr-TR" smtClean="0"/>
              <a:t>14.11.2020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047CAB92-214C-4299-BDA9-95DDBE792CD4}" type="slidenum">
              <a:rPr lang="tr-TR" smtClean="0"/>
              <a:t>‹#›</a:t>
            </a:fld>
            <a:endParaRPr lang="tr-TR" dirty="0"/>
          </a:p>
        </p:txBody>
      </p:sp>
    </p:spTree>
    <p:extLst>
      <p:ext uri="{BB962C8B-B14F-4D97-AF65-F5344CB8AC3E}">
        <p14:creationId xmlns:p14="http://schemas.microsoft.com/office/powerpoint/2010/main" val="108159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07D92E-046D-40FC-9DBA-C3567F49E265}" type="datetimeFigureOut">
              <a:rPr lang="tr-TR" smtClean="0"/>
              <a:t>14.11.2020</a:t>
            </a:fld>
            <a:endParaRPr lang="tr-TR"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7CAB92-214C-4299-BDA9-95DDBE792CD4}" type="slidenum">
              <a:rPr lang="tr-TR" smtClean="0"/>
              <a:t>‹#›</a:t>
            </a:fld>
            <a:endParaRPr lang="tr-TR" dirty="0"/>
          </a:p>
        </p:txBody>
      </p:sp>
    </p:spTree>
    <p:extLst>
      <p:ext uri="{BB962C8B-B14F-4D97-AF65-F5344CB8AC3E}">
        <p14:creationId xmlns:p14="http://schemas.microsoft.com/office/powerpoint/2010/main" val="28668758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30690" y="590509"/>
            <a:ext cx="9435302" cy="796227"/>
          </a:xfrm>
        </p:spPr>
        <p:txBody>
          <a:bodyPr>
            <a:normAutofit fontScale="90000"/>
          </a:bodyPr>
          <a:lstStyle/>
          <a:p>
            <a:r>
              <a:rPr lang="tr-TR" sz="6600" b="1" dirty="0" smtClean="0">
                <a:effectLst>
                  <a:outerShdw blurRad="38100" dist="38100" dir="2700000" algn="tl">
                    <a:srgbClr val="000000">
                      <a:alpha val="43137"/>
                    </a:srgbClr>
                  </a:outerShdw>
                </a:effectLst>
                <a:latin typeface="Segoe Script" panose="030B0504020000000003" pitchFamily="66" charset="0"/>
              </a:rPr>
              <a:t>Beyler Şehri Beyşehir</a:t>
            </a:r>
            <a:endParaRPr lang="tr-TR" sz="6600" b="1" dirty="0">
              <a:effectLst>
                <a:outerShdw blurRad="38100" dist="38100" dir="2700000" algn="tl">
                  <a:srgbClr val="000000">
                    <a:alpha val="43137"/>
                  </a:srgbClr>
                </a:outerShdw>
              </a:effectLst>
              <a:latin typeface="Segoe Script" panose="030B0504020000000003" pitchFamily="66" charset="0"/>
            </a:endParaRPr>
          </a:p>
        </p:txBody>
      </p:sp>
      <p:sp>
        <p:nvSpPr>
          <p:cNvPr id="3" name="Alt Başlık 2"/>
          <p:cNvSpPr>
            <a:spLocks noGrp="1"/>
          </p:cNvSpPr>
          <p:nvPr>
            <p:ph type="subTitle" idx="1"/>
          </p:nvPr>
        </p:nvSpPr>
        <p:spPr>
          <a:xfrm>
            <a:off x="3700272" y="4900486"/>
            <a:ext cx="7949184" cy="1564322"/>
          </a:xfrm>
        </p:spPr>
        <p:txBody>
          <a:bodyPr/>
          <a:lstStyle/>
          <a:p>
            <a:r>
              <a:rPr lang="tr-TR" dirty="0" smtClean="0">
                <a:latin typeface="Segoe Script" panose="030B0504020000000003" pitchFamily="66" charset="0"/>
              </a:rPr>
              <a:t>‘</a:t>
            </a:r>
            <a:r>
              <a:rPr lang="tr-TR" dirty="0" smtClean="0">
                <a:effectLst>
                  <a:outerShdw blurRad="38100" dist="38100" dir="2700000" algn="tl">
                    <a:srgbClr val="000000">
                      <a:alpha val="43137"/>
                    </a:srgbClr>
                  </a:outerShdw>
                </a:effectLst>
                <a:latin typeface="Segoe Script" panose="030B0504020000000003" pitchFamily="66" charset="0"/>
              </a:rPr>
              <a:t>Cennet ya burasıdır ya da buranın altındadır.’</a:t>
            </a:r>
          </a:p>
          <a:p>
            <a:r>
              <a:rPr lang="tr-TR" dirty="0">
                <a:effectLst>
                  <a:outerShdw blurRad="38100" dist="38100" dir="2700000" algn="tl">
                    <a:srgbClr val="000000">
                      <a:alpha val="43137"/>
                    </a:srgbClr>
                  </a:outerShdw>
                </a:effectLst>
                <a:latin typeface="Segoe Script" panose="030B0504020000000003" pitchFamily="66" charset="0"/>
              </a:rPr>
              <a:t> </a:t>
            </a:r>
            <a:r>
              <a:rPr lang="tr-TR" dirty="0" smtClean="0">
                <a:effectLst>
                  <a:outerShdw blurRad="38100" dist="38100" dir="2700000" algn="tl">
                    <a:srgbClr val="000000">
                      <a:alpha val="43137"/>
                    </a:srgbClr>
                  </a:outerShdw>
                </a:effectLst>
                <a:latin typeface="Segoe Script" panose="030B0504020000000003" pitchFamily="66" charset="0"/>
              </a:rPr>
              <a:t>Alâeddin Keykubat</a:t>
            </a:r>
            <a:endParaRPr lang="tr-TR" dirty="0">
              <a:effectLst>
                <a:outerShdw blurRad="38100" dist="38100" dir="2700000" algn="tl">
                  <a:srgbClr val="000000">
                    <a:alpha val="43137"/>
                  </a:srgbClr>
                </a:outerShdw>
              </a:effectLst>
              <a:latin typeface="Segoe Script" panose="030B0504020000000003"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182" y="1581911"/>
            <a:ext cx="6612890" cy="3058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2340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konyakultur.gov.tr/images/uploads/images/Esrefoglu-Cami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504" y="0"/>
            <a:ext cx="7620000" cy="481888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508504" y="4818888"/>
            <a:ext cx="8564880" cy="1877437"/>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Eşrefoğlu Camii Ve Külliyesi</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solidFill>
                  <a:srgbClr val="333333"/>
                </a:solidFill>
                <a:latin typeface="Gabriola" panose="04040605051002020D02" pitchFamily="82" charset="0"/>
              </a:rPr>
              <a:t>1296-1299 yılları arasında Eşrefoğlu Süleyman Bey tarafından yaptırılmıştır. Anıtsal taç kapısı, eşsiz mihrap ve minberi, üstün ağaç ve çini işçiliği yönünden bir ağaç cami-müzesi gibidir.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428600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393065" y="4086207"/>
            <a:ext cx="10798935" cy="1815882"/>
          </a:xfrm>
          <a:prstGeom prst="rect">
            <a:avLst/>
          </a:prstGeom>
        </p:spPr>
        <p:txBody>
          <a:bodyPr wrap="square">
            <a:spAutoFit/>
          </a:bodyPr>
          <a:lstStyle/>
          <a:p>
            <a:r>
              <a:rPr lang="tr-TR" sz="2800" b="1" dirty="0">
                <a:solidFill>
                  <a:srgbClr val="333333"/>
                </a:solidFill>
                <a:latin typeface="Gabriola" panose="04040605051002020D02" pitchFamily="82" charset="0"/>
              </a:rPr>
              <a:t>15 Nisan 2011 tarihinde Eşrefoğlu Cami’sinin UNESCO Dünya Mirası Geçici Listesi’ne dahil edilmesi konusunda karar alınmış ve Dünya Kültür Mirası Geçici Listesi’ne dahil edilmiştir</a:t>
            </a:r>
            <a:r>
              <a:rPr lang="tr-TR" sz="2800" b="1" dirty="0" smtClean="0">
                <a:solidFill>
                  <a:srgbClr val="333333"/>
                </a:solidFill>
                <a:latin typeface="Gabriola" panose="04040605051002020D02" pitchFamily="82" charset="0"/>
              </a:rPr>
              <a:t>.. </a:t>
            </a:r>
            <a:r>
              <a:rPr lang="tr-TR" sz="2800" b="1" dirty="0">
                <a:solidFill>
                  <a:srgbClr val="333333"/>
                </a:solidFill>
                <a:latin typeface="Gabriola" panose="04040605051002020D02" pitchFamily="82" charset="0"/>
              </a:rPr>
              <a:t>Bu güne kadar İslam Dünyası’nda en büyük ve en iyi şekilde korunmuş ahşap sütunlu ve çatılı en güzel camisidir</a:t>
            </a:r>
            <a:r>
              <a:rPr lang="tr-TR" dirty="0">
                <a:solidFill>
                  <a:srgbClr val="333333"/>
                </a:solidFill>
                <a:latin typeface="arial" panose="020B0604020202020204" pitchFamily="34" charset="0"/>
              </a:rPr>
              <a:t>.</a:t>
            </a:r>
            <a:endParaRPr lang="tr-TR" dirty="0"/>
          </a:p>
        </p:txBody>
      </p:sp>
      <p:pic>
        <p:nvPicPr>
          <p:cNvPr id="5122" name="Picture 2" descr="https://www.konyakultur.gov.tr/images/uploads/images/Esrefoglu-Camii-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803" y="0"/>
            <a:ext cx="6212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2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konyakultur.gov.tr/images/uploads/images/Beysehir-Bedest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0463" y="335280"/>
            <a:ext cx="7164251" cy="376123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231136" y="4096512"/>
            <a:ext cx="8933688" cy="2308324"/>
          </a:xfrm>
          <a:prstGeom prst="rect">
            <a:avLst/>
          </a:prstGeom>
          <a:noFill/>
        </p:spPr>
        <p:txBody>
          <a:bodyPr wrap="square" rtlCol="0">
            <a:spAutoFit/>
          </a:bodyPr>
          <a:lstStyle/>
          <a:p>
            <a:r>
              <a:rPr lang="tr-TR" sz="3200" b="1" i="1" dirty="0" smtClean="0">
                <a:effectLst>
                  <a:outerShdw blurRad="38100" dist="38100" dir="2700000" algn="tl">
                    <a:srgbClr val="000000">
                      <a:alpha val="43137"/>
                    </a:srgbClr>
                  </a:outerShdw>
                </a:effectLst>
                <a:latin typeface="Segoe Script" panose="030B0504020000000003" pitchFamily="66" charset="0"/>
              </a:rPr>
              <a:t>Bedesten </a:t>
            </a:r>
            <a:r>
              <a:rPr lang="tr-TR" sz="3200" b="1" i="1" dirty="0">
                <a:effectLst>
                  <a:outerShdw blurRad="38100" dist="38100" dir="2700000" algn="tl">
                    <a:srgbClr val="000000">
                      <a:alpha val="43137"/>
                    </a:srgbClr>
                  </a:outerShdw>
                </a:effectLst>
                <a:latin typeface="Segoe Script" panose="030B0504020000000003" pitchFamily="66" charset="0"/>
              </a:rPr>
              <a:t>(</a:t>
            </a:r>
            <a:r>
              <a:rPr lang="tr-TR" sz="3200" b="1" i="1" dirty="0" smtClean="0">
                <a:effectLst>
                  <a:outerShdw blurRad="38100" dist="38100" dir="2700000" algn="tl">
                    <a:srgbClr val="000000">
                      <a:alpha val="43137"/>
                    </a:srgbClr>
                  </a:outerShdw>
                </a:effectLst>
                <a:latin typeface="Segoe Script" panose="030B0504020000000003" pitchFamily="66" charset="0"/>
              </a:rPr>
              <a:t>Bezzarlar Hanı)</a:t>
            </a:r>
            <a:endParaRPr lang="tr-TR" sz="3200" b="1" i="1" dirty="0">
              <a:effectLst>
                <a:outerShdw blurRad="38100" dist="38100" dir="2700000" algn="tl">
                  <a:srgbClr val="000000">
                    <a:alpha val="43137"/>
                  </a:srgbClr>
                </a:outerShdw>
              </a:effectLst>
              <a:latin typeface="Segoe Script" panose="030B0504020000000003" pitchFamily="66" charset="0"/>
            </a:endParaRPr>
          </a:p>
          <a:p>
            <a:r>
              <a:rPr lang="tr-TR" sz="2800" b="1" dirty="0">
                <a:latin typeface="Gabriola" panose="04040605051002020D02" pitchFamily="82" charset="0"/>
              </a:rPr>
              <a:t>Eşrefoğlu Süleyman Bey Cami ile birlikte 1299 yılında yapımı </a:t>
            </a:r>
            <a:r>
              <a:rPr lang="tr-TR" sz="2800" b="1" dirty="0" smtClean="0">
                <a:latin typeface="Gabriola" panose="04040605051002020D02" pitchFamily="82" charset="0"/>
              </a:rPr>
              <a:t>tamamlanmıştır. Osmanlılar </a:t>
            </a:r>
            <a:r>
              <a:rPr lang="tr-TR" sz="2800" b="1" dirty="0">
                <a:latin typeface="Gabriola" panose="04040605051002020D02" pitchFamily="82" charset="0"/>
              </a:rPr>
              <a:t>zamanında 16.yüzyılda Kanuni Sultan Süleyman döneminde onarılmıştır.</a:t>
            </a:r>
            <a:r>
              <a:rPr lang="tr-TR" sz="2800" b="1" dirty="0" smtClean="0">
                <a:latin typeface="Gabriola" panose="04040605051002020D02" pitchFamily="82" charset="0"/>
              </a:rPr>
              <a:t>.</a:t>
            </a:r>
            <a:r>
              <a:rPr lang="tr-TR" sz="2800" b="1" dirty="0">
                <a:latin typeface="Gabriola" panose="04040605051002020D02" pitchFamily="82" charset="0"/>
              </a:rPr>
              <a:t> 1975 yılında Vakıflar Genel Müdürlüğü tarafından onarılan bina bugün Konya Büyükşehir Belediyesi tarafından restore edilmektedir.</a:t>
            </a:r>
          </a:p>
        </p:txBody>
      </p:sp>
    </p:spTree>
    <p:extLst>
      <p:ext uri="{BB962C8B-B14F-4D97-AF65-F5344CB8AC3E}">
        <p14:creationId xmlns:p14="http://schemas.microsoft.com/office/powerpoint/2010/main" val="51254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konyakultur.gov.tr/images/uploads/images/Beysehir-Tasmedre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151" y="0"/>
            <a:ext cx="7620000" cy="423214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194560" y="4325112"/>
            <a:ext cx="8430768" cy="1877437"/>
          </a:xfrm>
          <a:prstGeom prst="rect">
            <a:avLst/>
          </a:prstGeom>
          <a:noFill/>
        </p:spPr>
        <p:txBody>
          <a:bodyPr wrap="square" rtlCol="0">
            <a:spAutoFit/>
          </a:bodyPr>
          <a:lstStyle/>
          <a:p>
            <a:r>
              <a:rPr lang="tr-TR" sz="3200" b="1" i="1" dirty="0" smtClean="0">
                <a:effectLst>
                  <a:outerShdw blurRad="38100" dist="38100" dir="2700000" algn="tl">
                    <a:srgbClr val="000000">
                      <a:alpha val="43137"/>
                    </a:srgbClr>
                  </a:outerShdw>
                </a:effectLst>
                <a:latin typeface="Segoe Script" panose="030B0504020000000003" pitchFamily="66" charset="0"/>
              </a:rPr>
              <a:t>İsmail Ağa Medresesi </a:t>
            </a:r>
            <a:r>
              <a:rPr lang="tr-TR" sz="3200" b="1" i="1" dirty="0">
                <a:effectLst>
                  <a:outerShdw blurRad="38100" dist="38100" dir="2700000" algn="tl">
                    <a:srgbClr val="000000">
                      <a:alpha val="43137"/>
                    </a:srgbClr>
                  </a:outerShdw>
                </a:effectLst>
                <a:latin typeface="Segoe Script" panose="030B0504020000000003" pitchFamily="66" charset="0"/>
              </a:rPr>
              <a:t>(</a:t>
            </a:r>
            <a:r>
              <a:rPr lang="tr-TR" sz="3200" b="1" i="1" dirty="0" smtClean="0">
                <a:effectLst>
                  <a:outerShdw blurRad="38100" dist="38100" dir="2700000" algn="tl">
                    <a:srgbClr val="000000">
                      <a:alpha val="43137"/>
                    </a:srgbClr>
                  </a:outerShdw>
                </a:effectLst>
                <a:latin typeface="Segoe Script" panose="030B0504020000000003" pitchFamily="66" charset="0"/>
              </a:rPr>
              <a:t>Taş Medrese)</a:t>
            </a:r>
            <a:endParaRPr lang="tr-TR" sz="3200" b="1" i="1" dirty="0">
              <a:effectLst>
                <a:outerShdw blurRad="38100" dist="38100" dir="2700000" algn="tl">
                  <a:srgbClr val="000000">
                    <a:alpha val="43137"/>
                  </a:srgbClr>
                </a:outerShdw>
              </a:effectLst>
              <a:latin typeface="Segoe Script" panose="030B0504020000000003" pitchFamily="66" charset="0"/>
            </a:endParaRPr>
          </a:p>
          <a:p>
            <a:r>
              <a:rPr lang="tr-TR" sz="2800" b="1" dirty="0">
                <a:latin typeface="Gabriola" panose="04040605051002020D02" pitchFamily="82" charset="0"/>
              </a:rPr>
              <a:t>Eşrefoğlu Cami’nin batısında olup, Seyfettin Süleyman Halil Bey tarafından yaptırılmıştır. Daha sonra Büyük Emir İsmail Ağa tarafından onarılmıştır. Medresenin karşısında İsmail Ağa Türbesi bulunmaktadır</a:t>
            </a:r>
          </a:p>
        </p:txBody>
      </p:sp>
    </p:spTree>
    <p:extLst>
      <p:ext uri="{BB962C8B-B14F-4D97-AF65-F5344CB8AC3E}">
        <p14:creationId xmlns:p14="http://schemas.microsoft.com/office/powerpoint/2010/main" val="172256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konyakultur.gov.tr/images/uploads/images/Beysehir-kalekap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48" y="390779"/>
            <a:ext cx="4552695" cy="5900293"/>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976872" y="877824"/>
            <a:ext cx="4242816" cy="3785652"/>
          </a:xfrm>
          <a:prstGeom prst="rect">
            <a:avLst/>
          </a:prstGeom>
          <a:noFill/>
        </p:spPr>
        <p:txBody>
          <a:bodyPr wrap="square" rtlCol="0">
            <a:spAutoFit/>
          </a:bodyPr>
          <a:lstStyle/>
          <a:p>
            <a:r>
              <a:rPr lang="tr-TR" sz="4400" b="1" i="1" dirty="0" smtClean="0">
                <a:effectLst>
                  <a:outerShdw blurRad="38100" dist="38100" dir="2700000" algn="tl">
                    <a:srgbClr val="000000">
                      <a:alpha val="43137"/>
                    </a:srgbClr>
                  </a:outerShdw>
                </a:effectLst>
                <a:latin typeface="Segoe Script" panose="030B0504020000000003" pitchFamily="66" charset="0"/>
              </a:rPr>
              <a:t>Kale Kapısı</a:t>
            </a:r>
            <a:endParaRPr lang="tr-TR" sz="4400" b="1" i="1" dirty="0">
              <a:effectLst>
                <a:outerShdw blurRad="38100" dist="38100" dir="2700000" algn="tl">
                  <a:srgbClr val="000000">
                    <a:alpha val="43137"/>
                  </a:srgbClr>
                </a:outerShdw>
              </a:effectLst>
              <a:latin typeface="Segoe Script" panose="030B0504020000000003" pitchFamily="66" charset="0"/>
            </a:endParaRPr>
          </a:p>
          <a:p>
            <a:r>
              <a:rPr lang="tr-TR" sz="2800" b="1" dirty="0">
                <a:latin typeface="Gabriola" panose="04040605051002020D02" pitchFamily="82" charset="0"/>
              </a:rPr>
              <a:t>Selçuklu Devleti zamanında Eşrefoğlu Seyfettin Süleyman Halil Bey tarafından yaptırılmıştır. Yapılış tarihi olarak 1288-1290 tarihleri ileri sürülmektedir. İlçe Tarım Müdürlüğümün bahçesinde, kapının ve surların bir kısmını görebiliriz.</a:t>
            </a:r>
          </a:p>
        </p:txBody>
      </p:sp>
    </p:spTree>
    <p:extLst>
      <p:ext uri="{BB962C8B-B14F-4D97-AF65-F5344CB8AC3E}">
        <p14:creationId xmlns:p14="http://schemas.microsoft.com/office/powerpoint/2010/main" val="304461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konyakultur.gov.tr/images/uploads/images/Beysehir-regul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871" y="178943"/>
            <a:ext cx="762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35352" y="4522343"/>
            <a:ext cx="8098536" cy="1877437"/>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Taş Köprü </a:t>
            </a:r>
            <a:r>
              <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rPr>
              <a:t>(</a:t>
            </a: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Regülatör)</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latin typeface="Gabriola" panose="04040605051002020D02" pitchFamily="82" charset="0"/>
              </a:rPr>
              <a:t>1908 -1914 yılları arasında yapımı tamamlanan Taş Köprü; regülatör baraj sistemi olarak yapılmıştır</a:t>
            </a:r>
            <a:r>
              <a:rPr lang="tr-TR" sz="2800" b="1" dirty="0" smtClean="0">
                <a:latin typeface="Gabriola" panose="04040605051002020D02" pitchFamily="82" charset="0"/>
              </a:rPr>
              <a:t>.</a:t>
            </a:r>
            <a:r>
              <a:rPr lang="tr-TR" sz="2800" b="1" dirty="0">
                <a:latin typeface="Gabriola" panose="04040605051002020D02" pitchFamily="82" charset="0"/>
              </a:rPr>
              <a:t>  Köprü, Osmanlı Devleti’nin ilk kurduğu sulama projesi olarak bilinmektedir. Şehrin önemli simgelerindendir.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241610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konyakultur.gov.tr/images/uploads/images/Kubad-ab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487" y="0"/>
            <a:ext cx="7424801" cy="452913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276982" y="4702016"/>
            <a:ext cx="9445626" cy="1877437"/>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Kubad-Abad Selçuklu Saray Sitesi</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solidFill>
                  <a:srgbClr val="333333"/>
                </a:solidFill>
                <a:latin typeface="Gabriola" panose="04040605051002020D02" pitchFamily="82" charset="0"/>
              </a:rPr>
              <a:t>Günümüze ulaşabilmiş tek Selçuklu Saray yapısı olup, I. </a:t>
            </a:r>
            <a:r>
              <a:rPr lang="tr-TR" sz="2800" b="1" dirty="0" smtClean="0">
                <a:solidFill>
                  <a:srgbClr val="333333"/>
                </a:solidFill>
                <a:latin typeface="Gabriola" panose="04040605051002020D02" pitchFamily="82" charset="0"/>
              </a:rPr>
              <a:t>Alâeddin </a:t>
            </a:r>
            <a:r>
              <a:rPr lang="tr-TR" sz="2800" b="1" dirty="0">
                <a:solidFill>
                  <a:srgbClr val="333333"/>
                </a:solidFill>
                <a:latin typeface="Gabriola" panose="04040605051002020D02" pitchFamily="82" charset="0"/>
              </a:rPr>
              <a:t>Keykubad’ın (1220-1236) emriyle yapılmıştır. Külliye, Beyşehir Gölü’nün hemen yanında ve Anamas Dağları’nın eteklerindedir</a:t>
            </a:r>
            <a:r>
              <a:rPr lang="tr-TR" sz="2800" dirty="0">
                <a:solidFill>
                  <a:srgbClr val="333333"/>
                </a:solidFill>
                <a:latin typeface="Gabriola" panose="04040605051002020D02" pitchFamily="82" charset="0"/>
              </a:rPr>
              <a:t>.</a:t>
            </a:r>
            <a:endParaRPr lang="tr-TR" sz="2800"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256813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konyakultur.gov.tr/images/uploads/images/K__zkal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687" y="0"/>
            <a:ext cx="6117209" cy="4587907"/>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011680" y="4549676"/>
            <a:ext cx="9464040" cy="2308324"/>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Beyşehir Kız Kalesi Ve Adası</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solidFill>
                  <a:srgbClr val="333333"/>
                </a:solidFill>
                <a:latin typeface="Gabriola" panose="04040605051002020D02" pitchFamily="82" charset="0"/>
              </a:rPr>
              <a:t>Manyas kuş cennetinden sonra yurdumuzun 2. kuş cenneti durumunda olan Kız Kalesi Adası, Anadolu Selçuklularının yazlık başkenti olan Kubadabad’ın haremliği ve tersaneliğiydi. Bu kaleden geriye, harçlı duvar yıkıntıları, sur ve saray kalıntıları kalmıştır.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260094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konyakultur.gov.tr/images/uploads/images/Hukumet-Kon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511" y="128677"/>
            <a:ext cx="6728346" cy="450799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901952" y="4636669"/>
            <a:ext cx="9683496" cy="1877437"/>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Hükümet Konağı</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solidFill>
                  <a:srgbClr val="333333"/>
                </a:solidFill>
                <a:latin typeface="Gabriola" panose="04040605051002020D02" pitchFamily="82" charset="0"/>
              </a:rPr>
              <a:t>Osmanlı devletinin son dönemlerinde yapılmış, bir dönem hükümet konağı olarak da kullanılmış Türk ev yapısını taşıyan konak Konya Büyükşehir belediyesi tarafında orijinaline uygun olarak restore edilerek Beyşehir turizmine yeniden kazandırılmıştır.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332922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konyakultur.gov.tr/images/uploads/images/Bada-Kopru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631" y="0"/>
            <a:ext cx="7620000" cy="45434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41448" y="5007787"/>
            <a:ext cx="8567928" cy="1446550"/>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Bada Köprüsü</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solidFill>
                  <a:srgbClr val="333333"/>
                </a:solidFill>
                <a:latin typeface="Gabriola" panose="04040605051002020D02" pitchFamily="82" charset="0"/>
              </a:rPr>
              <a:t>14. yüzyıl Osmanlı dönemi </a:t>
            </a:r>
            <a:r>
              <a:rPr lang="tr-TR" sz="2800" b="1" dirty="0" smtClean="0">
                <a:solidFill>
                  <a:srgbClr val="333333"/>
                </a:solidFill>
                <a:latin typeface="Gabriola" panose="04040605051002020D02" pitchFamily="82" charset="0"/>
              </a:rPr>
              <a:t>eserlerindendir.</a:t>
            </a:r>
            <a:r>
              <a:rPr lang="tr-TR" sz="2800" b="1" dirty="0">
                <a:latin typeface="Gabriola" panose="04040605051002020D02" pitchFamily="82" charset="0"/>
              </a:rPr>
              <a:t> tarihi köprü 2014 yılında Karayolları Genel Müdürlüğü tarafından onarılarak turizme kazandırılmıştır.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142351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6606" y="1115569"/>
            <a:ext cx="10165146" cy="4475988"/>
          </a:xfrm>
        </p:spPr>
        <p:txBody>
          <a:bodyPr>
            <a:normAutofit/>
          </a:bodyPr>
          <a:lstStyle/>
          <a:p>
            <a:r>
              <a:rPr lang="tr-TR" sz="3200" b="1" dirty="0">
                <a:latin typeface="Gabriola" panose="04040605051002020D02" pitchFamily="82" charset="0"/>
              </a:rPr>
              <a:t>Konya’mızın, gölü ve doğal güzellikleriyle nadide ilçelerinden biri olan Beyşehir’in tarihi M.Ö.6000-7000 yıllarına kadar uzanır</a:t>
            </a:r>
            <a:r>
              <a:rPr lang="tr-TR" sz="3200" b="1" dirty="0" smtClean="0">
                <a:latin typeface="Gabriola" panose="04040605051002020D02" pitchFamily="82" charset="0"/>
              </a:rPr>
              <a:t>. Bu dönemler ve sonraki dönemler için birçok medeniyete ve devlete ev sahipliği yapmıştır. Hititler, </a:t>
            </a:r>
            <a:r>
              <a:rPr lang="tr-TR" sz="3200" b="1" dirty="0">
                <a:latin typeface="Gabriola" panose="04040605051002020D02" pitchFamily="82" charset="0"/>
              </a:rPr>
              <a:t>F</a:t>
            </a:r>
            <a:r>
              <a:rPr lang="tr-TR" sz="3200" b="1" dirty="0" smtClean="0">
                <a:latin typeface="Gabriola" panose="04040605051002020D02" pitchFamily="82" charset="0"/>
              </a:rPr>
              <a:t>rigler, Lidyalılar, </a:t>
            </a:r>
            <a:r>
              <a:rPr lang="tr-TR" sz="3200" b="1" dirty="0">
                <a:latin typeface="Gabriola" panose="04040605051002020D02" pitchFamily="82" charset="0"/>
              </a:rPr>
              <a:t>P</a:t>
            </a:r>
            <a:r>
              <a:rPr lang="tr-TR" sz="3200" b="1" dirty="0" smtClean="0">
                <a:latin typeface="Gabriola" panose="04040605051002020D02" pitchFamily="82" charset="0"/>
              </a:rPr>
              <a:t>ersler, Romalılar derken Malazgirt Savaşı sonrası Selçuklu Türklerinin idaresinde kalmıştır…. </a:t>
            </a:r>
            <a:endParaRPr lang="tr-TR" sz="3200" b="1" dirty="0">
              <a:latin typeface="Gabriola" panose="04040605051002020D02" pitchFamily="82" charset="0"/>
            </a:endParaRPr>
          </a:p>
        </p:txBody>
      </p:sp>
    </p:spTree>
    <p:extLst>
      <p:ext uri="{BB962C8B-B14F-4D97-AF65-F5344CB8AC3E}">
        <p14:creationId xmlns:p14="http://schemas.microsoft.com/office/powerpoint/2010/main" val="1230375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www.konyakultur.gov.tr/images/uploads/images/Yunus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597" y="456628"/>
            <a:ext cx="9019788" cy="314565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702819" y="3602280"/>
            <a:ext cx="9721344" cy="3231654"/>
          </a:xfrm>
          <a:prstGeom prst="rect">
            <a:avLst/>
          </a:prstGeom>
        </p:spPr>
        <p:txBody>
          <a:bodyPr wrap="square">
            <a:spAutoFit/>
          </a:bodyPr>
          <a:lstStyle/>
          <a:p>
            <a:pPr algn="ctr"/>
            <a:r>
              <a:rPr lang="tr-TR" sz="3200" b="1" i="1" dirty="0" smtClean="0">
                <a:solidFill>
                  <a:srgbClr val="333333"/>
                </a:solidFill>
                <a:effectLst>
                  <a:outerShdw blurRad="38100" dist="38100" dir="2700000" algn="tl">
                    <a:srgbClr val="000000">
                      <a:alpha val="43137"/>
                    </a:srgbClr>
                  </a:outerShdw>
                </a:effectLst>
                <a:latin typeface="Segoe Script" panose="030B0504020000000003" pitchFamily="66" charset="0"/>
              </a:rPr>
              <a:t>Yunuslar Mahallesinde Bulunan Taban Mozaiği</a:t>
            </a:r>
            <a:endParaRPr lang="tr-TR" sz="3200" b="1" i="1" dirty="0">
              <a:solidFill>
                <a:srgbClr val="333333"/>
              </a:solidFill>
              <a:effectLst>
                <a:outerShdw blurRad="38100" dist="38100" dir="2700000" algn="tl">
                  <a:srgbClr val="000000">
                    <a:alpha val="43137"/>
                  </a:srgbClr>
                </a:outerShdw>
              </a:effectLst>
              <a:latin typeface="Segoe Script" panose="030B0504020000000003" pitchFamily="66" charset="0"/>
            </a:endParaRPr>
          </a:p>
          <a:p>
            <a:pPr algn="just"/>
            <a:r>
              <a:rPr lang="tr-TR" sz="2800" b="1" dirty="0">
                <a:solidFill>
                  <a:srgbClr val="333333"/>
                </a:solidFill>
                <a:latin typeface="Gabriola" panose="04040605051002020D02" pitchFamily="82" charset="0"/>
              </a:rPr>
              <a:t>2016 yılında Yunuslar Mahallesi’nde bulunan 575-600. yüzyıl arasına ait olduğu düşünülen taban mozaiğiyle Beyşehir yeni bir turizm değerine daha kavuştu. Bir kitabe, insan ve çeşitli hayvan figür ve motiflerinin yer aldığı, dönemin villa yapısı olduğu tahmin edilen alanda Konya Müzeler Müdürlüğü tarafından başlatılan arkeolojik çalışmalar devam ediyor.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1925212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ww.konyakultur.gov.tr/images/uploads/images/Beysehir-Golu-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551" y="1033272"/>
            <a:ext cx="7955153" cy="530343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049555" y="173736"/>
            <a:ext cx="6355143" cy="1015663"/>
          </a:xfrm>
          <a:prstGeom prst="rect">
            <a:avLst/>
          </a:prstGeom>
          <a:noFill/>
        </p:spPr>
        <p:txBody>
          <a:bodyPr wrap="square" rtlCol="0">
            <a:spAutoFit/>
          </a:bodyPr>
          <a:lstStyle/>
          <a:p>
            <a:r>
              <a:rPr lang="tr-TR" sz="6000" b="1" i="1" dirty="0" smtClean="0">
                <a:effectLst>
                  <a:outerShdw blurRad="38100" dist="38100" dir="2700000" algn="tl">
                    <a:srgbClr val="000000">
                      <a:alpha val="43137"/>
                    </a:srgbClr>
                  </a:outerShdw>
                </a:effectLst>
                <a:latin typeface="Segoe Script" panose="030B0504020000000003" pitchFamily="66" charset="0"/>
              </a:rPr>
              <a:t>Beyşehir Gölü</a:t>
            </a:r>
            <a:endParaRPr lang="tr-TR" sz="6000" b="1" i="1" dirty="0">
              <a:effectLst>
                <a:outerShdw blurRad="38100" dist="38100" dir="2700000" algn="tl">
                  <a:srgbClr val="000000">
                    <a:alpha val="43137"/>
                  </a:srgbClr>
                </a:outerShdw>
              </a:effectLst>
              <a:latin typeface="Segoe Script" panose="030B0504020000000003" pitchFamily="66" charset="0"/>
            </a:endParaRPr>
          </a:p>
        </p:txBody>
      </p:sp>
    </p:spTree>
    <p:extLst>
      <p:ext uri="{BB962C8B-B14F-4D97-AF65-F5344CB8AC3E}">
        <p14:creationId xmlns:p14="http://schemas.microsoft.com/office/powerpoint/2010/main" val="369436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3312" y="2758363"/>
            <a:ext cx="8138160" cy="1815882"/>
          </a:xfrm>
          <a:prstGeom prst="rect">
            <a:avLst/>
          </a:prstGeom>
        </p:spPr>
        <p:txBody>
          <a:bodyPr wrap="square">
            <a:spAutoFit/>
          </a:bodyPr>
          <a:lstStyle/>
          <a:p>
            <a:r>
              <a:rPr lang="tr-TR" sz="2800" b="1" dirty="0">
                <a:solidFill>
                  <a:srgbClr val="333333"/>
                </a:solidFill>
                <a:latin typeface="Gabriola" panose="04040605051002020D02" pitchFamily="82" charset="0"/>
              </a:rPr>
              <a:t>Göller yöresinde yer almakta olup, ülkemizin en büyük tatlı su gölüdür</a:t>
            </a:r>
            <a:r>
              <a:rPr lang="tr-TR" sz="2800" b="1" dirty="0" smtClean="0">
                <a:solidFill>
                  <a:srgbClr val="333333"/>
                </a:solidFill>
                <a:latin typeface="Gabriola" panose="04040605051002020D02" pitchFamily="82" charset="0"/>
              </a:rPr>
              <a:t>.</a:t>
            </a:r>
            <a:r>
              <a:rPr lang="tr-TR" sz="2800" b="1" dirty="0">
                <a:latin typeface="Gabriola" panose="04040605051002020D02" pitchFamily="82" charset="0"/>
              </a:rPr>
              <a:t> Başta Sazan olmak üzere Levrek, Kadife, Akbalık ve Aynalı Sazan gölde bulunan balık türleridir</a:t>
            </a:r>
            <a:r>
              <a:rPr lang="tr-TR" sz="2800" b="1" dirty="0" smtClean="0">
                <a:latin typeface="Gabriola" panose="04040605051002020D02" pitchFamily="82" charset="0"/>
              </a:rPr>
              <a:t>.</a:t>
            </a:r>
            <a:r>
              <a:rPr lang="tr-TR" sz="2800" b="1" dirty="0">
                <a:latin typeface="Gabriola" panose="04040605051002020D02" pitchFamily="82" charset="0"/>
              </a:rPr>
              <a:t> Gölde, göl suları altındaki tepe uzantılarının oluşturduğu büyüklü küçüklü 33 ada bulunmaktadır.</a:t>
            </a:r>
          </a:p>
        </p:txBody>
      </p:sp>
      <p:pic>
        <p:nvPicPr>
          <p:cNvPr id="3078" name="Picture 6" descr="Konya Beyşehir Gölü'nde su seviyesi 20 metre düştü - GÜNCEL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927" y="64008"/>
            <a:ext cx="5357470" cy="25511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yşehir Gölü ve çevresi kontrollü sosyal hayata hazı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93" y="4248023"/>
            <a:ext cx="4422358" cy="244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konyakultur.gov.tr/images/uploads/images/Beysehir-Karabur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414" y="787908"/>
            <a:ext cx="8700655" cy="263194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066414" y="3658261"/>
            <a:ext cx="7120001" cy="2308324"/>
          </a:xfrm>
          <a:prstGeom prst="rect">
            <a:avLst/>
          </a:prstGeom>
        </p:spPr>
        <p:txBody>
          <a:bodyPr wrap="square">
            <a:spAutoFit/>
          </a:bodyPr>
          <a:lstStyle/>
          <a:p>
            <a:pPr algn="just"/>
            <a:r>
              <a:rPr lang="tr-TR" sz="3200" b="1" dirty="0" smtClean="0">
                <a:solidFill>
                  <a:srgbClr val="333333"/>
                </a:solidFill>
                <a:latin typeface="Segoe Script" panose="030B0504020000000003" pitchFamily="66" charset="0"/>
              </a:rPr>
              <a:t>Karaburun Plajı</a:t>
            </a:r>
          </a:p>
          <a:p>
            <a:pPr algn="just"/>
            <a:r>
              <a:rPr lang="tr-TR" sz="2800" b="1" dirty="0" smtClean="0">
                <a:solidFill>
                  <a:srgbClr val="333333"/>
                </a:solidFill>
                <a:latin typeface="Gabriola" panose="04040605051002020D02" pitchFamily="82" charset="0"/>
              </a:rPr>
              <a:t>Yeşil </a:t>
            </a:r>
            <a:r>
              <a:rPr lang="tr-TR" sz="2800" b="1" dirty="0">
                <a:solidFill>
                  <a:srgbClr val="333333"/>
                </a:solidFill>
                <a:latin typeface="Gabriola" panose="04040605051002020D02" pitchFamily="82" charset="0"/>
              </a:rPr>
              <a:t>ile mavinin iç içe olduğu Beyşehir sahillerinde kamping yapmak mümkündür. Üstünler Kasabası Karaburun Mevkii’nde 2 km. kumsalı bulunan Karaburun plajı, yüzmeye, su sporları ve kamping yapmaya elverişli, mükemmel bir ortama sahiptir.</a:t>
            </a:r>
            <a:endParaRPr lang="tr-TR" sz="2800" b="1" i="0" dirty="0">
              <a:solidFill>
                <a:srgbClr val="333333"/>
              </a:solidFill>
              <a:effectLst/>
              <a:latin typeface="Gabriola" panose="04040605051002020D02" pitchFamily="82" charset="0"/>
            </a:endParaRPr>
          </a:p>
        </p:txBody>
      </p:sp>
    </p:spTree>
    <p:extLst>
      <p:ext uri="{BB962C8B-B14F-4D97-AF65-F5344CB8AC3E}">
        <p14:creationId xmlns:p14="http://schemas.microsoft.com/office/powerpoint/2010/main" val="302921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www.konyakultur.gov.tr/images/uploads/images/Leylekler-vadi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0"/>
            <a:ext cx="6546977" cy="460143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569591" y="4720308"/>
            <a:ext cx="8199120" cy="1569660"/>
          </a:xfrm>
          <a:prstGeom prst="rect">
            <a:avLst/>
          </a:prstGeom>
        </p:spPr>
        <p:txBody>
          <a:bodyPr wrap="square">
            <a:spAutoFit/>
          </a:bodyPr>
          <a:lstStyle/>
          <a:p>
            <a:pPr algn="just"/>
            <a:r>
              <a:rPr lang="tr-TR" sz="2400" b="1" dirty="0" smtClean="0">
                <a:solidFill>
                  <a:srgbClr val="333333"/>
                </a:solidFill>
                <a:latin typeface="Gabriola" panose="04040605051002020D02" pitchFamily="82" charset="0"/>
              </a:rPr>
              <a:t>Beyşehir </a:t>
            </a:r>
            <a:r>
              <a:rPr lang="tr-TR" sz="2400" b="1" dirty="0">
                <a:solidFill>
                  <a:srgbClr val="333333"/>
                </a:solidFill>
                <a:latin typeface="Gabriola" panose="04040605051002020D02" pitchFamily="82" charset="0"/>
              </a:rPr>
              <a:t>Gölü kıyısında yer alan ve coğrafi güzellikleri ile bölgenin en önemli mesire alanları arasında gösterilen </a:t>
            </a:r>
            <a:r>
              <a:rPr lang="tr-TR" sz="2400" b="1" dirty="0" smtClean="0">
                <a:solidFill>
                  <a:srgbClr val="333333"/>
                </a:solidFill>
                <a:latin typeface="Gabriola" panose="04040605051002020D02" pitchFamily="82" charset="0"/>
              </a:rPr>
              <a:t>Yeşildal </a:t>
            </a:r>
            <a:r>
              <a:rPr lang="tr-TR" sz="2400" b="1" dirty="0">
                <a:solidFill>
                  <a:srgbClr val="333333"/>
                </a:solidFill>
                <a:latin typeface="Gabriola" panose="04040605051002020D02" pitchFamily="82" charset="0"/>
              </a:rPr>
              <a:t>Mahallesi, tarihî ve doğal güzelliklerinin yanı sıra her yıl ilkbaharda binlerce leyleğin gelip yuva kurduğu leylekler vadisi ile de doğa ve hayvan severlerin uğrak yeri haline gelmiştir.</a:t>
            </a:r>
            <a:endParaRPr lang="tr-TR" sz="2400" b="1" i="0" dirty="0">
              <a:solidFill>
                <a:srgbClr val="333333"/>
              </a:solidFill>
              <a:effectLst/>
              <a:latin typeface="Gabriola" panose="04040605051002020D02" pitchFamily="82" charset="0"/>
            </a:endParaRPr>
          </a:p>
        </p:txBody>
      </p:sp>
      <p:sp>
        <p:nvSpPr>
          <p:cNvPr id="3" name="Metin kutusu 2"/>
          <p:cNvSpPr txBox="1"/>
          <p:nvPr/>
        </p:nvSpPr>
        <p:spPr>
          <a:xfrm>
            <a:off x="9134856" y="1362456"/>
            <a:ext cx="2916936" cy="1323439"/>
          </a:xfrm>
          <a:prstGeom prst="rect">
            <a:avLst/>
          </a:prstGeom>
          <a:noFill/>
        </p:spPr>
        <p:txBody>
          <a:bodyPr wrap="square" rtlCol="0">
            <a:spAutoFit/>
          </a:bodyPr>
          <a:lstStyle/>
          <a:p>
            <a:r>
              <a:rPr lang="tr-TR" sz="4000" b="1" dirty="0" smtClean="0">
                <a:latin typeface="Segoe Script" panose="030B0504020000000003" pitchFamily="66" charset="0"/>
              </a:rPr>
              <a:t>Leylekler Vadisi</a:t>
            </a:r>
          </a:p>
        </p:txBody>
      </p:sp>
    </p:spTree>
    <p:extLst>
      <p:ext uri="{BB962C8B-B14F-4D97-AF65-F5344CB8AC3E}">
        <p14:creationId xmlns:p14="http://schemas.microsoft.com/office/powerpoint/2010/main" val="183252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www.konyakultur.gov.tr/images/uploads/images/Ana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167" y="917095"/>
            <a:ext cx="4814445" cy="3201607"/>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188847" y="4346740"/>
            <a:ext cx="5088765" cy="1200329"/>
          </a:xfrm>
          <a:prstGeom prst="rect">
            <a:avLst/>
          </a:prstGeom>
        </p:spPr>
        <p:txBody>
          <a:bodyPr wrap="square">
            <a:spAutoFit/>
          </a:bodyPr>
          <a:lstStyle/>
          <a:p>
            <a:r>
              <a:rPr lang="tr-TR" sz="2400" b="1" dirty="0" smtClean="0">
                <a:solidFill>
                  <a:srgbClr val="333333"/>
                </a:solidFill>
                <a:latin typeface="Gabriola" panose="04040605051002020D02" pitchFamily="82" charset="0"/>
              </a:rPr>
              <a:t>Toros </a:t>
            </a:r>
            <a:r>
              <a:rPr lang="tr-TR" sz="2400" b="1" dirty="0">
                <a:solidFill>
                  <a:srgbClr val="333333"/>
                </a:solidFill>
                <a:latin typeface="Gabriola" panose="04040605051002020D02" pitchFamily="82" charset="0"/>
              </a:rPr>
              <a:t>Sıra Dağları’nın bir kolu olan </a:t>
            </a:r>
            <a:r>
              <a:rPr lang="tr-TR" sz="2400" b="1" dirty="0" smtClean="0">
                <a:solidFill>
                  <a:srgbClr val="333333"/>
                </a:solidFill>
                <a:latin typeface="Gabriola" panose="04040605051002020D02" pitchFamily="82" charset="0"/>
              </a:rPr>
              <a:t>Anamsalar, </a:t>
            </a:r>
            <a:r>
              <a:rPr lang="tr-TR" sz="2400" b="1" dirty="0">
                <a:solidFill>
                  <a:srgbClr val="333333"/>
                </a:solidFill>
                <a:latin typeface="Gabriola" panose="04040605051002020D02" pitchFamily="82" charset="0"/>
              </a:rPr>
              <a:t>bitki örtüsü ve iklim yönünden çok farklı özelliklere sahiptir.</a:t>
            </a:r>
            <a:endParaRPr lang="tr-TR" sz="2400" b="1" dirty="0">
              <a:latin typeface="Gabriola" panose="04040605051002020D02" pitchFamily="82" charset="0"/>
            </a:endParaRPr>
          </a:p>
        </p:txBody>
      </p:sp>
      <p:pic>
        <p:nvPicPr>
          <p:cNvPr id="17412" name="Picture 4" descr="https://www.konyakultur.gov.tr/images/uploads/images/karag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101" y="876617"/>
            <a:ext cx="4923746" cy="311016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708392" y="4206069"/>
            <a:ext cx="2011680" cy="584775"/>
          </a:xfrm>
          <a:prstGeom prst="rect">
            <a:avLst/>
          </a:prstGeom>
        </p:spPr>
        <p:txBody>
          <a:bodyPr wrap="square">
            <a:spAutoFit/>
          </a:bodyPr>
          <a:lstStyle/>
          <a:p>
            <a:r>
              <a:rPr lang="tr-TR" sz="3200" b="1" dirty="0" smtClean="0">
                <a:solidFill>
                  <a:srgbClr val="333333"/>
                </a:solidFill>
                <a:latin typeface="Segoe Script" panose="030B0504020000000003" pitchFamily="66" charset="0"/>
              </a:rPr>
              <a:t>Karagöl</a:t>
            </a:r>
            <a:endParaRPr lang="tr-TR" sz="3200" b="1" dirty="0">
              <a:latin typeface="Segoe Script" panose="030B0504020000000003" pitchFamily="66" charset="0"/>
            </a:endParaRPr>
          </a:p>
        </p:txBody>
      </p:sp>
      <p:sp>
        <p:nvSpPr>
          <p:cNvPr id="4" name="Dikdörtgen 3"/>
          <p:cNvSpPr/>
          <p:nvPr/>
        </p:nvSpPr>
        <p:spPr>
          <a:xfrm>
            <a:off x="3404616" y="5594905"/>
            <a:ext cx="7303008" cy="954107"/>
          </a:xfrm>
          <a:prstGeom prst="rect">
            <a:avLst/>
          </a:prstGeom>
        </p:spPr>
        <p:txBody>
          <a:bodyPr wrap="square">
            <a:spAutoFit/>
          </a:bodyPr>
          <a:lstStyle/>
          <a:p>
            <a:r>
              <a:rPr lang="tr-TR" sz="2800" b="1" dirty="0">
                <a:solidFill>
                  <a:srgbClr val="333333"/>
                </a:solidFill>
                <a:latin typeface="Gabriola" panose="04040605051002020D02" pitchFamily="82" charset="0"/>
              </a:rPr>
              <a:t>Anamas Dağları dağcılık sporu açısından elverişli olup, bu sporla ilgilenenler dağda zirve tırmanışları gerçekleştirmektedirler.</a:t>
            </a:r>
            <a:endParaRPr lang="tr-TR" sz="2800" b="1" dirty="0">
              <a:latin typeface="Gabriola" panose="04040605051002020D02" pitchFamily="82" charset="0"/>
            </a:endParaRPr>
          </a:p>
        </p:txBody>
      </p:sp>
      <p:sp>
        <p:nvSpPr>
          <p:cNvPr id="5" name="Metin kutusu 4"/>
          <p:cNvSpPr txBox="1"/>
          <p:nvPr/>
        </p:nvSpPr>
        <p:spPr>
          <a:xfrm>
            <a:off x="2368296" y="457200"/>
            <a:ext cx="3108960" cy="461665"/>
          </a:xfrm>
          <a:prstGeom prst="rect">
            <a:avLst/>
          </a:prstGeom>
          <a:noFill/>
        </p:spPr>
        <p:txBody>
          <a:bodyPr wrap="square" rtlCol="0">
            <a:spAutoFit/>
          </a:bodyPr>
          <a:lstStyle/>
          <a:p>
            <a:r>
              <a:rPr lang="tr-TR" sz="2400" b="1" dirty="0" smtClean="0">
                <a:latin typeface="Segoe Script" panose="030B0504020000000003" pitchFamily="66" charset="0"/>
              </a:rPr>
              <a:t>Anamas Dağı</a:t>
            </a:r>
            <a:endParaRPr lang="tr-TR" sz="2400" b="1" dirty="0">
              <a:latin typeface="Segoe Script" panose="030B0504020000000003" pitchFamily="66" charset="0"/>
            </a:endParaRPr>
          </a:p>
        </p:txBody>
      </p:sp>
    </p:spTree>
    <p:extLst>
      <p:ext uri="{BB962C8B-B14F-4D97-AF65-F5344CB8AC3E}">
        <p14:creationId xmlns:p14="http://schemas.microsoft.com/office/powerpoint/2010/main" val="3936611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konyakultur.gov.tr/images/uploads/images/Saz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63" y="685800"/>
            <a:ext cx="714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www.konyakultur.gov.tr/images/uploads/images/Beysehir-tarh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799" y="3347339"/>
            <a:ext cx="6838950"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8786749" y="945037"/>
            <a:ext cx="3328416" cy="5262979"/>
          </a:xfrm>
          <a:prstGeom prst="rect">
            <a:avLst/>
          </a:prstGeom>
        </p:spPr>
        <p:txBody>
          <a:bodyPr wrap="square">
            <a:spAutoFit/>
          </a:bodyPr>
          <a:lstStyle/>
          <a:p>
            <a:r>
              <a:rPr lang="tr-TR" sz="2400" b="1" dirty="0">
                <a:solidFill>
                  <a:srgbClr val="333333"/>
                </a:solidFill>
                <a:latin typeface="Gabriola" panose="04040605051002020D02" pitchFamily="82" charset="0"/>
              </a:rPr>
              <a:t>Bir rivayete göre, Yavuz Sultan Selim, Mısır seferine çıkmadan önce, çölü geçerken bozulmayacak bir gıda yapılması talimatını vermiş. Sarayda yapılan Peksimet çöl sıcağına en fazla sekiz gün dayanmış. Sonrasında ise Beyşehir Tarhanası keşfedilmiş. Beyşehir ve çevresinde yapılan tarhananın aşırı sıcağa uzun süre dayanıklılığı ve besleyici yönünün çok güçlü olmasından dolayı tarhana sefere çıkarken yaptırılırmış.</a:t>
            </a:r>
            <a:endParaRPr lang="tr-TR" sz="2400" b="1" dirty="0">
              <a:latin typeface="Gabriola" panose="04040605051002020D02" pitchFamily="82" charset="0"/>
            </a:endParaRPr>
          </a:p>
        </p:txBody>
      </p:sp>
    </p:spTree>
    <p:extLst>
      <p:ext uri="{BB962C8B-B14F-4D97-AF65-F5344CB8AC3E}">
        <p14:creationId xmlns:p14="http://schemas.microsoft.com/office/powerpoint/2010/main" val="595120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onya İl Kültür ve Turizm Müdürlüğ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769" y="0"/>
            <a:ext cx="4701230" cy="313639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900416" y="4221480"/>
            <a:ext cx="4462272" cy="830997"/>
          </a:xfrm>
          <a:prstGeom prst="rect">
            <a:avLst/>
          </a:prstGeom>
          <a:noFill/>
        </p:spPr>
        <p:txBody>
          <a:bodyPr wrap="square" rtlCol="0">
            <a:spAutoFit/>
          </a:bodyPr>
          <a:lstStyle/>
          <a:p>
            <a:r>
              <a:rPr lang="tr-TR" sz="2400" b="1" dirty="0" smtClean="0">
                <a:latin typeface="Gabriola" panose="04040605051002020D02" pitchFamily="82" charset="0"/>
              </a:rPr>
              <a:t>Beni dinlediğiniz için teşekkür eder, memleketime beklerim </a:t>
            </a:r>
            <a:r>
              <a:rPr lang="tr-TR" sz="2400" b="1" dirty="0" smtClean="0">
                <a:latin typeface="Gabriola" panose="04040605051002020D02" pitchFamily="82" charset="0"/>
                <a:sym typeface="Wingdings" panose="05000000000000000000" pitchFamily="2" charset="2"/>
              </a:rPr>
              <a:t></a:t>
            </a:r>
            <a:endParaRPr lang="tr-TR" sz="2400" b="1" dirty="0">
              <a:latin typeface="Gabriola" panose="04040605051002020D02" pitchFamily="82" charset="0"/>
            </a:endParaRPr>
          </a:p>
        </p:txBody>
      </p:sp>
      <p:pic>
        <p:nvPicPr>
          <p:cNvPr id="4098" name="Picture 2" descr="Beyşehir Gölü Milli Parkı fotoğraf karelerinde buluşuy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543" y="0"/>
            <a:ext cx="4699342" cy="3136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yşehir'in nüfusu 73 bin 768 oldu - Konya Haber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03" y="3315334"/>
            <a:ext cx="4426149" cy="292697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8823960" y="5678424"/>
            <a:ext cx="2560320" cy="523220"/>
          </a:xfrm>
          <a:prstGeom prst="rect">
            <a:avLst/>
          </a:prstGeom>
          <a:noFill/>
        </p:spPr>
        <p:txBody>
          <a:bodyPr wrap="square" rtlCol="0">
            <a:spAutoFit/>
          </a:bodyPr>
          <a:lstStyle/>
          <a:p>
            <a:r>
              <a:rPr lang="tr-TR" sz="2800" b="1" i="1" dirty="0" smtClean="0">
                <a:effectLst>
                  <a:outerShdw blurRad="38100" dist="38100" dir="2700000" algn="tl">
                    <a:srgbClr val="000000">
                      <a:alpha val="43137"/>
                    </a:srgbClr>
                  </a:outerShdw>
                </a:effectLst>
                <a:latin typeface="Gabriola" panose="04040605051002020D02" pitchFamily="82" charset="0"/>
              </a:rPr>
              <a:t>GÜLSEREN GÜLŞEN </a:t>
            </a:r>
            <a:endParaRPr lang="tr-TR" sz="2800" b="1" i="1" dirty="0">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90393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2014" y="582167"/>
            <a:ext cx="10018713" cy="3124201"/>
          </a:xfrm>
        </p:spPr>
        <p:txBody>
          <a:bodyPr/>
          <a:lstStyle/>
          <a:p>
            <a:pPr lvl="0">
              <a:buClr>
                <a:srgbClr val="30ACEC">
                  <a:lumMod val="75000"/>
                </a:srgbClr>
              </a:buClr>
            </a:pPr>
            <a:r>
              <a:rPr lang="tr-TR" sz="3200" b="1" i="1" dirty="0">
                <a:solidFill>
                  <a:prstClr val="black"/>
                </a:solidFill>
                <a:latin typeface="Gabriola" panose="04040605051002020D02" pitchFamily="82" charset="0"/>
              </a:rPr>
              <a:t>Anadolu Selçukluları devrinde çok önem kazanmış, </a:t>
            </a:r>
            <a:r>
              <a:rPr lang="tr-TR" sz="3200" b="1" i="1" dirty="0" smtClean="0">
                <a:solidFill>
                  <a:prstClr val="black"/>
                </a:solidFill>
                <a:latin typeface="Gabriola" panose="04040605051002020D02" pitchFamily="82" charset="0"/>
              </a:rPr>
              <a:t>Alâeddin </a:t>
            </a:r>
            <a:r>
              <a:rPr lang="tr-TR" sz="3200" b="1" i="1" dirty="0">
                <a:solidFill>
                  <a:prstClr val="black"/>
                </a:solidFill>
                <a:latin typeface="Gabriola" panose="04040605051002020D02" pitchFamily="82" charset="0"/>
              </a:rPr>
              <a:t>Keykubat "Eyrinaz Gezisi" Mevkiindeki (Şimdiki Gölyaka Kasabası) </a:t>
            </a:r>
            <a:r>
              <a:rPr lang="tr-TR" sz="3200" b="1" i="1" dirty="0" smtClean="0">
                <a:solidFill>
                  <a:prstClr val="black"/>
                </a:solidFill>
                <a:latin typeface="Gabriola" panose="04040605051002020D02" pitchFamily="82" charset="0"/>
              </a:rPr>
              <a:t>Kubadabad </a:t>
            </a:r>
            <a:r>
              <a:rPr lang="tr-TR" sz="3200" b="1" i="1" dirty="0">
                <a:solidFill>
                  <a:prstClr val="black"/>
                </a:solidFill>
                <a:latin typeface="Gabriola" panose="04040605051002020D02" pitchFamily="82" charset="0"/>
              </a:rPr>
              <a:t>Şehrini kurarak burayı ikinci başkent yapmıştır.</a:t>
            </a:r>
          </a:p>
          <a:p>
            <a:endParaRPr lang="tr-TR" dirty="0"/>
          </a:p>
        </p:txBody>
      </p:sp>
      <p:sp>
        <p:nvSpPr>
          <p:cNvPr id="5" name="Dikdörtgen 4"/>
          <p:cNvSpPr/>
          <p:nvPr/>
        </p:nvSpPr>
        <p:spPr>
          <a:xfrm>
            <a:off x="1517904" y="3185452"/>
            <a:ext cx="9902823" cy="1569660"/>
          </a:xfrm>
          <a:prstGeom prst="rect">
            <a:avLst/>
          </a:prstGeom>
        </p:spPr>
        <p:txBody>
          <a:bodyPr wrap="square">
            <a:spAutoFit/>
          </a:bodyPr>
          <a:lstStyle/>
          <a:p>
            <a:r>
              <a:rPr lang="tr-TR" sz="3200" b="1" i="1" dirty="0">
                <a:latin typeface="Gabriola" panose="04040605051002020D02" pitchFamily="82" charset="0"/>
              </a:rPr>
              <a:t>Eşrefoğlu beyliğinin hakimiyetine geçtikten sonra Süleymanşehir adını almış. Zamanla beyliğin merkezi olmasından dolayı beyin şehri denilerek daha sonraları Beyşehir adını almıştır.</a:t>
            </a:r>
          </a:p>
        </p:txBody>
      </p:sp>
    </p:spTree>
    <p:extLst>
      <p:ext uri="{BB962C8B-B14F-4D97-AF65-F5344CB8AC3E}">
        <p14:creationId xmlns:p14="http://schemas.microsoft.com/office/powerpoint/2010/main" val="1536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93454" y="3243071"/>
            <a:ext cx="10018713" cy="3124201"/>
          </a:xfrm>
        </p:spPr>
        <p:txBody>
          <a:bodyPr>
            <a:normAutofit/>
          </a:bodyPr>
          <a:lstStyle/>
          <a:p>
            <a:r>
              <a:rPr lang="tr-TR" sz="3200" b="1" dirty="0" smtClean="0">
                <a:latin typeface="Gabriola" panose="04040605051002020D02" pitchFamily="82" charset="0"/>
              </a:rPr>
              <a:t>Seydi Harun Veli ve Eşrefoğlu Mehmet Bey’in dost oluşundan sonra Seydi Harun Veli Süleymanşehir’e Beyşehir adını verirken Eşrefoğlu Mehmet Bey’de Trogitis’e Seydişehir adını verir. </a:t>
            </a:r>
            <a:endParaRPr lang="tr-TR" sz="3200" b="1" dirty="0">
              <a:latin typeface="Gabriola" panose="04040605051002020D02" pitchFamily="82" charset="0"/>
            </a:endParaRPr>
          </a:p>
        </p:txBody>
      </p:sp>
      <p:pic>
        <p:nvPicPr>
          <p:cNvPr id="1026" name="Picture 2" descr="Seyyid Harun Veli Cami ve Türb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454" y="831722"/>
            <a:ext cx="4572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yşehir Eşrefoğlu Camii | Gezima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812" y="662617"/>
            <a:ext cx="3884819" cy="284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346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5750" y="3060191"/>
            <a:ext cx="10018713" cy="3124201"/>
          </a:xfrm>
        </p:spPr>
        <p:txBody>
          <a:bodyPr>
            <a:noAutofit/>
          </a:bodyPr>
          <a:lstStyle/>
          <a:p>
            <a:r>
              <a:rPr lang="tr-TR" sz="3600" b="1" dirty="0" smtClean="0">
                <a:latin typeface="Gabriola" panose="04040605051002020D02" pitchFamily="82" charset="0"/>
              </a:rPr>
              <a:t>M.Ö</a:t>
            </a:r>
            <a:r>
              <a:rPr lang="tr-TR" sz="3600" b="1" dirty="0">
                <a:latin typeface="Gabriola" panose="04040605051002020D02" pitchFamily="82" charset="0"/>
              </a:rPr>
              <a:t>. 8.000 yıllık geçmişinde birçok medeniyete ev sahipliği yapan Beyşehir, köklü geçmişinden miras kalan tarihi yapılarıyla, muhteşem doğal güzellikleriyle, zengin kültürüyle ayrıcalıklı bir yere sahiptir.</a:t>
            </a:r>
          </a:p>
          <a:p>
            <a:r>
              <a:rPr lang="tr-TR" sz="3600" b="1" dirty="0" smtClean="0">
                <a:latin typeface="Gabriola" panose="04040605051002020D02" pitchFamily="82" charset="0"/>
              </a:rPr>
              <a:t>Şimdi hep beraber bu kadar tarihi şehrimizde bulunan günümüze gelebilmiş eserlerden bahsedelim.</a:t>
            </a:r>
          </a:p>
        </p:txBody>
      </p:sp>
      <p:pic>
        <p:nvPicPr>
          <p:cNvPr id="2050" name="Picture 2" descr="Beyşehir Belediyesi'nden tanıtım atağı - Yeni Me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807" y="0"/>
            <a:ext cx="5215476" cy="276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83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58046" y="2392679"/>
            <a:ext cx="10018713" cy="3124201"/>
          </a:xfrm>
        </p:spPr>
        <p:txBody>
          <a:bodyPr>
            <a:normAutofit/>
          </a:bodyPr>
          <a:lstStyle/>
          <a:p>
            <a:r>
              <a:rPr lang="tr-TR" sz="3200" b="1" dirty="0" smtClean="0">
                <a:latin typeface="Gabriola" panose="04040605051002020D02" pitchFamily="82" charset="0"/>
              </a:rPr>
              <a:t>Beyşehir'in </a:t>
            </a:r>
            <a:r>
              <a:rPr lang="tr-TR" sz="3200" b="1" dirty="0">
                <a:latin typeface="Gabriola" panose="04040605051002020D02" pitchFamily="82" charset="0"/>
              </a:rPr>
              <a:t>10 km. kuzeybatısında yer alan Neolitik Çağı höyüğü, yaklaşık 8.000 yıl öncesine tarihlenmektedir.</a:t>
            </a:r>
          </a:p>
          <a:p>
            <a:r>
              <a:rPr lang="tr-TR" sz="3200" b="1" dirty="0">
                <a:latin typeface="Gabriola" panose="04040605051002020D02" pitchFamily="82" charset="0"/>
              </a:rPr>
              <a:t> Erbaba höyüğünden çıkarılan eserler Konya Arkeoloji müzesinde sergilenmektedir.</a:t>
            </a:r>
          </a:p>
        </p:txBody>
      </p:sp>
      <p:sp>
        <p:nvSpPr>
          <p:cNvPr id="4" name="Dikdörtgen 3"/>
          <p:cNvSpPr/>
          <p:nvPr/>
        </p:nvSpPr>
        <p:spPr>
          <a:xfrm>
            <a:off x="3093852" y="1623238"/>
            <a:ext cx="6287892" cy="769441"/>
          </a:xfrm>
          <a:prstGeom prst="rect">
            <a:avLst/>
          </a:prstGeom>
        </p:spPr>
        <p:txBody>
          <a:bodyPr wrap="square">
            <a:spAutoFit/>
          </a:bodyPr>
          <a:lstStyle/>
          <a:p>
            <a:r>
              <a:rPr lang="tr-TR" sz="4400" b="1" i="1" dirty="0" smtClean="0">
                <a:effectLst>
                  <a:outerShdw blurRad="38100" dist="38100" dir="2700000" algn="tl">
                    <a:srgbClr val="000000">
                      <a:alpha val="43137"/>
                    </a:srgbClr>
                  </a:outerShdw>
                </a:effectLst>
                <a:latin typeface="Segoe Script" panose="030B0504020000000003" pitchFamily="66" charset="0"/>
              </a:rPr>
              <a:t>Erbaba Höyüğü</a:t>
            </a:r>
            <a:endParaRPr lang="tr-TR" sz="4400" i="1" dirty="0">
              <a:effectLst>
                <a:outerShdw blurRad="38100" dist="38100" dir="2700000" algn="tl">
                  <a:srgbClr val="000000">
                    <a:alpha val="43137"/>
                  </a:srgbClr>
                </a:outerShdw>
              </a:effectLst>
              <a:latin typeface="Segoe Script" panose="030B0504020000000003" pitchFamily="66" charset="0"/>
            </a:endParaRPr>
          </a:p>
        </p:txBody>
      </p:sp>
    </p:spTree>
    <p:extLst>
      <p:ext uri="{BB962C8B-B14F-4D97-AF65-F5344CB8AC3E}">
        <p14:creationId xmlns:p14="http://schemas.microsoft.com/office/powerpoint/2010/main" val="3844474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onyakultur.gov.tr/images/uploads/images/Eflatunpin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1056" y="0"/>
            <a:ext cx="7370064" cy="400126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208008" y="1728216"/>
            <a:ext cx="2825496" cy="1384995"/>
          </a:xfrm>
          <a:prstGeom prst="rect">
            <a:avLst/>
          </a:prstGeom>
          <a:noFill/>
        </p:spPr>
        <p:txBody>
          <a:bodyPr wrap="square" rtlCol="0">
            <a:spAutoFit/>
          </a:bodyPr>
          <a:lstStyle/>
          <a:p>
            <a:r>
              <a:rPr lang="tr-TR" sz="2800" b="1" i="1" dirty="0" smtClean="0">
                <a:effectLst>
                  <a:outerShdw blurRad="38100" dist="38100" dir="2700000" algn="tl">
                    <a:srgbClr val="000000">
                      <a:alpha val="43137"/>
                    </a:srgbClr>
                  </a:outerShdw>
                </a:effectLst>
                <a:latin typeface="Segoe Script" panose="030B0504020000000003" pitchFamily="66" charset="0"/>
              </a:rPr>
              <a:t>Eflatunpınar Hitit Su Anıtı</a:t>
            </a:r>
            <a:endParaRPr lang="tr-TR" sz="2800" b="1" i="1" dirty="0">
              <a:effectLst>
                <a:outerShdw blurRad="38100" dist="38100" dir="2700000" algn="tl">
                  <a:srgbClr val="000000">
                    <a:alpha val="43137"/>
                  </a:srgbClr>
                </a:outerShdw>
              </a:effectLst>
              <a:latin typeface="Segoe Script" panose="030B0504020000000003" pitchFamily="66" charset="0"/>
            </a:endParaRPr>
          </a:p>
        </p:txBody>
      </p:sp>
      <p:sp>
        <p:nvSpPr>
          <p:cNvPr id="5" name="Metin kutusu 4"/>
          <p:cNvSpPr txBox="1"/>
          <p:nvPr/>
        </p:nvSpPr>
        <p:spPr>
          <a:xfrm>
            <a:off x="1591056" y="4791456"/>
            <a:ext cx="9976104" cy="1200329"/>
          </a:xfrm>
          <a:prstGeom prst="rect">
            <a:avLst/>
          </a:prstGeom>
          <a:noFill/>
        </p:spPr>
        <p:txBody>
          <a:bodyPr wrap="square" rtlCol="0">
            <a:spAutoFit/>
          </a:bodyPr>
          <a:lstStyle/>
          <a:p>
            <a:r>
              <a:rPr lang="tr-TR" sz="2400" b="1" dirty="0">
                <a:latin typeface="Gabriola" panose="04040605051002020D02" pitchFamily="82" charset="0"/>
              </a:rPr>
              <a:t>Hititler döneminden kalma bir anıt olup, pınarın hemen yanında yer alır. Yapılışı M.Ö. 13. yüzyılın son çeyreğine tarihlendirilmiştir. Lahit taşının üstüne işlenen Hitit dönemi kabartmaları ile ünlüdür</a:t>
            </a:r>
            <a:r>
              <a:rPr lang="tr-TR" sz="2400" b="1" dirty="0" smtClean="0">
                <a:latin typeface="Gabriola" panose="04040605051002020D02" pitchFamily="82" charset="0"/>
              </a:rPr>
              <a:t>.</a:t>
            </a:r>
            <a:r>
              <a:rPr lang="tr-TR" sz="2400" b="1" dirty="0">
                <a:latin typeface="Gabriola" panose="04040605051002020D02" pitchFamily="82" charset="0"/>
              </a:rPr>
              <a:t> UNESCO Dünya Mirası Geçici Listesi’ne Hitit Kutsal Su Tapınağı olarak dahil edilmiştir</a:t>
            </a:r>
          </a:p>
        </p:txBody>
      </p:sp>
    </p:spTree>
    <p:extLst>
      <p:ext uri="{BB962C8B-B14F-4D97-AF65-F5344CB8AC3E}">
        <p14:creationId xmlns:p14="http://schemas.microsoft.com/office/powerpoint/2010/main" val="188406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konyakultur.gov.tr/images/uploads/images/Fasillar-ani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183" y="0"/>
            <a:ext cx="7287641" cy="423378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9189720" y="1124712"/>
            <a:ext cx="2907792" cy="1200329"/>
          </a:xfrm>
          <a:prstGeom prst="rect">
            <a:avLst/>
          </a:prstGeom>
          <a:noFill/>
        </p:spPr>
        <p:txBody>
          <a:bodyPr wrap="square" rtlCol="0">
            <a:spAutoFit/>
          </a:bodyPr>
          <a:lstStyle/>
          <a:p>
            <a:r>
              <a:rPr lang="tr-TR" sz="3600" b="1" i="1" dirty="0" smtClean="0">
                <a:effectLst>
                  <a:outerShdw blurRad="38100" dist="38100" dir="2700000" algn="tl">
                    <a:srgbClr val="000000">
                      <a:alpha val="43137"/>
                    </a:srgbClr>
                  </a:outerShdw>
                </a:effectLst>
                <a:latin typeface="Segoe Script" panose="030B0504020000000003" pitchFamily="66" charset="0"/>
              </a:rPr>
              <a:t>Fasıllar Anıtı</a:t>
            </a:r>
            <a:endParaRPr lang="tr-TR" sz="3600" b="1" i="1" dirty="0">
              <a:effectLst>
                <a:outerShdw blurRad="38100" dist="38100" dir="2700000" algn="tl">
                  <a:srgbClr val="000000">
                    <a:alpha val="43137"/>
                  </a:srgbClr>
                </a:outerShdw>
              </a:effectLst>
              <a:latin typeface="Segoe Script" panose="030B0504020000000003" pitchFamily="66" charset="0"/>
            </a:endParaRPr>
          </a:p>
        </p:txBody>
      </p:sp>
      <p:sp>
        <p:nvSpPr>
          <p:cNvPr id="7" name="Metin kutusu 6"/>
          <p:cNvSpPr txBox="1"/>
          <p:nvPr/>
        </p:nvSpPr>
        <p:spPr>
          <a:xfrm>
            <a:off x="1389888" y="4425696"/>
            <a:ext cx="8924544" cy="1569660"/>
          </a:xfrm>
          <a:prstGeom prst="rect">
            <a:avLst/>
          </a:prstGeom>
          <a:noFill/>
        </p:spPr>
        <p:txBody>
          <a:bodyPr wrap="square" rtlCol="0">
            <a:spAutoFit/>
          </a:bodyPr>
          <a:lstStyle/>
          <a:p>
            <a:r>
              <a:rPr lang="tr-TR" sz="3200" b="1" dirty="0">
                <a:latin typeface="Gabriola" panose="04040605051002020D02" pitchFamily="82" charset="0"/>
              </a:rPr>
              <a:t>Fasıllar mahallesinin 150 metre kadar batısındaki Örenler Konağı’nın bayırında, sırt üstü yatmış biçimde duran dünyanın en büyük kaya anıtlarından biridir.</a:t>
            </a:r>
          </a:p>
        </p:txBody>
      </p:sp>
    </p:spTree>
    <p:extLst>
      <p:ext uri="{BB962C8B-B14F-4D97-AF65-F5344CB8AC3E}">
        <p14:creationId xmlns:p14="http://schemas.microsoft.com/office/powerpoint/2010/main" val="173217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konyakultur.gov.tr/images/uploads/images/Fasill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0" y="426718"/>
            <a:ext cx="6603630" cy="516026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266176" y="758952"/>
            <a:ext cx="3392424" cy="5724644"/>
          </a:xfrm>
          <a:prstGeom prst="rect">
            <a:avLst/>
          </a:prstGeom>
          <a:noFill/>
        </p:spPr>
        <p:txBody>
          <a:bodyPr wrap="square" rtlCol="0">
            <a:spAutoFit/>
          </a:bodyPr>
          <a:lstStyle/>
          <a:p>
            <a:r>
              <a:rPr lang="tr-TR" sz="3200" b="1" i="1" dirty="0" smtClean="0">
                <a:effectLst>
                  <a:outerShdw blurRad="38100" dist="38100" dir="2700000" algn="tl">
                    <a:srgbClr val="000000">
                      <a:alpha val="43137"/>
                    </a:srgbClr>
                  </a:outerShdw>
                </a:effectLst>
                <a:latin typeface="Segoe Script" panose="030B0504020000000003" pitchFamily="66" charset="0"/>
              </a:rPr>
              <a:t>Lukyanus Kitabesi Ve Atlı Kaya Kabartması</a:t>
            </a:r>
            <a:endParaRPr lang="tr-TR" sz="3200" b="1" i="1" dirty="0">
              <a:effectLst>
                <a:outerShdw blurRad="38100" dist="38100" dir="2700000" algn="tl">
                  <a:srgbClr val="000000">
                    <a:alpha val="43137"/>
                  </a:srgbClr>
                </a:outerShdw>
              </a:effectLst>
              <a:latin typeface="Segoe Script" panose="030B0504020000000003" pitchFamily="66" charset="0"/>
            </a:endParaRPr>
          </a:p>
          <a:p>
            <a:r>
              <a:rPr lang="tr-TR" sz="2400" b="1" dirty="0">
                <a:latin typeface="Gabriola" panose="04040605051002020D02" pitchFamily="82" charset="0"/>
              </a:rPr>
              <a:t>Fasıllar Hitit Kaya Anıtı'nın 100 metre doğusundadır. Bu kitabede genç yaşta ölen bir süvari için yapılacak at yarışlarından ve bu yarışların kurallarından bahsedilmektedir. Anıt, Roma İmparatorluk dönemine tarihlendirilir.</a:t>
            </a:r>
          </a:p>
          <a:p>
            <a:r>
              <a:rPr lang="tr-TR" sz="2800" b="1" dirty="0"/>
              <a:t> </a:t>
            </a:r>
          </a:p>
          <a:p>
            <a:endParaRPr lang="tr-TR" dirty="0"/>
          </a:p>
        </p:txBody>
      </p:sp>
    </p:spTree>
    <p:extLst>
      <p:ext uri="{BB962C8B-B14F-4D97-AF65-F5344CB8AC3E}">
        <p14:creationId xmlns:p14="http://schemas.microsoft.com/office/powerpoint/2010/main" val="664918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TM03457496[[fn=Paralaks]]</Template>
  <TotalTime>354</TotalTime>
  <Words>835</Words>
  <Application>Microsoft Office PowerPoint</Application>
  <PresentationFormat>Geniş ekran</PresentationFormat>
  <Paragraphs>53</Paragraphs>
  <Slides>27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Arial</vt:lpstr>
      <vt:lpstr>Arial</vt:lpstr>
      <vt:lpstr>Corbel</vt:lpstr>
      <vt:lpstr>Gabriola</vt:lpstr>
      <vt:lpstr>Segoe Script</vt:lpstr>
      <vt:lpstr>Wingdings</vt:lpstr>
      <vt:lpstr>Paralaks</vt:lpstr>
      <vt:lpstr>Beyler Şehri Beyşehir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Beyler Şehri Beyşehir</dc:title>
  <dc:creator>Microsoft hesabı</dc:creator>
  <cp:lastModifiedBy>Microsoft hesabı</cp:lastModifiedBy>
  <cp:revision>20</cp:revision>
  <dcterms:created xsi:type="dcterms:W3CDTF">2020-11-08T19:00:15Z</dcterms:created>
  <dcterms:modified xsi:type="dcterms:W3CDTF">2020-11-14T13:34:18Z</dcterms:modified>
</cp:coreProperties>
</file>