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1F1F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sng">
                <a:solidFill>
                  <a:srgbClr val="0462C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1F1F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 u="sng">
                <a:solidFill>
                  <a:srgbClr val="0462C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1F1F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1F1F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926" y="538937"/>
            <a:ext cx="10528147" cy="78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1F1F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254" y="1418920"/>
            <a:ext cx="7561580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sng">
                <a:solidFill>
                  <a:srgbClr val="0462C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Kilistra_(Antik_Kent)" TargetMode="External"/><Relationship Id="rId3" Type="http://schemas.openxmlformats.org/officeDocument/2006/relationships/hyperlink" Target="http://meram.gov.tr/kilistra" TargetMode="External"/><Relationship Id="rId4" Type="http://schemas.openxmlformats.org/officeDocument/2006/relationships/hyperlink" Target="https://www.kulturportali.gov.tr/turkiye/konya/gezilecekyer/kilistra-lystra" TargetMode="External"/><Relationship Id="rId5" Type="http://schemas.openxmlformats.org/officeDocument/2006/relationships/hyperlink" Target="https://gezimanya.com/konya/gezilecek-yerler/kilistra-antik-kenti" TargetMode="External"/><Relationship Id="rId6" Type="http://schemas.openxmlformats.org/officeDocument/2006/relationships/hyperlink" Target="https://turkiyeturizmansiklopedisi.com/kilistra-antik-kenti" TargetMode="External"/><Relationship Id="rId7" Type="http://schemas.openxmlformats.org/officeDocument/2006/relationships/hyperlink" Target="http://www.konya.gov.tr/konya-kilistra-antik-kenti" TargetMode="External"/><Relationship Id="rId8" Type="http://schemas.openxmlformats.org/officeDocument/2006/relationships/hyperlink" Target="http://www.youtube.com/watch?v=RDIQSqIHe4M" TargetMode="External"/><Relationship Id="rId9" Type="http://schemas.openxmlformats.org/officeDocument/2006/relationships/hyperlink" Target="http://www.youtube.com/watch?v=EEbMkij7thE" TargetMode="External"/><Relationship Id="rId10" Type="http://schemas.openxmlformats.org/officeDocument/2006/relationships/hyperlink" Target="http://www.youtube.com/watch?v=jddCMpsoVqw" TargetMode="External"/><Relationship Id="rId11" Type="http://schemas.openxmlformats.org/officeDocument/2006/relationships/hyperlink" Target="http://www.youtube.com/watch?v=ffazoHBzENE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57159" cy="685190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1286" y="326136"/>
            <a:ext cx="4248849" cy="1641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572" y="711057"/>
            <a:ext cx="4161790" cy="16478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100"/>
              </a:spcBef>
            </a:pPr>
            <a:r>
              <a:rPr dirty="0" spc="45" b="1">
                <a:solidFill>
                  <a:srgbClr val="FFFFFF"/>
                </a:solidFill>
                <a:latin typeface="Arial"/>
                <a:cs typeface="Arial"/>
              </a:rPr>
              <a:t>KİLİSTRA </a:t>
            </a:r>
            <a:r>
              <a:rPr dirty="0" b="1">
                <a:solidFill>
                  <a:srgbClr val="FFFFFF"/>
                </a:solidFill>
                <a:latin typeface="Arial"/>
                <a:cs typeface="Arial"/>
              </a:rPr>
              <a:t>ANTİK</a:t>
            </a:r>
            <a:r>
              <a:rPr dirty="0" spc="45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FFFFFF"/>
                </a:solidFill>
                <a:latin typeface="Arial"/>
                <a:cs typeface="Arial"/>
              </a:rPr>
              <a:t>KENTİ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902702" y="4264602"/>
            <a:ext cx="4207510" cy="7518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317500">
              <a:lnSpc>
                <a:spcPct val="100000"/>
              </a:lnSpc>
              <a:spcBef>
                <a:spcPts val="680"/>
              </a:spcBef>
            </a:pPr>
            <a:r>
              <a:rPr dirty="0" sz="1900" spc="75" b="1">
                <a:solidFill>
                  <a:srgbClr val="466977"/>
                </a:solidFill>
                <a:latin typeface="Arial"/>
                <a:cs typeface="Arial"/>
              </a:rPr>
              <a:t>HACETTEPE</a:t>
            </a:r>
            <a:r>
              <a:rPr dirty="0" sz="1900" spc="24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466977"/>
                </a:solidFill>
                <a:latin typeface="Arial"/>
                <a:cs typeface="Arial"/>
              </a:rPr>
              <a:t>ÜNİVERSİTESİ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900" spc="80" b="1">
                <a:solidFill>
                  <a:srgbClr val="466977"/>
                </a:solidFill>
                <a:latin typeface="Arial"/>
                <a:cs typeface="Arial"/>
              </a:rPr>
              <a:t>HEMŞİRELİK</a:t>
            </a:r>
            <a:r>
              <a:rPr dirty="0" sz="1900" spc="375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466977"/>
                </a:solidFill>
                <a:latin typeface="Arial"/>
                <a:cs typeface="Arial"/>
              </a:rPr>
              <a:t>FAKÜLTESİ</a:t>
            </a:r>
            <a:r>
              <a:rPr dirty="0" sz="1900" spc="43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466977"/>
                </a:solidFill>
                <a:latin typeface="Arial"/>
                <a:cs typeface="Arial"/>
              </a:rPr>
              <a:t>3.</a:t>
            </a:r>
            <a:r>
              <a:rPr dirty="0" sz="1900" spc="365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1900" spc="45" b="1">
                <a:solidFill>
                  <a:srgbClr val="466977"/>
                </a:solidFill>
                <a:latin typeface="Arial"/>
                <a:cs typeface="Arial"/>
              </a:rPr>
              <a:t>SINIF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72193" y="6274409"/>
            <a:ext cx="13487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65" b="1">
                <a:solidFill>
                  <a:srgbClr val="466977"/>
                </a:solidFill>
                <a:latin typeface="Arial"/>
                <a:cs typeface="Arial"/>
              </a:rPr>
              <a:t>ANKARA,</a:t>
            </a:r>
            <a:r>
              <a:rPr dirty="0" sz="1300" spc="33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1300" spc="60" b="1">
                <a:solidFill>
                  <a:srgbClr val="466977"/>
                </a:solidFill>
                <a:latin typeface="Arial"/>
                <a:cs typeface="Arial"/>
              </a:rPr>
              <a:t>2025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4976" y="3070216"/>
            <a:ext cx="3335988" cy="34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594" y="315918"/>
            <a:ext cx="10116185" cy="183768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 indent="158115">
              <a:lnSpc>
                <a:spcPct val="125099"/>
              </a:lnSpc>
              <a:spcBef>
                <a:spcPts val="110"/>
              </a:spcBef>
            </a:pPr>
            <a:r>
              <a:rPr dirty="0" sz="1900" spc="55">
                <a:solidFill>
                  <a:srgbClr val="22353B"/>
                </a:solidFill>
              </a:rPr>
              <a:t>Kaya</a:t>
            </a:r>
            <a:r>
              <a:rPr dirty="0" sz="1900" spc="275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mimarisi</a:t>
            </a:r>
            <a:r>
              <a:rPr dirty="0" sz="1900" spc="310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olmasına</a:t>
            </a:r>
            <a:r>
              <a:rPr dirty="0" sz="1900" spc="325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rağmen,</a:t>
            </a:r>
            <a:r>
              <a:rPr dirty="0" sz="1900" spc="305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bazı</a:t>
            </a:r>
            <a:r>
              <a:rPr dirty="0" sz="1900" spc="275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kilise</a:t>
            </a:r>
            <a:r>
              <a:rPr dirty="0" sz="1900" spc="229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ve</a:t>
            </a:r>
            <a:r>
              <a:rPr dirty="0" sz="1900" spc="260">
                <a:solidFill>
                  <a:srgbClr val="22353B"/>
                </a:solidFill>
              </a:rPr>
              <a:t> </a:t>
            </a:r>
            <a:r>
              <a:rPr dirty="0" sz="1900" spc="85">
                <a:solidFill>
                  <a:srgbClr val="22353B"/>
                </a:solidFill>
              </a:rPr>
              <a:t>yapıların</a:t>
            </a:r>
            <a:r>
              <a:rPr dirty="0" sz="1900" spc="350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içinde</a:t>
            </a:r>
            <a:r>
              <a:rPr dirty="0" sz="1900" spc="254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keski</a:t>
            </a:r>
            <a:r>
              <a:rPr dirty="0" sz="1900" spc="245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izleriyle</a:t>
            </a:r>
            <a:r>
              <a:rPr dirty="0" sz="1900" spc="275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sütun, kemer</a:t>
            </a:r>
            <a:r>
              <a:rPr dirty="0" sz="1900" spc="280">
                <a:solidFill>
                  <a:srgbClr val="22353B"/>
                </a:solidFill>
              </a:rPr>
              <a:t> </a:t>
            </a:r>
            <a:r>
              <a:rPr dirty="0" sz="1900" spc="50">
                <a:solidFill>
                  <a:srgbClr val="22353B"/>
                </a:solidFill>
              </a:rPr>
              <a:t>veya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kubbe</a:t>
            </a:r>
            <a:r>
              <a:rPr dirty="0" sz="1900" spc="27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geçişleri</a:t>
            </a:r>
            <a:r>
              <a:rPr dirty="0" sz="1900" spc="254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taklit</a:t>
            </a:r>
            <a:r>
              <a:rPr dirty="0" sz="1900" spc="225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edilmiştir.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Bu,</a:t>
            </a:r>
            <a:r>
              <a:rPr dirty="0" sz="1900" spc="220">
                <a:solidFill>
                  <a:srgbClr val="22353B"/>
                </a:solidFill>
              </a:rPr>
              <a:t> </a:t>
            </a:r>
            <a:r>
              <a:rPr dirty="0" sz="1900" spc="55">
                <a:solidFill>
                  <a:srgbClr val="22353B"/>
                </a:solidFill>
              </a:rPr>
              <a:t>taş</a:t>
            </a:r>
            <a:r>
              <a:rPr dirty="0" sz="1900" spc="235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bloklardan</a:t>
            </a:r>
            <a:r>
              <a:rPr dirty="0" sz="1900" spc="290">
                <a:solidFill>
                  <a:srgbClr val="22353B"/>
                </a:solidFill>
              </a:rPr>
              <a:t> </a:t>
            </a:r>
            <a:r>
              <a:rPr dirty="0" sz="1900" spc="85">
                <a:solidFill>
                  <a:srgbClr val="22353B"/>
                </a:solidFill>
              </a:rPr>
              <a:t>yapılmış</a:t>
            </a:r>
            <a:r>
              <a:rPr dirty="0" sz="1900" spc="350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geleneksel </a:t>
            </a:r>
            <a:r>
              <a:rPr dirty="0" sz="1900" spc="55">
                <a:solidFill>
                  <a:srgbClr val="22353B"/>
                </a:solidFill>
              </a:rPr>
              <a:t>mimari</a:t>
            </a:r>
            <a:r>
              <a:rPr dirty="0" sz="1900" spc="330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estetiğini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yansıtmaya</a:t>
            </a:r>
            <a:r>
              <a:rPr dirty="0" sz="1900" spc="345">
                <a:solidFill>
                  <a:srgbClr val="22353B"/>
                </a:solidFill>
              </a:rPr>
              <a:t> </a:t>
            </a:r>
            <a:r>
              <a:rPr dirty="0" sz="1900" spc="100">
                <a:solidFill>
                  <a:srgbClr val="22353B"/>
                </a:solidFill>
              </a:rPr>
              <a:t>çalıştıklarını</a:t>
            </a:r>
            <a:r>
              <a:rPr dirty="0" sz="1900" spc="325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gösterir.</a:t>
            </a:r>
            <a:r>
              <a:rPr dirty="0" sz="1900" spc="275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Kilisenin</a:t>
            </a:r>
            <a:r>
              <a:rPr dirty="0" sz="1900" spc="229">
                <a:solidFill>
                  <a:srgbClr val="22353B"/>
                </a:solidFill>
              </a:rPr>
              <a:t> </a:t>
            </a:r>
            <a:r>
              <a:rPr dirty="0" sz="1900" spc="80">
                <a:solidFill>
                  <a:srgbClr val="22353B"/>
                </a:solidFill>
              </a:rPr>
              <a:t>planı</a:t>
            </a:r>
            <a:r>
              <a:rPr dirty="0" sz="1900" spc="254">
                <a:solidFill>
                  <a:srgbClr val="22353B"/>
                </a:solidFill>
              </a:rPr>
              <a:t> </a:t>
            </a:r>
            <a:r>
              <a:rPr dirty="0" sz="1900" spc="50">
                <a:solidFill>
                  <a:srgbClr val="22353B"/>
                </a:solidFill>
              </a:rPr>
              <a:t>haç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şeklindedir</a:t>
            </a:r>
            <a:r>
              <a:rPr dirty="0" sz="1900" spc="-235">
                <a:solidFill>
                  <a:srgbClr val="22353B"/>
                </a:solidFill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.</a:t>
            </a:r>
            <a:r>
              <a:rPr dirty="0" sz="1900" spc="26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22353B"/>
                </a:solidFill>
              </a:rPr>
              <a:t>İç </a:t>
            </a:r>
            <a:r>
              <a:rPr dirty="0" sz="1900" spc="80">
                <a:solidFill>
                  <a:srgbClr val="22353B"/>
                </a:solidFill>
              </a:rPr>
              <a:t>duvarları</a:t>
            </a:r>
            <a:r>
              <a:rPr dirty="0" sz="1900" spc="315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özenle</a:t>
            </a:r>
            <a:r>
              <a:rPr dirty="0" sz="1900" spc="27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işlenmiş,</a:t>
            </a:r>
            <a:r>
              <a:rPr dirty="0" sz="1900" spc="270">
                <a:solidFill>
                  <a:srgbClr val="22353B"/>
                </a:solidFill>
              </a:rPr>
              <a:t> </a:t>
            </a:r>
            <a:r>
              <a:rPr dirty="0" sz="1900" spc="80">
                <a:solidFill>
                  <a:srgbClr val="22353B"/>
                </a:solidFill>
              </a:rPr>
              <a:t>bazı</a:t>
            </a:r>
            <a:r>
              <a:rPr dirty="0" sz="1900" spc="25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yerlerinde</a:t>
            </a:r>
            <a:r>
              <a:rPr dirty="0" sz="1900" spc="34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geometrik</a:t>
            </a:r>
            <a:r>
              <a:rPr dirty="0" sz="1900" spc="31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motifler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50">
                <a:solidFill>
                  <a:srgbClr val="22353B"/>
                </a:solidFill>
              </a:rPr>
              <a:t>veya</a:t>
            </a:r>
            <a:r>
              <a:rPr dirty="0" sz="1900" spc="270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İncil'den</a:t>
            </a:r>
            <a:r>
              <a:rPr dirty="0" sz="1900" spc="27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sahneleri </a:t>
            </a:r>
            <a:r>
              <a:rPr dirty="0" sz="1900" spc="70">
                <a:solidFill>
                  <a:srgbClr val="22353B"/>
                </a:solidFill>
              </a:rPr>
              <a:t>gösteren</a:t>
            </a:r>
            <a:r>
              <a:rPr dirty="0" sz="1900" spc="31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fresk</a:t>
            </a:r>
            <a:r>
              <a:rPr dirty="0" sz="1900" spc="245">
                <a:solidFill>
                  <a:srgbClr val="22353B"/>
                </a:solidFill>
              </a:rPr>
              <a:t> </a:t>
            </a:r>
            <a:r>
              <a:rPr dirty="0" sz="1900" spc="95">
                <a:solidFill>
                  <a:srgbClr val="22353B"/>
                </a:solidFill>
              </a:rPr>
              <a:t>kalıntıları</a:t>
            </a:r>
            <a:r>
              <a:rPr dirty="0" sz="1900" spc="305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tespit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55">
                <a:solidFill>
                  <a:srgbClr val="22353B"/>
                </a:solidFill>
              </a:rPr>
              <a:t>edilmiştir.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5078"/>
            <a:ext cx="12192000" cy="4312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3105" y="2087397"/>
            <a:ext cx="3796665" cy="21996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58115">
              <a:lnSpc>
                <a:spcPct val="125099"/>
              </a:lnSpc>
              <a:spcBef>
                <a:spcPts val="10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Kiliselerin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içinde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ibadet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amacıyla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mum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veya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ikon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yerleştirmek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için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duvara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oyulmuş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nişler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mihrap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görevi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gören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yarım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daire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veya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çokgen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apsisler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22353B"/>
                </a:solidFill>
                <a:latin typeface="Microsoft Sans Serif"/>
                <a:cs typeface="Microsoft Sans Serif"/>
              </a:rPr>
              <a:t>bulunur.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1623" y="0"/>
            <a:ext cx="758037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61275" y="1070508"/>
            <a:ext cx="4236085" cy="4370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54940">
              <a:lnSpc>
                <a:spcPct val="125099"/>
              </a:lnSpc>
              <a:spcBef>
                <a:spcPts val="105"/>
              </a:spcBef>
            </a:pP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Yerleşimin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0">
                <a:solidFill>
                  <a:srgbClr val="22353B"/>
                </a:solidFill>
                <a:latin typeface="Microsoft Sans Serif"/>
                <a:cs typeface="Microsoft Sans Serif"/>
              </a:rPr>
              <a:t>kalıcılığını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sağlayan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en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kritik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mimari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unsurlardan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22353B"/>
                </a:solidFill>
                <a:latin typeface="Microsoft Sans Serif"/>
                <a:cs typeface="Microsoft Sans Serif"/>
              </a:rPr>
              <a:t>biri,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kayanın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içine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oyulmuş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su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kanallarıyla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beslenen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dev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sarnıçlardır.</a:t>
            </a:r>
            <a:endParaRPr sz="1900">
              <a:latin typeface="Microsoft Sans Serif"/>
              <a:cs typeface="Microsoft Sans Serif"/>
            </a:endParaRPr>
          </a:p>
          <a:p>
            <a:pPr marL="12700" marR="138430" indent="158115">
              <a:lnSpc>
                <a:spcPct val="125000"/>
              </a:lnSpc>
              <a:spcBef>
                <a:spcPts val="5"/>
              </a:spcBef>
            </a:pP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sarnıçlar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kış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ilkbahar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yağmurlarını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toplamak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için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yapılmıştır.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Büyük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ölçekleri,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kentin uzun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süreli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savunma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yaşam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kapasitesini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gösterir.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İç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yüzeyleri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sudan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yalıtmak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amacıyla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sıva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22353B"/>
                </a:solidFill>
                <a:latin typeface="Microsoft Sans Serif"/>
                <a:cs typeface="Microsoft Sans Serif"/>
              </a:rPr>
              <a:t>ile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kaplanmıştır.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283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0103" y="1900707"/>
            <a:ext cx="3810000" cy="2922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54940">
              <a:lnSpc>
                <a:spcPct val="125000"/>
              </a:lnSpc>
              <a:spcBef>
                <a:spcPts val="110"/>
              </a:spcBef>
            </a:pP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Yaşam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alanlarının</a:t>
            </a:r>
            <a:r>
              <a:rPr dirty="0" sz="1900" spc="4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içinde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uyuma,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oturma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veya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depolama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amaçlı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yine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kayaya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oyulmuş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sedirler,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raflar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nişler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bulunur.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basit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iç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mimari,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dönemin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zor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koşullarında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yaşayan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insanların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kayaların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içinde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oluşturdukları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yaşam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tarzını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yansıtır.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032" y="137158"/>
            <a:ext cx="7363967" cy="6720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2780" y="239268"/>
            <a:ext cx="5081270" cy="932815"/>
          </a:xfrm>
          <a:prstGeom prst="rect"/>
          <a:ln w="27432">
            <a:solidFill>
              <a:srgbClr val="466977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1840864" marR="299720" indent="-1558290">
              <a:lnSpc>
                <a:spcPct val="100000"/>
              </a:lnSpc>
              <a:spcBef>
                <a:spcPts val="215"/>
              </a:spcBef>
            </a:pPr>
            <a:r>
              <a:rPr dirty="0" sz="2800" spc="60" b="1">
                <a:solidFill>
                  <a:srgbClr val="466977"/>
                </a:solidFill>
                <a:latin typeface="Arial"/>
                <a:cs typeface="Arial"/>
              </a:rPr>
              <a:t>KİLİSTRA’NIN</a:t>
            </a:r>
            <a:r>
              <a:rPr dirty="0" sz="2800" spc="26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65" b="1">
                <a:solidFill>
                  <a:srgbClr val="466977"/>
                </a:solidFill>
                <a:latin typeface="Arial"/>
                <a:cs typeface="Arial"/>
              </a:rPr>
              <a:t>YERLEŞİM </a:t>
            </a:r>
            <a:r>
              <a:rPr dirty="0" sz="2800" spc="55" b="1">
                <a:solidFill>
                  <a:srgbClr val="466977"/>
                </a:solidFill>
                <a:latin typeface="Arial"/>
                <a:cs typeface="Arial"/>
              </a:rPr>
              <a:t>DÜZENİ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81266" y="1454981"/>
            <a:ext cx="4706620" cy="47345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319405" indent="158115">
              <a:lnSpc>
                <a:spcPct val="125099"/>
              </a:lnSpc>
              <a:spcBef>
                <a:spcPts val="110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Kilistra’daki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yapılar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düz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alanda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kurulmak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yerine,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yamaçların</a:t>
            </a:r>
            <a:r>
              <a:rPr dirty="0" sz="1900" spc="3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sarp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kayalıkların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doğal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şekline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22353B"/>
                </a:solidFill>
                <a:latin typeface="Microsoft Sans Serif"/>
                <a:cs typeface="Microsoft Sans Serif"/>
              </a:rPr>
              <a:t>uyum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sağlayarak,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dikey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yatay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düzlemde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gelişmiştir.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Bu,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yerleşimi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dışarıdan </a:t>
            </a:r>
            <a:r>
              <a:rPr dirty="0" sz="1900" spc="95">
                <a:solidFill>
                  <a:srgbClr val="22353B"/>
                </a:solidFill>
                <a:latin typeface="Microsoft Sans Serif"/>
                <a:cs typeface="Microsoft Sans Serif"/>
              </a:rPr>
              <a:t>bakıldığında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gizlemeye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yardımcı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olmuştur.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indent="146050">
              <a:lnSpc>
                <a:spcPct val="125000"/>
              </a:lnSpc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Ayrıca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yapılar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birbirine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dar,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22353B"/>
                </a:solidFill>
                <a:latin typeface="Microsoft Sans Serif"/>
                <a:cs typeface="Microsoft Sans Serif"/>
              </a:rPr>
              <a:t>kıvrımlı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ve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kayalara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oyulmuş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geçitler,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merdivenler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bazen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gizli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yollarla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bağlanmıştır.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Bu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karmaşık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düzen,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yabancıların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kenti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22353B"/>
                </a:solidFill>
                <a:latin typeface="Microsoft Sans Serif"/>
                <a:cs typeface="Microsoft Sans Serif"/>
              </a:rPr>
              <a:t>ele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geçirmesini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zorlaştırmıştır.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8238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135" y="467360"/>
            <a:ext cx="997521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50">
                <a:solidFill>
                  <a:srgbClr val="22353B"/>
                </a:solidFill>
              </a:rPr>
              <a:t>Yerleşimin</a:t>
            </a:r>
            <a:r>
              <a:rPr dirty="0" sz="1900" spc="305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en</a:t>
            </a:r>
            <a:r>
              <a:rPr dirty="0" sz="1900" spc="265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önemli</a:t>
            </a:r>
            <a:r>
              <a:rPr dirty="0" sz="1900" spc="285">
                <a:solidFill>
                  <a:srgbClr val="22353B"/>
                </a:solidFill>
              </a:rPr>
              <a:t> </a:t>
            </a:r>
            <a:r>
              <a:rPr dirty="0" sz="1900" spc="55">
                <a:solidFill>
                  <a:srgbClr val="22353B"/>
                </a:solidFill>
              </a:rPr>
              <a:t>dini</a:t>
            </a:r>
            <a:r>
              <a:rPr dirty="0" sz="1900" spc="275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ve</a:t>
            </a:r>
            <a:r>
              <a:rPr dirty="0" sz="1900" spc="26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toplumsal</a:t>
            </a:r>
            <a:r>
              <a:rPr dirty="0" sz="1900" spc="315">
                <a:solidFill>
                  <a:srgbClr val="22353B"/>
                </a:solidFill>
              </a:rPr>
              <a:t> </a:t>
            </a:r>
            <a:r>
              <a:rPr dirty="0" sz="1900" spc="90">
                <a:solidFill>
                  <a:srgbClr val="22353B"/>
                </a:solidFill>
              </a:rPr>
              <a:t>yapıları</a:t>
            </a:r>
            <a:r>
              <a:rPr dirty="0" sz="1900" spc="330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genellikle</a:t>
            </a:r>
            <a:r>
              <a:rPr dirty="0" sz="1900" spc="26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daha</a:t>
            </a:r>
            <a:r>
              <a:rPr dirty="0" sz="1900" spc="285">
                <a:solidFill>
                  <a:srgbClr val="22353B"/>
                </a:solidFill>
              </a:rPr>
              <a:t> </a:t>
            </a:r>
            <a:r>
              <a:rPr dirty="0" sz="1900" spc="85">
                <a:solidFill>
                  <a:srgbClr val="22353B"/>
                </a:solidFill>
              </a:rPr>
              <a:t>korunaklı</a:t>
            </a:r>
            <a:r>
              <a:rPr dirty="0" sz="1900" spc="285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ve</a:t>
            </a:r>
            <a:r>
              <a:rPr dirty="0" sz="1900" spc="260">
                <a:solidFill>
                  <a:srgbClr val="22353B"/>
                </a:solidFill>
              </a:rPr>
              <a:t> </a:t>
            </a:r>
            <a:r>
              <a:rPr dirty="0" sz="1900" spc="50">
                <a:solidFill>
                  <a:srgbClr val="22353B"/>
                </a:solidFill>
              </a:rPr>
              <a:t>merkezi</a:t>
            </a:r>
            <a:endParaRPr sz="1900"/>
          </a:p>
        </p:txBody>
      </p:sp>
      <p:sp>
        <p:nvSpPr>
          <p:cNvPr id="3" name="object 3" descr=""/>
          <p:cNvSpPr txBox="1"/>
          <p:nvPr/>
        </p:nvSpPr>
        <p:spPr>
          <a:xfrm>
            <a:off x="570382" y="755719"/>
            <a:ext cx="11024870" cy="111188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bölgelerde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gruplanmıştır.</a:t>
            </a:r>
            <a:r>
              <a:rPr dirty="0" sz="1900" spc="3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Konutlar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şapeller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ise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çekirdek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çevresinde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yayılmıştır.</a:t>
            </a:r>
            <a:endParaRPr sz="1900">
              <a:latin typeface="Microsoft Sans Serif"/>
              <a:cs typeface="Microsoft Sans Serif"/>
            </a:endParaRPr>
          </a:p>
          <a:p>
            <a:pPr marL="12700" marR="5080" indent="155575">
              <a:lnSpc>
                <a:spcPct val="124300"/>
              </a:lnSpc>
              <a:spcBef>
                <a:spcPts val="25"/>
              </a:spcBef>
            </a:pP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Yerleşim,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teras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sistemi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gibi,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farklı</a:t>
            </a:r>
            <a:r>
              <a:rPr dirty="0" sz="1900" spc="22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seviyelerde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katmanlaşmıştır.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Aşağı</a:t>
            </a:r>
            <a:r>
              <a:rPr dirty="0" sz="1900" spc="22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katmanlar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tarımsal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veya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endüstriyel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olabilirken,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yukarı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katmanlar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gözlem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savunma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amaçlı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kullanılmıştır.</a:t>
            </a:r>
            <a:endParaRPr sz="19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2310381"/>
            <a:ext cx="12192000" cy="4547870"/>
            <a:chOff x="0" y="2310381"/>
            <a:chExt cx="12192000" cy="45478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10381"/>
              <a:ext cx="12192000" cy="45476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103" y="6397750"/>
              <a:ext cx="403682" cy="34578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175" y="6397750"/>
              <a:ext cx="434136" cy="34578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917244" y="6434734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>
                <a:solidFill>
                  <a:srgbClr val="FFFFFF"/>
                </a:solidFill>
                <a:latin typeface="Microsoft Sans Serif"/>
                <a:cs typeface="Microsoft Sans Serif"/>
              </a:rPr>
              <a:t>20XX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1328" y="6397750"/>
            <a:ext cx="1619884" cy="34578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378322" y="6434734"/>
            <a:ext cx="1425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FFFFFF"/>
                </a:solidFill>
                <a:latin typeface="Arial"/>
                <a:cs typeface="Arial"/>
              </a:rPr>
              <a:t>SUNUM</a:t>
            </a:r>
            <a:r>
              <a:rPr dirty="0" sz="1200" spc="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65" b="1">
                <a:solidFill>
                  <a:srgbClr val="FFFFFF"/>
                </a:solidFill>
                <a:latin typeface="Arial"/>
                <a:cs typeface="Arial"/>
              </a:rPr>
              <a:t>DESTESİ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69752" y="6397750"/>
            <a:ext cx="403682" cy="34578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1057381" y="6434734"/>
            <a:ext cx="220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54923" y="224027"/>
            <a:ext cx="3746500" cy="832485"/>
          </a:xfrm>
          <a:prstGeom prst="rect">
            <a:avLst/>
          </a:prstGeom>
          <a:ln w="27432">
            <a:solidFill>
              <a:srgbClr val="466977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310"/>
              </a:spcBef>
            </a:pPr>
            <a:r>
              <a:rPr dirty="0" sz="2400" spc="55" b="1">
                <a:solidFill>
                  <a:srgbClr val="466977"/>
                </a:solidFill>
                <a:latin typeface="Arial"/>
                <a:cs typeface="Arial"/>
              </a:rPr>
              <a:t>KİLİSTRA’DA</a:t>
            </a:r>
            <a:r>
              <a:rPr dirty="0" sz="2400" spc="24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466977"/>
                </a:solidFill>
                <a:latin typeface="Arial"/>
                <a:cs typeface="Arial"/>
              </a:rPr>
              <a:t>KÜLTÜR</a:t>
            </a:r>
            <a:endParaRPr sz="2400">
              <a:latin typeface="Arial"/>
              <a:cs typeface="Arial"/>
            </a:endParaRPr>
          </a:p>
          <a:p>
            <a:pPr algn="ctr" marR="5715">
              <a:lnSpc>
                <a:spcPct val="100000"/>
              </a:lnSpc>
            </a:pPr>
            <a:r>
              <a:rPr dirty="0" sz="2400" spc="50" b="1">
                <a:solidFill>
                  <a:srgbClr val="466977"/>
                </a:solidFill>
                <a:latin typeface="Arial"/>
                <a:cs typeface="Arial"/>
              </a:rPr>
              <a:t>VE</a:t>
            </a:r>
            <a:r>
              <a:rPr dirty="0" sz="2400" spc="15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466977"/>
                </a:solidFill>
                <a:latin typeface="Arial"/>
                <a:cs typeface="Arial"/>
              </a:rPr>
              <a:t>YAŞAM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05698" y="1436158"/>
            <a:ext cx="4120515" cy="5096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700">
              <a:lnSpc>
                <a:spcPct val="125099"/>
              </a:lnSpc>
              <a:spcBef>
                <a:spcPts val="100"/>
              </a:spcBef>
            </a:pPr>
            <a:r>
              <a:rPr dirty="0" sz="1900" spc="75">
                <a:latin typeface="Microsoft Sans Serif"/>
                <a:cs typeface="Microsoft Sans Serif"/>
              </a:rPr>
              <a:t>Kilistra,</a:t>
            </a:r>
            <a:r>
              <a:rPr dirty="0" sz="1900" spc="229">
                <a:latin typeface="Microsoft Sans Serif"/>
                <a:cs typeface="Microsoft Sans Serif"/>
              </a:rPr>
              <a:t> </a:t>
            </a:r>
            <a:r>
              <a:rPr dirty="0" sz="1900" spc="65">
                <a:latin typeface="Microsoft Sans Serif"/>
                <a:cs typeface="Microsoft Sans Serif"/>
              </a:rPr>
              <a:t>Bizans</a:t>
            </a:r>
            <a:r>
              <a:rPr dirty="0" sz="1900" spc="270">
                <a:latin typeface="Microsoft Sans Serif"/>
                <a:cs typeface="Microsoft Sans Serif"/>
              </a:rPr>
              <a:t> </a:t>
            </a:r>
            <a:r>
              <a:rPr dirty="0" sz="1900" spc="60">
                <a:latin typeface="Microsoft Sans Serif"/>
                <a:cs typeface="Microsoft Sans Serif"/>
              </a:rPr>
              <a:t>döneminde </a:t>
            </a:r>
            <a:r>
              <a:rPr dirty="0" sz="1900" spc="80">
                <a:latin typeface="Microsoft Sans Serif"/>
                <a:cs typeface="Microsoft Sans Serif"/>
              </a:rPr>
              <a:t>Hristiyanlık</a:t>
            </a:r>
            <a:r>
              <a:rPr dirty="0" sz="1900" spc="295">
                <a:latin typeface="Microsoft Sans Serif"/>
                <a:cs typeface="Microsoft Sans Serif"/>
              </a:rPr>
              <a:t> </a:t>
            </a:r>
            <a:r>
              <a:rPr dirty="0" sz="1900" spc="85">
                <a:latin typeface="Microsoft Sans Serif"/>
                <a:cs typeface="Microsoft Sans Serif"/>
              </a:rPr>
              <a:t>inancının</a:t>
            </a:r>
            <a:r>
              <a:rPr dirty="0" sz="1900" spc="310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bölgedeki</a:t>
            </a:r>
            <a:r>
              <a:rPr dirty="0" sz="1900" spc="275">
                <a:latin typeface="Microsoft Sans Serif"/>
                <a:cs typeface="Microsoft Sans Serif"/>
              </a:rPr>
              <a:t> </a:t>
            </a:r>
            <a:r>
              <a:rPr dirty="0" sz="1900" spc="-25">
                <a:latin typeface="Microsoft Sans Serif"/>
                <a:cs typeface="Microsoft Sans Serif"/>
              </a:rPr>
              <a:t>en </a:t>
            </a:r>
            <a:r>
              <a:rPr dirty="0" sz="1900" spc="65">
                <a:latin typeface="Microsoft Sans Serif"/>
                <a:cs typeface="Microsoft Sans Serif"/>
              </a:rPr>
              <a:t>güçlü</a:t>
            </a:r>
            <a:r>
              <a:rPr dirty="0" sz="1900" spc="240">
                <a:latin typeface="Microsoft Sans Serif"/>
                <a:cs typeface="Microsoft Sans Serif"/>
              </a:rPr>
              <a:t> </a:t>
            </a:r>
            <a:r>
              <a:rPr dirty="0" sz="1900" spc="75">
                <a:latin typeface="Microsoft Sans Serif"/>
                <a:cs typeface="Microsoft Sans Serif"/>
              </a:rPr>
              <a:t>merkezlerinden</a:t>
            </a:r>
            <a:r>
              <a:rPr dirty="0" sz="1900" spc="33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biriydi.</a:t>
            </a:r>
            <a:r>
              <a:rPr dirty="0" sz="1900" spc="254">
                <a:latin typeface="Microsoft Sans Serif"/>
                <a:cs typeface="Microsoft Sans Serif"/>
              </a:rPr>
              <a:t> </a:t>
            </a:r>
            <a:r>
              <a:rPr dirty="0" sz="1900" spc="40">
                <a:latin typeface="Microsoft Sans Serif"/>
                <a:cs typeface="Microsoft Sans Serif"/>
              </a:rPr>
              <a:t>Kaya </a:t>
            </a:r>
            <a:r>
              <a:rPr dirty="0" sz="1900" spc="60">
                <a:latin typeface="Microsoft Sans Serif"/>
                <a:cs typeface="Microsoft Sans Serif"/>
              </a:rPr>
              <a:t>içine</a:t>
            </a:r>
            <a:r>
              <a:rPr dirty="0" sz="1900" spc="225">
                <a:latin typeface="Microsoft Sans Serif"/>
                <a:cs typeface="Microsoft Sans Serif"/>
              </a:rPr>
              <a:t> </a:t>
            </a:r>
            <a:r>
              <a:rPr dirty="0" sz="1900" spc="60">
                <a:latin typeface="Microsoft Sans Serif"/>
                <a:cs typeface="Microsoft Sans Serif"/>
              </a:rPr>
              <a:t>oyulmuş</a:t>
            </a:r>
            <a:r>
              <a:rPr dirty="0" sz="1900" spc="305">
                <a:latin typeface="Microsoft Sans Serif"/>
                <a:cs typeface="Microsoft Sans Serif"/>
              </a:rPr>
              <a:t> </a:t>
            </a:r>
            <a:r>
              <a:rPr dirty="0" sz="1900" spc="50">
                <a:latin typeface="Microsoft Sans Serif"/>
                <a:cs typeface="Microsoft Sans Serif"/>
              </a:rPr>
              <a:t>çok</a:t>
            </a:r>
            <a:r>
              <a:rPr dirty="0" sz="1900" spc="240">
                <a:latin typeface="Microsoft Sans Serif"/>
                <a:cs typeface="Microsoft Sans Serif"/>
              </a:rPr>
              <a:t> </a:t>
            </a:r>
            <a:r>
              <a:rPr dirty="0" sz="1900" spc="75">
                <a:latin typeface="Microsoft Sans Serif"/>
                <a:cs typeface="Microsoft Sans Serif"/>
              </a:rPr>
              <a:t>sayıdaki</a:t>
            </a:r>
            <a:r>
              <a:rPr dirty="0" sz="1900" spc="310">
                <a:latin typeface="Microsoft Sans Serif"/>
                <a:cs typeface="Microsoft Sans Serif"/>
              </a:rPr>
              <a:t> </a:t>
            </a:r>
            <a:r>
              <a:rPr dirty="0" sz="1900" spc="60">
                <a:latin typeface="Microsoft Sans Serif"/>
                <a:cs typeface="Microsoft Sans Serif"/>
              </a:rPr>
              <a:t>kilise, </a:t>
            </a:r>
            <a:r>
              <a:rPr dirty="0" sz="1900" spc="65">
                <a:latin typeface="Microsoft Sans Serif"/>
                <a:cs typeface="Microsoft Sans Serif"/>
              </a:rPr>
              <a:t>şapel</a:t>
            </a:r>
            <a:r>
              <a:rPr dirty="0" sz="1900" spc="265">
                <a:latin typeface="Microsoft Sans Serif"/>
                <a:cs typeface="Microsoft Sans Serif"/>
              </a:rPr>
              <a:t> </a:t>
            </a:r>
            <a:r>
              <a:rPr dirty="0" sz="1900">
                <a:latin typeface="Microsoft Sans Serif"/>
                <a:cs typeface="Microsoft Sans Serif"/>
              </a:rPr>
              <a:t>ve</a:t>
            </a:r>
            <a:r>
              <a:rPr dirty="0" sz="1900" spc="254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manastır,</a:t>
            </a:r>
            <a:r>
              <a:rPr dirty="0" sz="1900" spc="325">
                <a:latin typeface="Microsoft Sans Serif"/>
                <a:cs typeface="Microsoft Sans Serif"/>
              </a:rPr>
              <a:t> </a:t>
            </a:r>
            <a:r>
              <a:rPr dirty="0" sz="1900" spc="55">
                <a:latin typeface="Microsoft Sans Serif"/>
                <a:cs typeface="Microsoft Sans Serif"/>
              </a:rPr>
              <a:t>dini</a:t>
            </a:r>
            <a:r>
              <a:rPr dirty="0" sz="1900" spc="265">
                <a:latin typeface="Microsoft Sans Serif"/>
                <a:cs typeface="Microsoft Sans Serif"/>
              </a:rPr>
              <a:t> </a:t>
            </a:r>
            <a:r>
              <a:rPr dirty="0" sz="1900" spc="65">
                <a:latin typeface="Microsoft Sans Serif"/>
                <a:cs typeface="Microsoft Sans Serif"/>
              </a:rPr>
              <a:t>ritüellerin </a:t>
            </a:r>
            <a:r>
              <a:rPr dirty="0" sz="1900">
                <a:latin typeface="Microsoft Sans Serif"/>
                <a:cs typeface="Microsoft Sans Serif"/>
              </a:rPr>
              <a:t>ve</a:t>
            </a:r>
            <a:r>
              <a:rPr dirty="0" sz="1900" spc="27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keşişlik</a:t>
            </a:r>
            <a:r>
              <a:rPr dirty="0" sz="1900" spc="240">
                <a:latin typeface="Microsoft Sans Serif"/>
                <a:cs typeface="Microsoft Sans Serif"/>
              </a:rPr>
              <a:t> </a:t>
            </a:r>
            <a:r>
              <a:rPr dirty="0" sz="1900" spc="85">
                <a:latin typeface="Microsoft Sans Serif"/>
                <a:cs typeface="Microsoft Sans Serif"/>
              </a:rPr>
              <a:t>hayatının</a:t>
            </a:r>
            <a:r>
              <a:rPr dirty="0" sz="1900" spc="375">
                <a:latin typeface="Microsoft Sans Serif"/>
                <a:cs typeface="Microsoft Sans Serif"/>
              </a:rPr>
              <a:t> </a:t>
            </a:r>
            <a:r>
              <a:rPr dirty="0" sz="1900">
                <a:latin typeface="Microsoft Sans Serif"/>
                <a:cs typeface="Microsoft Sans Serif"/>
              </a:rPr>
              <a:t>ne</a:t>
            </a:r>
            <a:r>
              <a:rPr dirty="0" sz="1900" spc="275">
                <a:latin typeface="Microsoft Sans Serif"/>
                <a:cs typeface="Microsoft Sans Serif"/>
              </a:rPr>
              <a:t> </a:t>
            </a:r>
            <a:r>
              <a:rPr dirty="0" sz="1900" spc="50">
                <a:latin typeface="Microsoft Sans Serif"/>
                <a:cs typeface="Microsoft Sans Serif"/>
              </a:rPr>
              <a:t>kadar </a:t>
            </a:r>
            <a:r>
              <a:rPr dirty="0" sz="1900" spc="60">
                <a:latin typeface="Microsoft Sans Serif"/>
                <a:cs typeface="Microsoft Sans Serif"/>
              </a:rPr>
              <a:t>yoğun</a:t>
            </a:r>
            <a:r>
              <a:rPr dirty="0" sz="1900" spc="29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olduğunu</a:t>
            </a:r>
            <a:r>
              <a:rPr dirty="0" sz="1900" spc="295">
                <a:latin typeface="Microsoft Sans Serif"/>
                <a:cs typeface="Microsoft Sans Serif"/>
              </a:rPr>
              <a:t> </a:t>
            </a:r>
            <a:r>
              <a:rPr dirty="0" sz="1900" spc="55">
                <a:latin typeface="Microsoft Sans Serif"/>
                <a:cs typeface="Microsoft Sans Serif"/>
              </a:rPr>
              <a:t>gösterir.</a:t>
            </a:r>
            <a:endParaRPr sz="1900">
              <a:latin typeface="Microsoft Sans Serif"/>
              <a:cs typeface="Microsoft Sans Serif"/>
            </a:endParaRPr>
          </a:p>
          <a:p>
            <a:pPr marL="12700" marR="200025" indent="158115">
              <a:lnSpc>
                <a:spcPts val="2860"/>
              </a:lnSpc>
              <a:spcBef>
                <a:spcPts val="165"/>
              </a:spcBef>
            </a:pPr>
            <a:r>
              <a:rPr dirty="0" sz="1900" spc="70">
                <a:latin typeface="Microsoft Sans Serif"/>
                <a:cs typeface="Microsoft Sans Serif"/>
              </a:rPr>
              <a:t>Kent,</a:t>
            </a:r>
            <a:r>
              <a:rPr dirty="0" sz="1900" spc="125">
                <a:latin typeface="Microsoft Sans Serif"/>
                <a:cs typeface="Microsoft Sans Serif"/>
              </a:rPr>
              <a:t> </a:t>
            </a:r>
            <a:r>
              <a:rPr dirty="0" sz="1900" spc="60">
                <a:latin typeface="Microsoft Sans Serif"/>
                <a:cs typeface="Microsoft Sans Serif"/>
              </a:rPr>
              <a:t>Aziz</a:t>
            </a:r>
            <a:r>
              <a:rPr dirty="0" sz="1900" spc="27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Paul'ün</a:t>
            </a:r>
            <a:r>
              <a:rPr dirty="0" sz="1900" spc="26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geçtiği</a:t>
            </a:r>
            <a:r>
              <a:rPr dirty="0" sz="1900" spc="265">
                <a:latin typeface="Microsoft Sans Serif"/>
                <a:cs typeface="Microsoft Sans Serif"/>
              </a:rPr>
              <a:t> </a:t>
            </a:r>
            <a:r>
              <a:rPr dirty="0" sz="1900" spc="50">
                <a:latin typeface="Microsoft Sans Serif"/>
                <a:cs typeface="Microsoft Sans Serif"/>
              </a:rPr>
              <a:t>yolda </a:t>
            </a:r>
            <a:r>
              <a:rPr dirty="0" sz="1900">
                <a:latin typeface="Microsoft Sans Serif"/>
                <a:cs typeface="Microsoft Sans Serif"/>
              </a:rPr>
              <a:t>yer</a:t>
            </a:r>
            <a:r>
              <a:rPr dirty="0" sz="1900" spc="310">
                <a:latin typeface="Microsoft Sans Serif"/>
                <a:cs typeface="Microsoft Sans Serif"/>
              </a:rPr>
              <a:t> </a:t>
            </a:r>
            <a:r>
              <a:rPr dirty="0" sz="1900" spc="80">
                <a:latin typeface="Microsoft Sans Serif"/>
                <a:cs typeface="Microsoft Sans Serif"/>
              </a:rPr>
              <a:t>alması</a:t>
            </a:r>
            <a:r>
              <a:rPr dirty="0" sz="1900" spc="320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nedeniyle,</a:t>
            </a:r>
            <a:r>
              <a:rPr dirty="0" sz="1900" spc="39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Kilistralılar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900" spc="80">
                <a:latin typeface="Microsoft Sans Serif"/>
                <a:cs typeface="Microsoft Sans Serif"/>
              </a:rPr>
              <a:t>Hristiyanlık</a:t>
            </a:r>
            <a:r>
              <a:rPr dirty="0" sz="1900" spc="300">
                <a:latin typeface="Microsoft Sans Serif"/>
                <a:cs typeface="Microsoft Sans Serif"/>
              </a:rPr>
              <a:t> </a:t>
            </a:r>
            <a:r>
              <a:rPr dirty="0" sz="1900" spc="95">
                <a:latin typeface="Microsoft Sans Serif"/>
                <a:cs typeface="Microsoft Sans Serif"/>
              </a:rPr>
              <a:t>inancını</a:t>
            </a:r>
            <a:r>
              <a:rPr dirty="0" sz="1900" spc="285">
                <a:latin typeface="Microsoft Sans Serif"/>
                <a:cs typeface="Microsoft Sans Serif"/>
              </a:rPr>
              <a:t> </a:t>
            </a:r>
            <a:r>
              <a:rPr dirty="0" sz="1900" spc="50">
                <a:latin typeface="Microsoft Sans Serif"/>
                <a:cs typeface="Microsoft Sans Serif"/>
              </a:rPr>
              <a:t>koruma</a:t>
            </a:r>
            <a:endParaRPr sz="1900">
              <a:latin typeface="Microsoft Sans Serif"/>
              <a:cs typeface="Microsoft Sans Serif"/>
            </a:endParaRPr>
          </a:p>
          <a:p>
            <a:pPr marL="12700" marR="334010">
              <a:lnSpc>
                <a:spcPct val="125000"/>
              </a:lnSpc>
              <a:spcBef>
                <a:spcPts val="5"/>
              </a:spcBef>
            </a:pPr>
            <a:r>
              <a:rPr dirty="0" sz="1900" spc="70">
                <a:latin typeface="Microsoft Sans Serif"/>
                <a:cs typeface="Microsoft Sans Serif"/>
              </a:rPr>
              <a:t>bilinciyle</a:t>
            </a:r>
            <a:r>
              <a:rPr dirty="0" sz="1900" spc="254">
                <a:latin typeface="Microsoft Sans Serif"/>
                <a:cs typeface="Microsoft Sans Serif"/>
              </a:rPr>
              <a:t> </a:t>
            </a:r>
            <a:r>
              <a:rPr dirty="0" sz="1900" spc="75">
                <a:latin typeface="Microsoft Sans Serif"/>
                <a:cs typeface="Microsoft Sans Serif"/>
              </a:rPr>
              <a:t>yaşamıştır.</a:t>
            </a:r>
            <a:r>
              <a:rPr dirty="0" sz="1900" spc="350">
                <a:latin typeface="Microsoft Sans Serif"/>
                <a:cs typeface="Microsoft Sans Serif"/>
              </a:rPr>
              <a:t> </a:t>
            </a:r>
            <a:r>
              <a:rPr dirty="0" sz="1900" spc="55">
                <a:latin typeface="Microsoft Sans Serif"/>
                <a:cs typeface="Microsoft Sans Serif"/>
              </a:rPr>
              <a:t>Din,</a:t>
            </a:r>
            <a:r>
              <a:rPr dirty="0" sz="1900" spc="260">
                <a:latin typeface="Microsoft Sans Serif"/>
                <a:cs typeface="Microsoft Sans Serif"/>
              </a:rPr>
              <a:t> </a:t>
            </a:r>
            <a:r>
              <a:rPr dirty="0" sz="1900" spc="65">
                <a:latin typeface="Microsoft Sans Serif"/>
                <a:cs typeface="Microsoft Sans Serif"/>
              </a:rPr>
              <a:t>halkın </a:t>
            </a:r>
            <a:r>
              <a:rPr dirty="0" sz="1900" spc="70">
                <a:latin typeface="Microsoft Sans Serif"/>
                <a:cs typeface="Microsoft Sans Serif"/>
              </a:rPr>
              <a:t>kimliğinin</a:t>
            </a:r>
            <a:r>
              <a:rPr dirty="0" sz="1900" spc="295">
                <a:latin typeface="Microsoft Sans Serif"/>
                <a:cs typeface="Microsoft Sans Serif"/>
              </a:rPr>
              <a:t> </a:t>
            </a:r>
            <a:r>
              <a:rPr dirty="0" sz="1900">
                <a:latin typeface="Microsoft Sans Serif"/>
                <a:cs typeface="Microsoft Sans Serif"/>
              </a:rPr>
              <a:t>ve</a:t>
            </a:r>
            <a:r>
              <a:rPr dirty="0" sz="1900" spc="275">
                <a:latin typeface="Microsoft Sans Serif"/>
                <a:cs typeface="Microsoft Sans Serif"/>
              </a:rPr>
              <a:t> </a:t>
            </a:r>
            <a:r>
              <a:rPr dirty="0" sz="1900" spc="60">
                <a:latin typeface="Microsoft Sans Serif"/>
                <a:cs typeface="Microsoft Sans Serif"/>
              </a:rPr>
              <a:t>toplumsal </a:t>
            </a:r>
            <a:r>
              <a:rPr dirty="0" sz="1900" spc="90">
                <a:latin typeface="Microsoft Sans Serif"/>
                <a:cs typeface="Microsoft Sans Serif"/>
              </a:rPr>
              <a:t>dayanışmasının</a:t>
            </a:r>
            <a:r>
              <a:rPr dirty="0" sz="1900" spc="430">
                <a:latin typeface="Microsoft Sans Serif"/>
                <a:cs typeface="Microsoft Sans Serif"/>
              </a:rPr>
              <a:t> </a:t>
            </a:r>
            <a:r>
              <a:rPr dirty="0" sz="1900">
                <a:latin typeface="Microsoft Sans Serif"/>
                <a:cs typeface="Microsoft Sans Serif"/>
              </a:rPr>
              <a:t>ana</a:t>
            </a:r>
            <a:r>
              <a:rPr dirty="0" sz="1900" spc="335">
                <a:latin typeface="Microsoft Sans Serif"/>
                <a:cs typeface="Microsoft Sans Serif"/>
              </a:rPr>
              <a:t> </a:t>
            </a:r>
            <a:r>
              <a:rPr dirty="0" sz="1900" spc="70">
                <a:latin typeface="Microsoft Sans Serif"/>
                <a:cs typeface="Microsoft Sans Serif"/>
              </a:rPr>
              <a:t>kaynağı </a:t>
            </a:r>
            <a:r>
              <a:rPr dirty="0" sz="1900" spc="50">
                <a:latin typeface="Microsoft Sans Serif"/>
                <a:cs typeface="Microsoft Sans Serif"/>
              </a:rPr>
              <a:t>olmuştur.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726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2" y="1586018"/>
            <a:ext cx="3224530" cy="3284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Kaya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içine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oyulmuş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yaşam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alanları,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dış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dünyadan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korunmayı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sağlasa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22353B"/>
                </a:solidFill>
                <a:latin typeface="Microsoft Sans Serif"/>
                <a:cs typeface="Microsoft Sans Serif"/>
              </a:rPr>
              <a:t>da,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günlük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hayat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sadelik</a:t>
            </a:r>
            <a:r>
              <a:rPr dirty="0" sz="1900" spc="22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ve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zorluklarla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doluydu.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Odalar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basitti;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yatak,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oturma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22353B"/>
                </a:solidFill>
                <a:latin typeface="Microsoft Sans Serif"/>
                <a:cs typeface="Microsoft Sans Serif"/>
              </a:rPr>
              <a:t>yeri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ocak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gibi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unsurlar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da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kayaya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oyularak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oluşturulmuştur.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0"/>
            <a:ext cx="82296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7244" y="1423965"/>
            <a:ext cx="9943465" cy="400748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algn="just" marL="170815">
              <a:lnSpc>
                <a:spcPct val="100000"/>
              </a:lnSpc>
              <a:spcBef>
                <a:spcPts val="670"/>
              </a:spcBef>
            </a:pP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Burada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yaşayan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halk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çevredeki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düz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arazilerde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temel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tarım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(tahıl)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hayvancılık</a:t>
            </a:r>
            <a:endParaRPr sz="19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580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(küçükbaş)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yaparak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geçimini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sağlıyordu.</a:t>
            </a:r>
            <a:endParaRPr sz="1900">
              <a:latin typeface="Microsoft Sans Serif"/>
              <a:cs typeface="Microsoft Sans Serif"/>
            </a:endParaRPr>
          </a:p>
          <a:p>
            <a:pPr algn="just" marL="12700" marR="5080" indent="146050">
              <a:lnSpc>
                <a:spcPts val="2860"/>
              </a:lnSpc>
              <a:spcBef>
                <a:spcPts val="16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Ayrıca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halk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Kilistra’nın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Kral</a:t>
            </a:r>
            <a:r>
              <a:rPr dirty="0" sz="1900" spc="2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Yolu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üzerinde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bulunması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sebebiyle,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kervanlara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hizmet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veriyor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bölge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ticaretinden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pay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alıyordu.</a:t>
            </a:r>
            <a:r>
              <a:rPr dirty="0" sz="1900" spc="3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için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ekstra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kazanç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kaynağı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oluyordu.</a:t>
            </a:r>
            <a:endParaRPr sz="1900">
              <a:latin typeface="Microsoft Sans Serif"/>
              <a:cs typeface="Microsoft Sans Serif"/>
            </a:endParaRPr>
          </a:p>
          <a:p>
            <a:pPr algn="just" marL="12700" marR="327025" indent="158115">
              <a:lnSpc>
                <a:spcPts val="2830"/>
              </a:lnSpc>
              <a:spcBef>
                <a:spcPts val="15"/>
              </a:spcBef>
            </a:pP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Kayalara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oyulmuş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dar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geçitlerle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birbirine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bağlanmış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yerleşim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düzeni,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Kilistra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halkının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dışa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kapalı,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ancak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kendi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içinde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yüksek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dayanışmalı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toplumsal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yapıya</a:t>
            </a:r>
            <a:endParaRPr sz="19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395"/>
              </a:spcBef>
            </a:pP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sahip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olduğunu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gösterir.</a:t>
            </a:r>
            <a:endParaRPr sz="1900">
              <a:latin typeface="Microsoft Sans Serif"/>
              <a:cs typeface="Microsoft Sans Serif"/>
            </a:endParaRPr>
          </a:p>
          <a:p>
            <a:pPr algn="just" marL="12700" marR="686435" indent="158115">
              <a:lnSpc>
                <a:spcPct val="124800"/>
              </a:lnSpc>
              <a:spcBef>
                <a:spcPts val="10"/>
              </a:spcBef>
            </a:pP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Dini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liderler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(keşişler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rahipler),</a:t>
            </a:r>
            <a:r>
              <a:rPr dirty="0" sz="1900" spc="3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Kilistra'nın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hem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manevi</a:t>
            </a:r>
            <a:r>
              <a:rPr dirty="0" sz="1900" spc="3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hem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de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toplumsal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hayatında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büyük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etkiye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sahipti.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Kararlar,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genellikle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dini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otorite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savunma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gereksinimleri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etrafında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alınırdı.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9004" y="348995"/>
            <a:ext cx="6964680" cy="914400"/>
          </a:xfrm>
          <a:prstGeom prst="rect"/>
          <a:ln w="27432">
            <a:solidFill>
              <a:srgbClr val="466977"/>
            </a:solidFill>
          </a:ln>
        </p:spPr>
        <p:txBody>
          <a:bodyPr wrap="square" lIns="0" tIns="230504" rIns="0" bIns="0" rtlCol="0" vert="horz">
            <a:spAutoFit/>
          </a:bodyPr>
          <a:lstStyle/>
          <a:p>
            <a:pPr marL="316865">
              <a:lnSpc>
                <a:spcPct val="100000"/>
              </a:lnSpc>
              <a:spcBef>
                <a:spcPts val="1814"/>
              </a:spcBef>
            </a:pPr>
            <a:r>
              <a:rPr dirty="0" sz="2800" spc="75" b="1">
                <a:solidFill>
                  <a:srgbClr val="466977"/>
                </a:solidFill>
                <a:latin typeface="Arial"/>
                <a:cs typeface="Arial"/>
              </a:rPr>
              <a:t>KİLİSTRA</a:t>
            </a:r>
            <a:r>
              <a:rPr dirty="0" sz="2800" spc="-5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50" b="1">
                <a:solidFill>
                  <a:srgbClr val="466977"/>
                </a:solidFill>
                <a:latin typeface="Arial"/>
                <a:cs typeface="Arial"/>
              </a:rPr>
              <a:t>ANTİK</a:t>
            </a:r>
            <a:r>
              <a:rPr dirty="0" sz="2800" spc="30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85" b="1">
                <a:solidFill>
                  <a:srgbClr val="466977"/>
                </a:solidFill>
                <a:latin typeface="Arial"/>
                <a:cs typeface="Arial"/>
              </a:rPr>
              <a:t>KENTİ’NİN</a:t>
            </a:r>
            <a:r>
              <a:rPr dirty="0" sz="2800" spc="235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70" b="1">
                <a:solidFill>
                  <a:srgbClr val="466977"/>
                </a:solidFill>
                <a:latin typeface="Arial"/>
                <a:cs typeface="Arial"/>
              </a:rPr>
              <a:t>ÖNEMİ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2808" y="1381194"/>
            <a:ext cx="11076305" cy="40119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799465" indent="158115">
              <a:lnSpc>
                <a:spcPct val="125299"/>
              </a:lnSpc>
              <a:spcBef>
                <a:spcPts val="10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</a:t>
            </a:r>
            <a:r>
              <a:rPr dirty="0" sz="1900" spc="1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Antik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Kenti,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Kapadokya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dışında</a:t>
            </a:r>
            <a:r>
              <a:rPr dirty="0" sz="1900" spc="2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Anadolu'daki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eşsiz</a:t>
            </a:r>
            <a:r>
              <a:rPr dirty="0" sz="1900" spc="2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kaya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oyma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mimarisinin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en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önemli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örneğidir.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Hristiyanlığın</a:t>
            </a:r>
            <a:r>
              <a:rPr dirty="0" sz="1900" spc="3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yayılmasında</a:t>
            </a:r>
            <a:r>
              <a:rPr dirty="0" sz="1900" spc="3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kilit</a:t>
            </a:r>
            <a:r>
              <a:rPr dirty="0" sz="1900" spc="2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rol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oynayan</a:t>
            </a:r>
            <a:r>
              <a:rPr dirty="0" sz="1900" spc="2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Aziz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Paul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ilk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misyonerlik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gezilerinde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buraya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gelmiştir.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58750">
              <a:lnSpc>
                <a:spcPct val="100000"/>
              </a:lnSpc>
            </a:pP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Aynı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zamanda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Kilistra’nın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Kral</a:t>
            </a:r>
            <a:r>
              <a:rPr dirty="0" sz="1900" spc="2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Yolu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(Via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Sebaste)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üzerinde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bulunması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stratejik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açıdan</a:t>
            </a:r>
            <a:endParaRPr sz="1900">
              <a:latin typeface="Microsoft Sans Serif"/>
              <a:cs typeface="Microsoft Sans Serif"/>
            </a:endParaRPr>
          </a:p>
          <a:p>
            <a:pPr marL="12700" marR="5080">
              <a:lnSpc>
                <a:spcPts val="2860"/>
              </a:lnSpc>
              <a:spcBef>
                <a:spcPts val="190"/>
              </a:spcBef>
            </a:pP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güçlü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olmasını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sağlar.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Kilistra’nın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Bizans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döneminde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üstlendiği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sığınak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rolü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büyük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tarihsel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değer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taşır.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367030" indent="158115">
              <a:lnSpc>
                <a:spcPct val="125299"/>
              </a:lnSpc>
              <a:spcBef>
                <a:spcPts val="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Kilistra,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sahip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olduğu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zengin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kültürel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miras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ile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bugün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UNESCO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Dünya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Mirası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Geçici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Listesi'nde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yer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almaktadır.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tescil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de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Kilistranın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yalnızca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yerel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değil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küresel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anlamda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da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önemli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olduğunu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gösterir.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2407" y="6481860"/>
            <a:ext cx="178371" cy="1308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057381" y="6434734"/>
            <a:ext cx="220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solidFill>
                  <a:srgbClr val="FFFFFF"/>
                </a:solidFill>
                <a:latin typeface="Microsoft Sans Serif"/>
                <a:cs typeface="Microsoft Sans Serif"/>
              </a:rPr>
              <a:t>19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5492750" cy="6852284"/>
            </a:xfrm>
            <a:custGeom>
              <a:avLst/>
              <a:gdLst/>
              <a:ahLst/>
              <a:cxnLst/>
              <a:rect l="l" t="t" r="r" b="b"/>
              <a:pathLst>
                <a:path w="5492750" h="6852284">
                  <a:moveTo>
                    <a:pt x="0" y="6851903"/>
                  </a:moveTo>
                  <a:lnTo>
                    <a:pt x="5492496" y="6851903"/>
                  </a:lnTo>
                  <a:lnTo>
                    <a:pt x="5492496" y="0"/>
                  </a:lnTo>
                  <a:lnTo>
                    <a:pt x="0" y="0"/>
                  </a:lnTo>
                  <a:lnTo>
                    <a:pt x="0" y="6851903"/>
                  </a:lnTo>
                  <a:close/>
                </a:path>
              </a:pathLst>
            </a:custGeom>
            <a:solidFill>
              <a:srgbClr val="9ACF20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0784" y="0"/>
              <a:ext cx="6681215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4627" y="400811"/>
            <a:ext cx="2880360" cy="640080"/>
          </a:xfrm>
          <a:prstGeom prst="rect"/>
          <a:solidFill>
            <a:srgbClr val="9ACF20">
              <a:alpha val="10195"/>
            </a:srgbClr>
          </a:solidFill>
          <a:ln w="27431">
            <a:solidFill>
              <a:srgbClr val="354021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570"/>
              </a:spcBef>
            </a:pPr>
            <a:r>
              <a:rPr dirty="0" sz="2800" spc="70" b="1">
                <a:solidFill>
                  <a:srgbClr val="22353B"/>
                </a:solidFill>
                <a:latin typeface="Arial"/>
                <a:cs typeface="Arial"/>
              </a:rPr>
              <a:t>İÇİNDEKİLER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9265" y="1432687"/>
            <a:ext cx="5225415" cy="2517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</a:tabLst>
            </a:pPr>
            <a:r>
              <a:rPr dirty="0" sz="2300">
                <a:solidFill>
                  <a:srgbClr val="22353B"/>
                </a:solidFill>
                <a:latin typeface="Microsoft Sans Serif"/>
                <a:cs typeface="Microsoft Sans Serif"/>
              </a:rPr>
              <a:t>Yerleşim</a:t>
            </a:r>
            <a:r>
              <a:rPr dirty="0" sz="23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22353B"/>
                </a:solidFill>
                <a:latin typeface="Microsoft Sans Serif"/>
                <a:cs typeface="Microsoft Sans Serif"/>
              </a:rPr>
              <a:t>Yeri</a:t>
            </a:r>
            <a:r>
              <a:rPr dirty="0" sz="23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23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70">
                <a:solidFill>
                  <a:srgbClr val="22353B"/>
                </a:solidFill>
                <a:latin typeface="Microsoft Sans Serif"/>
                <a:cs typeface="Microsoft Sans Serif"/>
              </a:rPr>
              <a:t>Coğrafi</a:t>
            </a:r>
            <a:r>
              <a:rPr dirty="0" sz="23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55">
                <a:solidFill>
                  <a:srgbClr val="22353B"/>
                </a:solidFill>
                <a:latin typeface="Microsoft Sans Serif"/>
                <a:cs typeface="Microsoft Sans Serif"/>
              </a:rPr>
              <a:t>Özellikleri</a:t>
            </a:r>
            <a:endParaRPr sz="2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45"/>
              </a:spcBef>
              <a:buChar char="•"/>
              <a:tabLst>
                <a:tab pos="356870" algn="l"/>
              </a:tabLst>
            </a:pPr>
            <a:r>
              <a:rPr dirty="0" sz="2300" spc="-10">
                <a:solidFill>
                  <a:srgbClr val="22353B"/>
                </a:solidFill>
                <a:latin typeface="Microsoft Sans Serif"/>
                <a:cs typeface="Microsoft Sans Serif"/>
              </a:rPr>
              <a:t>Tarihi</a:t>
            </a:r>
            <a:endParaRPr sz="2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har char="•"/>
              <a:tabLst>
                <a:tab pos="356870" algn="l"/>
              </a:tabLst>
            </a:pPr>
            <a:r>
              <a:rPr dirty="0" sz="2300" spc="45">
                <a:solidFill>
                  <a:srgbClr val="22353B"/>
                </a:solidFill>
                <a:latin typeface="Microsoft Sans Serif"/>
                <a:cs typeface="Microsoft Sans Serif"/>
              </a:rPr>
              <a:t>Keşfi</a:t>
            </a:r>
            <a:endParaRPr sz="2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har char="•"/>
              <a:tabLst>
                <a:tab pos="356870" algn="l"/>
              </a:tabLst>
            </a:pPr>
            <a:r>
              <a:rPr dirty="0" sz="2300" spc="60">
                <a:solidFill>
                  <a:srgbClr val="22353B"/>
                </a:solidFill>
                <a:latin typeface="Microsoft Sans Serif"/>
                <a:cs typeface="Microsoft Sans Serif"/>
              </a:rPr>
              <a:t>Mimarisi</a:t>
            </a:r>
            <a:endParaRPr sz="2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har char="•"/>
              <a:tabLst>
                <a:tab pos="356870" algn="l"/>
              </a:tabLst>
            </a:pPr>
            <a:r>
              <a:rPr dirty="0" sz="2300">
                <a:solidFill>
                  <a:srgbClr val="22353B"/>
                </a:solidFill>
                <a:latin typeface="Microsoft Sans Serif"/>
                <a:cs typeface="Microsoft Sans Serif"/>
              </a:rPr>
              <a:t>Yerleşim</a:t>
            </a:r>
            <a:r>
              <a:rPr dirty="0" sz="2300" spc="-10">
                <a:solidFill>
                  <a:srgbClr val="22353B"/>
                </a:solidFill>
                <a:latin typeface="Microsoft Sans Serif"/>
                <a:cs typeface="Microsoft Sans Serif"/>
              </a:rPr>
              <a:t>  </a:t>
            </a:r>
            <a:r>
              <a:rPr dirty="0" sz="2300" spc="50">
                <a:solidFill>
                  <a:srgbClr val="22353B"/>
                </a:solidFill>
                <a:latin typeface="Microsoft Sans Serif"/>
                <a:cs typeface="Microsoft Sans Serif"/>
              </a:rPr>
              <a:t>Düzeni</a:t>
            </a:r>
            <a:endParaRPr sz="2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45"/>
              </a:spcBef>
              <a:buChar char="•"/>
              <a:tabLst>
                <a:tab pos="356870" algn="l"/>
              </a:tabLst>
            </a:pPr>
            <a:r>
              <a:rPr dirty="0" sz="2300" spc="65">
                <a:solidFill>
                  <a:srgbClr val="22353B"/>
                </a:solidFill>
                <a:latin typeface="Microsoft Sans Serif"/>
                <a:cs typeface="Microsoft Sans Serif"/>
              </a:rPr>
              <a:t>Kültür</a:t>
            </a:r>
            <a:r>
              <a:rPr dirty="0" sz="23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23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10">
                <a:solidFill>
                  <a:srgbClr val="22353B"/>
                </a:solidFill>
                <a:latin typeface="Microsoft Sans Serif"/>
                <a:cs typeface="Microsoft Sans Serif"/>
              </a:rPr>
              <a:t>Yaşam</a:t>
            </a:r>
            <a:endParaRPr sz="2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har char="•"/>
              <a:tabLst>
                <a:tab pos="356870" algn="l"/>
              </a:tabLst>
            </a:pPr>
            <a:r>
              <a:rPr dirty="0" sz="2300" spc="65">
                <a:solidFill>
                  <a:srgbClr val="22353B"/>
                </a:solidFill>
                <a:latin typeface="Microsoft Sans Serif"/>
                <a:cs typeface="Microsoft Sans Serif"/>
              </a:rPr>
              <a:t>Önemi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482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25983" y="6397750"/>
            <a:ext cx="535940" cy="346075"/>
            <a:chOff x="925983" y="6397750"/>
            <a:chExt cx="535940" cy="3460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983" y="6481859"/>
              <a:ext cx="197147" cy="13083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176" y="6397750"/>
              <a:ext cx="434136" cy="34578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17244" y="6434734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>
                <a:solidFill>
                  <a:srgbClr val="FFFFFF"/>
                </a:solidFill>
                <a:latin typeface="Microsoft Sans Serif"/>
                <a:cs typeface="Microsoft Sans Serif"/>
              </a:rPr>
              <a:t>20XX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31" y="6453823"/>
            <a:ext cx="1402005" cy="16821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78322" y="6434734"/>
            <a:ext cx="1425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FFFFFF"/>
                </a:solidFill>
                <a:latin typeface="Arial"/>
                <a:cs typeface="Arial"/>
              </a:rPr>
              <a:t>SUNUM</a:t>
            </a:r>
            <a:r>
              <a:rPr dirty="0" sz="1200" spc="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65" b="1">
                <a:solidFill>
                  <a:srgbClr val="FFFFFF"/>
                </a:solidFill>
                <a:latin typeface="Arial"/>
                <a:cs typeface="Arial"/>
              </a:rPr>
              <a:t>DESTESİ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63631" y="6481860"/>
            <a:ext cx="178371" cy="13083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057381" y="6434734"/>
            <a:ext cx="2209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solidFill>
                  <a:srgbClr val="FFFFFF"/>
                </a:solidFill>
                <a:latin typeface="Microsoft Sans Serif"/>
                <a:cs typeface="Microsoft Sans Serif"/>
              </a:rPr>
              <a:t>21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" y="0"/>
              <a:ext cx="12173712" cy="34350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343654"/>
              <a:ext cx="12057888" cy="3514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659" y="358140"/>
            <a:ext cx="2435860" cy="640080"/>
          </a:xfrm>
          <a:prstGeom prst="rect"/>
          <a:ln w="27432">
            <a:solidFill>
              <a:srgbClr val="466977"/>
            </a:solidFill>
          </a:ln>
        </p:spPr>
        <p:txBody>
          <a:bodyPr wrap="square" lIns="0" tIns="94615" rIns="0" bIns="0" rtlCol="0" vert="horz">
            <a:spAutoFit/>
          </a:bodyPr>
          <a:lstStyle/>
          <a:p>
            <a:pPr marL="169545">
              <a:lnSpc>
                <a:spcPct val="100000"/>
              </a:lnSpc>
              <a:spcBef>
                <a:spcPts val="745"/>
              </a:spcBef>
            </a:pPr>
            <a:r>
              <a:rPr dirty="0" sz="2800" spc="-10" b="1">
                <a:solidFill>
                  <a:srgbClr val="466977"/>
                </a:solidFill>
                <a:latin typeface="Arial"/>
                <a:cs typeface="Arial"/>
              </a:rPr>
              <a:t>KAYNAKÇA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75">
                <a:hlinkClick r:id="rId2"/>
              </a:rPr>
              <a:t>https://tr.wikipedia.org/wiki/Kilistra_(Antik_Kent)</a:t>
            </a: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70">
                <a:hlinkClick r:id="rId3"/>
              </a:rPr>
              <a:t>http://meram.gov.tr/kilistra</a:t>
            </a:r>
          </a:p>
          <a:p>
            <a:pPr marL="299085" indent="-286385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80">
                <a:hlinkClick r:id="rId4"/>
              </a:rPr>
              <a:t>https://www.kulturportali.gov.tr/turkiye/konya/gezilecekyer/kilistra</a:t>
            </a:r>
            <a:r>
              <a:rPr dirty="0" spc="85">
                <a:hlinkClick r:id="rId4"/>
              </a:rPr>
              <a:t> </a:t>
            </a:r>
            <a:r>
              <a:rPr dirty="0" spc="75">
                <a:hlinkClick r:id="rId4"/>
              </a:rPr>
              <a:t>-</a:t>
            </a:r>
            <a:r>
              <a:rPr dirty="0" spc="60">
                <a:hlinkClick r:id="rId4"/>
              </a:rPr>
              <a:t>lystra</a:t>
            </a: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90">
                <a:hlinkClick r:id="rId5"/>
              </a:rPr>
              <a:t>https://gezimanya.com/konya/gezilecek-</a:t>
            </a:r>
            <a:r>
              <a:rPr dirty="0" spc="85">
                <a:hlinkClick r:id="rId5"/>
              </a:rPr>
              <a:t>yerler/kilistra-</a:t>
            </a:r>
            <a:r>
              <a:rPr dirty="0" spc="90">
                <a:hlinkClick r:id="rId5"/>
              </a:rPr>
              <a:t>antik-</a:t>
            </a:r>
            <a:r>
              <a:rPr dirty="0" spc="50">
                <a:hlinkClick r:id="rId5"/>
              </a:rPr>
              <a:t>kenti</a:t>
            </a: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90">
                <a:hlinkClick r:id="rId6"/>
              </a:rPr>
              <a:t>https://turkiyeturizmansiklopedisi.com/kilistra-antik-</a:t>
            </a:r>
            <a:r>
              <a:rPr dirty="0" spc="50">
                <a:hlinkClick r:id="rId6"/>
              </a:rPr>
              <a:t>kenti</a:t>
            </a: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80">
                <a:hlinkClick r:id="rId7"/>
              </a:rPr>
              <a:t>http://www.konya.gov.tr/konya-</a:t>
            </a:r>
            <a:r>
              <a:rPr dirty="0" spc="90">
                <a:hlinkClick r:id="rId7"/>
              </a:rPr>
              <a:t>kilistra-antik-</a:t>
            </a:r>
            <a:r>
              <a:rPr dirty="0" spc="50">
                <a:hlinkClick r:id="rId7"/>
              </a:rPr>
              <a:t>kenti</a:t>
            </a:r>
          </a:p>
          <a:p>
            <a:pPr marL="292735">
              <a:lnSpc>
                <a:spcPct val="100000"/>
              </a:lnSpc>
              <a:spcBef>
                <a:spcPts val="480"/>
              </a:spcBef>
            </a:pPr>
            <a:r>
              <a:rPr dirty="0" u="none" spc="60">
                <a:solidFill>
                  <a:srgbClr val="000000"/>
                </a:solidFill>
              </a:rPr>
              <a:t>Onur</a:t>
            </a:r>
            <a:r>
              <a:rPr dirty="0" u="none" spc="245">
                <a:solidFill>
                  <a:srgbClr val="000000"/>
                </a:solidFill>
              </a:rPr>
              <a:t> </a:t>
            </a:r>
            <a:r>
              <a:rPr dirty="0" u="none" spc="60">
                <a:solidFill>
                  <a:srgbClr val="000000"/>
                </a:solidFill>
              </a:rPr>
              <a:t>Benli</a:t>
            </a:r>
          </a:p>
          <a:p>
            <a:pPr marL="299085" indent="-286385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75">
                <a:hlinkClick r:id="rId8"/>
              </a:rPr>
              <a:t>http://www.youtube.com/watch?v=RDIQSqIHe4M</a:t>
            </a:r>
          </a:p>
          <a:p>
            <a:pPr marL="292735">
              <a:lnSpc>
                <a:spcPct val="100000"/>
              </a:lnSpc>
              <a:spcBef>
                <a:spcPts val="480"/>
              </a:spcBef>
            </a:pPr>
            <a:r>
              <a:rPr dirty="0" u="none" spc="75">
                <a:solidFill>
                  <a:srgbClr val="000000"/>
                </a:solidFill>
              </a:rPr>
              <a:t>Kendine</a:t>
            </a:r>
            <a:r>
              <a:rPr dirty="0" u="none" spc="215">
                <a:solidFill>
                  <a:srgbClr val="000000"/>
                </a:solidFill>
              </a:rPr>
              <a:t> </a:t>
            </a:r>
            <a:r>
              <a:rPr dirty="0" u="none" spc="60">
                <a:solidFill>
                  <a:srgbClr val="000000"/>
                </a:solidFill>
              </a:rPr>
              <a:t>Bir</a:t>
            </a:r>
            <a:r>
              <a:rPr dirty="0" u="none" spc="170">
                <a:solidFill>
                  <a:srgbClr val="000000"/>
                </a:solidFill>
              </a:rPr>
              <a:t> </a:t>
            </a:r>
            <a:r>
              <a:rPr dirty="0" u="none" spc="-20">
                <a:solidFill>
                  <a:srgbClr val="000000"/>
                </a:solidFill>
              </a:rPr>
              <a:t>Yolcu</a:t>
            </a: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75">
                <a:hlinkClick r:id="rId9"/>
              </a:rPr>
              <a:t>http://www.youtube.com/watch?v=EEbMkij7thE</a:t>
            </a:r>
          </a:p>
          <a:p>
            <a:pPr marL="292735">
              <a:lnSpc>
                <a:spcPct val="100000"/>
              </a:lnSpc>
              <a:spcBef>
                <a:spcPts val="480"/>
              </a:spcBef>
            </a:pPr>
            <a:r>
              <a:rPr dirty="0" u="none" spc="70">
                <a:solidFill>
                  <a:srgbClr val="000000"/>
                </a:solidFill>
              </a:rPr>
              <a:t>Konya</a:t>
            </a:r>
            <a:r>
              <a:rPr dirty="0" u="none" spc="195">
                <a:solidFill>
                  <a:srgbClr val="000000"/>
                </a:solidFill>
              </a:rPr>
              <a:t> </a:t>
            </a:r>
            <a:r>
              <a:rPr dirty="0" u="none" spc="60">
                <a:solidFill>
                  <a:srgbClr val="000000"/>
                </a:solidFill>
              </a:rPr>
              <a:t>Turizm</a:t>
            </a:r>
            <a:r>
              <a:rPr dirty="0" u="none" spc="135">
                <a:solidFill>
                  <a:srgbClr val="000000"/>
                </a:solidFill>
              </a:rPr>
              <a:t> </a:t>
            </a:r>
            <a:r>
              <a:rPr dirty="0" u="none" spc="80">
                <a:solidFill>
                  <a:srgbClr val="000000"/>
                </a:solidFill>
              </a:rPr>
              <a:t>Ajansı</a:t>
            </a:r>
          </a:p>
          <a:p>
            <a:pPr marL="292735" marR="2366645" indent="-280670">
              <a:lnSpc>
                <a:spcPct val="125000"/>
              </a:lnSpc>
              <a:spcBef>
                <a:spcPts val="5"/>
              </a:spcBef>
              <a:buChar char="•"/>
              <a:tabLst>
                <a:tab pos="292735" algn="l"/>
                <a:tab pos="299085" algn="l"/>
              </a:tabLst>
            </a:pPr>
            <a:r>
              <a:rPr dirty="0" u="none">
                <a:solidFill>
                  <a:srgbClr val="000000"/>
                </a:solidFill>
                <a:hlinkClick r:id="rId10"/>
              </a:rPr>
              <a:t>	</a:t>
            </a:r>
            <a:r>
              <a:rPr dirty="0" spc="70">
                <a:hlinkClick r:id="rId10"/>
              </a:rPr>
              <a:t>http://www.youtube.com/watch?v=jddCMpsoVqw</a:t>
            </a:r>
            <a:r>
              <a:rPr dirty="0" u="none" spc="70"/>
              <a:t> </a:t>
            </a:r>
            <a:r>
              <a:rPr dirty="0" u="none" spc="55">
                <a:solidFill>
                  <a:srgbClr val="000000"/>
                </a:solidFill>
              </a:rPr>
              <a:t>CNN</a:t>
            </a:r>
            <a:r>
              <a:rPr dirty="0" u="none" spc="190">
                <a:solidFill>
                  <a:srgbClr val="000000"/>
                </a:solidFill>
              </a:rPr>
              <a:t> </a:t>
            </a:r>
            <a:r>
              <a:rPr dirty="0" u="none" spc="40">
                <a:solidFill>
                  <a:srgbClr val="000000"/>
                </a:solidFill>
              </a:rPr>
              <a:t>Türk</a:t>
            </a: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dirty="0" spc="70">
                <a:hlinkClick r:id="rId11"/>
              </a:rPr>
              <a:t>http://www.youtube.com/watch?v=ffazoHBzENE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95"/>
              </a:spcBef>
            </a:pPr>
            <a:r>
              <a:rPr dirty="0"/>
              <a:t>DİNLEDİĞİNİZ</a:t>
            </a:r>
            <a:r>
              <a:rPr dirty="0" spc="-120"/>
              <a:t> </a:t>
            </a:r>
            <a:r>
              <a:rPr dirty="0"/>
              <a:t>İÇİN</a:t>
            </a:r>
            <a:r>
              <a:rPr dirty="0" spc="-195"/>
              <a:t> </a:t>
            </a:r>
            <a:r>
              <a:rPr dirty="0" spc="-10"/>
              <a:t>TEŞEKKÜRLER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59" y="862583"/>
            <a:ext cx="4465320" cy="883919"/>
          </a:xfrm>
          <a:prstGeom prst="rect"/>
          <a:ln w="18288">
            <a:solidFill>
              <a:srgbClr val="466977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28575" marR="139700" indent="215900">
              <a:lnSpc>
                <a:spcPts val="3020"/>
              </a:lnSpc>
              <a:spcBef>
                <a:spcPts val="555"/>
              </a:spcBef>
            </a:pPr>
            <a:r>
              <a:rPr dirty="0" sz="2800" spc="75" b="1">
                <a:solidFill>
                  <a:srgbClr val="466977"/>
                </a:solidFill>
                <a:latin typeface="Arial"/>
                <a:cs typeface="Arial"/>
              </a:rPr>
              <a:t>YERLEŞİM</a:t>
            </a:r>
            <a:r>
              <a:rPr dirty="0" sz="2800" spc="125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65" b="1">
                <a:solidFill>
                  <a:srgbClr val="466977"/>
                </a:solidFill>
                <a:latin typeface="Arial"/>
                <a:cs typeface="Arial"/>
              </a:rPr>
              <a:t>YERİ</a:t>
            </a:r>
            <a:r>
              <a:rPr dirty="0" sz="2800" spc="20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466977"/>
                </a:solidFill>
                <a:latin typeface="Arial"/>
                <a:cs typeface="Arial"/>
              </a:rPr>
              <a:t>VE </a:t>
            </a:r>
            <a:r>
              <a:rPr dirty="0" sz="2800" spc="55" b="1">
                <a:solidFill>
                  <a:srgbClr val="466977"/>
                </a:solidFill>
                <a:latin typeface="Arial"/>
                <a:cs typeface="Arial"/>
              </a:rPr>
              <a:t>COĞRAFİ</a:t>
            </a:r>
            <a:r>
              <a:rPr dirty="0" sz="2800" spc="360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60" b="1">
                <a:solidFill>
                  <a:srgbClr val="466977"/>
                </a:solidFill>
                <a:latin typeface="Arial"/>
                <a:cs typeface="Arial"/>
              </a:rPr>
              <a:t>ÖZELLİKLERİ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7314" y="2667761"/>
            <a:ext cx="11134090" cy="3975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14960" indent="158115">
              <a:lnSpc>
                <a:spcPct val="100000"/>
              </a:lnSpc>
              <a:spcBef>
                <a:spcPts val="9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</a:t>
            </a:r>
            <a:r>
              <a:rPr dirty="0" sz="1900" spc="2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Türkiye'nin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Orta</a:t>
            </a:r>
            <a:r>
              <a:rPr dirty="0" sz="1900" spc="1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Anadolu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Bölgesi'nde,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5">
                <a:solidFill>
                  <a:srgbClr val="22353B"/>
                </a:solidFill>
                <a:latin typeface="Microsoft Sans Serif"/>
                <a:cs typeface="Microsoft Sans Serif"/>
              </a:rPr>
              <a:t>Konya’nın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Meram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ilçesine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bağlı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Hatunsaray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(Lystra)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beldesi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Gökyurt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köyü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içerisindedir.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70815">
              <a:lnSpc>
                <a:spcPct val="100000"/>
              </a:lnSpc>
            </a:pP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bölgede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tipik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karasal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iklim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22353B"/>
                </a:solidFill>
                <a:latin typeface="Microsoft Sans Serif"/>
                <a:cs typeface="Microsoft Sans Serif"/>
              </a:rPr>
              <a:t>hakimdir.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17780" indent="158115">
              <a:lnSpc>
                <a:spcPct val="100000"/>
              </a:lnSpc>
              <a:spcBef>
                <a:spcPts val="5"/>
              </a:spcBef>
            </a:pP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Bölge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volkanik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kökenli,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kolay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işlenebilir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yumuşak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tüf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kayaçlarından</a:t>
            </a:r>
            <a:r>
              <a:rPr dirty="0" sz="1900" spc="3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oluşur.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kayaçlar,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insanların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M.Ö.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3.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yüzyıldan</a:t>
            </a:r>
            <a:r>
              <a:rPr dirty="0" sz="1900" spc="3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itibaren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kiliseler,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manastırlar,</a:t>
            </a:r>
            <a:r>
              <a:rPr dirty="0" sz="1900" spc="3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şapeller,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evler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sığınaklar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5">
                <a:solidFill>
                  <a:srgbClr val="22353B"/>
                </a:solidFill>
                <a:latin typeface="Microsoft Sans Serif"/>
                <a:cs typeface="Microsoft Sans Serif"/>
              </a:rPr>
              <a:t>gibi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yapıları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kolayca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oymasına</a:t>
            </a:r>
            <a:r>
              <a:rPr dirty="0" sz="1900" spc="3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olanak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sağlamıştır.</a:t>
            </a:r>
            <a:r>
              <a:rPr dirty="0" sz="1900" spc="3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sayede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kentin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kaya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oyma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mimarisine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dayalı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benzersiz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yerleşim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planı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ortaya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çıkmıştır.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indent="146050">
              <a:lnSpc>
                <a:spcPct val="100000"/>
              </a:lnSpc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Aynı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zamanda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Kilistra,</a:t>
            </a:r>
            <a:r>
              <a:rPr dirty="0" sz="1900" spc="22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antik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çağın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en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önemli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yollarından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biri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olan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Kral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Yolu</a:t>
            </a:r>
            <a:r>
              <a:rPr dirty="0" sz="1900" spc="-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’</a:t>
            </a:r>
            <a:r>
              <a:rPr dirty="0" sz="1900" spc="1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nun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5">
                <a:solidFill>
                  <a:srgbClr val="22353B"/>
                </a:solidFill>
                <a:latin typeface="Microsoft Sans Serif"/>
                <a:cs typeface="Microsoft Sans Serif"/>
              </a:rPr>
              <a:t>(Via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Sebaste)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üzerinde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yer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alıyor.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konum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sayesinde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kent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hem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askeri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hem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ticari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açıdan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stratejik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önem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kazanmıştır.</a:t>
            </a:r>
            <a:endParaRPr sz="1900">
              <a:latin typeface="Microsoft Sans Serif"/>
              <a:cs typeface="Microsoft Sans Serif"/>
            </a:endParaRPr>
          </a:p>
          <a:p>
            <a:pPr algn="r" marR="281305">
              <a:lnSpc>
                <a:spcPct val="100000"/>
              </a:lnSpc>
              <a:spcBef>
                <a:spcPts val="20"/>
              </a:spcBef>
            </a:pPr>
            <a:r>
              <a:rPr dirty="0" sz="1200" spc="-50">
                <a:solidFill>
                  <a:srgbClr val="767070"/>
                </a:solidFill>
                <a:latin typeface="Microsoft Sans Serif"/>
                <a:cs typeface="Microsoft Sans Serif"/>
              </a:rPr>
              <a:t>3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9176" y="0"/>
            <a:ext cx="6592824" cy="2566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8244" y="1034796"/>
            <a:ext cx="3313429" cy="1140460"/>
          </a:xfrm>
          <a:prstGeom prst="rect">
            <a:avLst/>
          </a:prstGeom>
          <a:ln w="27431">
            <a:solidFill>
              <a:srgbClr val="466977"/>
            </a:solidFill>
          </a:ln>
        </p:spPr>
        <p:txBody>
          <a:bodyPr wrap="square" lIns="0" tIns="179070" rIns="0" bIns="0" rtlCol="0" vert="horz">
            <a:spAutoFit/>
          </a:bodyPr>
          <a:lstStyle/>
          <a:p>
            <a:pPr marL="1044575" marR="424815" indent="-625475">
              <a:lnSpc>
                <a:spcPts val="3030"/>
              </a:lnSpc>
              <a:spcBef>
                <a:spcPts val="1410"/>
              </a:spcBef>
            </a:pPr>
            <a:r>
              <a:rPr dirty="0" sz="2800" spc="50" b="1">
                <a:solidFill>
                  <a:srgbClr val="466977"/>
                </a:solidFill>
                <a:latin typeface="Arial"/>
                <a:cs typeface="Arial"/>
              </a:rPr>
              <a:t>KİLİSTRA’NIN </a:t>
            </a:r>
            <a:r>
              <a:rPr dirty="0" sz="2800" spc="-10" b="1">
                <a:solidFill>
                  <a:srgbClr val="466977"/>
                </a:solidFill>
                <a:latin typeface="Arial"/>
                <a:cs typeface="Arial"/>
              </a:rPr>
              <a:t>TARİHİ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338" y="828886"/>
            <a:ext cx="7697470" cy="1553845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585"/>
              </a:spcBef>
            </a:pP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Helenistik</a:t>
            </a:r>
            <a:r>
              <a:rPr dirty="0" sz="1900" spc="29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ve</a:t>
            </a:r>
            <a:r>
              <a:rPr dirty="0" sz="1900" spc="27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55" b="1">
                <a:solidFill>
                  <a:srgbClr val="22353B"/>
                </a:solidFill>
                <a:latin typeface="Arial"/>
                <a:cs typeface="Arial"/>
              </a:rPr>
              <a:t>Roma</a:t>
            </a:r>
            <a:r>
              <a:rPr dirty="0" sz="1900" spc="27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22353B"/>
                </a:solidFill>
                <a:latin typeface="Arial"/>
                <a:cs typeface="Arial"/>
              </a:rPr>
              <a:t>Dönemi</a:t>
            </a:r>
            <a:r>
              <a:rPr dirty="0" sz="1900" spc="29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(M.Ö.</a:t>
            </a:r>
            <a:r>
              <a:rPr dirty="0" sz="1900" spc="25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3.</a:t>
            </a:r>
            <a:r>
              <a:rPr dirty="0" sz="1900" spc="19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22353B"/>
                </a:solidFill>
                <a:latin typeface="Arial"/>
                <a:cs typeface="Arial"/>
              </a:rPr>
              <a:t>Yüzyıl</a:t>
            </a:r>
            <a:r>
              <a:rPr dirty="0" sz="1900" spc="30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-</a:t>
            </a:r>
            <a:r>
              <a:rPr dirty="0" sz="1900" spc="21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M.S.</a:t>
            </a:r>
            <a:r>
              <a:rPr dirty="0" sz="1900" spc="22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3.</a:t>
            </a:r>
            <a:r>
              <a:rPr dirty="0" sz="1900" spc="19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22353B"/>
                </a:solidFill>
                <a:latin typeface="Arial"/>
                <a:cs typeface="Arial"/>
              </a:rPr>
              <a:t>Yüzyıl):</a:t>
            </a:r>
            <a:endParaRPr sz="1900">
              <a:latin typeface="Arial"/>
              <a:cs typeface="Arial"/>
            </a:endParaRPr>
          </a:p>
          <a:p>
            <a:pPr marL="12700" marR="5080" indent="130810">
              <a:lnSpc>
                <a:spcPct val="95100"/>
              </a:lnSpc>
              <a:spcBef>
                <a:spcPts val="595"/>
              </a:spcBef>
            </a:pPr>
            <a:r>
              <a:rPr dirty="0" sz="1900" spc="80">
                <a:solidFill>
                  <a:srgbClr val="22353B"/>
                </a:solidFill>
              </a:rPr>
              <a:t>Kilistra’da</a:t>
            </a:r>
            <a:r>
              <a:rPr dirty="0" sz="1900" spc="254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yerleşimin</a:t>
            </a:r>
            <a:r>
              <a:rPr dirty="0" sz="1900" spc="325">
                <a:solidFill>
                  <a:srgbClr val="22353B"/>
                </a:solidFill>
              </a:rPr>
              <a:t> </a:t>
            </a:r>
            <a:r>
              <a:rPr dirty="0" sz="1900" spc="55">
                <a:solidFill>
                  <a:srgbClr val="22353B"/>
                </a:solidFill>
              </a:rPr>
              <a:t>ilk</a:t>
            </a:r>
            <a:r>
              <a:rPr dirty="0" sz="1900" spc="25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izleri</a:t>
            </a:r>
            <a:r>
              <a:rPr dirty="0" sz="1900" spc="305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bu</a:t>
            </a:r>
            <a:r>
              <a:rPr dirty="0" sz="1900" spc="235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döneme</a:t>
            </a:r>
            <a:r>
              <a:rPr dirty="0" sz="1900" spc="340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dayanır.</a:t>
            </a:r>
            <a:r>
              <a:rPr dirty="0" sz="1900" spc="325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Kent,</a:t>
            </a:r>
            <a:r>
              <a:rPr dirty="0" sz="1900" spc="260">
                <a:solidFill>
                  <a:srgbClr val="22353B"/>
                </a:solidFill>
              </a:rPr>
              <a:t> </a:t>
            </a:r>
            <a:r>
              <a:rPr dirty="0" sz="1900" spc="55">
                <a:solidFill>
                  <a:srgbClr val="22353B"/>
                </a:solidFill>
              </a:rPr>
              <a:t>Konya </a:t>
            </a:r>
            <a:r>
              <a:rPr dirty="0" sz="1900" spc="70">
                <a:solidFill>
                  <a:srgbClr val="22353B"/>
                </a:solidFill>
              </a:rPr>
              <a:t>(Iconium)</a:t>
            </a:r>
            <a:r>
              <a:rPr dirty="0" sz="1900" spc="370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ve</a:t>
            </a:r>
            <a:r>
              <a:rPr dirty="0" sz="1900" spc="275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Yalvaç</a:t>
            </a:r>
            <a:r>
              <a:rPr dirty="0" sz="1900" spc="335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(Psidia</a:t>
            </a:r>
            <a:r>
              <a:rPr dirty="0" sz="1900" spc="180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Antiokheia)</a:t>
            </a:r>
            <a:r>
              <a:rPr dirty="0" sz="1900" spc="330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arasındaki</a:t>
            </a:r>
            <a:r>
              <a:rPr dirty="0" sz="1900" spc="375">
                <a:solidFill>
                  <a:srgbClr val="22353B"/>
                </a:solidFill>
              </a:rPr>
              <a:t> </a:t>
            </a:r>
            <a:r>
              <a:rPr dirty="0" sz="1900" spc="55">
                <a:solidFill>
                  <a:srgbClr val="22353B"/>
                </a:solidFill>
              </a:rPr>
              <a:t>önemli</a:t>
            </a:r>
            <a:r>
              <a:rPr dirty="0" sz="1900" spc="34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ticaret </a:t>
            </a:r>
            <a:r>
              <a:rPr dirty="0" sz="1900">
                <a:solidFill>
                  <a:srgbClr val="22353B"/>
                </a:solidFill>
              </a:rPr>
              <a:t>ve</a:t>
            </a:r>
            <a:r>
              <a:rPr dirty="0" sz="1900" spc="30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askeri</a:t>
            </a:r>
            <a:r>
              <a:rPr dirty="0" sz="1900" spc="310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yol</a:t>
            </a:r>
            <a:r>
              <a:rPr dirty="0" sz="1900" spc="31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olan</a:t>
            </a:r>
            <a:r>
              <a:rPr dirty="0" sz="1900" spc="325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Via</a:t>
            </a:r>
            <a:r>
              <a:rPr dirty="0" sz="1900" spc="254">
                <a:solidFill>
                  <a:srgbClr val="22353B"/>
                </a:solidFill>
              </a:rPr>
              <a:t> </a:t>
            </a:r>
            <a:r>
              <a:rPr dirty="0" sz="1900" spc="75">
                <a:solidFill>
                  <a:srgbClr val="22353B"/>
                </a:solidFill>
              </a:rPr>
              <a:t>Sebaste</a:t>
            </a:r>
            <a:r>
              <a:rPr dirty="0" sz="1900" spc="32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(Kral</a:t>
            </a:r>
            <a:r>
              <a:rPr dirty="0" sz="1900" spc="290">
                <a:solidFill>
                  <a:srgbClr val="22353B"/>
                </a:solidFill>
              </a:rPr>
              <a:t> </a:t>
            </a:r>
            <a:r>
              <a:rPr dirty="0" sz="1900">
                <a:solidFill>
                  <a:srgbClr val="22353B"/>
                </a:solidFill>
              </a:rPr>
              <a:t>Yolu)</a:t>
            </a:r>
            <a:r>
              <a:rPr dirty="0" sz="1900" spc="310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üzerinde,</a:t>
            </a:r>
            <a:r>
              <a:rPr dirty="0" sz="1900" spc="345">
                <a:solidFill>
                  <a:srgbClr val="22353B"/>
                </a:solidFill>
              </a:rPr>
              <a:t> </a:t>
            </a:r>
            <a:r>
              <a:rPr dirty="0" sz="1900" spc="70">
                <a:solidFill>
                  <a:srgbClr val="22353B"/>
                </a:solidFill>
              </a:rPr>
              <a:t>stratejik</a:t>
            </a:r>
            <a:r>
              <a:rPr dirty="0" sz="1900" spc="345">
                <a:solidFill>
                  <a:srgbClr val="22353B"/>
                </a:solidFill>
              </a:rPr>
              <a:t> </a:t>
            </a:r>
            <a:r>
              <a:rPr dirty="0" sz="1900" spc="25">
                <a:solidFill>
                  <a:srgbClr val="22353B"/>
                </a:solidFill>
              </a:rPr>
              <a:t>bir </a:t>
            </a:r>
            <a:r>
              <a:rPr dirty="0" sz="1900" spc="65">
                <a:solidFill>
                  <a:srgbClr val="22353B"/>
                </a:solidFill>
              </a:rPr>
              <a:t>koloni</a:t>
            </a:r>
            <a:r>
              <a:rPr dirty="0" sz="1900" spc="270">
                <a:solidFill>
                  <a:srgbClr val="22353B"/>
                </a:solidFill>
              </a:rPr>
              <a:t> </a:t>
            </a:r>
            <a:r>
              <a:rPr dirty="0" sz="1900" spc="65">
                <a:solidFill>
                  <a:srgbClr val="22353B"/>
                </a:solidFill>
              </a:rPr>
              <a:t>olarak</a:t>
            </a:r>
            <a:r>
              <a:rPr dirty="0" sz="1900" spc="300">
                <a:solidFill>
                  <a:srgbClr val="22353B"/>
                </a:solidFill>
              </a:rPr>
              <a:t> </a:t>
            </a:r>
            <a:r>
              <a:rPr dirty="0" sz="1900" spc="60">
                <a:solidFill>
                  <a:srgbClr val="22353B"/>
                </a:solidFill>
              </a:rPr>
              <a:t>kurulmuştur.</a:t>
            </a:r>
            <a:endParaRPr sz="1900"/>
          </a:p>
        </p:txBody>
      </p:sp>
      <p:grpSp>
        <p:nvGrpSpPr>
          <p:cNvPr id="4" name="object 4" descr=""/>
          <p:cNvGrpSpPr/>
          <p:nvPr/>
        </p:nvGrpSpPr>
        <p:grpSpPr>
          <a:xfrm>
            <a:off x="925983" y="6397750"/>
            <a:ext cx="535940" cy="346075"/>
            <a:chOff x="925983" y="6397750"/>
            <a:chExt cx="535940" cy="3460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983" y="6481859"/>
              <a:ext cx="197147" cy="1308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176" y="6397750"/>
              <a:ext cx="434136" cy="34578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17244" y="6434734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>
                <a:solidFill>
                  <a:srgbClr val="FFFFFF"/>
                </a:solidFill>
                <a:latin typeface="Microsoft Sans Serif"/>
                <a:cs typeface="Microsoft Sans Serif"/>
              </a:rPr>
              <a:t>20XX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31" y="6453823"/>
            <a:ext cx="1402005" cy="16821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378322" y="6434734"/>
            <a:ext cx="1425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FFFFFF"/>
                </a:solidFill>
                <a:latin typeface="Arial"/>
                <a:cs typeface="Arial"/>
              </a:rPr>
              <a:t>SUNUM</a:t>
            </a:r>
            <a:r>
              <a:rPr dirty="0" sz="1200" spc="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65" b="1">
                <a:solidFill>
                  <a:srgbClr val="FFFFFF"/>
                </a:solidFill>
                <a:latin typeface="Arial"/>
                <a:cs typeface="Arial"/>
              </a:rPr>
              <a:t>DESTESİ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60070" y="6481860"/>
            <a:ext cx="102061" cy="13083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154918" y="643473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233926"/>
            <a:ext cx="12192000" cy="36240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1140" y="368554"/>
            <a:ext cx="5950585" cy="6108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95"/>
              </a:spcBef>
            </a:pP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Erken</a:t>
            </a:r>
            <a:r>
              <a:rPr dirty="0" sz="1900" spc="229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75" b="1">
                <a:solidFill>
                  <a:srgbClr val="22353B"/>
                </a:solidFill>
                <a:latin typeface="Arial"/>
                <a:cs typeface="Arial"/>
              </a:rPr>
              <a:t>Hristiyanlık</a:t>
            </a:r>
            <a:r>
              <a:rPr dirty="0" sz="1900" spc="33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22353B"/>
                </a:solidFill>
                <a:latin typeface="Arial"/>
                <a:cs typeface="Arial"/>
              </a:rPr>
              <a:t>Dönemi</a:t>
            </a:r>
            <a:r>
              <a:rPr dirty="0" sz="1900" spc="26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75" b="1">
                <a:solidFill>
                  <a:srgbClr val="22353B"/>
                </a:solidFill>
                <a:latin typeface="Arial"/>
                <a:cs typeface="Arial"/>
              </a:rPr>
              <a:t>(M.S.</a:t>
            </a:r>
            <a:r>
              <a:rPr dirty="0" sz="1900" spc="28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1.</a:t>
            </a:r>
            <a:r>
              <a:rPr dirty="0" sz="1900" spc="18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22353B"/>
                </a:solidFill>
                <a:latin typeface="Arial"/>
                <a:cs typeface="Arial"/>
              </a:rPr>
              <a:t>Yüzyıl):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900">
              <a:latin typeface="Arial"/>
              <a:cs typeface="Arial"/>
            </a:endParaRPr>
          </a:p>
          <a:p>
            <a:pPr marL="12700" marR="386715" indent="158115">
              <a:lnSpc>
                <a:spcPct val="125000"/>
              </a:lnSpc>
            </a:pP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Hristiyanlığın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kurucularından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Aziz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Paul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(Saint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Paul),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ilk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misyonerlik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gezileri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için</a:t>
            </a:r>
            <a:r>
              <a:rPr dirty="0" sz="1900" spc="1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Anadolu’ya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gelmiş,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Kral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Yolunu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takip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ederek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bölgeye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ulaşmıştır.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indent="146050">
              <a:lnSpc>
                <a:spcPct val="125099"/>
              </a:lnSpc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Ayrıca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Paul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burada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‘’imanda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öz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oğlum’’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dediği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havarisi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Timoteos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ile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tanışmıştır.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Kent,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Paul'ün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öğrencisi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Timoteos'un</a:t>
            </a:r>
            <a:r>
              <a:rPr dirty="0" sz="1900" spc="35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anavatanı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olması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sebebiyle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inancın</a:t>
            </a:r>
            <a:r>
              <a:rPr dirty="0" sz="1900" spc="1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Anadolu'da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yayılmasında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kritik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rol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oynamıştır.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289560" indent="154940">
              <a:lnSpc>
                <a:spcPct val="125000"/>
              </a:lnSpc>
            </a:pP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Timoteos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daha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sonra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bölgeden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ayrılıp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Efes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Piskoposu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olarak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atanmıştır.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Hristiyanlık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inancının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yayılmasında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küresel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rol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üstlenmiştir.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9" y="0"/>
            <a:ext cx="580644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4214" y="347929"/>
            <a:ext cx="439801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65" b="1">
                <a:solidFill>
                  <a:srgbClr val="22353B"/>
                </a:solidFill>
                <a:latin typeface="Arial"/>
                <a:cs typeface="Arial"/>
              </a:rPr>
              <a:t>Bizans</a:t>
            </a:r>
            <a:r>
              <a:rPr dirty="0" sz="1900" spc="254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22353B"/>
                </a:solidFill>
                <a:latin typeface="Arial"/>
                <a:cs typeface="Arial"/>
              </a:rPr>
              <a:t>Dönemi</a:t>
            </a:r>
            <a:r>
              <a:rPr dirty="0" sz="1900" spc="29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(M.S.</a:t>
            </a:r>
            <a:r>
              <a:rPr dirty="0" sz="1900" spc="22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6.</a:t>
            </a:r>
            <a:r>
              <a:rPr dirty="0" sz="1900" spc="21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22353B"/>
                </a:solidFill>
                <a:latin typeface="Arial"/>
                <a:cs typeface="Arial"/>
              </a:rPr>
              <a:t>Yüzyıl</a:t>
            </a:r>
            <a:r>
              <a:rPr dirty="0" sz="1900" spc="26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22353B"/>
                </a:solidFill>
                <a:latin typeface="Arial"/>
                <a:cs typeface="Arial"/>
              </a:rPr>
              <a:t>-</a:t>
            </a:r>
            <a:r>
              <a:rPr dirty="0" sz="1900" spc="229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22353B"/>
                </a:solidFill>
                <a:latin typeface="Arial"/>
                <a:cs typeface="Arial"/>
              </a:rPr>
              <a:t>11.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84135" cy="68579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9349" y="6481860"/>
            <a:ext cx="92783" cy="1308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95718" y="637835"/>
            <a:ext cx="4456430" cy="600519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900" spc="60" b="1">
                <a:solidFill>
                  <a:srgbClr val="22353B"/>
                </a:solidFill>
                <a:latin typeface="Arial"/>
                <a:cs typeface="Arial"/>
              </a:rPr>
              <a:t>Yüzyıl):</a:t>
            </a:r>
            <a:endParaRPr sz="1900">
              <a:latin typeface="Arial"/>
              <a:cs typeface="Arial"/>
            </a:endParaRPr>
          </a:p>
          <a:p>
            <a:pPr marL="12700" marR="5080" indent="158115">
              <a:lnSpc>
                <a:spcPct val="125000"/>
              </a:lnSpc>
              <a:spcBef>
                <a:spcPts val="10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Kilistra,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Bizans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döneminde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hem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mimari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hem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dini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açıdan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zirvesine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ulaşmıştır.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dönem,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doğudan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gelen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saldırılardan</a:t>
            </a:r>
            <a:r>
              <a:rPr dirty="0" sz="1900" spc="3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korunmak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isteyen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Hristiyan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halk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için</a:t>
            </a:r>
            <a:r>
              <a:rPr dirty="0" sz="1900" spc="2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kayalara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oyulmuş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yapısıyla</a:t>
            </a:r>
            <a:r>
              <a:rPr dirty="0" sz="1900" spc="3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güvenli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sığınak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sağlamıştır.</a:t>
            </a:r>
            <a:endParaRPr sz="1900">
              <a:latin typeface="Microsoft Sans Serif"/>
              <a:cs typeface="Microsoft Sans Serif"/>
            </a:endParaRPr>
          </a:p>
          <a:p>
            <a:pPr marL="12700" marR="73025" indent="78740">
              <a:lnSpc>
                <a:spcPct val="125000"/>
              </a:lnSpc>
              <a:spcBef>
                <a:spcPts val="5"/>
              </a:spcBef>
            </a:pP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Kaya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oyma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kiliseler,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manastırlar</a:t>
            </a:r>
            <a:r>
              <a:rPr dirty="0" sz="1900" spc="3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ve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sarnıçlar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500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yıllık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süreçte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inşa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edilmiş;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böylece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Kilistra,</a:t>
            </a:r>
            <a:r>
              <a:rPr dirty="0" sz="1900" spc="22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bölgenin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-25">
                <a:solidFill>
                  <a:srgbClr val="22353B"/>
                </a:solidFill>
                <a:latin typeface="Microsoft Sans Serif"/>
                <a:cs typeface="Microsoft Sans Serif"/>
              </a:rPr>
              <a:t>en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önemli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dini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kültürel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merkezi,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5">
                <a:solidFill>
                  <a:srgbClr val="22353B"/>
                </a:solidFill>
                <a:latin typeface="Microsoft Sans Serif"/>
                <a:cs typeface="Microsoft Sans Serif"/>
              </a:rPr>
              <a:t>yani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adeta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"Altın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Çağ"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yaşamıştır.</a:t>
            </a:r>
            <a:endParaRPr sz="1900">
              <a:latin typeface="Microsoft Sans Serif"/>
              <a:cs typeface="Microsoft Sans Serif"/>
            </a:endParaRPr>
          </a:p>
          <a:p>
            <a:pPr marL="12700" marR="222250">
              <a:lnSpc>
                <a:spcPct val="124800"/>
              </a:lnSpc>
              <a:spcBef>
                <a:spcPts val="1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Kentin,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inanç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turizmi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savunma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stratejisi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açısından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en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güçlü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olduğu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dönem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Bizans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Dönemidir.</a:t>
            </a:r>
            <a:endParaRPr sz="1900">
              <a:latin typeface="Microsoft Sans Serif"/>
              <a:cs typeface="Microsoft Sans Serif"/>
            </a:endParaRPr>
          </a:p>
          <a:p>
            <a:pPr algn="r" marR="592455">
              <a:lnSpc>
                <a:spcPct val="100000"/>
              </a:lnSpc>
              <a:spcBef>
                <a:spcPts val="25"/>
              </a:spcBef>
            </a:pPr>
            <a:r>
              <a:rPr dirty="0" sz="1200" spc="-5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1620" y="1834457"/>
            <a:ext cx="3536315" cy="292290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Selçuklu</a:t>
            </a:r>
            <a:r>
              <a:rPr dirty="0" sz="1900" spc="240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22353B"/>
                </a:solidFill>
                <a:latin typeface="Arial"/>
                <a:cs typeface="Arial"/>
              </a:rPr>
              <a:t>Dönemi</a:t>
            </a:r>
            <a:r>
              <a:rPr dirty="0" sz="1900" spc="275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22353B"/>
                </a:solidFill>
                <a:latin typeface="Arial"/>
                <a:cs typeface="Arial"/>
              </a:rPr>
              <a:t>(12.</a:t>
            </a:r>
            <a:r>
              <a:rPr dirty="0" sz="1900" spc="204" b="1">
                <a:solidFill>
                  <a:srgbClr val="22353B"/>
                </a:solidFill>
                <a:latin typeface="Arial"/>
                <a:cs typeface="Arial"/>
              </a:rPr>
              <a:t> </a:t>
            </a:r>
            <a:r>
              <a:rPr dirty="0" sz="1900" spc="55" b="1">
                <a:solidFill>
                  <a:srgbClr val="22353B"/>
                </a:solidFill>
                <a:latin typeface="Arial"/>
                <a:cs typeface="Arial"/>
              </a:rPr>
              <a:t>Yüzyıl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900" spc="65" b="1">
                <a:solidFill>
                  <a:srgbClr val="22353B"/>
                </a:solidFill>
                <a:latin typeface="Arial"/>
                <a:cs typeface="Arial"/>
              </a:rPr>
              <a:t>Sonrası):</a:t>
            </a:r>
            <a:endParaRPr sz="1900">
              <a:latin typeface="Arial"/>
              <a:cs typeface="Arial"/>
            </a:endParaRPr>
          </a:p>
          <a:p>
            <a:pPr marL="12700" marR="14604" indent="158115">
              <a:lnSpc>
                <a:spcPct val="124800"/>
              </a:lnSpc>
              <a:spcBef>
                <a:spcPts val="10"/>
              </a:spcBef>
            </a:pP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Selçukluların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bölgeye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22353B"/>
                </a:solidFill>
                <a:latin typeface="Microsoft Sans Serif"/>
                <a:cs typeface="Microsoft Sans Serif"/>
              </a:rPr>
              <a:t>hakim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olmasıyla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ticaret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yolları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değişmiş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kent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yavaş</a:t>
            </a:r>
            <a:endParaRPr sz="1900">
              <a:latin typeface="Microsoft Sans Serif"/>
              <a:cs typeface="Microsoft Sans Serif"/>
            </a:endParaRPr>
          </a:p>
          <a:p>
            <a:pPr marL="12700" marR="323215">
              <a:lnSpc>
                <a:spcPct val="124800"/>
              </a:lnSpc>
              <a:spcBef>
                <a:spcPts val="10"/>
              </a:spcBef>
            </a:pP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yavaş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önemini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kaybetmeye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başlamış,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zamanla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0">
                <a:solidFill>
                  <a:srgbClr val="22353B"/>
                </a:solidFill>
                <a:latin typeface="Microsoft Sans Serif"/>
                <a:cs typeface="Microsoft Sans Serif"/>
              </a:rPr>
              <a:t>terk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edilmiştir.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20" y="0"/>
            <a:ext cx="810768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0603" y="312420"/>
            <a:ext cx="4053840" cy="905510"/>
          </a:xfrm>
          <a:prstGeom prst="rect"/>
          <a:ln w="27432">
            <a:solidFill>
              <a:srgbClr val="466977"/>
            </a:solidFill>
          </a:ln>
        </p:spPr>
        <p:txBody>
          <a:bodyPr wrap="square" lIns="0" tIns="226060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780"/>
              </a:spcBef>
            </a:pPr>
            <a:r>
              <a:rPr dirty="0" sz="2800" spc="60" b="1">
                <a:solidFill>
                  <a:srgbClr val="466977"/>
                </a:solidFill>
                <a:latin typeface="Arial"/>
                <a:cs typeface="Arial"/>
              </a:rPr>
              <a:t>KİLİSTRA’NIN</a:t>
            </a:r>
            <a:r>
              <a:rPr dirty="0" sz="2800" spc="305" b="1">
                <a:solidFill>
                  <a:srgbClr val="466977"/>
                </a:solidFill>
                <a:latin typeface="Arial"/>
                <a:cs typeface="Arial"/>
              </a:rPr>
              <a:t> </a:t>
            </a:r>
            <a:r>
              <a:rPr dirty="0" sz="2800" spc="45" b="1">
                <a:solidFill>
                  <a:srgbClr val="466977"/>
                </a:solidFill>
                <a:latin typeface="Arial"/>
                <a:cs typeface="Arial"/>
              </a:rPr>
              <a:t>KEŞFİ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6419" y="1509337"/>
            <a:ext cx="11013440" cy="473456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680"/>
              </a:spcBef>
            </a:pP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Kilistra'nın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varlığı</a:t>
            </a:r>
            <a:r>
              <a:rPr dirty="0" sz="1900" spc="3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19.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yüzyılın</a:t>
            </a:r>
            <a:r>
              <a:rPr dirty="0" sz="1900" spc="3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sonlarında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gezginler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arkeologlar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tarafından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bilinse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22353B"/>
                </a:solidFill>
                <a:latin typeface="Microsoft Sans Serif"/>
                <a:cs typeface="Microsoft Sans Serif"/>
              </a:rPr>
              <a:t>de,</a:t>
            </a: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kapsamlı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çalışma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uzun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süre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yapılamamıştır.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276225" indent="225425">
              <a:lnSpc>
                <a:spcPct val="125299"/>
              </a:lnSpc>
              <a:spcBef>
                <a:spcPts val="5"/>
              </a:spcBef>
            </a:pP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Arkeolojik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tarihi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değerinin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tam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olarak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anlaşılması,</a:t>
            </a:r>
            <a:r>
              <a:rPr dirty="0" sz="1900" spc="4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20.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yüzyılın</a:t>
            </a:r>
            <a:r>
              <a:rPr dirty="0" sz="1900" spc="3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sonları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21.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yüzyılın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başlarında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yapılan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sistemli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yüzey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araştırmaları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kazılarla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mümkün</a:t>
            </a:r>
            <a:r>
              <a:rPr dirty="0" sz="1900" spc="3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olmuştur.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Sonrasında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üniversitelerin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uğrak</a:t>
            </a:r>
            <a:r>
              <a:rPr dirty="0" sz="1900" spc="30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durağı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haline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gelmiştir.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indent="158750">
              <a:lnSpc>
                <a:spcPct val="125400"/>
              </a:lnSpc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Kilistra,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özellikle</a:t>
            </a:r>
            <a:r>
              <a:rPr dirty="0" sz="1900" spc="1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Aziz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Paul</a:t>
            </a:r>
            <a:r>
              <a:rPr dirty="0" sz="1900" spc="2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Yolu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üzerindeki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konumuyla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öne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çıkar.</a:t>
            </a:r>
            <a:r>
              <a:rPr dirty="0" sz="1900" spc="1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Aynı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zamanda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Anadolu</a:t>
            </a:r>
            <a:r>
              <a:rPr dirty="0" sz="1900" spc="-22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’da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Kapadokya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dışında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kaya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0">
                <a:solidFill>
                  <a:srgbClr val="22353B"/>
                </a:solidFill>
                <a:latin typeface="Microsoft Sans Serif"/>
                <a:cs typeface="Microsoft Sans Serif"/>
              </a:rPr>
              <a:t>oyma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mimarisi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eseri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olduğunu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gösterir.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174625" indent="158750">
              <a:lnSpc>
                <a:spcPct val="124800"/>
              </a:lnSpc>
              <a:spcBef>
                <a:spcPts val="5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</a:t>
            </a:r>
            <a:r>
              <a:rPr dirty="0" sz="1900" spc="13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Antik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Kenti,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sahip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olduğu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kültürel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tarihi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değeri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nedeniyle</a:t>
            </a:r>
            <a:r>
              <a:rPr dirty="0" sz="1900" spc="459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2018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yılında</a:t>
            </a:r>
            <a:r>
              <a:rPr dirty="0" sz="1900" spc="32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UNESCO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Dünya</a:t>
            </a:r>
            <a:r>
              <a:rPr dirty="0" sz="1900" spc="30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Mirası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Geçici</a:t>
            </a:r>
            <a:r>
              <a:rPr dirty="0" sz="1900" spc="25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Listesi'ne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dahil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edilmiştir.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tescil,</a:t>
            </a:r>
            <a:r>
              <a:rPr dirty="0" sz="1900" spc="2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Kilistra'nın</a:t>
            </a:r>
            <a:r>
              <a:rPr dirty="0" sz="1900" spc="28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sadece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yerel</a:t>
            </a:r>
            <a:r>
              <a:rPr dirty="0" sz="1900" spc="31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değil,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küresel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ölçekte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de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önemli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bir</a:t>
            </a:r>
            <a:r>
              <a:rPr dirty="0" sz="1900" spc="2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miras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olarak</a:t>
            </a:r>
            <a:r>
              <a:rPr dirty="0" sz="1900" spc="29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kabul</a:t>
            </a:r>
            <a:r>
              <a:rPr dirty="0" sz="1900" spc="24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edildiğini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gösterir.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0167" y="1988761"/>
            <a:ext cx="3853815" cy="2923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58115">
              <a:lnSpc>
                <a:spcPct val="125000"/>
              </a:lnSpc>
              <a:spcBef>
                <a:spcPts val="110"/>
              </a:spcBef>
            </a:pP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Kilistra’</a:t>
            </a:r>
            <a:r>
              <a:rPr dirty="0" sz="1900" spc="1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daki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yapılarda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sadelik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esastır.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22353B"/>
                </a:solidFill>
                <a:latin typeface="Microsoft Sans Serif"/>
                <a:cs typeface="Microsoft Sans Serif"/>
              </a:rPr>
              <a:t>Kayalara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oyulan yüzeyler,</a:t>
            </a:r>
            <a:r>
              <a:rPr dirty="0" sz="1900" spc="32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genellikle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düzgünleştirilmiş</a:t>
            </a:r>
            <a:r>
              <a:rPr dirty="0" sz="1900" spc="3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ve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pürüzsüz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hale</a:t>
            </a:r>
            <a:r>
              <a:rPr dirty="0" sz="1900" spc="28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getirilmiştir.</a:t>
            </a:r>
            <a:r>
              <a:rPr dirty="0" sz="1900" spc="33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>
                <a:solidFill>
                  <a:srgbClr val="22353B"/>
                </a:solidFill>
                <a:latin typeface="Microsoft Sans Serif"/>
                <a:cs typeface="Microsoft Sans Serif"/>
              </a:rPr>
              <a:t>Bu</a:t>
            </a:r>
            <a:r>
              <a:rPr dirty="0" sz="1900" spc="26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teknik, </a:t>
            </a:r>
            <a:r>
              <a:rPr dirty="0" sz="1900" spc="85">
                <a:solidFill>
                  <a:srgbClr val="22353B"/>
                </a:solidFill>
                <a:latin typeface="Microsoft Sans Serif"/>
                <a:cs typeface="Microsoft Sans Serif"/>
              </a:rPr>
              <a:t>yapının</a:t>
            </a:r>
            <a:r>
              <a:rPr dirty="0" sz="1900" spc="34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doğal</a:t>
            </a:r>
            <a:r>
              <a:rPr dirty="0" sz="1900" spc="26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kaya</a:t>
            </a:r>
            <a:r>
              <a:rPr dirty="0" sz="1900" spc="27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5">
                <a:solidFill>
                  <a:srgbClr val="22353B"/>
                </a:solidFill>
                <a:latin typeface="Microsoft Sans Serif"/>
                <a:cs typeface="Microsoft Sans Serif"/>
              </a:rPr>
              <a:t>kütlesiyle</a:t>
            </a:r>
            <a:r>
              <a:rPr dirty="0" sz="1900" spc="254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5">
                <a:solidFill>
                  <a:srgbClr val="22353B"/>
                </a:solidFill>
                <a:latin typeface="Microsoft Sans Serif"/>
                <a:cs typeface="Microsoft Sans Serif"/>
              </a:rPr>
              <a:t>bir </a:t>
            </a:r>
            <a:r>
              <a:rPr dirty="0" sz="1900" spc="60">
                <a:solidFill>
                  <a:srgbClr val="22353B"/>
                </a:solidFill>
                <a:latin typeface="Microsoft Sans Serif"/>
                <a:cs typeface="Microsoft Sans Serif"/>
              </a:rPr>
              <a:t>bütün</a:t>
            </a:r>
            <a:r>
              <a:rPr dirty="0" sz="1900" spc="2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22353B"/>
                </a:solidFill>
                <a:latin typeface="Microsoft Sans Serif"/>
                <a:cs typeface="Microsoft Sans Serif"/>
              </a:rPr>
              <a:t>oluşturması</a:t>
            </a:r>
            <a:r>
              <a:rPr dirty="0" sz="1900" spc="295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55">
                <a:solidFill>
                  <a:srgbClr val="22353B"/>
                </a:solidFill>
                <a:latin typeface="Microsoft Sans Serif"/>
                <a:cs typeface="Microsoft Sans Serif"/>
              </a:rPr>
              <a:t>nedeniyle </a:t>
            </a:r>
            <a:r>
              <a:rPr dirty="0" sz="1900" spc="65">
                <a:solidFill>
                  <a:srgbClr val="22353B"/>
                </a:solidFill>
                <a:latin typeface="Microsoft Sans Serif"/>
                <a:cs typeface="Microsoft Sans Serif"/>
              </a:rPr>
              <a:t>maksimum</a:t>
            </a:r>
            <a:r>
              <a:rPr dirty="0" sz="1900" spc="31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22353B"/>
                </a:solidFill>
                <a:latin typeface="Microsoft Sans Serif"/>
                <a:cs typeface="Microsoft Sans Serif"/>
              </a:rPr>
              <a:t>dayanıklılık</a:t>
            </a:r>
            <a:r>
              <a:rPr dirty="0" sz="1900" spc="370">
                <a:solidFill>
                  <a:srgbClr val="22353B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22353B"/>
                </a:solidFill>
                <a:latin typeface="Microsoft Sans Serif"/>
                <a:cs typeface="Microsoft Sans Serif"/>
              </a:rPr>
              <a:t>sağlar.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447" y="0"/>
            <a:ext cx="7845552" cy="68579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487" y="566927"/>
            <a:ext cx="3942731" cy="819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2025-11-29T19:16:00Z</dcterms:created>
  <dcterms:modified xsi:type="dcterms:W3CDTF">2025-11-29T19:16:00Z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2025-11-29T00:00:00Z</vt:filetime>
  </property>
  <property fmtid="{D5CDD505-2E9C-101B-9397-08002B2CF9AE}" pid="5" name="Producer">
    <vt:lpwstr>iLovePDF</vt:lpwstr>
  </property>
</Properties>
</file>