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7" r:id="rId5"/>
    <p:sldId id="269" r:id="rId6"/>
    <p:sldId id="270" r:id="rId7"/>
    <p:sldId id="271" r:id="rId8"/>
    <p:sldId id="275" r:id="rId9"/>
    <p:sldId id="273" r:id="rId10"/>
    <p:sldId id="277" r:id="rId11"/>
    <p:sldId id="276" r:id="rId12"/>
    <p:sldId id="265" r:id="rId1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226" autoAdjust="0"/>
  </p:normalViewPr>
  <p:slideViewPr>
    <p:cSldViewPr snapToGrid="0">
      <p:cViewPr varScale="1">
        <p:scale>
          <a:sx n="86" d="100"/>
          <a:sy n="86" d="100"/>
        </p:scale>
        <p:origin x="533"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3F7869B-EB1C-494E-9A21-283BE8D4F1F7}"/>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3C0AE8BA-3818-4C08-9A7D-9B30CDF8CC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11D037D5-D44B-403B-96ED-91123594F748}"/>
              </a:ext>
            </a:extLst>
          </p:cNvPr>
          <p:cNvSpPr>
            <a:spLocks noGrp="1"/>
          </p:cNvSpPr>
          <p:nvPr>
            <p:ph type="dt" sz="half" idx="10"/>
          </p:nvPr>
        </p:nvSpPr>
        <p:spPr/>
        <p:txBody>
          <a:bodyPr/>
          <a:lstStyle/>
          <a:p>
            <a:fld id="{D1143E62-31EE-4D51-9AA6-9E0745CDE85B}" type="datetimeFigureOut">
              <a:rPr lang="tr-TR" smtClean="0"/>
              <a:t>1.05.2021</a:t>
            </a:fld>
            <a:endParaRPr lang="tr-TR"/>
          </a:p>
        </p:txBody>
      </p:sp>
      <p:sp>
        <p:nvSpPr>
          <p:cNvPr id="5" name="Alt Bilgi Yer Tutucusu 4">
            <a:extLst>
              <a:ext uri="{FF2B5EF4-FFF2-40B4-BE49-F238E27FC236}">
                <a16:creationId xmlns:a16="http://schemas.microsoft.com/office/drawing/2014/main" id="{ABEFA7A7-2FBE-49EE-8C1B-B291652F4C1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1279013-8C1B-4046-99F0-1E8503E6C921}"/>
              </a:ext>
            </a:extLst>
          </p:cNvPr>
          <p:cNvSpPr>
            <a:spLocks noGrp="1"/>
          </p:cNvSpPr>
          <p:nvPr>
            <p:ph type="sldNum" sz="quarter" idx="12"/>
          </p:nvPr>
        </p:nvSpPr>
        <p:spPr/>
        <p:txBody>
          <a:bodyPr/>
          <a:lstStyle/>
          <a:p>
            <a:fld id="{4C1FA88A-800E-47B8-A710-BCF2CE362376}" type="slidenum">
              <a:rPr lang="tr-TR" smtClean="0"/>
              <a:t>‹#›</a:t>
            </a:fld>
            <a:endParaRPr lang="tr-TR"/>
          </a:p>
        </p:txBody>
      </p:sp>
    </p:spTree>
    <p:extLst>
      <p:ext uri="{BB962C8B-B14F-4D97-AF65-F5344CB8AC3E}">
        <p14:creationId xmlns:p14="http://schemas.microsoft.com/office/powerpoint/2010/main" val="3552192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3D8BFF8-8DFC-4BD6-85AB-2264098AB39E}"/>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253E9648-B48E-4C78-AE0E-D923C5131ECE}"/>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5A5F77A9-53F2-4C45-A234-3CBB6B27C6EF}"/>
              </a:ext>
            </a:extLst>
          </p:cNvPr>
          <p:cNvSpPr>
            <a:spLocks noGrp="1"/>
          </p:cNvSpPr>
          <p:nvPr>
            <p:ph type="dt" sz="half" idx="10"/>
          </p:nvPr>
        </p:nvSpPr>
        <p:spPr/>
        <p:txBody>
          <a:bodyPr/>
          <a:lstStyle/>
          <a:p>
            <a:fld id="{D1143E62-31EE-4D51-9AA6-9E0745CDE85B}" type="datetimeFigureOut">
              <a:rPr lang="tr-TR" smtClean="0"/>
              <a:t>1.05.2021</a:t>
            </a:fld>
            <a:endParaRPr lang="tr-TR"/>
          </a:p>
        </p:txBody>
      </p:sp>
      <p:sp>
        <p:nvSpPr>
          <p:cNvPr id="5" name="Alt Bilgi Yer Tutucusu 4">
            <a:extLst>
              <a:ext uri="{FF2B5EF4-FFF2-40B4-BE49-F238E27FC236}">
                <a16:creationId xmlns:a16="http://schemas.microsoft.com/office/drawing/2014/main" id="{0A40E87E-706A-4ED7-A019-AC21289B8F6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8BE15A2-4636-40A4-8350-1616212B44DB}"/>
              </a:ext>
            </a:extLst>
          </p:cNvPr>
          <p:cNvSpPr>
            <a:spLocks noGrp="1"/>
          </p:cNvSpPr>
          <p:nvPr>
            <p:ph type="sldNum" sz="quarter" idx="12"/>
          </p:nvPr>
        </p:nvSpPr>
        <p:spPr/>
        <p:txBody>
          <a:bodyPr/>
          <a:lstStyle/>
          <a:p>
            <a:fld id="{4C1FA88A-800E-47B8-A710-BCF2CE362376}" type="slidenum">
              <a:rPr lang="tr-TR" smtClean="0"/>
              <a:t>‹#›</a:t>
            </a:fld>
            <a:endParaRPr lang="tr-TR"/>
          </a:p>
        </p:txBody>
      </p:sp>
    </p:spTree>
    <p:extLst>
      <p:ext uri="{BB962C8B-B14F-4D97-AF65-F5344CB8AC3E}">
        <p14:creationId xmlns:p14="http://schemas.microsoft.com/office/powerpoint/2010/main" val="288840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A5F41165-7D63-4956-B388-8726BA9E69DF}"/>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04D02A58-65F3-41E0-B0E8-181FCB0E531A}"/>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AC127D0-D5AA-4A41-8A5B-1C6737CBB7E3}"/>
              </a:ext>
            </a:extLst>
          </p:cNvPr>
          <p:cNvSpPr>
            <a:spLocks noGrp="1"/>
          </p:cNvSpPr>
          <p:nvPr>
            <p:ph type="dt" sz="half" idx="10"/>
          </p:nvPr>
        </p:nvSpPr>
        <p:spPr/>
        <p:txBody>
          <a:bodyPr/>
          <a:lstStyle/>
          <a:p>
            <a:fld id="{D1143E62-31EE-4D51-9AA6-9E0745CDE85B}" type="datetimeFigureOut">
              <a:rPr lang="tr-TR" smtClean="0"/>
              <a:t>1.05.2021</a:t>
            </a:fld>
            <a:endParaRPr lang="tr-TR"/>
          </a:p>
        </p:txBody>
      </p:sp>
      <p:sp>
        <p:nvSpPr>
          <p:cNvPr id="5" name="Alt Bilgi Yer Tutucusu 4">
            <a:extLst>
              <a:ext uri="{FF2B5EF4-FFF2-40B4-BE49-F238E27FC236}">
                <a16:creationId xmlns:a16="http://schemas.microsoft.com/office/drawing/2014/main" id="{BDBAE63B-07B0-45FF-810D-B8B0243243C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49E8765-3D48-415E-9C8D-1CC36FBB8F57}"/>
              </a:ext>
            </a:extLst>
          </p:cNvPr>
          <p:cNvSpPr>
            <a:spLocks noGrp="1"/>
          </p:cNvSpPr>
          <p:nvPr>
            <p:ph type="sldNum" sz="quarter" idx="12"/>
          </p:nvPr>
        </p:nvSpPr>
        <p:spPr/>
        <p:txBody>
          <a:bodyPr/>
          <a:lstStyle/>
          <a:p>
            <a:fld id="{4C1FA88A-800E-47B8-A710-BCF2CE362376}" type="slidenum">
              <a:rPr lang="tr-TR" smtClean="0"/>
              <a:t>‹#›</a:t>
            </a:fld>
            <a:endParaRPr lang="tr-TR"/>
          </a:p>
        </p:txBody>
      </p:sp>
    </p:spTree>
    <p:extLst>
      <p:ext uri="{BB962C8B-B14F-4D97-AF65-F5344CB8AC3E}">
        <p14:creationId xmlns:p14="http://schemas.microsoft.com/office/powerpoint/2010/main" val="2862287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2A3BB8B-7540-405B-AC6E-FF658BE47DB9}"/>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11351921-80CD-4D91-A88F-0E42E051F9E5}"/>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C564215-ECD9-431B-AC28-D6C7D7A1C562}"/>
              </a:ext>
            </a:extLst>
          </p:cNvPr>
          <p:cNvSpPr>
            <a:spLocks noGrp="1"/>
          </p:cNvSpPr>
          <p:nvPr>
            <p:ph type="dt" sz="half" idx="10"/>
          </p:nvPr>
        </p:nvSpPr>
        <p:spPr/>
        <p:txBody>
          <a:bodyPr/>
          <a:lstStyle/>
          <a:p>
            <a:fld id="{D1143E62-31EE-4D51-9AA6-9E0745CDE85B}" type="datetimeFigureOut">
              <a:rPr lang="tr-TR" smtClean="0"/>
              <a:t>1.05.2021</a:t>
            </a:fld>
            <a:endParaRPr lang="tr-TR"/>
          </a:p>
        </p:txBody>
      </p:sp>
      <p:sp>
        <p:nvSpPr>
          <p:cNvPr id="5" name="Alt Bilgi Yer Tutucusu 4">
            <a:extLst>
              <a:ext uri="{FF2B5EF4-FFF2-40B4-BE49-F238E27FC236}">
                <a16:creationId xmlns:a16="http://schemas.microsoft.com/office/drawing/2014/main" id="{DCA8ECFE-0F52-4B62-8E3E-48BA4F4FF91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D65F47B4-54E1-4A58-BF26-A32BF7270824}"/>
              </a:ext>
            </a:extLst>
          </p:cNvPr>
          <p:cNvSpPr>
            <a:spLocks noGrp="1"/>
          </p:cNvSpPr>
          <p:nvPr>
            <p:ph type="sldNum" sz="quarter" idx="12"/>
          </p:nvPr>
        </p:nvSpPr>
        <p:spPr/>
        <p:txBody>
          <a:bodyPr/>
          <a:lstStyle/>
          <a:p>
            <a:fld id="{4C1FA88A-800E-47B8-A710-BCF2CE362376}" type="slidenum">
              <a:rPr lang="tr-TR" smtClean="0"/>
              <a:t>‹#›</a:t>
            </a:fld>
            <a:endParaRPr lang="tr-TR"/>
          </a:p>
        </p:txBody>
      </p:sp>
    </p:spTree>
    <p:extLst>
      <p:ext uri="{BB962C8B-B14F-4D97-AF65-F5344CB8AC3E}">
        <p14:creationId xmlns:p14="http://schemas.microsoft.com/office/powerpoint/2010/main" val="4107285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6A12F60-08EE-4157-AD46-A2469490C185}"/>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39C167F3-9085-4304-ABDF-1792329AAA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83C5E52C-35E5-4939-84A8-1D943C975ED3}"/>
              </a:ext>
            </a:extLst>
          </p:cNvPr>
          <p:cNvSpPr>
            <a:spLocks noGrp="1"/>
          </p:cNvSpPr>
          <p:nvPr>
            <p:ph type="dt" sz="half" idx="10"/>
          </p:nvPr>
        </p:nvSpPr>
        <p:spPr/>
        <p:txBody>
          <a:bodyPr/>
          <a:lstStyle/>
          <a:p>
            <a:fld id="{D1143E62-31EE-4D51-9AA6-9E0745CDE85B}" type="datetimeFigureOut">
              <a:rPr lang="tr-TR" smtClean="0"/>
              <a:t>1.05.2021</a:t>
            </a:fld>
            <a:endParaRPr lang="tr-TR"/>
          </a:p>
        </p:txBody>
      </p:sp>
      <p:sp>
        <p:nvSpPr>
          <p:cNvPr id="5" name="Alt Bilgi Yer Tutucusu 4">
            <a:extLst>
              <a:ext uri="{FF2B5EF4-FFF2-40B4-BE49-F238E27FC236}">
                <a16:creationId xmlns:a16="http://schemas.microsoft.com/office/drawing/2014/main" id="{F43460B3-813E-44E9-953D-39DE49CE20D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43C46BC-3B91-484D-8E7E-AC9916EA2931}"/>
              </a:ext>
            </a:extLst>
          </p:cNvPr>
          <p:cNvSpPr>
            <a:spLocks noGrp="1"/>
          </p:cNvSpPr>
          <p:nvPr>
            <p:ph type="sldNum" sz="quarter" idx="12"/>
          </p:nvPr>
        </p:nvSpPr>
        <p:spPr/>
        <p:txBody>
          <a:bodyPr/>
          <a:lstStyle/>
          <a:p>
            <a:fld id="{4C1FA88A-800E-47B8-A710-BCF2CE362376}" type="slidenum">
              <a:rPr lang="tr-TR" smtClean="0"/>
              <a:t>‹#›</a:t>
            </a:fld>
            <a:endParaRPr lang="tr-TR"/>
          </a:p>
        </p:txBody>
      </p:sp>
    </p:spTree>
    <p:extLst>
      <p:ext uri="{BB962C8B-B14F-4D97-AF65-F5344CB8AC3E}">
        <p14:creationId xmlns:p14="http://schemas.microsoft.com/office/powerpoint/2010/main" val="4290096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E528BB8-4513-4A2C-B7E9-E7D1B62AF0C7}"/>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3FF064E8-0C01-4A52-8B59-E7EE4270430F}"/>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544FA304-1DAE-4A84-923B-63CB50DC8B7F}"/>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296ADA29-AACF-49D1-BB85-594350F58D9A}"/>
              </a:ext>
            </a:extLst>
          </p:cNvPr>
          <p:cNvSpPr>
            <a:spLocks noGrp="1"/>
          </p:cNvSpPr>
          <p:nvPr>
            <p:ph type="dt" sz="half" idx="10"/>
          </p:nvPr>
        </p:nvSpPr>
        <p:spPr/>
        <p:txBody>
          <a:bodyPr/>
          <a:lstStyle/>
          <a:p>
            <a:fld id="{D1143E62-31EE-4D51-9AA6-9E0745CDE85B}" type="datetimeFigureOut">
              <a:rPr lang="tr-TR" smtClean="0"/>
              <a:t>1.05.2021</a:t>
            </a:fld>
            <a:endParaRPr lang="tr-TR"/>
          </a:p>
        </p:txBody>
      </p:sp>
      <p:sp>
        <p:nvSpPr>
          <p:cNvPr id="6" name="Alt Bilgi Yer Tutucusu 5">
            <a:extLst>
              <a:ext uri="{FF2B5EF4-FFF2-40B4-BE49-F238E27FC236}">
                <a16:creationId xmlns:a16="http://schemas.microsoft.com/office/drawing/2014/main" id="{584354F7-EC07-46BF-9289-B43FFF7263B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1D66A706-C97B-4EB9-9002-0204E148DB85}"/>
              </a:ext>
            </a:extLst>
          </p:cNvPr>
          <p:cNvSpPr>
            <a:spLocks noGrp="1"/>
          </p:cNvSpPr>
          <p:nvPr>
            <p:ph type="sldNum" sz="quarter" idx="12"/>
          </p:nvPr>
        </p:nvSpPr>
        <p:spPr/>
        <p:txBody>
          <a:bodyPr/>
          <a:lstStyle/>
          <a:p>
            <a:fld id="{4C1FA88A-800E-47B8-A710-BCF2CE362376}" type="slidenum">
              <a:rPr lang="tr-TR" smtClean="0"/>
              <a:t>‹#›</a:t>
            </a:fld>
            <a:endParaRPr lang="tr-TR"/>
          </a:p>
        </p:txBody>
      </p:sp>
    </p:spTree>
    <p:extLst>
      <p:ext uri="{BB962C8B-B14F-4D97-AF65-F5344CB8AC3E}">
        <p14:creationId xmlns:p14="http://schemas.microsoft.com/office/powerpoint/2010/main" val="2962317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36FEB03-9C52-4148-8676-76B6A1C78815}"/>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0FE3A7F2-4587-45D5-8111-6F7D7FA5B0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FE43510F-921D-4A6D-A0DE-B71967B629A4}"/>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6DDB44D2-86F2-4CC9-8616-7423598EE3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BD773C9A-FBFF-4835-ACA7-7269BF89D057}"/>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D2FBDD27-7CE4-4C57-A543-ED87D1EF2D6C}"/>
              </a:ext>
            </a:extLst>
          </p:cNvPr>
          <p:cNvSpPr>
            <a:spLocks noGrp="1"/>
          </p:cNvSpPr>
          <p:nvPr>
            <p:ph type="dt" sz="half" idx="10"/>
          </p:nvPr>
        </p:nvSpPr>
        <p:spPr/>
        <p:txBody>
          <a:bodyPr/>
          <a:lstStyle/>
          <a:p>
            <a:fld id="{D1143E62-31EE-4D51-9AA6-9E0745CDE85B}" type="datetimeFigureOut">
              <a:rPr lang="tr-TR" smtClean="0"/>
              <a:t>1.05.2021</a:t>
            </a:fld>
            <a:endParaRPr lang="tr-TR"/>
          </a:p>
        </p:txBody>
      </p:sp>
      <p:sp>
        <p:nvSpPr>
          <p:cNvPr id="8" name="Alt Bilgi Yer Tutucusu 7">
            <a:extLst>
              <a:ext uri="{FF2B5EF4-FFF2-40B4-BE49-F238E27FC236}">
                <a16:creationId xmlns:a16="http://schemas.microsoft.com/office/drawing/2014/main" id="{D46D42BF-6B7E-4258-A01B-5BBE8E2AB5D1}"/>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BB9DBAAA-FA65-4DFD-BE85-0446A1CD2EEF}"/>
              </a:ext>
            </a:extLst>
          </p:cNvPr>
          <p:cNvSpPr>
            <a:spLocks noGrp="1"/>
          </p:cNvSpPr>
          <p:nvPr>
            <p:ph type="sldNum" sz="quarter" idx="12"/>
          </p:nvPr>
        </p:nvSpPr>
        <p:spPr/>
        <p:txBody>
          <a:bodyPr/>
          <a:lstStyle/>
          <a:p>
            <a:fld id="{4C1FA88A-800E-47B8-A710-BCF2CE362376}" type="slidenum">
              <a:rPr lang="tr-TR" smtClean="0"/>
              <a:t>‹#›</a:t>
            </a:fld>
            <a:endParaRPr lang="tr-TR"/>
          </a:p>
        </p:txBody>
      </p:sp>
    </p:spTree>
    <p:extLst>
      <p:ext uri="{BB962C8B-B14F-4D97-AF65-F5344CB8AC3E}">
        <p14:creationId xmlns:p14="http://schemas.microsoft.com/office/powerpoint/2010/main" val="1022640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01E63EC-4AA3-44DA-B689-06C16F6850FA}"/>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59CB485C-0E28-415C-A20A-1F13D7F0B1FB}"/>
              </a:ext>
            </a:extLst>
          </p:cNvPr>
          <p:cNvSpPr>
            <a:spLocks noGrp="1"/>
          </p:cNvSpPr>
          <p:nvPr>
            <p:ph type="dt" sz="half" idx="10"/>
          </p:nvPr>
        </p:nvSpPr>
        <p:spPr/>
        <p:txBody>
          <a:bodyPr/>
          <a:lstStyle/>
          <a:p>
            <a:fld id="{D1143E62-31EE-4D51-9AA6-9E0745CDE85B}" type="datetimeFigureOut">
              <a:rPr lang="tr-TR" smtClean="0"/>
              <a:t>1.05.2021</a:t>
            </a:fld>
            <a:endParaRPr lang="tr-TR"/>
          </a:p>
        </p:txBody>
      </p:sp>
      <p:sp>
        <p:nvSpPr>
          <p:cNvPr id="4" name="Alt Bilgi Yer Tutucusu 3">
            <a:extLst>
              <a:ext uri="{FF2B5EF4-FFF2-40B4-BE49-F238E27FC236}">
                <a16:creationId xmlns:a16="http://schemas.microsoft.com/office/drawing/2014/main" id="{74030245-90A5-4760-A7BD-28FA30E244D7}"/>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B9C7F26D-6A92-4FB2-987C-E4D7E8206DA3}"/>
              </a:ext>
            </a:extLst>
          </p:cNvPr>
          <p:cNvSpPr>
            <a:spLocks noGrp="1"/>
          </p:cNvSpPr>
          <p:nvPr>
            <p:ph type="sldNum" sz="quarter" idx="12"/>
          </p:nvPr>
        </p:nvSpPr>
        <p:spPr/>
        <p:txBody>
          <a:bodyPr/>
          <a:lstStyle/>
          <a:p>
            <a:fld id="{4C1FA88A-800E-47B8-A710-BCF2CE362376}" type="slidenum">
              <a:rPr lang="tr-TR" smtClean="0"/>
              <a:t>‹#›</a:t>
            </a:fld>
            <a:endParaRPr lang="tr-TR"/>
          </a:p>
        </p:txBody>
      </p:sp>
    </p:spTree>
    <p:extLst>
      <p:ext uri="{BB962C8B-B14F-4D97-AF65-F5344CB8AC3E}">
        <p14:creationId xmlns:p14="http://schemas.microsoft.com/office/powerpoint/2010/main" val="1756332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1E0C58AD-C639-472F-94D6-B87C7FA608E7}"/>
              </a:ext>
            </a:extLst>
          </p:cNvPr>
          <p:cNvSpPr>
            <a:spLocks noGrp="1"/>
          </p:cNvSpPr>
          <p:nvPr>
            <p:ph type="dt" sz="half" idx="10"/>
          </p:nvPr>
        </p:nvSpPr>
        <p:spPr/>
        <p:txBody>
          <a:bodyPr/>
          <a:lstStyle/>
          <a:p>
            <a:fld id="{D1143E62-31EE-4D51-9AA6-9E0745CDE85B}" type="datetimeFigureOut">
              <a:rPr lang="tr-TR" smtClean="0"/>
              <a:t>1.05.2021</a:t>
            </a:fld>
            <a:endParaRPr lang="tr-TR"/>
          </a:p>
        </p:txBody>
      </p:sp>
      <p:sp>
        <p:nvSpPr>
          <p:cNvPr id="3" name="Alt Bilgi Yer Tutucusu 2">
            <a:extLst>
              <a:ext uri="{FF2B5EF4-FFF2-40B4-BE49-F238E27FC236}">
                <a16:creationId xmlns:a16="http://schemas.microsoft.com/office/drawing/2014/main" id="{57D2A0B9-3A52-4CDC-9DC2-E849E2A82F3B}"/>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4180D396-3CDC-438F-97E7-9C873DEE84CA}"/>
              </a:ext>
            </a:extLst>
          </p:cNvPr>
          <p:cNvSpPr>
            <a:spLocks noGrp="1"/>
          </p:cNvSpPr>
          <p:nvPr>
            <p:ph type="sldNum" sz="quarter" idx="12"/>
          </p:nvPr>
        </p:nvSpPr>
        <p:spPr/>
        <p:txBody>
          <a:bodyPr/>
          <a:lstStyle/>
          <a:p>
            <a:fld id="{4C1FA88A-800E-47B8-A710-BCF2CE362376}" type="slidenum">
              <a:rPr lang="tr-TR" smtClean="0"/>
              <a:t>‹#›</a:t>
            </a:fld>
            <a:endParaRPr lang="tr-TR"/>
          </a:p>
        </p:txBody>
      </p:sp>
    </p:spTree>
    <p:extLst>
      <p:ext uri="{BB962C8B-B14F-4D97-AF65-F5344CB8AC3E}">
        <p14:creationId xmlns:p14="http://schemas.microsoft.com/office/powerpoint/2010/main" val="4193235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C81B235-A0A1-4041-884F-A53B33C1EEBF}"/>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9BB74CB1-FE36-470A-8907-6DC600227A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52AADCF5-2B29-40B8-88C1-9E44600E16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A3DEA43C-6953-4AE0-9E54-2AF7450B16E6}"/>
              </a:ext>
            </a:extLst>
          </p:cNvPr>
          <p:cNvSpPr>
            <a:spLocks noGrp="1"/>
          </p:cNvSpPr>
          <p:nvPr>
            <p:ph type="dt" sz="half" idx="10"/>
          </p:nvPr>
        </p:nvSpPr>
        <p:spPr/>
        <p:txBody>
          <a:bodyPr/>
          <a:lstStyle/>
          <a:p>
            <a:fld id="{D1143E62-31EE-4D51-9AA6-9E0745CDE85B}" type="datetimeFigureOut">
              <a:rPr lang="tr-TR" smtClean="0"/>
              <a:t>1.05.2021</a:t>
            </a:fld>
            <a:endParaRPr lang="tr-TR"/>
          </a:p>
        </p:txBody>
      </p:sp>
      <p:sp>
        <p:nvSpPr>
          <p:cNvPr id="6" name="Alt Bilgi Yer Tutucusu 5">
            <a:extLst>
              <a:ext uri="{FF2B5EF4-FFF2-40B4-BE49-F238E27FC236}">
                <a16:creationId xmlns:a16="http://schemas.microsoft.com/office/drawing/2014/main" id="{DFF8E4BD-2C57-476F-8874-CAA5E49C46CA}"/>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B9DF67C5-0ABC-4D4C-9C2F-8681F097E52D}"/>
              </a:ext>
            </a:extLst>
          </p:cNvPr>
          <p:cNvSpPr>
            <a:spLocks noGrp="1"/>
          </p:cNvSpPr>
          <p:nvPr>
            <p:ph type="sldNum" sz="quarter" idx="12"/>
          </p:nvPr>
        </p:nvSpPr>
        <p:spPr/>
        <p:txBody>
          <a:bodyPr/>
          <a:lstStyle/>
          <a:p>
            <a:fld id="{4C1FA88A-800E-47B8-A710-BCF2CE362376}" type="slidenum">
              <a:rPr lang="tr-TR" smtClean="0"/>
              <a:t>‹#›</a:t>
            </a:fld>
            <a:endParaRPr lang="tr-TR"/>
          </a:p>
        </p:txBody>
      </p:sp>
    </p:spTree>
    <p:extLst>
      <p:ext uri="{BB962C8B-B14F-4D97-AF65-F5344CB8AC3E}">
        <p14:creationId xmlns:p14="http://schemas.microsoft.com/office/powerpoint/2010/main" val="2566714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8B74FB2-08B3-4E04-8DED-91E1146647C0}"/>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F512AA1B-A81C-4B6F-8484-DB8970EB40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BF9DE4D0-8122-4042-B0B1-E5FDE2C182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A6274AFF-F13F-4348-A2F1-CEE2A3B3366B}"/>
              </a:ext>
            </a:extLst>
          </p:cNvPr>
          <p:cNvSpPr>
            <a:spLocks noGrp="1"/>
          </p:cNvSpPr>
          <p:nvPr>
            <p:ph type="dt" sz="half" idx="10"/>
          </p:nvPr>
        </p:nvSpPr>
        <p:spPr/>
        <p:txBody>
          <a:bodyPr/>
          <a:lstStyle/>
          <a:p>
            <a:fld id="{D1143E62-31EE-4D51-9AA6-9E0745CDE85B}" type="datetimeFigureOut">
              <a:rPr lang="tr-TR" smtClean="0"/>
              <a:t>1.05.2021</a:t>
            </a:fld>
            <a:endParaRPr lang="tr-TR"/>
          </a:p>
        </p:txBody>
      </p:sp>
      <p:sp>
        <p:nvSpPr>
          <p:cNvPr id="6" name="Alt Bilgi Yer Tutucusu 5">
            <a:extLst>
              <a:ext uri="{FF2B5EF4-FFF2-40B4-BE49-F238E27FC236}">
                <a16:creationId xmlns:a16="http://schemas.microsoft.com/office/drawing/2014/main" id="{DBB217A7-BCBB-43DF-AD05-3F7BF243C96C}"/>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0BCC8694-19C4-477F-A817-3F20A03C2DC0}"/>
              </a:ext>
            </a:extLst>
          </p:cNvPr>
          <p:cNvSpPr>
            <a:spLocks noGrp="1"/>
          </p:cNvSpPr>
          <p:nvPr>
            <p:ph type="sldNum" sz="quarter" idx="12"/>
          </p:nvPr>
        </p:nvSpPr>
        <p:spPr/>
        <p:txBody>
          <a:bodyPr/>
          <a:lstStyle/>
          <a:p>
            <a:fld id="{4C1FA88A-800E-47B8-A710-BCF2CE362376}" type="slidenum">
              <a:rPr lang="tr-TR" smtClean="0"/>
              <a:t>‹#›</a:t>
            </a:fld>
            <a:endParaRPr lang="tr-TR"/>
          </a:p>
        </p:txBody>
      </p:sp>
    </p:spTree>
    <p:extLst>
      <p:ext uri="{BB962C8B-B14F-4D97-AF65-F5344CB8AC3E}">
        <p14:creationId xmlns:p14="http://schemas.microsoft.com/office/powerpoint/2010/main" val="2372438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93AE1FC9-745F-4559-A5CC-A8602615D3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A034DCB0-8DBE-4356-998C-D9F8207F5C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8E19F54C-8D7D-4179-91CC-D872D7C97A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143E62-31EE-4D51-9AA6-9E0745CDE85B}" type="datetimeFigureOut">
              <a:rPr lang="tr-TR" smtClean="0"/>
              <a:t>1.05.2021</a:t>
            </a:fld>
            <a:endParaRPr lang="tr-TR"/>
          </a:p>
        </p:txBody>
      </p:sp>
      <p:sp>
        <p:nvSpPr>
          <p:cNvPr id="5" name="Alt Bilgi Yer Tutucusu 4">
            <a:extLst>
              <a:ext uri="{FF2B5EF4-FFF2-40B4-BE49-F238E27FC236}">
                <a16:creationId xmlns:a16="http://schemas.microsoft.com/office/drawing/2014/main" id="{0C571B4E-F46D-4D8F-BC1C-9D49E27310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AF64D609-0515-4C32-941B-29AAA1B1EC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1FA88A-800E-47B8-A710-BCF2CE362376}" type="slidenum">
              <a:rPr lang="tr-TR" smtClean="0"/>
              <a:t>‹#›</a:t>
            </a:fld>
            <a:endParaRPr lang="tr-TR"/>
          </a:p>
        </p:txBody>
      </p:sp>
    </p:spTree>
    <p:extLst>
      <p:ext uri="{BB962C8B-B14F-4D97-AF65-F5344CB8AC3E}">
        <p14:creationId xmlns:p14="http://schemas.microsoft.com/office/powerpoint/2010/main" val="16813937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hyperlink" Target="https://news.yale.edu/2015/04/20/memoriam-oktay-sinano-lu-renowned-theoretical-chemist" TargetMode="External"/><Relationship Id="rId2" Type="http://schemas.openxmlformats.org/officeDocument/2006/relationships/hyperlink" Target="http://www.quantum-chemistry-history.com/Sina_Dat/Public/PubList.htm" TargetMode="External"/><Relationship Id="rId1" Type="http://schemas.openxmlformats.org/officeDocument/2006/relationships/slideLayout" Target="../slideLayouts/slideLayout2.xml"/><Relationship Id="rId5" Type="http://schemas.openxmlformats.org/officeDocument/2006/relationships/hyperlink" Target="https://trpdfs.info/doc/b36ba1/atat%C3%BCrk-ve-t%C3%BCrk-bilim-dili-journalagent" TargetMode="External"/><Relationship Id="rId4" Type="http://schemas.openxmlformats.org/officeDocument/2006/relationships/hyperlink" Target="http://www.ncbi.nlm.nih.gov/pmc/articles/PMC223126/pdf/pnas00212-0131.pdf"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Türk Einstein'ı Oktay Sinanoğlu'ndan Gençlere Tavsiyeler">
            <a:extLst>
              <a:ext uri="{FF2B5EF4-FFF2-40B4-BE49-F238E27FC236}">
                <a16:creationId xmlns:a16="http://schemas.microsoft.com/office/drawing/2014/main" id="{501DF85D-2BD0-4E4A-A249-C71340D9019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298" r="25923" b="1"/>
          <a:stretch/>
        </p:blipFill>
        <p:spPr bwMode="auto">
          <a:xfrm>
            <a:off x="3523485"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93" name="Rectangle 19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id="{122E4D07-A3E7-494C-9BB6-1E722C446848}"/>
              </a:ext>
            </a:extLst>
          </p:cNvPr>
          <p:cNvSpPr>
            <a:spLocks noGrp="1"/>
          </p:cNvSpPr>
          <p:nvPr>
            <p:ph type="ctrTitle"/>
          </p:nvPr>
        </p:nvSpPr>
        <p:spPr>
          <a:xfrm>
            <a:off x="0" y="3429000"/>
            <a:ext cx="5344358" cy="2178099"/>
          </a:xfrm>
        </p:spPr>
        <p:txBody>
          <a:bodyPr anchor="b">
            <a:normAutofit/>
          </a:bodyPr>
          <a:lstStyle/>
          <a:p>
            <a:r>
              <a:rPr lang="tr-TR" sz="2800" dirty="0">
                <a:latin typeface="+mn-lt"/>
                <a:cs typeface="Aparajita" panose="020B0502040204020203" pitchFamily="18" charset="0"/>
              </a:rPr>
              <a:t>Türk </a:t>
            </a:r>
            <a:r>
              <a:rPr lang="tr-TR" sz="2800" dirty="0" err="1">
                <a:latin typeface="+mn-lt"/>
                <a:cs typeface="Aparajita" panose="020B0502040204020203" pitchFamily="18" charset="0"/>
              </a:rPr>
              <a:t>Aynştaynı</a:t>
            </a:r>
            <a:r>
              <a:rPr lang="tr-TR" sz="2800" dirty="0">
                <a:latin typeface="+mn-lt"/>
                <a:cs typeface="Aparajita" panose="020B0502040204020203" pitchFamily="18" charset="0"/>
              </a:rPr>
              <a:t> Oktay Sinanoğlu:</a:t>
            </a:r>
            <a:br>
              <a:rPr lang="tr-TR" sz="2800" dirty="0">
                <a:latin typeface="+mn-lt"/>
                <a:cs typeface="Aparajita" panose="020B0502040204020203" pitchFamily="18" charset="0"/>
              </a:rPr>
            </a:br>
            <a:r>
              <a:rPr lang="tr-TR" sz="2800" dirty="0">
                <a:latin typeface="+mn-lt"/>
                <a:cs typeface="Aparajita" panose="020B0502040204020203" pitchFamily="18" charset="0"/>
              </a:rPr>
              <a:t>Yaşamı ve Bilime katkıları</a:t>
            </a:r>
            <a:br>
              <a:rPr lang="tr-TR" sz="2800" dirty="0">
                <a:latin typeface="+mn-lt"/>
                <a:cs typeface="Aparajita" panose="020B0502040204020203" pitchFamily="18" charset="0"/>
              </a:rPr>
            </a:br>
            <a:br>
              <a:rPr lang="tr-TR" sz="2800" dirty="0">
                <a:latin typeface="+mn-lt"/>
                <a:cs typeface="Aparajita" panose="020B0502040204020203" pitchFamily="18" charset="0"/>
              </a:rPr>
            </a:br>
            <a:r>
              <a:rPr lang="tr-TR" sz="1800" b="1" dirty="0">
                <a:latin typeface="+mn-lt"/>
                <a:cs typeface="Aparajita" panose="020B0502040204020203" pitchFamily="18" charset="0"/>
              </a:rPr>
              <a:t>Vural Mert Güngör</a:t>
            </a:r>
            <a:br>
              <a:rPr lang="tr-TR" sz="1800" dirty="0">
                <a:latin typeface="+mn-lt"/>
                <a:cs typeface="Aparajita" panose="020B0502040204020203" pitchFamily="18" charset="0"/>
              </a:rPr>
            </a:br>
            <a:br>
              <a:rPr lang="tr-TR" sz="1800" dirty="0">
                <a:latin typeface="+mn-lt"/>
                <a:cs typeface="Aparajita" panose="020B0502040204020203" pitchFamily="18" charset="0"/>
              </a:rPr>
            </a:br>
            <a:r>
              <a:rPr lang="tr-TR" sz="1800" dirty="0">
                <a:latin typeface="+mn-lt"/>
                <a:cs typeface="Aparajita" panose="020B0502040204020203" pitchFamily="18" charset="0"/>
              </a:rPr>
              <a:t>(Hacettepe Üniversitesi Kimya Bölümü)</a:t>
            </a:r>
          </a:p>
        </p:txBody>
      </p:sp>
      <p:sp>
        <p:nvSpPr>
          <p:cNvPr id="194" name="Rectangle 19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5" name="Rectangle 19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750208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50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B17E01F-3313-4320-B102-0FED391A52D9}"/>
              </a:ext>
            </a:extLst>
          </p:cNvPr>
          <p:cNvSpPr>
            <a:spLocks noGrp="1"/>
          </p:cNvSpPr>
          <p:nvPr>
            <p:ph type="title"/>
          </p:nvPr>
        </p:nvSpPr>
        <p:spPr/>
        <p:txBody>
          <a:bodyPr/>
          <a:lstStyle/>
          <a:p>
            <a:r>
              <a:rPr lang="tr-TR" dirty="0"/>
              <a:t>Türkçe’nin başına gelenler		</a:t>
            </a:r>
          </a:p>
        </p:txBody>
      </p:sp>
      <p:sp>
        <p:nvSpPr>
          <p:cNvPr id="3" name="İçerik Yer Tutucusu 2">
            <a:extLst>
              <a:ext uri="{FF2B5EF4-FFF2-40B4-BE49-F238E27FC236}">
                <a16:creationId xmlns:a16="http://schemas.microsoft.com/office/drawing/2014/main" id="{655520AD-804E-456F-9FBC-F657A5FEB5F5}"/>
              </a:ext>
            </a:extLst>
          </p:cNvPr>
          <p:cNvSpPr>
            <a:spLocks noGrp="1"/>
          </p:cNvSpPr>
          <p:nvPr>
            <p:ph idx="1"/>
          </p:nvPr>
        </p:nvSpPr>
        <p:spPr/>
        <p:txBody>
          <a:bodyPr/>
          <a:lstStyle/>
          <a:p>
            <a:r>
              <a:rPr lang="tr-TR" dirty="0"/>
              <a:t>Bir dilin yaşayabilmesinin ilk şartı eğitim dilinin tümüyle o dilden olmasıdır. Onun içindir ki sömürgeleşmemi her ülkede eğitim dilinin resmi dilden başka bir dilde olması ülke anayasasına aykırıdır. </a:t>
            </a:r>
            <a:r>
              <a:rPr lang="tr-TR" dirty="0" err="1"/>
              <a:t>Öyleki</a:t>
            </a:r>
            <a:r>
              <a:rPr lang="tr-TR" dirty="0"/>
              <a:t> Avusturya gibi ülkelerde yabancı öğrencilerin bile başka dilden eğitim görmeleri yasalarına aykırıdır. Hele ki yabancı dil eğitimi ana okula inerse o ülkenin dili bir iki nesil sonra toptan yok oluyor.400 yıl Osmanlı Türk devletinde yaşayıp dilini korumuş olan Kuzey Afrika ülkeleri sadece 40-50 yılda resmi dil olarak çeşitli Avrupa lisanlarını benimsemiştirler. Bunun acı bir misalidir...</a:t>
            </a:r>
          </a:p>
          <a:p>
            <a:pPr marL="0" indent="0">
              <a:buNone/>
            </a:pPr>
            <a:r>
              <a:rPr lang="tr-TR" dirty="0"/>
              <a:t>(HEDEF </a:t>
            </a:r>
            <a:r>
              <a:rPr lang="tr-TR" dirty="0" err="1"/>
              <a:t>TÜRKİYE’den</a:t>
            </a:r>
            <a:r>
              <a:rPr lang="tr-TR" dirty="0"/>
              <a:t> alınmıştır.)</a:t>
            </a:r>
          </a:p>
        </p:txBody>
      </p:sp>
    </p:spTree>
    <p:extLst>
      <p:ext uri="{BB962C8B-B14F-4D97-AF65-F5344CB8AC3E}">
        <p14:creationId xmlns:p14="http://schemas.microsoft.com/office/powerpoint/2010/main" val="42687206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4DEBCA28-FCE1-4937-B6DC-18654C774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0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2AC3EAE8-86C2-4313-B6EC-4E041D0CBF5A}"/>
              </a:ext>
            </a:extLst>
          </p:cNvPr>
          <p:cNvSpPr>
            <a:spLocks noGrp="1"/>
          </p:cNvSpPr>
          <p:nvPr>
            <p:ph type="title"/>
          </p:nvPr>
        </p:nvSpPr>
        <p:spPr>
          <a:xfrm>
            <a:off x="7417318" y="556977"/>
            <a:ext cx="3936481" cy="5572109"/>
          </a:xfrm>
          <a:prstGeom prst="ellipse">
            <a:avLst/>
          </a:prstGeom>
        </p:spPr>
        <p:txBody>
          <a:bodyPr vert="horz" lIns="91440" tIns="45720" rIns="91440" bIns="45720" rtlCol="0" anchor="ctr">
            <a:normAutofit/>
          </a:bodyPr>
          <a:lstStyle/>
          <a:p>
            <a:r>
              <a:rPr lang="en-US" sz="5200" kern="1200" dirty="0" err="1">
                <a:solidFill>
                  <a:schemeClr val="tx1"/>
                </a:solidFill>
                <a:latin typeface="+mj-lt"/>
                <a:ea typeface="+mj-ea"/>
                <a:cs typeface="+mj-cs"/>
              </a:rPr>
              <a:t>Eserleri</a:t>
            </a:r>
            <a:endParaRPr lang="en-US" sz="5200" kern="1200" dirty="0">
              <a:solidFill>
                <a:schemeClr val="tx1"/>
              </a:solidFill>
              <a:latin typeface="+mj-lt"/>
              <a:ea typeface="+mj-ea"/>
              <a:cs typeface="+mj-cs"/>
            </a:endParaRPr>
          </a:p>
        </p:txBody>
      </p:sp>
      <p:pic>
        <p:nvPicPr>
          <p:cNvPr id="1026" name="Picture 2" descr="Bye Bye Türkçe Kitap İncelemesi. Türkiye Cumhuriyetinde vatandaşlık… | by  Erkan YAYLA | Medium">
            <a:extLst>
              <a:ext uri="{FF2B5EF4-FFF2-40B4-BE49-F238E27FC236}">
                <a16:creationId xmlns:a16="http://schemas.microsoft.com/office/drawing/2014/main" id="{85920AED-23FF-42FA-BA0D-39307D54E3B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03954" y="735330"/>
            <a:ext cx="1684682" cy="2601826"/>
          </a:xfrm>
          <a:prstGeom prst="rect">
            <a:avLst/>
          </a:prstGeom>
          <a:extLst>
            <a:ext uri="{909E8E84-426E-40DD-AFC4-6F175D3DCCD1}">
              <a14:hiddenFill xmlns:a14="http://schemas.microsoft.com/office/drawing/2010/main">
                <a:solidFill>
                  <a:srgbClr val="FFFFFF"/>
                </a:solidFill>
              </a14:hiddenFill>
            </a:ext>
          </a:extLst>
        </p:spPr>
      </p:pic>
      <p:pic>
        <p:nvPicPr>
          <p:cNvPr id="1034" name="Picture 10" descr="Oktay Sinanoğlu Kitapları &amp; Oktay Sinanoğlu Eserleri Uygun Fiyatlar ile  Burada!">
            <a:extLst>
              <a:ext uri="{FF2B5EF4-FFF2-40B4-BE49-F238E27FC236}">
                <a16:creationId xmlns:a16="http://schemas.microsoft.com/office/drawing/2014/main" id="{F879948D-1688-4501-A26E-45607600F8C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709911" y="735330"/>
            <a:ext cx="1762737" cy="260182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Yeni Bilim Ufukları 2 - Oktay Sinanoğlu Kitapları">
            <a:extLst>
              <a:ext uri="{FF2B5EF4-FFF2-40B4-BE49-F238E27FC236}">
                <a16:creationId xmlns:a16="http://schemas.microsoft.com/office/drawing/2014/main" id="{DC37F02A-A984-4AE6-8694-3C10F5C9712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028586" y="735330"/>
            <a:ext cx="1801764" cy="26018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e Yapmalı? - Oktay Sinanoğlu">
            <a:extLst>
              <a:ext uri="{FF2B5EF4-FFF2-40B4-BE49-F238E27FC236}">
                <a16:creationId xmlns:a16="http://schemas.microsoft.com/office/drawing/2014/main" id="{C237CF6A-7FB3-483D-B8A0-A08810253937}"/>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33057" y="3508871"/>
            <a:ext cx="1626476" cy="2620434"/>
          </a:xfrm>
          <a:prstGeom prst="rect">
            <a:avLst/>
          </a:prstGeom>
          <a:extLst>
            <a:ext uri="{909E8E84-426E-40DD-AFC4-6F175D3DCCD1}">
              <a14:hiddenFill xmlns:a14="http://schemas.microsoft.com/office/drawing/2010/main">
                <a:solidFill>
                  <a:srgbClr val="FFFFFF"/>
                </a:solidFill>
              </a14:hiddenFill>
            </a:ext>
          </a:extLst>
        </p:spPr>
      </p:pic>
      <p:pic>
        <p:nvPicPr>
          <p:cNvPr id="1032" name="Picture 8" descr="oktay sinanoğlu - Google'da Ara | Okunacak kitaplar, Kitap, Okuma">
            <a:extLst>
              <a:ext uri="{FF2B5EF4-FFF2-40B4-BE49-F238E27FC236}">
                <a16:creationId xmlns:a16="http://schemas.microsoft.com/office/drawing/2014/main" id="{5E09BC69-2F14-4D21-9485-3738EAF8516F}"/>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2775670" y="3508871"/>
            <a:ext cx="1631220" cy="262043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üyük Uyanış - Oktay Sinanoğlu - 9789752977662 - Kitap | garantikitap.com">
            <a:extLst>
              <a:ext uri="{FF2B5EF4-FFF2-40B4-BE49-F238E27FC236}">
                <a16:creationId xmlns:a16="http://schemas.microsoft.com/office/drawing/2014/main" id="{1117A521-DCB4-45AA-AC95-6BA67AE8A6AE}"/>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5089585" y="3508871"/>
            <a:ext cx="1679765" cy="2620434"/>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837481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037E1DE-762F-4E39-8B5D-DDE9B9E920D1}"/>
              </a:ext>
            </a:extLst>
          </p:cNvPr>
          <p:cNvSpPr>
            <a:spLocks noGrp="1"/>
          </p:cNvSpPr>
          <p:nvPr>
            <p:ph idx="1"/>
          </p:nvPr>
        </p:nvSpPr>
        <p:spPr>
          <a:xfrm>
            <a:off x="346229" y="230819"/>
            <a:ext cx="11310152" cy="6267635"/>
          </a:xfrm>
        </p:spPr>
        <p:txBody>
          <a:bodyPr>
            <a:noAutofit/>
          </a:bodyPr>
          <a:lstStyle/>
          <a:p>
            <a:pPr>
              <a:lnSpc>
                <a:spcPct val="107000"/>
              </a:lnSpc>
              <a:spcAft>
                <a:spcPts val="800"/>
              </a:spcAft>
            </a:pPr>
            <a:r>
              <a:rPr lang="tr-TR" sz="1400" b="1" u="sng" dirty="0">
                <a:effectLst/>
                <a:latin typeface="Times New Roman" panose="02020603050405020304" pitchFamily="18" charset="0"/>
                <a:ea typeface="Times New Roman" panose="02020603050405020304" pitchFamily="18" charset="0"/>
                <a:cs typeface="Arial" panose="020B0604020202020204" pitchFamily="34" charset="0"/>
              </a:rPr>
              <a:t>Kaynakça</a:t>
            </a:r>
            <a:endParaRPr lang="tr-TR" sz="1400" dirty="0">
              <a:effectLst/>
              <a:latin typeface="Calibri" panose="020F050202020403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r>
              <a:rPr lang="tr-TR" sz="1400" dirty="0">
                <a:effectLst/>
                <a:latin typeface="Times New Roman" panose="02020603050405020304" pitchFamily="18" charset="0"/>
                <a:ea typeface="Times New Roman" panose="02020603050405020304" pitchFamily="18" charset="0"/>
                <a:cs typeface="Arial" panose="020B0604020202020204" pitchFamily="34" charset="0"/>
              </a:rPr>
              <a:t>Yararlanılan internet siteleri</a:t>
            </a:r>
            <a:endParaRPr lang="tr-TR" sz="1400" dirty="0">
              <a:effectLst/>
              <a:latin typeface="Calibri" panose="020F050202020403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r>
              <a:rPr lang="tr-TR" sz="1400" b="1" dirty="0">
                <a:effectLst/>
                <a:latin typeface="Calibri" panose="020F0502020204030204" pitchFamily="34" charset="0"/>
                <a:ea typeface="Calibri" panose="020F0502020204030204" pitchFamily="34" charset="0"/>
                <a:cs typeface="Arial" panose="020B0604020202020204" pitchFamily="34" charset="0"/>
              </a:rPr>
              <a:t>[1] </a:t>
            </a:r>
            <a:r>
              <a:rPr lang="tr-TR" sz="1400" u="sng" dirty="0" err="1">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2"/>
              </a:rPr>
              <a:t>Sinanoglu</a:t>
            </a:r>
            <a:r>
              <a:rPr lang="tr-TR" sz="14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2"/>
              </a:rPr>
              <a:t>, Oktay - </a:t>
            </a:r>
            <a:r>
              <a:rPr lang="tr-TR" sz="1400" u="sng" dirty="0" err="1">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2"/>
              </a:rPr>
              <a:t>List</a:t>
            </a:r>
            <a:r>
              <a:rPr lang="tr-TR" sz="14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2"/>
              </a:rPr>
              <a:t> of Publications - Component of : </a:t>
            </a:r>
            <a:r>
              <a:rPr lang="tr-TR" sz="1400" u="sng" dirty="0" err="1">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2"/>
              </a:rPr>
              <a:t>Early</a:t>
            </a:r>
            <a:r>
              <a:rPr lang="tr-TR" sz="14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2"/>
              </a:rPr>
              <a:t> </a:t>
            </a:r>
            <a:r>
              <a:rPr lang="tr-TR" sz="1400" u="sng" dirty="0" err="1">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2"/>
              </a:rPr>
              <a:t>Ideas</a:t>
            </a:r>
            <a:r>
              <a:rPr lang="tr-TR" sz="14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2"/>
              </a:rPr>
              <a:t> in </a:t>
            </a:r>
            <a:r>
              <a:rPr lang="tr-TR" sz="1400" u="sng" dirty="0" err="1">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2"/>
              </a:rPr>
              <a:t>the</a:t>
            </a:r>
            <a:r>
              <a:rPr lang="tr-TR" sz="14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2"/>
              </a:rPr>
              <a:t> </a:t>
            </a:r>
            <a:r>
              <a:rPr lang="tr-TR" sz="1400" u="sng" dirty="0" err="1">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2"/>
              </a:rPr>
              <a:t>History</a:t>
            </a:r>
            <a:r>
              <a:rPr lang="tr-TR" sz="14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2"/>
              </a:rPr>
              <a:t> of Quantum </a:t>
            </a:r>
            <a:r>
              <a:rPr lang="tr-TR" sz="1400" u="sng" dirty="0" err="1">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2"/>
              </a:rPr>
              <a:t>Chemistry</a:t>
            </a:r>
            <a:r>
              <a:rPr lang="tr-TR" sz="14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2"/>
              </a:rPr>
              <a:t>. (quantum-chemistry-history.com)</a:t>
            </a:r>
            <a:endParaRPr lang="tr-TR" sz="1400" u="sng" dirty="0">
              <a:solidFill>
                <a:srgbClr val="0000FF"/>
              </a:solidFill>
              <a:effectLst/>
              <a:latin typeface="Calibri" panose="020F050202020403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r>
              <a:rPr lang="tr-TR" sz="1400" b="1" dirty="0">
                <a:effectLst/>
                <a:latin typeface="Calibri" panose="020F0502020204030204" pitchFamily="34" charset="0"/>
                <a:ea typeface="Calibri" panose="020F0502020204030204" pitchFamily="34" charset="0"/>
                <a:cs typeface="Arial" panose="020B0604020202020204" pitchFamily="34" charset="0"/>
              </a:rPr>
              <a:t>[2]</a:t>
            </a:r>
            <a:r>
              <a:rPr lang="tr-TR" sz="1400" u="sng" dirty="0" err="1">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3"/>
              </a:rPr>
              <a:t>In</a:t>
            </a:r>
            <a:r>
              <a:rPr lang="tr-TR" sz="14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3"/>
              </a:rPr>
              <a:t> </a:t>
            </a:r>
            <a:r>
              <a:rPr lang="tr-TR" sz="1400" u="sng" dirty="0" err="1">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3"/>
              </a:rPr>
              <a:t>memoriam</a:t>
            </a:r>
            <a:r>
              <a:rPr lang="tr-TR" sz="14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3"/>
              </a:rPr>
              <a:t>: Oktay Sinanoğlu, </a:t>
            </a:r>
            <a:r>
              <a:rPr lang="tr-TR" sz="1400" u="sng" dirty="0" err="1">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3"/>
              </a:rPr>
              <a:t>renowned</a:t>
            </a:r>
            <a:r>
              <a:rPr lang="tr-TR" sz="14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3"/>
              </a:rPr>
              <a:t> </a:t>
            </a:r>
            <a:r>
              <a:rPr lang="tr-TR" sz="1400" u="sng" dirty="0" err="1">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3"/>
              </a:rPr>
              <a:t>theoretical</a:t>
            </a:r>
            <a:r>
              <a:rPr lang="tr-TR" sz="14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3"/>
              </a:rPr>
              <a:t> </a:t>
            </a:r>
            <a:r>
              <a:rPr lang="tr-TR" sz="1400" u="sng" dirty="0" err="1">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3"/>
              </a:rPr>
              <a:t>chemist</a:t>
            </a:r>
            <a:r>
              <a:rPr lang="tr-TR" sz="14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3"/>
              </a:rPr>
              <a:t> | </a:t>
            </a:r>
            <a:r>
              <a:rPr lang="tr-TR" sz="1400" u="sng" dirty="0" err="1">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3"/>
              </a:rPr>
              <a:t>YaleNews</a:t>
            </a:r>
            <a:endParaRPr lang="tr-TR" sz="1400" u="sng" dirty="0">
              <a:solidFill>
                <a:srgbClr val="0000FF"/>
              </a:solidFill>
              <a:effectLst/>
              <a:latin typeface="Calibri" panose="020F050202020403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r>
              <a:rPr lang="tr-TR" sz="1400" b="1" dirty="0">
                <a:effectLst/>
                <a:latin typeface="Calibri" panose="020F0502020204030204" pitchFamily="34" charset="0"/>
                <a:ea typeface="Calibri" panose="020F0502020204030204" pitchFamily="34" charset="0"/>
                <a:cs typeface="Arial" panose="020B0604020202020204" pitchFamily="34" charset="0"/>
              </a:rPr>
              <a:t>[3]</a:t>
            </a:r>
            <a:r>
              <a:rPr lang="tr-TR" sz="14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4"/>
              </a:rPr>
              <a:t>Atomların ve Moleküllerin Çok-Elektron teorisi (nih.gov)</a:t>
            </a:r>
            <a:endParaRPr lang="tr-TR" sz="1400" u="sng" dirty="0">
              <a:solidFill>
                <a:srgbClr val="0000FF"/>
              </a:solidFill>
              <a:latin typeface="Calibri" panose="020F050202020403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r>
              <a:rPr lang="tr-TR" sz="1400" dirty="0">
                <a:effectLst/>
                <a:latin typeface="Calibri" panose="020F0502020204030204" pitchFamily="34" charset="0"/>
                <a:ea typeface="Calibri" panose="020F0502020204030204" pitchFamily="34" charset="0"/>
                <a:cs typeface="Arial" panose="020B0604020202020204" pitchFamily="34" charset="0"/>
              </a:rPr>
              <a:t> </a:t>
            </a:r>
            <a:r>
              <a:rPr lang="tr-TR" sz="1400" b="1" dirty="0">
                <a:effectLst/>
                <a:latin typeface="Calibri" panose="020F0502020204030204" pitchFamily="34" charset="0"/>
                <a:ea typeface="Calibri" panose="020F0502020204030204" pitchFamily="34" charset="0"/>
                <a:cs typeface="Arial" panose="020B0604020202020204" pitchFamily="34" charset="0"/>
              </a:rPr>
              <a:t>[4]</a:t>
            </a:r>
            <a:r>
              <a:rPr lang="tr-TR" sz="1400" dirty="0">
                <a:effectLst/>
                <a:latin typeface="Calibri" panose="020F0502020204030204" pitchFamily="34" charset="0"/>
                <a:ea typeface="Calibri" panose="020F0502020204030204" pitchFamily="34" charset="0"/>
                <a:cs typeface="Arial" panose="020B0604020202020204" pitchFamily="34" charset="0"/>
              </a:rPr>
              <a:t> </a:t>
            </a:r>
            <a:r>
              <a:rPr lang="tr-TR" sz="1400" u="sng" dirty="0" err="1">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5"/>
              </a:rPr>
              <a:t>atatürk</a:t>
            </a:r>
            <a:r>
              <a:rPr lang="tr-TR" sz="14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5"/>
              </a:rPr>
              <a:t> ve </a:t>
            </a:r>
            <a:r>
              <a:rPr lang="tr-TR" sz="1400" u="sng" dirty="0" err="1">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5"/>
              </a:rPr>
              <a:t>türk</a:t>
            </a:r>
            <a:r>
              <a:rPr lang="tr-TR" sz="14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5"/>
              </a:rPr>
              <a:t> bilim dili - </a:t>
            </a:r>
            <a:r>
              <a:rPr lang="tr-TR" sz="1400" u="sng" dirty="0" err="1">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5"/>
              </a:rPr>
              <a:t>JournalAgent</a:t>
            </a:r>
            <a:r>
              <a:rPr lang="tr-TR" sz="14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5"/>
              </a:rPr>
              <a:t> - </a:t>
            </a:r>
            <a:r>
              <a:rPr lang="tr-TR" sz="1400" u="sng" dirty="0" err="1">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5"/>
              </a:rPr>
              <a:t>Pdf</a:t>
            </a:r>
            <a:r>
              <a:rPr lang="tr-TR" sz="14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5"/>
              </a:rPr>
              <a:t> Belgeler ve E-kitaplar Ücretsiz </a:t>
            </a:r>
            <a:r>
              <a:rPr lang="tr-TR" sz="1400" u="sng" dirty="0" err="1">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5"/>
              </a:rPr>
              <a:t>Indir</a:t>
            </a:r>
            <a:r>
              <a:rPr lang="tr-TR" sz="14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5"/>
              </a:rPr>
              <a:t> (trpdfs.info)</a:t>
            </a:r>
            <a:endParaRPr lang="tr-TR" sz="1400" u="sng" dirty="0">
              <a:solidFill>
                <a:srgbClr val="0000FF"/>
              </a:solidFill>
              <a:latin typeface="Calibri" panose="020F050202020403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r>
              <a:rPr lang="tr-TR" sz="1400" dirty="0">
                <a:effectLst/>
                <a:latin typeface="Calibri" panose="020F0502020204030204" pitchFamily="34" charset="0"/>
                <a:ea typeface="Calibri" panose="020F0502020204030204" pitchFamily="34" charset="0"/>
                <a:cs typeface="Arial" panose="020B0604020202020204" pitchFamily="34" charset="0"/>
              </a:rPr>
              <a:t> </a:t>
            </a:r>
            <a:r>
              <a:rPr lang="tr-TR" sz="1400" b="1" u="sng" dirty="0">
                <a:effectLst/>
                <a:latin typeface="Times New Roman" panose="02020603050405020304" pitchFamily="18" charset="0"/>
                <a:ea typeface="Times New Roman" panose="02020603050405020304" pitchFamily="18" charset="0"/>
                <a:cs typeface="Arial" panose="020B0604020202020204" pitchFamily="34" charset="0"/>
              </a:rPr>
              <a:t>Yararlanılan kitaplar</a:t>
            </a:r>
            <a:endParaRPr lang="tr-TR" sz="1400" b="1" u="sng" dirty="0">
              <a:effectLst/>
              <a:latin typeface="Calibri" panose="020F050202020403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r>
              <a:rPr lang="tr-TR" sz="1400" dirty="0">
                <a:effectLst/>
                <a:latin typeface="Times New Roman" panose="02020603050405020304" pitchFamily="18" charset="0"/>
                <a:ea typeface="Times New Roman" panose="02020603050405020304" pitchFamily="18" charset="0"/>
                <a:cs typeface="Arial" panose="020B0604020202020204" pitchFamily="34" charset="0"/>
              </a:rPr>
              <a:t>Modern Quantum </a:t>
            </a:r>
            <a:r>
              <a:rPr lang="tr-TR" sz="1400" dirty="0" err="1">
                <a:effectLst/>
                <a:latin typeface="Times New Roman" panose="02020603050405020304" pitchFamily="18" charset="0"/>
                <a:ea typeface="Times New Roman" panose="02020603050405020304" pitchFamily="18" charset="0"/>
                <a:cs typeface="Arial" panose="020B0604020202020204" pitchFamily="34" charset="0"/>
              </a:rPr>
              <a:t>Chemistry</a:t>
            </a:r>
            <a:r>
              <a:rPr lang="tr-TR" sz="1400" dirty="0">
                <a:effectLst/>
                <a:latin typeface="Times New Roman" panose="02020603050405020304" pitchFamily="18" charset="0"/>
                <a:ea typeface="Times New Roman" panose="02020603050405020304" pitchFamily="18" charset="0"/>
                <a:cs typeface="Arial" panose="020B0604020202020204" pitchFamily="34" charset="0"/>
              </a:rPr>
              <a:t> : </a:t>
            </a:r>
            <a:r>
              <a:rPr lang="tr-TR" sz="1400" dirty="0" err="1">
                <a:effectLst/>
                <a:latin typeface="Times New Roman" panose="02020603050405020304" pitchFamily="18" charset="0"/>
                <a:ea typeface="Times New Roman" panose="02020603050405020304" pitchFamily="18" charset="0"/>
                <a:cs typeface="Arial" panose="020B0604020202020204" pitchFamily="34" charset="0"/>
              </a:rPr>
              <a:t>Istanbul</a:t>
            </a:r>
            <a:r>
              <a:rPr lang="tr-TR" sz="1400" dirty="0">
                <a:effectLst/>
                <a:latin typeface="Times New Roman" panose="02020603050405020304" pitchFamily="18" charset="0"/>
                <a:ea typeface="Times New Roman" panose="02020603050405020304" pitchFamily="18" charset="0"/>
                <a:cs typeface="Arial" panose="020B0604020202020204" pitchFamily="34" charset="0"/>
              </a:rPr>
              <a:t> </a:t>
            </a:r>
            <a:r>
              <a:rPr lang="tr-TR" sz="1400" dirty="0" err="1">
                <a:effectLst/>
                <a:latin typeface="Times New Roman" panose="02020603050405020304" pitchFamily="18" charset="0"/>
                <a:ea typeface="Times New Roman" panose="02020603050405020304" pitchFamily="18" charset="0"/>
                <a:cs typeface="Arial" panose="020B0604020202020204" pitchFamily="34" charset="0"/>
              </a:rPr>
              <a:t>Lectures</a:t>
            </a:r>
            <a:r>
              <a:rPr lang="tr-TR" sz="1400" dirty="0">
                <a:effectLst/>
                <a:latin typeface="Times New Roman" panose="02020603050405020304" pitchFamily="18" charset="0"/>
                <a:ea typeface="Times New Roman" panose="02020603050405020304" pitchFamily="18" charset="0"/>
                <a:cs typeface="Arial" panose="020B0604020202020204" pitchFamily="34" charset="0"/>
              </a:rPr>
              <a:t> II (</a:t>
            </a:r>
            <a:r>
              <a:rPr lang="tr-TR" sz="1400" dirty="0" err="1">
                <a:effectLst/>
                <a:latin typeface="Times New Roman" panose="02020603050405020304" pitchFamily="18" charset="0"/>
                <a:ea typeface="Times New Roman" panose="02020603050405020304" pitchFamily="18" charset="0"/>
                <a:cs typeface="Arial" panose="020B0604020202020204" pitchFamily="34" charset="0"/>
              </a:rPr>
              <a:t>Academic</a:t>
            </a:r>
            <a:r>
              <a:rPr lang="tr-TR" sz="1400" dirty="0">
                <a:effectLst/>
                <a:latin typeface="Times New Roman" panose="02020603050405020304" pitchFamily="18" charset="0"/>
                <a:ea typeface="Times New Roman" panose="02020603050405020304" pitchFamily="18" charset="0"/>
                <a:cs typeface="Arial" panose="020B0604020202020204" pitchFamily="34" charset="0"/>
              </a:rPr>
              <a:t> Press,1965)</a:t>
            </a:r>
            <a:endParaRPr lang="tr-TR" sz="14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spcAft>
                <a:spcPts val="800"/>
              </a:spcAft>
              <a:buSzPts val="1000"/>
              <a:buNone/>
              <a:tabLst>
                <a:tab pos="457200" algn="l"/>
              </a:tabLst>
            </a:pPr>
            <a:r>
              <a:rPr lang="tr-TR" sz="1400" dirty="0" err="1">
                <a:solidFill>
                  <a:srgbClr val="202122"/>
                </a:solidFill>
                <a:effectLst/>
                <a:latin typeface="Times New Roman" panose="02020603050405020304" pitchFamily="18" charset="0"/>
                <a:ea typeface="Times New Roman" panose="02020603050405020304" pitchFamily="18" charset="0"/>
                <a:cs typeface="Arial" panose="020B0604020202020204" pitchFamily="34" charset="0"/>
              </a:rPr>
              <a:t>Bye</a:t>
            </a:r>
            <a:r>
              <a:rPr lang="tr-TR" sz="1400" dirty="0">
                <a:solidFill>
                  <a:srgbClr val="202122"/>
                </a:solidFill>
                <a:effectLst/>
                <a:latin typeface="Times New Roman" panose="02020603050405020304" pitchFamily="18" charset="0"/>
                <a:ea typeface="Times New Roman" panose="02020603050405020304" pitchFamily="18" charset="0"/>
                <a:cs typeface="Arial" panose="020B0604020202020204" pitchFamily="34" charset="0"/>
              </a:rPr>
              <a:t> </a:t>
            </a:r>
            <a:r>
              <a:rPr lang="tr-TR" sz="1400" dirty="0" err="1">
                <a:solidFill>
                  <a:srgbClr val="202122"/>
                </a:solidFill>
                <a:effectLst/>
                <a:latin typeface="Times New Roman" panose="02020603050405020304" pitchFamily="18" charset="0"/>
                <a:ea typeface="Times New Roman" panose="02020603050405020304" pitchFamily="18" charset="0"/>
                <a:cs typeface="Arial" panose="020B0604020202020204" pitchFamily="34" charset="0"/>
              </a:rPr>
              <a:t>Bye</a:t>
            </a:r>
            <a:r>
              <a:rPr lang="tr-TR" sz="1400" dirty="0">
                <a:solidFill>
                  <a:srgbClr val="202122"/>
                </a:solidFill>
                <a:effectLst/>
                <a:latin typeface="Times New Roman" panose="02020603050405020304" pitchFamily="18" charset="0"/>
                <a:ea typeface="Times New Roman" panose="02020603050405020304" pitchFamily="18" charset="0"/>
                <a:cs typeface="Arial" panose="020B0604020202020204" pitchFamily="34" charset="0"/>
              </a:rPr>
              <a:t> Türkçe</a:t>
            </a:r>
            <a:endParaRPr lang="tr-TR" sz="1400" dirty="0">
              <a:solidFill>
                <a:srgbClr val="202122"/>
              </a:solidFill>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buSzPts val="1000"/>
              <a:buNone/>
              <a:tabLst>
                <a:tab pos="457200" algn="l"/>
              </a:tabLst>
            </a:pPr>
            <a:r>
              <a:rPr lang="tr-TR" sz="1400" dirty="0">
                <a:effectLst/>
                <a:latin typeface="Times New Roman" panose="02020603050405020304" pitchFamily="18" charset="0"/>
                <a:ea typeface="Calibri" panose="020F0502020204030204" pitchFamily="34" charset="0"/>
                <a:cs typeface="Arial" panose="020B0604020202020204" pitchFamily="34" charset="0"/>
              </a:rPr>
              <a:t>Yeni Bilim Ufukları I-II</a:t>
            </a:r>
            <a:endParaRPr lang="tr-TR" sz="14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spcAft>
                <a:spcPts val="800"/>
              </a:spcAft>
              <a:buSzPts val="1000"/>
              <a:buNone/>
              <a:tabLst>
                <a:tab pos="457200" algn="l"/>
              </a:tabLst>
            </a:pPr>
            <a:r>
              <a:rPr lang="tr-TR" sz="1400" dirty="0">
                <a:effectLst/>
                <a:latin typeface="Calibri" panose="020F0502020204030204" pitchFamily="34" charset="0"/>
                <a:ea typeface="Calibri" panose="020F0502020204030204" pitchFamily="34" charset="0"/>
                <a:cs typeface="Arial" panose="020B0604020202020204" pitchFamily="34" charset="0"/>
              </a:rPr>
              <a:t>Açıklamalı Fizik, Kimya, Matematik Ana Terimleri Sözlüğü</a:t>
            </a:r>
          </a:p>
          <a:p>
            <a:pPr marL="0" lvl="0" indent="0">
              <a:lnSpc>
                <a:spcPct val="107000"/>
              </a:lnSpc>
              <a:spcAft>
                <a:spcPts val="800"/>
              </a:spcAft>
              <a:buSzPts val="1000"/>
              <a:buNone/>
              <a:tabLst>
                <a:tab pos="457200" algn="l"/>
              </a:tabLst>
            </a:pPr>
            <a:r>
              <a:rPr lang="tr-TR" sz="1400" b="1" u="sng" dirty="0"/>
              <a:t>Görsel Kaynaklar</a:t>
            </a:r>
          </a:p>
          <a:p>
            <a:pPr marL="0" indent="0">
              <a:buNone/>
            </a:pPr>
            <a:r>
              <a:rPr lang="tr-TR" sz="1400" dirty="0"/>
              <a:t>1.) https://www.google.com/url?sa=i&amp;url=http%3A%2F%2Fozcekim.com.tr%2Fdergi%2F5-sayi%2Fturk-einsteini-oktay-sinanoglundan-genclere-tavsiyeler%2F&amp;psig=AOvVaw25y3ZuhsiZIPM4l7uWvw7u&amp;ust=1615101138290000&amp;source=images&amp;cd=vfe&amp;ved=0CAIQjRxqFwoTCNDp8NmPm-8CFQAAAAAdAAAAABAD</a:t>
            </a:r>
          </a:p>
        </p:txBody>
      </p:sp>
    </p:spTree>
    <p:extLst>
      <p:ext uri="{BB962C8B-B14F-4D97-AF65-F5344CB8AC3E}">
        <p14:creationId xmlns:p14="http://schemas.microsoft.com/office/powerpoint/2010/main" val="2267627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Tarih Arkası sur Twitter : &quot;Türk kimyager, moleküler biyofizikçi ve  biyokimyager Oktay Sinanoğlu'nun gençlik fotoğrafı.… &quot;">
            <a:extLst>
              <a:ext uri="{FF2B5EF4-FFF2-40B4-BE49-F238E27FC236}">
                <a16:creationId xmlns:a16="http://schemas.microsoft.com/office/drawing/2014/main" id="{29B25E21-8EF4-4539-88B7-F65B756ACDBF}"/>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t="10370" b="33380"/>
          <a:stretch/>
        </p:blipFill>
        <p:spPr bwMode="auto">
          <a:xfrm>
            <a:off x="0" y="-1"/>
            <a:ext cx="12191999" cy="6858001"/>
          </a:xfrm>
          <a:prstGeom prst="rect">
            <a:avLst/>
          </a:prstGeom>
          <a:noFill/>
          <a:extLst>
            <a:ext uri="{909E8E84-426E-40DD-AFC4-6F175D3DCCD1}">
              <a14:hiddenFill xmlns:a14="http://schemas.microsoft.com/office/drawing/2010/main">
                <a:solidFill>
                  <a:srgbClr val="FFFFFF"/>
                </a:solidFill>
              </a14:hiddenFill>
            </a:ext>
          </a:extLst>
        </p:spPr>
      </p:pic>
      <p:sp>
        <p:nvSpPr>
          <p:cNvPr id="193" name="Rectangle 19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4" name="Rectangle 19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683BA8D6-5C4D-40DE-8DC4-834B8391DB23}"/>
              </a:ext>
            </a:extLst>
          </p:cNvPr>
          <p:cNvSpPr>
            <a:spLocks noGrp="1"/>
          </p:cNvSpPr>
          <p:nvPr>
            <p:ph idx="1"/>
          </p:nvPr>
        </p:nvSpPr>
        <p:spPr>
          <a:xfrm>
            <a:off x="841248" y="3502152"/>
            <a:ext cx="10506456" cy="2670048"/>
          </a:xfrm>
        </p:spPr>
        <p:txBody>
          <a:bodyPr>
            <a:normAutofit/>
          </a:bodyPr>
          <a:lstStyle/>
          <a:p>
            <a:pPr marL="0" indent="0">
              <a:buNone/>
            </a:pPr>
            <a:r>
              <a:rPr lang="tr-TR" sz="2000" b="0" i="0">
                <a:effectLst/>
                <a:latin typeface="Arial" panose="020B0604020202020204" pitchFamily="34" charset="0"/>
              </a:rPr>
              <a:t>Babası Nüzhet Haşim Sinanoğlu'nun büyükelçi olarak görev yaptığı </a:t>
            </a:r>
            <a:r>
              <a:rPr lang="tr-TR" sz="2000">
                <a:latin typeface="Arial" panose="020B0604020202020204" pitchFamily="34" charset="0"/>
              </a:rPr>
              <a:t>İtalya’nın Bari </a:t>
            </a:r>
            <a:r>
              <a:rPr lang="tr-TR" sz="2000" b="0" i="0">
                <a:effectLst/>
                <a:latin typeface="Arial" panose="020B0604020202020204" pitchFamily="34" charset="0"/>
              </a:rPr>
              <a:t>şehrinde doğdu. II. Dünya Savaşı'nın başlamasının ardından 1939'da ailesiyle Türkiye'ye döndü.</a:t>
            </a:r>
          </a:p>
          <a:p>
            <a:endParaRPr lang="tr-TR" sz="2000" b="0" i="0">
              <a:effectLst/>
              <a:latin typeface="Arial" panose="020B0604020202020204" pitchFamily="34" charset="0"/>
            </a:endParaRPr>
          </a:p>
          <a:p>
            <a:pPr marL="0" indent="0">
              <a:buNone/>
            </a:pPr>
            <a:r>
              <a:rPr lang="tr-TR" sz="2000" b="0" i="0">
                <a:effectLst/>
                <a:latin typeface="Arial" panose="020B0604020202020204" pitchFamily="34" charset="0"/>
              </a:rPr>
              <a:t>Oktay Sinanoğlu, 1953 yılında TED Yenişehir Lisesinden birincilikle mezun oldu. 1953 yılında okul bursu ile ABD’ye gitti. 1956'da Berkeley'deki Kaliforniy</a:t>
            </a:r>
            <a:r>
              <a:rPr lang="tr-TR" sz="2000">
                <a:latin typeface="Arial" panose="020B0604020202020204" pitchFamily="34" charset="0"/>
              </a:rPr>
              <a:t>a Evrenkenti’</a:t>
            </a:r>
            <a:r>
              <a:rPr lang="tr-TR" sz="2000" b="0" i="0">
                <a:effectLst/>
                <a:latin typeface="Arial" panose="020B0604020202020204" pitchFamily="34" charset="0"/>
              </a:rPr>
              <a:t>nden</a:t>
            </a:r>
            <a:r>
              <a:rPr lang="tr-TR" sz="2000">
                <a:latin typeface="Arial" panose="020B0604020202020204" pitchFamily="34" charset="0"/>
              </a:rPr>
              <a:t>(Üniversitesi) </a:t>
            </a:r>
            <a:r>
              <a:rPr lang="tr-TR" sz="2000" b="0" i="0">
                <a:effectLst/>
                <a:latin typeface="Arial" panose="020B0604020202020204" pitchFamily="34" charset="0"/>
              </a:rPr>
              <a:t>kimya mühendisi olarak</a:t>
            </a:r>
            <a:r>
              <a:rPr lang="tr-TR" sz="2000" b="0" i="0" baseline="30000">
                <a:effectLst/>
                <a:latin typeface="Arial" panose="020B0604020202020204" pitchFamily="34" charset="0"/>
              </a:rPr>
              <a:t> </a:t>
            </a:r>
            <a:r>
              <a:rPr lang="tr-TR" sz="2000" b="0" i="0">
                <a:effectLst/>
                <a:latin typeface="Arial" panose="020B0604020202020204" pitchFamily="34" charset="0"/>
              </a:rPr>
              <a:t>mezun oldu. 1957’de </a:t>
            </a:r>
            <a:r>
              <a:rPr lang="tr-TR" sz="2000">
                <a:latin typeface="Arial" panose="020B0604020202020204" pitchFamily="34" charset="0"/>
              </a:rPr>
              <a:t>MIT’te </a:t>
            </a:r>
            <a:r>
              <a:rPr lang="tr-TR" sz="2000" b="0" i="0">
                <a:effectLst/>
                <a:latin typeface="Arial" panose="020B0604020202020204" pitchFamily="34" charset="0"/>
              </a:rPr>
              <a:t>yüksek lisansını tamamladı. Aynı yıl "Sloan</a:t>
            </a:r>
            <a:r>
              <a:rPr lang="tr-TR" sz="2000">
                <a:latin typeface="Arial" panose="020B0604020202020204" pitchFamily="34" charset="0"/>
              </a:rPr>
              <a:t> mükafatını’’ </a:t>
            </a:r>
            <a:r>
              <a:rPr lang="tr-TR" sz="2000" b="0" i="0">
                <a:effectLst/>
                <a:latin typeface="Arial" panose="020B0604020202020204" pitchFamily="34" charset="0"/>
              </a:rPr>
              <a:t>kazandı.</a:t>
            </a:r>
          </a:p>
          <a:p>
            <a:endParaRPr lang="tr-TR" sz="2000"/>
          </a:p>
        </p:txBody>
      </p:sp>
    </p:spTree>
    <p:extLst>
      <p:ext uri="{BB962C8B-B14F-4D97-AF65-F5344CB8AC3E}">
        <p14:creationId xmlns:p14="http://schemas.microsoft.com/office/powerpoint/2010/main" val="40380198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C232B152-3720-4D3B-97ED-45CE5483F1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11BAB570-FF10-4E96-8A3F-FA9804702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693698" cy="6858000"/>
          </a:xfrm>
          <a:custGeom>
            <a:avLst/>
            <a:gdLst>
              <a:gd name="connsiteX0" fmla="*/ 0 w 4693698"/>
              <a:gd name="connsiteY0" fmla="*/ 0 h 6858000"/>
              <a:gd name="connsiteX1" fmla="*/ 420914 w 4693698"/>
              <a:gd name="connsiteY1" fmla="*/ 0 h 6858000"/>
              <a:gd name="connsiteX2" fmla="*/ 1582057 w 4693698"/>
              <a:gd name="connsiteY2" fmla="*/ 0 h 6858000"/>
              <a:gd name="connsiteX3" fmla="*/ 4503903 w 4693698"/>
              <a:gd name="connsiteY3" fmla="*/ 0 h 6858000"/>
              <a:gd name="connsiteX4" fmla="*/ 4508943 w 4693698"/>
              <a:gd name="connsiteY4" fmla="*/ 66675 h 6858000"/>
              <a:gd name="connsiteX5" fmla="*/ 4517340 w 4693698"/>
              <a:gd name="connsiteY5" fmla="*/ 122237 h 6858000"/>
              <a:gd name="connsiteX6" fmla="*/ 4527418 w 4693698"/>
              <a:gd name="connsiteY6" fmla="*/ 174625 h 6858000"/>
              <a:gd name="connsiteX7" fmla="*/ 4544214 w 4693698"/>
              <a:gd name="connsiteY7" fmla="*/ 217487 h 6858000"/>
              <a:gd name="connsiteX8" fmla="*/ 4561010 w 4693698"/>
              <a:gd name="connsiteY8" fmla="*/ 260350 h 6858000"/>
              <a:gd name="connsiteX9" fmla="*/ 4581165 w 4693698"/>
              <a:gd name="connsiteY9" fmla="*/ 296862 h 6858000"/>
              <a:gd name="connsiteX10" fmla="*/ 4601320 w 4693698"/>
              <a:gd name="connsiteY10" fmla="*/ 334962 h 6858000"/>
              <a:gd name="connsiteX11" fmla="*/ 4619796 w 4693698"/>
              <a:gd name="connsiteY11" fmla="*/ 369887 h 6858000"/>
              <a:gd name="connsiteX12" fmla="*/ 4638271 w 4693698"/>
              <a:gd name="connsiteY12" fmla="*/ 409575 h 6858000"/>
              <a:gd name="connsiteX13" fmla="*/ 4655067 w 4693698"/>
              <a:gd name="connsiteY13" fmla="*/ 450850 h 6858000"/>
              <a:gd name="connsiteX14" fmla="*/ 4670184 w 4693698"/>
              <a:gd name="connsiteY14" fmla="*/ 496887 h 6858000"/>
              <a:gd name="connsiteX15" fmla="*/ 4681941 w 4693698"/>
              <a:gd name="connsiteY15" fmla="*/ 546100 h 6858000"/>
              <a:gd name="connsiteX16" fmla="*/ 4690339 w 4693698"/>
              <a:gd name="connsiteY16" fmla="*/ 606425 h 6858000"/>
              <a:gd name="connsiteX17" fmla="*/ 4693698 w 4693698"/>
              <a:gd name="connsiteY17" fmla="*/ 673100 h 6858000"/>
              <a:gd name="connsiteX18" fmla="*/ 4690339 w 4693698"/>
              <a:gd name="connsiteY18" fmla="*/ 744537 h 6858000"/>
              <a:gd name="connsiteX19" fmla="*/ 4681941 w 4693698"/>
              <a:gd name="connsiteY19" fmla="*/ 801687 h 6858000"/>
              <a:gd name="connsiteX20" fmla="*/ 4670184 w 4693698"/>
              <a:gd name="connsiteY20" fmla="*/ 854075 h 6858000"/>
              <a:gd name="connsiteX21" fmla="*/ 4655067 w 4693698"/>
              <a:gd name="connsiteY21" fmla="*/ 901700 h 6858000"/>
              <a:gd name="connsiteX22" fmla="*/ 4638271 w 4693698"/>
              <a:gd name="connsiteY22" fmla="*/ 942975 h 6858000"/>
              <a:gd name="connsiteX23" fmla="*/ 4618116 w 4693698"/>
              <a:gd name="connsiteY23" fmla="*/ 981075 h 6858000"/>
              <a:gd name="connsiteX24" fmla="*/ 4597961 w 4693698"/>
              <a:gd name="connsiteY24" fmla="*/ 1017587 h 6858000"/>
              <a:gd name="connsiteX25" fmla="*/ 4577806 w 4693698"/>
              <a:gd name="connsiteY25" fmla="*/ 1055687 h 6858000"/>
              <a:gd name="connsiteX26" fmla="*/ 4559330 w 4693698"/>
              <a:gd name="connsiteY26" fmla="*/ 1095375 h 6858000"/>
              <a:gd name="connsiteX27" fmla="*/ 4540854 w 4693698"/>
              <a:gd name="connsiteY27" fmla="*/ 1136650 h 6858000"/>
              <a:gd name="connsiteX28" fmla="*/ 4525739 w 4693698"/>
              <a:gd name="connsiteY28" fmla="*/ 1182687 h 6858000"/>
              <a:gd name="connsiteX29" fmla="*/ 4515661 w 4693698"/>
              <a:gd name="connsiteY29" fmla="*/ 1235075 h 6858000"/>
              <a:gd name="connsiteX30" fmla="*/ 4505583 w 4693698"/>
              <a:gd name="connsiteY30" fmla="*/ 1295400 h 6858000"/>
              <a:gd name="connsiteX31" fmla="*/ 4503903 w 4693698"/>
              <a:gd name="connsiteY31" fmla="*/ 1363662 h 6858000"/>
              <a:gd name="connsiteX32" fmla="*/ 4505583 w 4693698"/>
              <a:gd name="connsiteY32" fmla="*/ 1431925 h 6858000"/>
              <a:gd name="connsiteX33" fmla="*/ 4515661 w 4693698"/>
              <a:gd name="connsiteY33" fmla="*/ 1492250 h 6858000"/>
              <a:gd name="connsiteX34" fmla="*/ 4525739 w 4693698"/>
              <a:gd name="connsiteY34" fmla="*/ 1544637 h 6858000"/>
              <a:gd name="connsiteX35" fmla="*/ 4540854 w 4693698"/>
              <a:gd name="connsiteY35" fmla="*/ 1589087 h 6858000"/>
              <a:gd name="connsiteX36" fmla="*/ 4559330 w 4693698"/>
              <a:gd name="connsiteY36" fmla="*/ 1631950 h 6858000"/>
              <a:gd name="connsiteX37" fmla="*/ 4577806 w 4693698"/>
              <a:gd name="connsiteY37" fmla="*/ 1671637 h 6858000"/>
              <a:gd name="connsiteX38" fmla="*/ 4597961 w 4693698"/>
              <a:gd name="connsiteY38" fmla="*/ 1708150 h 6858000"/>
              <a:gd name="connsiteX39" fmla="*/ 4618116 w 4693698"/>
              <a:gd name="connsiteY39" fmla="*/ 1743075 h 6858000"/>
              <a:gd name="connsiteX40" fmla="*/ 4638271 w 4693698"/>
              <a:gd name="connsiteY40" fmla="*/ 1782762 h 6858000"/>
              <a:gd name="connsiteX41" fmla="*/ 4655067 w 4693698"/>
              <a:gd name="connsiteY41" fmla="*/ 1824037 h 6858000"/>
              <a:gd name="connsiteX42" fmla="*/ 4670184 w 4693698"/>
              <a:gd name="connsiteY42" fmla="*/ 1870075 h 6858000"/>
              <a:gd name="connsiteX43" fmla="*/ 4681941 w 4693698"/>
              <a:gd name="connsiteY43" fmla="*/ 1922462 h 6858000"/>
              <a:gd name="connsiteX44" fmla="*/ 4690339 w 4693698"/>
              <a:gd name="connsiteY44" fmla="*/ 1982787 h 6858000"/>
              <a:gd name="connsiteX45" fmla="*/ 4693698 w 4693698"/>
              <a:gd name="connsiteY45" fmla="*/ 2051050 h 6858000"/>
              <a:gd name="connsiteX46" fmla="*/ 4690339 w 4693698"/>
              <a:gd name="connsiteY46" fmla="*/ 2119312 h 6858000"/>
              <a:gd name="connsiteX47" fmla="*/ 4681941 w 4693698"/>
              <a:gd name="connsiteY47" fmla="*/ 2179637 h 6858000"/>
              <a:gd name="connsiteX48" fmla="*/ 4670184 w 4693698"/>
              <a:gd name="connsiteY48" fmla="*/ 2232025 h 6858000"/>
              <a:gd name="connsiteX49" fmla="*/ 4655067 w 4693698"/>
              <a:gd name="connsiteY49" fmla="*/ 2278062 h 6858000"/>
              <a:gd name="connsiteX50" fmla="*/ 4638271 w 4693698"/>
              <a:gd name="connsiteY50" fmla="*/ 2319337 h 6858000"/>
              <a:gd name="connsiteX51" fmla="*/ 4618116 w 4693698"/>
              <a:gd name="connsiteY51" fmla="*/ 2359025 h 6858000"/>
              <a:gd name="connsiteX52" fmla="*/ 4597961 w 4693698"/>
              <a:gd name="connsiteY52" fmla="*/ 2395537 h 6858000"/>
              <a:gd name="connsiteX53" fmla="*/ 4577806 w 4693698"/>
              <a:gd name="connsiteY53" fmla="*/ 2433637 h 6858000"/>
              <a:gd name="connsiteX54" fmla="*/ 4559330 w 4693698"/>
              <a:gd name="connsiteY54" fmla="*/ 2471737 h 6858000"/>
              <a:gd name="connsiteX55" fmla="*/ 4540854 w 4693698"/>
              <a:gd name="connsiteY55" fmla="*/ 2513012 h 6858000"/>
              <a:gd name="connsiteX56" fmla="*/ 4525739 w 4693698"/>
              <a:gd name="connsiteY56" fmla="*/ 2560637 h 6858000"/>
              <a:gd name="connsiteX57" fmla="*/ 4515661 w 4693698"/>
              <a:gd name="connsiteY57" fmla="*/ 2613025 h 6858000"/>
              <a:gd name="connsiteX58" fmla="*/ 4505583 w 4693698"/>
              <a:gd name="connsiteY58" fmla="*/ 2671762 h 6858000"/>
              <a:gd name="connsiteX59" fmla="*/ 4503903 w 4693698"/>
              <a:gd name="connsiteY59" fmla="*/ 2741612 h 6858000"/>
              <a:gd name="connsiteX60" fmla="*/ 4505583 w 4693698"/>
              <a:gd name="connsiteY60" fmla="*/ 2809875 h 6858000"/>
              <a:gd name="connsiteX61" fmla="*/ 4515661 w 4693698"/>
              <a:gd name="connsiteY61" fmla="*/ 2868612 h 6858000"/>
              <a:gd name="connsiteX62" fmla="*/ 4525739 w 4693698"/>
              <a:gd name="connsiteY62" fmla="*/ 2922587 h 6858000"/>
              <a:gd name="connsiteX63" fmla="*/ 4540854 w 4693698"/>
              <a:gd name="connsiteY63" fmla="*/ 2967037 h 6858000"/>
              <a:gd name="connsiteX64" fmla="*/ 4559330 w 4693698"/>
              <a:gd name="connsiteY64" fmla="*/ 3009900 h 6858000"/>
              <a:gd name="connsiteX65" fmla="*/ 4577806 w 4693698"/>
              <a:gd name="connsiteY65" fmla="*/ 3046412 h 6858000"/>
              <a:gd name="connsiteX66" fmla="*/ 4597961 w 4693698"/>
              <a:gd name="connsiteY66" fmla="*/ 3084512 h 6858000"/>
              <a:gd name="connsiteX67" fmla="*/ 4618116 w 4693698"/>
              <a:gd name="connsiteY67" fmla="*/ 3121025 h 6858000"/>
              <a:gd name="connsiteX68" fmla="*/ 4638271 w 4693698"/>
              <a:gd name="connsiteY68" fmla="*/ 3160712 h 6858000"/>
              <a:gd name="connsiteX69" fmla="*/ 4655067 w 4693698"/>
              <a:gd name="connsiteY69" fmla="*/ 3201987 h 6858000"/>
              <a:gd name="connsiteX70" fmla="*/ 4670184 w 4693698"/>
              <a:gd name="connsiteY70" fmla="*/ 3248025 h 6858000"/>
              <a:gd name="connsiteX71" fmla="*/ 4681941 w 4693698"/>
              <a:gd name="connsiteY71" fmla="*/ 3300412 h 6858000"/>
              <a:gd name="connsiteX72" fmla="*/ 4690339 w 4693698"/>
              <a:gd name="connsiteY72" fmla="*/ 3360737 h 6858000"/>
              <a:gd name="connsiteX73" fmla="*/ 4693698 w 4693698"/>
              <a:gd name="connsiteY73" fmla="*/ 3427412 h 6858000"/>
              <a:gd name="connsiteX74" fmla="*/ 4690339 w 4693698"/>
              <a:gd name="connsiteY74" fmla="*/ 3497262 h 6858000"/>
              <a:gd name="connsiteX75" fmla="*/ 4681941 w 4693698"/>
              <a:gd name="connsiteY75" fmla="*/ 3557587 h 6858000"/>
              <a:gd name="connsiteX76" fmla="*/ 4670184 w 4693698"/>
              <a:gd name="connsiteY76" fmla="*/ 3609975 h 6858000"/>
              <a:gd name="connsiteX77" fmla="*/ 4655067 w 4693698"/>
              <a:gd name="connsiteY77" fmla="*/ 3656012 h 6858000"/>
              <a:gd name="connsiteX78" fmla="*/ 4638271 w 4693698"/>
              <a:gd name="connsiteY78" fmla="*/ 3697287 h 6858000"/>
              <a:gd name="connsiteX79" fmla="*/ 4618116 w 4693698"/>
              <a:gd name="connsiteY79" fmla="*/ 3736975 h 6858000"/>
              <a:gd name="connsiteX80" fmla="*/ 4577806 w 4693698"/>
              <a:gd name="connsiteY80" fmla="*/ 3811587 h 6858000"/>
              <a:gd name="connsiteX81" fmla="*/ 4559330 w 4693698"/>
              <a:gd name="connsiteY81" fmla="*/ 3848100 h 6858000"/>
              <a:gd name="connsiteX82" fmla="*/ 4540854 w 4693698"/>
              <a:gd name="connsiteY82" fmla="*/ 3890962 h 6858000"/>
              <a:gd name="connsiteX83" fmla="*/ 4525739 w 4693698"/>
              <a:gd name="connsiteY83" fmla="*/ 3935412 h 6858000"/>
              <a:gd name="connsiteX84" fmla="*/ 4515661 w 4693698"/>
              <a:gd name="connsiteY84" fmla="*/ 3987800 h 6858000"/>
              <a:gd name="connsiteX85" fmla="*/ 4505583 w 4693698"/>
              <a:gd name="connsiteY85" fmla="*/ 4048125 h 6858000"/>
              <a:gd name="connsiteX86" fmla="*/ 4503903 w 4693698"/>
              <a:gd name="connsiteY86" fmla="*/ 4116387 h 6858000"/>
              <a:gd name="connsiteX87" fmla="*/ 4505583 w 4693698"/>
              <a:gd name="connsiteY87" fmla="*/ 4186237 h 6858000"/>
              <a:gd name="connsiteX88" fmla="*/ 4515661 w 4693698"/>
              <a:gd name="connsiteY88" fmla="*/ 4244975 h 6858000"/>
              <a:gd name="connsiteX89" fmla="*/ 4525739 w 4693698"/>
              <a:gd name="connsiteY89" fmla="*/ 4297362 h 6858000"/>
              <a:gd name="connsiteX90" fmla="*/ 4540854 w 4693698"/>
              <a:gd name="connsiteY90" fmla="*/ 4343400 h 6858000"/>
              <a:gd name="connsiteX91" fmla="*/ 4559330 w 4693698"/>
              <a:gd name="connsiteY91" fmla="*/ 4386262 h 6858000"/>
              <a:gd name="connsiteX92" fmla="*/ 4577806 w 4693698"/>
              <a:gd name="connsiteY92" fmla="*/ 4424362 h 6858000"/>
              <a:gd name="connsiteX93" fmla="*/ 4618116 w 4693698"/>
              <a:gd name="connsiteY93" fmla="*/ 4498975 h 6858000"/>
              <a:gd name="connsiteX94" fmla="*/ 4638271 w 4693698"/>
              <a:gd name="connsiteY94" fmla="*/ 4537075 h 6858000"/>
              <a:gd name="connsiteX95" fmla="*/ 4655067 w 4693698"/>
              <a:gd name="connsiteY95" fmla="*/ 4579937 h 6858000"/>
              <a:gd name="connsiteX96" fmla="*/ 4670184 w 4693698"/>
              <a:gd name="connsiteY96" fmla="*/ 4625975 h 6858000"/>
              <a:gd name="connsiteX97" fmla="*/ 4681941 w 4693698"/>
              <a:gd name="connsiteY97" fmla="*/ 4678362 h 6858000"/>
              <a:gd name="connsiteX98" fmla="*/ 4690339 w 4693698"/>
              <a:gd name="connsiteY98" fmla="*/ 4738687 h 6858000"/>
              <a:gd name="connsiteX99" fmla="*/ 4693698 w 4693698"/>
              <a:gd name="connsiteY99" fmla="*/ 4806950 h 6858000"/>
              <a:gd name="connsiteX100" fmla="*/ 4690339 w 4693698"/>
              <a:gd name="connsiteY100" fmla="*/ 4875212 h 6858000"/>
              <a:gd name="connsiteX101" fmla="*/ 4681941 w 4693698"/>
              <a:gd name="connsiteY101" fmla="*/ 4935537 h 6858000"/>
              <a:gd name="connsiteX102" fmla="*/ 4670184 w 4693698"/>
              <a:gd name="connsiteY102" fmla="*/ 4987925 h 6858000"/>
              <a:gd name="connsiteX103" fmla="*/ 4655067 w 4693698"/>
              <a:gd name="connsiteY103" fmla="*/ 5033962 h 6858000"/>
              <a:gd name="connsiteX104" fmla="*/ 4638271 w 4693698"/>
              <a:gd name="connsiteY104" fmla="*/ 5075237 h 6858000"/>
              <a:gd name="connsiteX105" fmla="*/ 4618116 w 4693698"/>
              <a:gd name="connsiteY105" fmla="*/ 5114925 h 6858000"/>
              <a:gd name="connsiteX106" fmla="*/ 4597961 w 4693698"/>
              <a:gd name="connsiteY106" fmla="*/ 5149850 h 6858000"/>
              <a:gd name="connsiteX107" fmla="*/ 4577806 w 4693698"/>
              <a:gd name="connsiteY107" fmla="*/ 5186362 h 6858000"/>
              <a:gd name="connsiteX108" fmla="*/ 4559330 w 4693698"/>
              <a:gd name="connsiteY108" fmla="*/ 5226050 h 6858000"/>
              <a:gd name="connsiteX109" fmla="*/ 4540854 w 4693698"/>
              <a:gd name="connsiteY109" fmla="*/ 5268912 h 6858000"/>
              <a:gd name="connsiteX110" fmla="*/ 4525739 w 4693698"/>
              <a:gd name="connsiteY110" fmla="*/ 5313362 h 6858000"/>
              <a:gd name="connsiteX111" fmla="*/ 4515661 w 4693698"/>
              <a:gd name="connsiteY111" fmla="*/ 5365750 h 6858000"/>
              <a:gd name="connsiteX112" fmla="*/ 4505583 w 4693698"/>
              <a:gd name="connsiteY112" fmla="*/ 5426075 h 6858000"/>
              <a:gd name="connsiteX113" fmla="*/ 4503903 w 4693698"/>
              <a:gd name="connsiteY113" fmla="*/ 5494337 h 6858000"/>
              <a:gd name="connsiteX114" fmla="*/ 4505583 w 4693698"/>
              <a:gd name="connsiteY114" fmla="*/ 5562600 h 6858000"/>
              <a:gd name="connsiteX115" fmla="*/ 4515661 w 4693698"/>
              <a:gd name="connsiteY115" fmla="*/ 5622925 h 6858000"/>
              <a:gd name="connsiteX116" fmla="*/ 4525739 w 4693698"/>
              <a:gd name="connsiteY116" fmla="*/ 5675312 h 6858000"/>
              <a:gd name="connsiteX117" fmla="*/ 4540854 w 4693698"/>
              <a:gd name="connsiteY117" fmla="*/ 5721350 h 6858000"/>
              <a:gd name="connsiteX118" fmla="*/ 4559330 w 4693698"/>
              <a:gd name="connsiteY118" fmla="*/ 5762625 h 6858000"/>
              <a:gd name="connsiteX119" fmla="*/ 4577806 w 4693698"/>
              <a:gd name="connsiteY119" fmla="*/ 5802312 h 6858000"/>
              <a:gd name="connsiteX120" fmla="*/ 4597961 w 4693698"/>
              <a:gd name="connsiteY120" fmla="*/ 5840412 h 6858000"/>
              <a:gd name="connsiteX121" fmla="*/ 4618116 w 4693698"/>
              <a:gd name="connsiteY121" fmla="*/ 5876925 h 6858000"/>
              <a:gd name="connsiteX122" fmla="*/ 4638271 w 4693698"/>
              <a:gd name="connsiteY122" fmla="*/ 5915025 h 6858000"/>
              <a:gd name="connsiteX123" fmla="*/ 4655067 w 4693698"/>
              <a:gd name="connsiteY123" fmla="*/ 5956300 h 6858000"/>
              <a:gd name="connsiteX124" fmla="*/ 4670184 w 4693698"/>
              <a:gd name="connsiteY124" fmla="*/ 6003925 h 6858000"/>
              <a:gd name="connsiteX125" fmla="*/ 4681941 w 4693698"/>
              <a:gd name="connsiteY125" fmla="*/ 6056312 h 6858000"/>
              <a:gd name="connsiteX126" fmla="*/ 4690339 w 4693698"/>
              <a:gd name="connsiteY126" fmla="*/ 6113462 h 6858000"/>
              <a:gd name="connsiteX127" fmla="*/ 4693698 w 4693698"/>
              <a:gd name="connsiteY127" fmla="*/ 6183312 h 6858000"/>
              <a:gd name="connsiteX128" fmla="*/ 4690339 w 4693698"/>
              <a:gd name="connsiteY128" fmla="*/ 6251575 h 6858000"/>
              <a:gd name="connsiteX129" fmla="*/ 4681941 w 4693698"/>
              <a:gd name="connsiteY129" fmla="*/ 6311900 h 6858000"/>
              <a:gd name="connsiteX130" fmla="*/ 4670184 w 4693698"/>
              <a:gd name="connsiteY130" fmla="*/ 6361112 h 6858000"/>
              <a:gd name="connsiteX131" fmla="*/ 4655067 w 4693698"/>
              <a:gd name="connsiteY131" fmla="*/ 6407150 h 6858000"/>
              <a:gd name="connsiteX132" fmla="*/ 4638271 w 4693698"/>
              <a:gd name="connsiteY132" fmla="*/ 6448425 h 6858000"/>
              <a:gd name="connsiteX133" fmla="*/ 4619796 w 4693698"/>
              <a:gd name="connsiteY133" fmla="*/ 6488112 h 6858000"/>
              <a:gd name="connsiteX134" fmla="*/ 4601320 w 4693698"/>
              <a:gd name="connsiteY134" fmla="*/ 6523037 h 6858000"/>
              <a:gd name="connsiteX135" fmla="*/ 4581165 w 4693698"/>
              <a:gd name="connsiteY135" fmla="*/ 6561137 h 6858000"/>
              <a:gd name="connsiteX136" fmla="*/ 4561010 w 4693698"/>
              <a:gd name="connsiteY136" fmla="*/ 6597650 h 6858000"/>
              <a:gd name="connsiteX137" fmla="*/ 4544214 w 4693698"/>
              <a:gd name="connsiteY137" fmla="*/ 6640512 h 6858000"/>
              <a:gd name="connsiteX138" fmla="*/ 4527418 w 4693698"/>
              <a:gd name="connsiteY138" fmla="*/ 6683375 h 6858000"/>
              <a:gd name="connsiteX139" fmla="*/ 4517340 w 4693698"/>
              <a:gd name="connsiteY139" fmla="*/ 6735762 h 6858000"/>
              <a:gd name="connsiteX140" fmla="*/ 4508943 w 4693698"/>
              <a:gd name="connsiteY140" fmla="*/ 6791325 h 6858000"/>
              <a:gd name="connsiteX141" fmla="*/ 4503903 w 4693698"/>
              <a:gd name="connsiteY141" fmla="*/ 6858000 h 6858000"/>
              <a:gd name="connsiteX142" fmla="*/ 1582057 w 4693698"/>
              <a:gd name="connsiteY142" fmla="*/ 6858000 h 6858000"/>
              <a:gd name="connsiteX143" fmla="*/ 420914 w 4693698"/>
              <a:gd name="connsiteY143" fmla="*/ 6858000 h 6858000"/>
              <a:gd name="connsiteX144" fmla="*/ 0 w 4693698"/>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693698" h="6858000">
                <a:moveTo>
                  <a:pt x="0" y="0"/>
                </a:moveTo>
                <a:lnTo>
                  <a:pt x="420914" y="0"/>
                </a:lnTo>
                <a:lnTo>
                  <a:pt x="1582057" y="0"/>
                </a:lnTo>
                <a:lnTo>
                  <a:pt x="4503903" y="0"/>
                </a:lnTo>
                <a:lnTo>
                  <a:pt x="4508943" y="66675"/>
                </a:lnTo>
                <a:lnTo>
                  <a:pt x="4517340" y="122237"/>
                </a:lnTo>
                <a:lnTo>
                  <a:pt x="4527418" y="174625"/>
                </a:lnTo>
                <a:lnTo>
                  <a:pt x="4544214" y="217487"/>
                </a:lnTo>
                <a:lnTo>
                  <a:pt x="4561010" y="260350"/>
                </a:lnTo>
                <a:lnTo>
                  <a:pt x="4581165" y="296862"/>
                </a:lnTo>
                <a:lnTo>
                  <a:pt x="4601320" y="334962"/>
                </a:lnTo>
                <a:lnTo>
                  <a:pt x="4619796" y="369887"/>
                </a:lnTo>
                <a:lnTo>
                  <a:pt x="4638271" y="409575"/>
                </a:lnTo>
                <a:lnTo>
                  <a:pt x="4655067" y="450850"/>
                </a:lnTo>
                <a:lnTo>
                  <a:pt x="4670184" y="496887"/>
                </a:lnTo>
                <a:lnTo>
                  <a:pt x="4681941" y="546100"/>
                </a:lnTo>
                <a:lnTo>
                  <a:pt x="4690339" y="606425"/>
                </a:lnTo>
                <a:lnTo>
                  <a:pt x="4693698" y="673100"/>
                </a:lnTo>
                <a:lnTo>
                  <a:pt x="4690339" y="744537"/>
                </a:lnTo>
                <a:lnTo>
                  <a:pt x="4681941" y="801687"/>
                </a:lnTo>
                <a:lnTo>
                  <a:pt x="4670184" y="854075"/>
                </a:lnTo>
                <a:lnTo>
                  <a:pt x="4655067" y="901700"/>
                </a:lnTo>
                <a:lnTo>
                  <a:pt x="4638271" y="942975"/>
                </a:lnTo>
                <a:lnTo>
                  <a:pt x="4618116" y="981075"/>
                </a:lnTo>
                <a:lnTo>
                  <a:pt x="4597961" y="1017587"/>
                </a:lnTo>
                <a:lnTo>
                  <a:pt x="4577806" y="1055687"/>
                </a:lnTo>
                <a:lnTo>
                  <a:pt x="4559330" y="1095375"/>
                </a:lnTo>
                <a:lnTo>
                  <a:pt x="4540854" y="1136650"/>
                </a:lnTo>
                <a:lnTo>
                  <a:pt x="4525739" y="1182687"/>
                </a:lnTo>
                <a:lnTo>
                  <a:pt x="4515661" y="1235075"/>
                </a:lnTo>
                <a:lnTo>
                  <a:pt x="4505583" y="1295400"/>
                </a:lnTo>
                <a:lnTo>
                  <a:pt x="4503903" y="1363662"/>
                </a:lnTo>
                <a:lnTo>
                  <a:pt x="4505583" y="1431925"/>
                </a:lnTo>
                <a:lnTo>
                  <a:pt x="4515661" y="1492250"/>
                </a:lnTo>
                <a:lnTo>
                  <a:pt x="4525739" y="1544637"/>
                </a:lnTo>
                <a:lnTo>
                  <a:pt x="4540854" y="1589087"/>
                </a:lnTo>
                <a:lnTo>
                  <a:pt x="4559330" y="1631950"/>
                </a:lnTo>
                <a:lnTo>
                  <a:pt x="4577806" y="1671637"/>
                </a:lnTo>
                <a:lnTo>
                  <a:pt x="4597961" y="1708150"/>
                </a:lnTo>
                <a:lnTo>
                  <a:pt x="4618116" y="1743075"/>
                </a:lnTo>
                <a:lnTo>
                  <a:pt x="4638271" y="1782762"/>
                </a:lnTo>
                <a:lnTo>
                  <a:pt x="4655067" y="1824037"/>
                </a:lnTo>
                <a:lnTo>
                  <a:pt x="4670184" y="1870075"/>
                </a:lnTo>
                <a:lnTo>
                  <a:pt x="4681941" y="1922462"/>
                </a:lnTo>
                <a:lnTo>
                  <a:pt x="4690339" y="1982787"/>
                </a:lnTo>
                <a:lnTo>
                  <a:pt x="4693698" y="2051050"/>
                </a:lnTo>
                <a:lnTo>
                  <a:pt x="4690339" y="2119312"/>
                </a:lnTo>
                <a:lnTo>
                  <a:pt x="4681941" y="2179637"/>
                </a:lnTo>
                <a:lnTo>
                  <a:pt x="4670184" y="2232025"/>
                </a:lnTo>
                <a:lnTo>
                  <a:pt x="4655067" y="2278062"/>
                </a:lnTo>
                <a:lnTo>
                  <a:pt x="4638271" y="2319337"/>
                </a:lnTo>
                <a:lnTo>
                  <a:pt x="4618116" y="2359025"/>
                </a:lnTo>
                <a:lnTo>
                  <a:pt x="4597961" y="2395537"/>
                </a:lnTo>
                <a:lnTo>
                  <a:pt x="4577806" y="2433637"/>
                </a:lnTo>
                <a:lnTo>
                  <a:pt x="4559330" y="2471737"/>
                </a:lnTo>
                <a:lnTo>
                  <a:pt x="4540854" y="2513012"/>
                </a:lnTo>
                <a:lnTo>
                  <a:pt x="4525739" y="2560637"/>
                </a:lnTo>
                <a:lnTo>
                  <a:pt x="4515661" y="2613025"/>
                </a:lnTo>
                <a:lnTo>
                  <a:pt x="4505583" y="2671762"/>
                </a:lnTo>
                <a:lnTo>
                  <a:pt x="4503903" y="2741612"/>
                </a:lnTo>
                <a:lnTo>
                  <a:pt x="4505583" y="2809875"/>
                </a:lnTo>
                <a:lnTo>
                  <a:pt x="4515661" y="2868612"/>
                </a:lnTo>
                <a:lnTo>
                  <a:pt x="4525739" y="2922587"/>
                </a:lnTo>
                <a:lnTo>
                  <a:pt x="4540854" y="2967037"/>
                </a:lnTo>
                <a:lnTo>
                  <a:pt x="4559330" y="3009900"/>
                </a:lnTo>
                <a:lnTo>
                  <a:pt x="4577806" y="3046412"/>
                </a:lnTo>
                <a:lnTo>
                  <a:pt x="4597961" y="3084512"/>
                </a:lnTo>
                <a:lnTo>
                  <a:pt x="4618116" y="3121025"/>
                </a:lnTo>
                <a:lnTo>
                  <a:pt x="4638271" y="3160712"/>
                </a:lnTo>
                <a:lnTo>
                  <a:pt x="4655067" y="3201987"/>
                </a:lnTo>
                <a:lnTo>
                  <a:pt x="4670184" y="3248025"/>
                </a:lnTo>
                <a:lnTo>
                  <a:pt x="4681941" y="3300412"/>
                </a:lnTo>
                <a:lnTo>
                  <a:pt x="4690339" y="3360737"/>
                </a:lnTo>
                <a:lnTo>
                  <a:pt x="4693698" y="3427412"/>
                </a:lnTo>
                <a:lnTo>
                  <a:pt x="4690339" y="3497262"/>
                </a:lnTo>
                <a:lnTo>
                  <a:pt x="4681941" y="3557587"/>
                </a:lnTo>
                <a:lnTo>
                  <a:pt x="4670184" y="3609975"/>
                </a:lnTo>
                <a:lnTo>
                  <a:pt x="4655067" y="3656012"/>
                </a:lnTo>
                <a:lnTo>
                  <a:pt x="4638271" y="3697287"/>
                </a:lnTo>
                <a:lnTo>
                  <a:pt x="4618116" y="3736975"/>
                </a:lnTo>
                <a:lnTo>
                  <a:pt x="4577806" y="3811587"/>
                </a:lnTo>
                <a:lnTo>
                  <a:pt x="4559330" y="3848100"/>
                </a:lnTo>
                <a:lnTo>
                  <a:pt x="4540854" y="3890962"/>
                </a:lnTo>
                <a:lnTo>
                  <a:pt x="4525739" y="3935412"/>
                </a:lnTo>
                <a:lnTo>
                  <a:pt x="4515661" y="3987800"/>
                </a:lnTo>
                <a:lnTo>
                  <a:pt x="4505583" y="4048125"/>
                </a:lnTo>
                <a:lnTo>
                  <a:pt x="4503903" y="4116387"/>
                </a:lnTo>
                <a:lnTo>
                  <a:pt x="4505583" y="4186237"/>
                </a:lnTo>
                <a:lnTo>
                  <a:pt x="4515661" y="4244975"/>
                </a:lnTo>
                <a:lnTo>
                  <a:pt x="4525739" y="4297362"/>
                </a:lnTo>
                <a:lnTo>
                  <a:pt x="4540854" y="4343400"/>
                </a:lnTo>
                <a:lnTo>
                  <a:pt x="4559330" y="4386262"/>
                </a:lnTo>
                <a:lnTo>
                  <a:pt x="4577806" y="4424362"/>
                </a:lnTo>
                <a:lnTo>
                  <a:pt x="4618116" y="4498975"/>
                </a:lnTo>
                <a:lnTo>
                  <a:pt x="4638271" y="4537075"/>
                </a:lnTo>
                <a:lnTo>
                  <a:pt x="4655067" y="4579937"/>
                </a:lnTo>
                <a:lnTo>
                  <a:pt x="4670184" y="4625975"/>
                </a:lnTo>
                <a:lnTo>
                  <a:pt x="4681941" y="4678362"/>
                </a:lnTo>
                <a:lnTo>
                  <a:pt x="4690339" y="4738687"/>
                </a:lnTo>
                <a:lnTo>
                  <a:pt x="4693698" y="4806950"/>
                </a:lnTo>
                <a:lnTo>
                  <a:pt x="4690339" y="4875212"/>
                </a:lnTo>
                <a:lnTo>
                  <a:pt x="4681941" y="4935537"/>
                </a:lnTo>
                <a:lnTo>
                  <a:pt x="4670184" y="4987925"/>
                </a:lnTo>
                <a:lnTo>
                  <a:pt x="4655067" y="5033962"/>
                </a:lnTo>
                <a:lnTo>
                  <a:pt x="4638271" y="5075237"/>
                </a:lnTo>
                <a:lnTo>
                  <a:pt x="4618116" y="5114925"/>
                </a:lnTo>
                <a:lnTo>
                  <a:pt x="4597961" y="5149850"/>
                </a:lnTo>
                <a:lnTo>
                  <a:pt x="4577806" y="5186362"/>
                </a:lnTo>
                <a:lnTo>
                  <a:pt x="4559330" y="5226050"/>
                </a:lnTo>
                <a:lnTo>
                  <a:pt x="4540854" y="5268912"/>
                </a:lnTo>
                <a:lnTo>
                  <a:pt x="4525739" y="5313362"/>
                </a:lnTo>
                <a:lnTo>
                  <a:pt x="4515661" y="5365750"/>
                </a:lnTo>
                <a:lnTo>
                  <a:pt x="4505583" y="5426075"/>
                </a:lnTo>
                <a:lnTo>
                  <a:pt x="4503903" y="5494337"/>
                </a:lnTo>
                <a:lnTo>
                  <a:pt x="4505583" y="5562600"/>
                </a:lnTo>
                <a:lnTo>
                  <a:pt x="4515661" y="5622925"/>
                </a:lnTo>
                <a:lnTo>
                  <a:pt x="4525739" y="5675312"/>
                </a:lnTo>
                <a:lnTo>
                  <a:pt x="4540854" y="5721350"/>
                </a:lnTo>
                <a:lnTo>
                  <a:pt x="4559330" y="5762625"/>
                </a:lnTo>
                <a:lnTo>
                  <a:pt x="4577806" y="5802312"/>
                </a:lnTo>
                <a:lnTo>
                  <a:pt x="4597961" y="5840412"/>
                </a:lnTo>
                <a:lnTo>
                  <a:pt x="4618116" y="5876925"/>
                </a:lnTo>
                <a:lnTo>
                  <a:pt x="4638271" y="5915025"/>
                </a:lnTo>
                <a:lnTo>
                  <a:pt x="4655067" y="5956300"/>
                </a:lnTo>
                <a:lnTo>
                  <a:pt x="4670184" y="6003925"/>
                </a:lnTo>
                <a:lnTo>
                  <a:pt x="4681941" y="6056312"/>
                </a:lnTo>
                <a:lnTo>
                  <a:pt x="4690339" y="6113462"/>
                </a:lnTo>
                <a:lnTo>
                  <a:pt x="4693698" y="6183312"/>
                </a:lnTo>
                <a:lnTo>
                  <a:pt x="4690339" y="6251575"/>
                </a:lnTo>
                <a:lnTo>
                  <a:pt x="4681941" y="6311900"/>
                </a:lnTo>
                <a:lnTo>
                  <a:pt x="4670184" y="6361112"/>
                </a:lnTo>
                <a:lnTo>
                  <a:pt x="4655067" y="6407150"/>
                </a:lnTo>
                <a:lnTo>
                  <a:pt x="4638271" y="6448425"/>
                </a:lnTo>
                <a:lnTo>
                  <a:pt x="4619796" y="6488112"/>
                </a:lnTo>
                <a:lnTo>
                  <a:pt x="4601320" y="6523037"/>
                </a:lnTo>
                <a:lnTo>
                  <a:pt x="4581165" y="6561137"/>
                </a:lnTo>
                <a:lnTo>
                  <a:pt x="4561010" y="6597650"/>
                </a:lnTo>
                <a:lnTo>
                  <a:pt x="4544214" y="6640512"/>
                </a:lnTo>
                <a:lnTo>
                  <a:pt x="4527418" y="6683375"/>
                </a:lnTo>
                <a:lnTo>
                  <a:pt x="4517340" y="6735762"/>
                </a:lnTo>
                <a:lnTo>
                  <a:pt x="4508943" y="6791325"/>
                </a:lnTo>
                <a:lnTo>
                  <a:pt x="4503903" y="6858000"/>
                </a:lnTo>
                <a:lnTo>
                  <a:pt x="1582057" y="6858000"/>
                </a:lnTo>
                <a:lnTo>
                  <a:pt x="420914" y="6858000"/>
                </a:lnTo>
                <a:lnTo>
                  <a:pt x="0" y="6858000"/>
                </a:lnTo>
                <a:close/>
              </a:path>
            </a:pathLst>
          </a:custGeom>
          <a:solidFill>
            <a:schemeClr val="tx1"/>
          </a:solidFill>
          <a:ln w="0">
            <a:noFill/>
            <a:prstDash val="solid"/>
            <a:round/>
            <a:headEnd/>
            <a:tailEnd/>
          </a:ln>
        </p:spPr>
        <p:txBody>
          <a:bodyPr wrap="square">
            <a:noAutofit/>
          </a:bodyPr>
          <a:lstStyle/>
          <a:p>
            <a:endParaRPr lang="en-US" dirty="0"/>
          </a:p>
        </p:txBody>
      </p:sp>
      <p:sp>
        <p:nvSpPr>
          <p:cNvPr id="141" name="Freeform: Shape 140">
            <a:extLst>
              <a:ext uri="{FF2B5EF4-FFF2-40B4-BE49-F238E27FC236}">
                <a16:creationId xmlns:a16="http://schemas.microsoft.com/office/drawing/2014/main" id="{4B9FAFB2-BEB5-4848-8018-BCAD99E2E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838076" cy="6858000"/>
          </a:xfrm>
          <a:custGeom>
            <a:avLst/>
            <a:gdLst>
              <a:gd name="connsiteX0" fmla="*/ 4838076 w 4838076"/>
              <a:gd name="connsiteY0" fmla="*/ 0 h 6858000"/>
              <a:gd name="connsiteX1" fmla="*/ 4417162 w 4838076"/>
              <a:gd name="connsiteY1" fmla="*/ 0 h 6858000"/>
              <a:gd name="connsiteX2" fmla="*/ 3459219 w 4838076"/>
              <a:gd name="connsiteY2" fmla="*/ 0 h 6858000"/>
              <a:gd name="connsiteX3" fmla="*/ 334174 w 4838076"/>
              <a:gd name="connsiteY3" fmla="*/ 0 h 6858000"/>
              <a:gd name="connsiteX4" fmla="*/ 334173 w 4838076"/>
              <a:gd name="connsiteY4" fmla="*/ 0 h 6858000"/>
              <a:gd name="connsiteX5" fmla="*/ 189795 w 4838076"/>
              <a:gd name="connsiteY5" fmla="*/ 0 h 6858000"/>
              <a:gd name="connsiteX6" fmla="*/ 184756 w 4838076"/>
              <a:gd name="connsiteY6" fmla="*/ 66675 h 6858000"/>
              <a:gd name="connsiteX7" fmla="*/ 176358 w 4838076"/>
              <a:gd name="connsiteY7" fmla="*/ 122237 h 6858000"/>
              <a:gd name="connsiteX8" fmla="*/ 166281 w 4838076"/>
              <a:gd name="connsiteY8" fmla="*/ 174625 h 6858000"/>
              <a:gd name="connsiteX9" fmla="*/ 149485 w 4838076"/>
              <a:gd name="connsiteY9" fmla="*/ 217487 h 6858000"/>
              <a:gd name="connsiteX10" fmla="*/ 132689 w 4838076"/>
              <a:gd name="connsiteY10" fmla="*/ 260350 h 6858000"/>
              <a:gd name="connsiteX11" fmla="*/ 112534 w 4838076"/>
              <a:gd name="connsiteY11" fmla="*/ 296862 h 6858000"/>
              <a:gd name="connsiteX12" fmla="*/ 92379 w 4838076"/>
              <a:gd name="connsiteY12" fmla="*/ 334962 h 6858000"/>
              <a:gd name="connsiteX13" fmla="*/ 73903 w 4838076"/>
              <a:gd name="connsiteY13" fmla="*/ 369887 h 6858000"/>
              <a:gd name="connsiteX14" fmla="*/ 55427 w 4838076"/>
              <a:gd name="connsiteY14" fmla="*/ 409575 h 6858000"/>
              <a:gd name="connsiteX15" fmla="*/ 38632 w 4838076"/>
              <a:gd name="connsiteY15" fmla="*/ 450850 h 6858000"/>
              <a:gd name="connsiteX16" fmla="*/ 23515 w 4838076"/>
              <a:gd name="connsiteY16" fmla="*/ 496887 h 6858000"/>
              <a:gd name="connsiteX17" fmla="*/ 11758 w 4838076"/>
              <a:gd name="connsiteY17" fmla="*/ 546100 h 6858000"/>
              <a:gd name="connsiteX18" fmla="*/ 3359 w 4838076"/>
              <a:gd name="connsiteY18" fmla="*/ 606425 h 6858000"/>
              <a:gd name="connsiteX19" fmla="*/ 0 w 4838076"/>
              <a:gd name="connsiteY19" fmla="*/ 673100 h 6858000"/>
              <a:gd name="connsiteX20" fmla="*/ 3359 w 4838076"/>
              <a:gd name="connsiteY20" fmla="*/ 744537 h 6858000"/>
              <a:gd name="connsiteX21" fmla="*/ 11758 w 4838076"/>
              <a:gd name="connsiteY21" fmla="*/ 801687 h 6858000"/>
              <a:gd name="connsiteX22" fmla="*/ 23515 w 4838076"/>
              <a:gd name="connsiteY22" fmla="*/ 854075 h 6858000"/>
              <a:gd name="connsiteX23" fmla="*/ 38632 w 4838076"/>
              <a:gd name="connsiteY23" fmla="*/ 901700 h 6858000"/>
              <a:gd name="connsiteX24" fmla="*/ 55427 w 4838076"/>
              <a:gd name="connsiteY24" fmla="*/ 942975 h 6858000"/>
              <a:gd name="connsiteX25" fmla="*/ 75583 w 4838076"/>
              <a:gd name="connsiteY25" fmla="*/ 981075 h 6858000"/>
              <a:gd name="connsiteX26" fmla="*/ 95738 w 4838076"/>
              <a:gd name="connsiteY26" fmla="*/ 1017587 h 6858000"/>
              <a:gd name="connsiteX27" fmla="*/ 115893 w 4838076"/>
              <a:gd name="connsiteY27" fmla="*/ 1055687 h 6858000"/>
              <a:gd name="connsiteX28" fmla="*/ 134368 w 4838076"/>
              <a:gd name="connsiteY28" fmla="*/ 1095375 h 6858000"/>
              <a:gd name="connsiteX29" fmla="*/ 152844 w 4838076"/>
              <a:gd name="connsiteY29" fmla="*/ 1136650 h 6858000"/>
              <a:gd name="connsiteX30" fmla="*/ 167960 w 4838076"/>
              <a:gd name="connsiteY30" fmla="*/ 1182687 h 6858000"/>
              <a:gd name="connsiteX31" fmla="*/ 178038 w 4838076"/>
              <a:gd name="connsiteY31" fmla="*/ 1235075 h 6858000"/>
              <a:gd name="connsiteX32" fmla="*/ 188115 w 4838076"/>
              <a:gd name="connsiteY32" fmla="*/ 1295400 h 6858000"/>
              <a:gd name="connsiteX33" fmla="*/ 189795 w 4838076"/>
              <a:gd name="connsiteY33" fmla="*/ 1363662 h 6858000"/>
              <a:gd name="connsiteX34" fmla="*/ 188115 w 4838076"/>
              <a:gd name="connsiteY34" fmla="*/ 1431925 h 6858000"/>
              <a:gd name="connsiteX35" fmla="*/ 178038 w 4838076"/>
              <a:gd name="connsiteY35" fmla="*/ 1492250 h 6858000"/>
              <a:gd name="connsiteX36" fmla="*/ 167960 w 4838076"/>
              <a:gd name="connsiteY36" fmla="*/ 1544637 h 6858000"/>
              <a:gd name="connsiteX37" fmla="*/ 152844 w 4838076"/>
              <a:gd name="connsiteY37" fmla="*/ 1589087 h 6858000"/>
              <a:gd name="connsiteX38" fmla="*/ 134368 w 4838076"/>
              <a:gd name="connsiteY38" fmla="*/ 1631950 h 6858000"/>
              <a:gd name="connsiteX39" fmla="*/ 115893 w 4838076"/>
              <a:gd name="connsiteY39" fmla="*/ 1671637 h 6858000"/>
              <a:gd name="connsiteX40" fmla="*/ 95738 w 4838076"/>
              <a:gd name="connsiteY40" fmla="*/ 1708150 h 6858000"/>
              <a:gd name="connsiteX41" fmla="*/ 75583 w 4838076"/>
              <a:gd name="connsiteY41" fmla="*/ 1743075 h 6858000"/>
              <a:gd name="connsiteX42" fmla="*/ 55427 w 4838076"/>
              <a:gd name="connsiteY42" fmla="*/ 1782762 h 6858000"/>
              <a:gd name="connsiteX43" fmla="*/ 38632 w 4838076"/>
              <a:gd name="connsiteY43" fmla="*/ 1824037 h 6858000"/>
              <a:gd name="connsiteX44" fmla="*/ 23515 w 4838076"/>
              <a:gd name="connsiteY44" fmla="*/ 1870075 h 6858000"/>
              <a:gd name="connsiteX45" fmla="*/ 11758 w 4838076"/>
              <a:gd name="connsiteY45" fmla="*/ 1922462 h 6858000"/>
              <a:gd name="connsiteX46" fmla="*/ 3359 w 4838076"/>
              <a:gd name="connsiteY46" fmla="*/ 1982787 h 6858000"/>
              <a:gd name="connsiteX47" fmla="*/ 0 w 4838076"/>
              <a:gd name="connsiteY47" fmla="*/ 2051050 h 6858000"/>
              <a:gd name="connsiteX48" fmla="*/ 3359 w 4838076"/>
              <a:gd name="connsiteY48" fmla="*/ 2119312 h 6858000"/>
              <a:gd name="connsiteX49" fmla="*/ 11758 w 4838076"/>
              <a:gd name="connsiteY49" fmla="*/ 2179637 h 6858000"/>
              <a:gd name="connsiteX50" fmla="*/ 23515 w 4838076"/>
              <a:gd name="connsiteY50" fmla="*/ 2232025 h 6858000"/>
              <a:gd name="connsiteX51" fmla="*/ 38632 w 4838076"/>
              <a:gd name="connsiteY51" fmla="*/ 2278062 h 6858000"/>
              <a:gd name="connsiteX52" fmla="*/ 55427 w 4838076"/>
              <a:gd name="connsiteY52" fmla="*/ 2319337 h 6858000"/>
              <a:gd name="connsiteX53" fmla="*/ 75583 w 4838076"/>
              <a:gd name="connsiteY53" fmla="*/ 2359025 h 6858000"/>
              <a:gd name="connsiteX54" fmla="*/ 95738 w 4838076"/>
              <a:gd name="connsiteY54" fmla="*/ 2395537 h 6858000"/>
              <a:gd name="connsiteX55" fmla="*/ 115893 w 4838076"/>
              <a:gd name="connsiteY55" fmla="*/ 2433637 h 6858000"/>
              <a:gd name="connsiteX56" fmla="*/ 134368 w 4838076"/>
              <a:gd name="connsiteY56" fmla="*/ 2471737 h 6858000"/>
              <a:gd name="connsiteX57" fmla="*/ 152844 w 4838076"/>
              <a:gd name="connsiteY57" fmla="*/ 2513012 h 6858000"/>
              <a:gd name="connsiteX58" fmla="*/ 167960 w 4838076"/>
              <a:gd name="connsiteY58" fmla="*/ 2560637 h 6858000"/>
              <a:gd name="connsiteX59" fmla="*/ 178038 w 4838076"/>
              <a:gd name="connsiteY59" fmla="*/ 2613025 h 6858000"/>
              <a:gd name="connsiteX60" fmla="*/ 188115 w 4838076"/>
              <a:gd name="connsiteY60" fmla="*/ 2671762 h 6858000"/>
              <a:gd name="connsiteX61" fmla="*/ 189795 w 4838076"/>
              <a:gd name="connsiteY61" fmla="*/ 2741612 h 6858000"/>
              <a:gd name="connsiteX62" fmla="*/ 188115 w 4838076"/>
              <a:gd name="connsiteY62" fmla="*/ 2809875 h 6858000"/>
              <a:gd name="connsiteX63" fmla="*/ 178038 w 4838076"/>
              <a:gd name="connsiteY63" fmla="*/ 2868612 h 6858000"/>
              <a:gd name="connsiteX64" fmla="*/ 167960 w 4838076"/>
              <a:gd name="connsiteY64" fmla="*/ 2922587 h 6858000"/>
              <a:gd name="connsiteX65" fmla="*/ 152844 w 4838076"/>
              <a:gd name="connsiteY65" fmla="*/ 2967037 h 6858000"/>
              <a:gd name="connsiteX66" fmla="*/ 134368 w 4838076"/>
              <a:gd name="connsiteY66" fmla="*/ 3009900 h 6858000"/>
              <a:gd name="connsiteX67" fmla="*/ 115893 w 4838076"/>
              <a:gd name="connsiteY67" fmla="*/ 3046412 h 6858000"/>
              <a:gd name="connsiteX68" fmla="*/ 95738 w 4838076"/>
              <a:gd name="connsiteY68" fmla="*/ 3084512 h 6858000"/>
              <a:gd name="connsiteX69" fmla="*/ 75583 w 4838076"/>
              <a:gd name="connsiteY69" fmla="*/ 3121025 h 6858000"/>
              <a:gd name="connsiteX70" fmla="*/ 55427 w 4838076"/>
              <a:gd name="connsiteY70" fmla="*/ 3160712 h 6858000"/>
              <a:gd name="connsiteX71" fmla="*/ 38632 w 4838076"/>
              <a:gd name="connsiteY71" fmla="*/ 3201987 h 6858000"/>
              <a:gd name="connsiteX72" fmla="*/ 23515 w 4838076"/>
              <a:gd name="connsiteY72" fmla="*/ 3248025 h 6858000"/>
              <a:gd name="connsiteX73" fmla="*/ 11758 w 4838076"/>
              <a:gd name="connsiteY73" fmla="*/ 3300412 h 6858000"/>
              <a:gd name="connsiteX74" fmla="*/ 3359 w 4838076"/>
              <a:gd name="connsiteY74" fmla="*/ 3360737 h 6858000"/>
              <a:gd name="connsiteX75" fmla="*/ 0 w 4838076"/>
              <a:gd name="connsiteY75" fmla="*/ 3427412 h 6858000"/>
              <a:gd name="connsiteX76" fmla="*/ 3359 w 4838076"/>
              <a:gd name="connsiteY76" fmla="*/ 3497262 h 6858000"/>
              <a:gd name="connsiteX77" fmla="*/ 11758 w 4838076"/>
              <a:gd name="connsiteY77" fmla="*/ 3557587 h 6858000"/>
              <a:gd name="connsiteX78" fmla="*/ 23515 w 4838076"/>
              <a:gd name="connsiteY78" fmla="*/ 3609975 h 6858000"/>
              <a:gd name="connsiteX79" fmla="*/ 38632 w 4838076"/>
              <a:gd name="connsiteY79" fmla="*/ 3656012 h 6858000"/>
              <a:gd name="connsiteX80" fmla="*/ 55427 w 4838076"/>
              <a:gd name="connsiteY80" fmla="*/ 3697287 h 6858000"/>
              <a:gd name="connsiteX81" fmla="*/ 75583 w 4838076"/>
              <a:gd name="connsiteY81" fmla="*/ 3736975 h 6858000"/>
              <a:gd name="connsiteX82" fmla="*/ 115893 w 4838076"/>
              <a:gd name="connsiteY82" fmla="*/ 3811587 h 6858000"/>
              <a:gd name="connsiteX83" fmla="*/ 134368 w 4838076"/>
              <a:gd name="connsiteY83" fmla="*/ 3848100 h 6858000"/>
              <a:gd name="connsiteX84" fmla="*/ 152844 w 4838076"/>
              <a:gd name="connsiteY84" fmla="*/ 3890962 h 6858000"/>
              <a:gd name="connsiteX85" fmla="*/ 167960 w 4838076"/>
              <a:gd name="connsiteY85" fmla="*/ 3935412 h 6858000"/>
              <a:gd name="connsiteX86" fmla="*/ 178038 w 4838076"/>
              <a:gd name="connsiteY86" fmla="*/ 3987800 h 6858000"/>
              <a:gd name="connsiteX87" fmla="*/ 188115 w 4838076"/>
              <a:gd name="connsiteY87" fmla="*/ 4048125 h 6858000"/>
              <a:gd name="connsiteX88" fmla="*/ 189795 w 4838076"/>
              <a:gd name="connsiteY88" fmla="*/ 4116387 h 6858000"/>
              <a:gd name="connsiteX89" fmla="*/ 188115 w 4838076"/>
              <a:gd name="connsiteY89" fmla="*/ 4186237 h 6858000"/>
              <a:gd name="connsiteX90" fmla="*/ 178038 w 4838076"/>
              <a:gd name="connsiteY90" fmla="*/ 4244975 h 6858000"/>
              <a:gd name="connsiteX91" fmla="*/ 167960 w 4838076"/>
              <a:gd name="connsiteY91" fmla="*/ 4297362 h 6858000"/>
              <a:gd name="connsiteX92" fmla="*/ 152844 w 4838076"/>
              <a:gd name="connsiteY92" fmla="*/ 4343400 h 6858000"/>
              <a:gd name="connsiteX93" fmla="*/ 134368 w 4838076"/>
              <a:gd name="connsiteY93" fmla="*/ 4386262 h 6858000"/>
              <a:gd name="connsiteX94" fmla="*/ 115893 w 4838076"/>
              <a:gd name="connsiteY94" fmla="*/ 4424362 h 6858000"/>
              <a:gd name="connsiteX95" fmla="*/ 75583 w 4838076"/>
              <a:gd name="connsiteY95" fmla="*/ 4498975 h 6858000"/>
              <a:gd name="connsiteX96" fmla="*/ 55427 w 4838076"/>
              <a:gd name="connsiteY96" fmla="*/ 4537075 h 6858000"/>
              <a:gd name="connsiteX97" fmla="*/ 38632 w 4838076"/>
              <a:gd name="connsiteY97" fmla="*/ 4579937 h 6858000"/>
              <a:gd name="connsiteX98" fmla="*/ 23515 w 4838076"/>
              <a:gd name="connsiteY98" fmla="*/ 4625975 h 6858000"/>
              <a:gd name="connsiteX99" fmla="*/ 11758 w 4838076"/>
              <a:gd name="connsiteY99" fmla="*/ 4678362 h 6858000"/>
              <a:gd name="connsiteX100" fmla="*/ 3359 w 4838076"/>
              <a:gd name="connsiteY100" fmla="*/ 4738687 h 6858000"/>
              <a:gd name="connsiteX101" fmla="*/ 0 w 4838076"/>
              <a:gd name="connsiteY101" fmla="*/ 4806950 h 6858000"/>
              <a:gd name="connsiteX102" fmla="*/ 3359 w 4838076"/>
              <a:gd name="connsiteY102" fmla="*/ 4875212 h 6858000"/>
              <a:gd name="connsiteX103" fmla="*/ 11758 w 4838076"/>
              <a:gd name="connsiteY103" fmla="*/ 4935537 h 6858000"/>
              <a:gd name="connsiteX104" fmla="*/ 23515 w 4838076"/>
              <a:gd name="connsiteY104" fmla="*/ 4987925 h 6858000"/>
              <a:gd name="connsiteX105" fmla="*/ 38632 w 4838076"/>
              <a:gd name="connsiteY105" fmla="*/ 5033962 h 6858000"/>
              <a:gd name="connsiteX106" fmla="*/ 55427 w 4838076"/>
              <a:gd name="connsiteY106" fmla="*/ 5075237 h 6858000"/>
              <a:gd name="connsiteX107" fmla="*/ 75583 w 4838076"/>
              <a:gd name="connsiteY107" fmla="*/ 5114925 h 6858000"/>
              <a:gd name="connsiteX108" fmla="*/ 95738 w 4838076"/>
              <a:gd name="connsiteY108" fmla="*/ 5149850 h 6858000"/>
              <a:gd name="connsiteX109" fmla="*/ 115893 w 4838076"/>
              <a:gd name="connsiteY109" fmla="*/ 5186362 h 6858000"/>
              <a:gd name="connsiteX110" fmla="*/ 134368 w 4838076"/>
              <a:gd name="connsiteY110" fmla="*/ 5226050 h 6858000"/>
              <a:gd name="connsiteX111" fmla="*/ 152844 w 4838076"/>
              <a:gd name="connsiteY111" fmla="*/ 5268912 h 6858000"/>
              <a:gd name="connsiteX112" fmla="*/ 167960 w 4838076"/>
              <a:gd name="connsiteY112" fmla="*/ 5313362 h 6858000"/>
              <a:gd name="connsiteX113" fmla="*/ 178038 w 4838076"/>
              <a:gd name="connsiteY113" fmla="*/ 5365750 h 6858000"/>
              <a:gd name="connsiteX114" fmla="*/ 188115 w 4838076"/>
              <a:gd name="connsiteY114" fmla="*/ 5426075 h 6858000"/>
              <a:gd name="connsiteX115" fmla="*/ 189795 w 4838076"/>
              <a:gd name="connsiteY115" fmla="*/ 5494337 h 6858000"/>
              <a:gd name="connsiteX116" fmla="*/ 188115 w 4838076"/>
              <a:gd name="connsiteY116" fmla="*/ 5562600 h 6858000"/>
              <a:gd name="connsiteX117" fmla="*/ 178038 w 4838076"/>
              <a:gd name="connsiteY117" fmla="*/ 5622925 h 6858000"/>
              <a:gd name="connsiteX118" fmla="*/ 167960 w 4838076"/>
              <a:gd name="connsiteY118" fmla="*/ 5675312 h 6858000"/>
              <a:gd name="connsiteX119" fmla="*/ 152844 w 4838076"/>
              <a:gd name="connsiteY119" fmla="*/ 5721350 h 6858000"/>
              <a:gd name="connsiteX120" fmla="*/ 134368 w 4838076"/>
              <a:gd name="connsiteY120" fmla="*/ 5762625 h 6858000"/>
              <a:gd name="connsiteX121" fmla="*/ 115893 w 4838076"/>
              <a:gd name="connsiteY121" fmla="*/ 5802312 h 6858000"/>
              <a:gd name="connsiteX122" fmla="*/ 95738 w 4838076"/>
              <a:gd name="connsiteY122" fmla="*/ 5840412 h 6858000"/>
              <a:gd name="connsiteX123" fmla="*/ 75583 w 4838076"/>
              <a:gd name="connsiteY123" fmla="*/ 5876925 h 6858000"/>
              <a:gd name="connsiteX124" fmla="*/ 55427 w 4838076"/>
              <a:gd name="connsiteY124" fmla="*/ 5915025 h 6858000"/>
              <a:gd name="connsiteX125" fmla="*/ 38632 w 4838076"/>
              <a:gd name="connsiteY125" fmla="*/ 5956300 h 6858000"/>
              <a:gd name="connsiteX126" fmla="*/ 23515 w 4838076"/>
              <a:gd name="connsiteY126" fmla="*/ 6003925 h 6858000"/>
              <a:gd name="connsiteX127" fmla="*/ 11758 w 4838076"/>
              <a:gd name="connsiteY127" fmla="*/ 6056312 h 6858000"/>
              <a:gd name="connsiteX128" fmla="*/ 3359 w 4838076"/>
              <a:gd name="connsiteY128" fmla="*/ 6113462 h 6858000"/>
              <a:gd name="connsiteX129" fmla="*/ 0 w 4838076"/>
              <a:gd name="connsiteY129" fmla="*/ 6183312 h 6858000"/>
              <a:gd name="connsiteX130" fmla="*/ 3359 w 4838076"/>
              <a:gd name="connsiteY130" fmla="*/ 6251575 h 6858000"/>
              <a:gd name="connsiteX131" fmla="*/ 11758 w 4838076"/>
              <a:gd name="connsiteY131" fmla="*/ 6311900 h 6858000"/>
              <a:gd name="connsiteX132" fmla="*/ 23515 w 4838076"/>
              <a:gd name="connsiteY132" fmla="*/ 6361112 h 6858000"/>
              <a:gd name="connsiteX133" fmla="*/ 38632 w 4838076"/>
              <a:gd name="connsiteY133" fmla="*/ 6407150 h 6858000"/>
              <a:gd name="connsiteX134" fmla="*/ 55427 w 4838076"/>
              <a:gd name="connsiteY134" fmla="*/ 6448425 h 6858000"/>
              <a:gd name="connsiteX135" fmla="*/ 73903 w 4838076"/>
              <a:gd name="connsiteY135" fmla="*/ 6488112 h 6858000"/>
              <a:gd name="connsiteX136" fmla="*/ 92379 w 4838076"/>
              <a:gd name="connsiteY136" fmla="*/ 6523037 h 6858000"/>
              <a:gd name="connsiteX137" fmla="*/ 112534 w 4838076"/>
              <a:gd name="connsiteY137" fmla="*/ 6561137 h 6858000"/>
              <a:gd name="connsiteX138" fmla="*/ 132689 w 4838076"/>
              <a:gd name="connsiteY138" fmla="*/ 6597650 h 6858000"/>
              <a:gd name="connsiteX139" fmla="*/ 149485 w 4838076"/>
              <a:gd name="connsiteY139" fmla="*/ 6640512 h 6858000"/>
              <a:gd name="connsiteX140" fmla="*/ 166281 w 4838076"/>
              <a:gd name="connsiteY140" fmla="*/ 6683375 h 6858000"/>
              <a:gd name="connsiteX141" fmla="*/ 176358 w 4838076"/>
              <a:gd name="connsiteY141" fmla="*/ 6735762 h 6858000"/>
              <a:gd name="connsiteX142" fmla="*/ 184756 w 4838076"/>
              <a:gd name="connsiteY142" fmla="*/ 6791325 h 6858000"/>
              <a:gd name="connsiteX143" fmla="*/ 189795 w 4838076"/>
              <a:gd name="connsiteY143" fmla="*/ 6858000 h 6858000"/>
              <a:gd name="connsiteX144" fmla="*/ 334173 w 4838076"/>
              <a:gd name="connsiteY144" fmla="*/ 6858000 h 6858000"/>
              <a:gd name="connsiteX145" fmla="*/ 334174 w 4838076"/>
              <a:gd name="connsiteY145" fmla="*/ 6858000 h 6858000"/>
              <a:gd name="connsiteX146" fmla="*/ 3459219 w 4838076"/>
              <a:gd name="connsiteY146" fmla="*/ 6858000 h 6858000"/>
              <a:gd name="connsiteX147" fmla="*/ 4417162 w 4838076"/>
              <a:gd name="connsiteY147" fmla="*/ 6858000 h 6858000"/>
              <a:gd name="connsiteX148" fmla="*/ 4838076 w 4838076"/>
              <a:gd name="connsiteY14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4838076" h="6858000">
                <a:moveTo>
                  <a:pt x="4838076" y="0"/>
                </a:moveTo>
                <a:lnTo>
                  <a:pt x="4417162" y="0"/>
                </a:lnTo>
                <a:lnTo>
                  <a:pt x="3459219" y="0"/>
                </a:ln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3459219" y="6858000"/>
                </a:lnTo>
                <a:lnTo>
                  <a:pt x="4417162" y="6858000"/>
                </a:lnTo>
                <a:lnTo>
                  <a:pt x="4838076"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Başlık 1">
            <a:extLst>
              <a:ext uri="{FF2B5EF4-FFF2-40B4-BE49-F238E27FC236}">
                <a16:creationId xmlns:a16="http://schemas.microsoft.com/office/drawing/2014/main" id="{DE94BD99-17A6-4A27-B0B4-2796EA2C8AB4}"/>
              </a:ext>
            </a:extLst>
          </p:cNvPr>
          <p:cNvSpPr>
            <a:spLocks noGrp="1"/>
          </p:cNvSpPr>
          <p:nvPr>
            <p:ph type="title"/>
          </p:nvPr>
        </p:nvSpPr>
        <p:spPr>
          <a:xfrm>
            <a:off x="765051" y="662400"/>
            <a:ext cx="3384000" cy="1492132"/>
          </a:xfrm>
        </p:spPr>
        <p:txBody>
          <a:bodyPr anchor="t">
            <a:normAutofit/>
          </a:bodyPr>
          <a:lstStyle/>
          <a:p>
            <a:r>
              <a:rPr lang="tr-TR" sz="3100" b="1" dirty="0">
                <a:solidFill>
                  <a:schemeClr val="bg1"/>
                </a:solidFill>
              </a:rPr>
              <a:t>Oktay Sinanoğlu’nun Çalışmaları	</a:t>
            </a:r>
            <a:r>
              <a:rPr lang="tr-TR" sz="3100" dirty="0">
                <a:solidFill>
                  <a:schemeClr val="bg1"/>
                </a:solidFill>
              </a:rPr>
              <a:t>	</a:t>
            </a:r>
          </a:p>
        </p:txBody>
      </p:sp>
      <p:sp>
        <p:nvSpPr>
          <p:cNvPr id="3" name="İçerik Yer Tutucusu 2">
            <a:extLst>
              <a:ext uri="{FF2B5EF4-FFF2-40B4-BE49-F238E27FC236}">
                <a16:creationId xmlns:a16="http://schemas.microsoft.com/office/drawing/2014/main" id="{B85031CE-830E-411A-86C7-0333DF743EFF}"/>
              </a:ext>
            </a:extLst>
          </p:cNvPr>
          <p:cNvSpPr>
            <a:spLocks noGrp="1"/>
          </p:cNvSpPr>
          <p:nvPr>
            <p:ph idx="1"/>
          </p:nvPr>
        </p:nvSpPr>
        <p:spPr>
          <a:xfrm>
            <a:off x="765051" y="2286000"/>
            <a:ext cx="3384000" cy="3844800"/>
          </a:xfrm>
        </p:spPr>
        <p:txBody>
          <a:bodyPr>
            <a:normAutofit/>
          </a:bodyPr>
          <a:lstStyle/>
          <a:p>
            <a:pPr marL="0" indent="0">
              <a:buNone/>
            </a:pPr>
            <a:r>
              <a:rPr lang="tr-TR" dirty="0">
                <a:solidFill>
                  <a:schemeClr val="bg1">
                    <a:alpha val="60000"/>
                  </a:schemeClr>
                </a:solidFill>
              </a:rPr>
              <a:t>1.) Bilimle ilgili çalışmaları</a:t>
            </a:r>
          </a:p>
          <a:p>
            <a:pPr marL="0" indent="0">
              <a:buNone/>
            </a:pPr>
            <a:endParaRPr lang="tr-TR" dirty="0">
              <a:solidFill>
                <a:schemeClr val="bg1">
                  <a:alpha val="60000"/>
                </a:schemeClr>
              </a:solidFill>
            </a:endParaRPr>
          </a:p>
          <a:p>
            <a:pPr marL="0" indent="0">
              <a:buNone/>
            </a:pPr>
            <a:r>
              <a:rPr lang="tr-TR" dirty="0">
                <a:solidFill>
                  <a:schemeClr val="bg1">
                    <a:alpha val="60000"/>
                  </a:schemeClr>
                </a:solidFill>
              </a:rPr>
              <a:t>2.)Türkçe ile ilgili çalışmaları</a:t>
            </a:r>
          </a:p>
        </p:txBody>
      </p:sp>
      <p:pic>
        <p:nvPicPr>
          <p:cNvPr id="1028" name="Picture 4" descr="Sinanoglu, Oktay - Natural Sciences, Educational Aspects, Transl. Metin  Kilci - Component of : Early Ideas in the History of Quantum Chemistry.">
            <a:extLst>
              <a:ext uri="{FF2B5EF4-FFF2-40B4-BE49-F238E27FC236}">
                <a16:creationId xmlns:a16="http://schemas.microsoft.com/office/drawing/2014/main" id="{0269AEA9-4AF7-41C6-A423-BD23761AA0F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72731" y="643469"/>
            <a:ext cx="3690828" cy="5571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34222"/>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1" name="Rectangle 140">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80" name="Picture 8" descr="Fermat's Library على تويتر: &quot;A colorized photo of the Fifth Solvay  Conference on Electrons and Photons that took place in October of 1927. The  world's most notable physicists met to discuss the">
            <a:extLst>
              <a:ext uri="{FF2B5EF4-FFF2-40B4-BE49-F238E27FC236}">
                <a16:creationId xmlns:a16="http://schemas.microsoft.com/office/drawing/2014/main" id="{AB26BB01-B2A7-42C3-BC5F-7EF07FAF66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091" r="35356"/>
          <a:stretch/>
        </p:blipFill>
        <p:spPr bwMode="auto">
          <a:xfrm>
            <a:off x="2435397" y="-84265"/>
            <a:ext cx="9756601" cy="7717911"/>
          </a:xfrm>
          <a:prstGeom prst="rect">
            <a:avLst/>
          </a:prstGeom>
          <a:noFill/>
          <a:extLst>
            <a:ext uri="{909E8E84-426E-40DD-AFC4-6F175D3DCCD1}">
              <a14:hiddenFill xmlns:a14="http://schemas.microsoft.com/office/drawing/2010/main">
                <a:solidFill>
                  <a:srgbClr val="FFFFFF"/>
                </a:solidFill>
              </a14:hiddenFill>
            </a:ext>
          </a:extLst>
        </p:spPr>
      </p:pic>
      <p:sp>
        <p:nvSpPr>
          <p:cNvPr id="143" name="Rectangle 142">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id="{6E34E612-86E5-4AF3-A5F7-1458C5621B92}"/>
              </a:ext>
            </a:extLst>
          </p:cNvPr>
          <p:cNvSpPr>
            <a:spLocks noGrp="1"/>
          </p:cNvSpPr>
          <p:nvPr>
            <p:ph type="title"/>
          </p:nvPr>
        </p:nvSpPr>
        <p:spPr>
          <a:xfrm>
            <a:off x="1181097" y="843534"/>
            <a:ext cx="4007570" cy="544068"/>
          </a:xfrm>
        </p:spPr>
        <p:txBody>
          <a:bodyPr anchor="b">
            <a:noAutofit/>
          </a:bodyPr>
          <a:lstStyle/>
          <a:p>
            <a:r>
              <a:rPr lang="tr-TR" sz="1800" b="1" dirty="0"/>
              <a:t>Oktay Sinanoğlu hangi alanda çalışıyordu?</a:t>
            </a:r>
          </a:p>
        </p:txBody>
      </p:sp>
      <p:sp>
        <p:nvSpPr>
          <p:cNvPr id="145" name="Rectangle 14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7" name="Rectangle 14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63BD1526-C8E7-4963-8D93-FCBB61AF471C}"/>
              </a:ext>
            </a:extLst>
          </p:cNvPr>
          <p:cNvSpPr>
            <a:spLocks noGrp="1"/>
          </p:cNvSpPr>
          <p:nvPr>
            <p:ph idx="1"/>
          </p:nvPr>
        </p:nvSpPr>
        <p:spPr>
          <a:xfrm>
            <a:off x="223970" y="1524061"/>
            <a:ext cx="4422849" cy="4953741"/>
          </a:xfrm>
        </p:spPr>
        <p:txBody>
          <a:bodyPr anchor="t">
            <a:normAutofit/>
          </a:bodyPr>
          <a:lstStyle/>
          <a:p>
            <a:pPr marL="0" indent="0">
              <a:buNone/>
            </a:pPr>
            <a:r>
              <a:rPr lang="tr-TR" sz="1400" dirty="0">
                <a:effectLst/>
                <a:latin typeface="Times New Roman" panose="02020603050405020304" pitchFamily="18" charset="0"/>
                <a:ea typeface="Times New Roman" panose="02020603050405020304" pitchFamily="18" charset="0"/>
                <a:cs typeface="Arial" panose="020B0604020202020204" pitchFamily="34" charset="0"/>
              </a:rPr>
              <a:t>Nicem kanıt-savı (Kuantum Teorisi) 19.yy’ın sonlarında İstatistiksel mekanik ve termodinamikle anlaşılamayan problemlerin çözümü için klasik mekaniğe alternatif olarak ortaya çıkmıştır. </a:t>
            </a:r>
          </a:p>
          <a:p>
            <a:endParaRPr lang="tr-TR" sz="1400" dirty="0">
              <a:effectLst/>
              <a:latin typeface="Times New Roman" panose="02020603050405020304" pitchFamily="18" charset="0"/>
              <a:ea typeface="Times New Roman" panose="02020603050405020304" pitchFamily="18" charset="0"/>
              <a:cs typeface="Arial" panose="020B0604020202020204" pitchFamily="34" charset="0"/>
            </a:endParaRPr>
          </a:p>
          <a:p>
            <a:pPr marL="0" indent="0">
              <a:buNone/>
            </a:pPr>
            <a:r>
              <a:rPr lang="tr-TR" sz="1400" dirty="0">
                <a:effectLst/>
                <a:latin typeface="Times New Roman" panose="02020603050405020304" pitchFamily="18" charset="0"/>
                <a:ea typeface="Times New Roman" panose="02020603050405020304" pitchFamily="18" charset="0"/>
                <a:cs typeface="Arial" panose="020B0604020202020204" pitchFamily="34" charset="0"/>
              </a:rPr>
              <a:t>En basit ifadeyle kuantum mekaniği “Madde ve Işığın atom ve </a:t>
            </a:r>
            <a:r>
              <a:rPr lang="tr-TR" sz="1400" dirty="0" err="1">
                <a:effectLst/>
                <a:latin typeface="Times New Roman" panose="02020603050405020304" pitchFamily="18" charset="0"/>
                <a:ea typeface="Times New Roman" panose="02020603050405020304" pitchFamily="18" charset="0"/>
                <a:cs typeface="Arial" panose="020B0604020202020204" pitchFamily="34" charset="0"/>
              </a:rPr>
              <a:t>atomaltı</a:t>
            </a:r>
            <a:r>
              <a:rPr lang="tr-TR" sz="1400" dirty="0">
                <a:effectLst/>
                <a:latin typeface="Times New Roman" panose="02020603050405020304" pitchFamily="18" charset="0"/>
                <a:ea typeface="Times New Roman" panose="02020603050405020304" pitchFamily="18" charset="0"/>
                <a:cs typeface="Arial" panose="020B0604020202020204" pitchFamily="34" charset="0"/>
              </a:rPr>
              <a:t> boyuttaki etkileşimini inceler.</a:t>
            </a:r>
          </a:p>
          <a:p>
            <a:pPr marL="0" indent="0">
              <a:buNone/>
            </a:pPr>
            <a:r>
              <a:rPr lang="tr-TR" sz="1400" dirty="0">
                <a:effectLst/>
                <a:latin typeface="Times New Roman" panose="02020603050405020304" pitchFamily="18" charset="0"/>
                <a:ea typeface="Times New Roman" panose="02020603050405020304" pitchFamily="18" charset="0"/>
                <a:cs typeface="Arial" panose="020B0604020202020204" pitchFamily="34" charset="0"/>
              </a:rPr>
              <a:t>19.yy </a:t>
            </a:r>
            <a:r>
              <a:rPr lang="tr-TR" sz="1400" dirty="0" err="1">
                <a:effectLst/>
                <a:latin typeface="Times New Roman" panose="02020603050405020304" pitchFamily="18" charset="0"/>
                <a:ea typeface="Times New Roman" panose="02020603050405020304" pitchFamily="18" charset="0"/>
                <a:cs typeface="Arial" panose="020B0604020202020204" pitchFamily="34" charset="0"/>
              </a:rPr>
              <a:t>ın</a:t>
            </a:r>
            <a:r>
              <a:rPr lang="tr-TR" sz="1400" dirty="0">
                <a:effectLst/>
                <a:latin typeface="Times New Roman" panose="02020603050405020304" pitchFamily="18" charset="0"/>
                <a:ea typeface="Times New Roman" panose="02020603050405020304" pitchFamily="18" charset="0"/>
                <a:cs typeface="Arial" panose="020B0604020202020204" pitchFamily="34" charset="0"/>
              </a:rPr>
              <a:t> son yarısında </a:t>
            </a:r>
            <a:r>
              <a:rPr lang="tr-TR" sz="1400" dirty="0" err="1">
                <a:effectLst/>
                <a:latin typeface="Times New Roman" panose="02020603050405020304" pitchFamily="18" charset="0"/>
                <a:ea typeface="Times New Roman" panose="02020603050405020304" pitchFamily="18" charset="0"/>
                <a:cs typeface="Arial" panose="020B0604020202020204" pitchFamily="34" charset="0"/>
              </a:rPr>
              <a:t>Maxwell</a:t>
            </a:r>
            <a:r>
              <a:rPr lang="tr-TR" sz="1400" dirty="0">
                <a:effectLst/>
                <a:latin typeface="Times New Roman" panose="02020603050405020304" pitchFamily="18" charset="0"/>
                <a:ea typeface="Times New Roman" panose="02020603050405020304" pitchFamily="18" charset="0"/>
                <a:cs typeface="Arial" panose="020B0604020202020204" pitchFamily="34" charset="0"/>
              </a:rPr>
              <a:t> ve Boltzmann’ın çalışmaları meşhur fizikçi </a:t>
            </a:r>
            <a:r>
              <a:rPr lang="tr-TR" sz="1400" dirty="0" err="1">
                <a:effectLst/>
                <a:latin typeface="Times New Roman" panose="02020603050405020304" pitchFamily="18" charset="0"/>
                <a:ea typeface="Times New Roman" panose="02020603050405020304" pitchFamily="18" charset="0"/>
                <a:cs typeface="Arial" panose="020B0604020202020204" pitchFamily="34" charset="0"/>
              </a:rPr>
              <a:t>Max</a:t>
            </a:r>
            <a:r>
              <a:rPr lang="tr-TR" sz="1400" dirty="0">
                <a:effectLst/>
                <a:latin typeface="Times New Roman" panose="02020603050405020304" pitchFamily="18" charset="0"/>
                <a:ea typeface="Times New Roman" panose="02020603050405020304" pitchFamily="18" charset="0"/>
                <a:cs typeface="Arial" panose="020B0604020202020204" pitchFamily="34" charset="0"/>
              </a:rPr>
              <a:t> Planck için dayanak teşkil etmiş ve 1900 yılında “</a:t>
            </a:r>
            <a:r>
              <a:rPr lang="tr-TR" sz="1400" b="1" dirty="0" err="1">
                <a:effectLst/>
                <a:latin typeface="Times New Roman" panose="02020603050405020304" pitchFamily="18" charset="0"/>
                <a:ea typeface="Times New Roman" panose="02020603050405020304" pitchFamily="18" charset="0"/>
                <a:cs typeface="Arial" panose="020B0604020202020204" pitchFamily="34" charset="0"/>
              </a:rPr>
              <a:t>Annalen</a:t>
            </a:r>
            <a:r>
              <a:rPr lang="tr-TR" sz="1400" b="1" dirty="0">
                <a:effectLst/>
                <a:latin typeface="Times New Roman" panose="02020603050405020304" pitchFamily="18" charset="0"/>
                <a:ea typeface="Times New Roman" panose="02020603050405020304" pitchFamily="18" charset="0"/>
                <a:cs typeface="Arial" panose="020B0604020202020204" pitchFamily="34" charset="0"/>
              </a:rPr>
              <a:t> der </a:t>
            </a:r>
            <a:r>
              <a:rPr lang="tr-TR" sz="1400" b="1" dirty="0" err="1">
                <a:effectLst/>
                <a:latin typeface="Times New Roman" panose="02020603050405020304" pitchFamily="18" charset="0"/>
                <a:ea typeface="Times New Roman" panose="02020603050405020304" pitchFamily="18" charset="0"/>
                <a:cs typeface="Arial" panose="020B0604020202020204" pitchFamily="34" charset="0"/>
              </a:rPr>
              <a:t>Physik</a:t>
            </a:r>
            <a:r>
              <a:rPr lang="tr-TR" sz="1400" dirty="0">
                <a:effectLst/>
                <a:latin typeface="Times New Roman" panose="02020603050405020304" pitchFamily="18" charset="0"/>
                <a:ea typeface="Times New Roman" panose="02020603050405020304" pitchFamily="18" charset="0"/>
                <a:cs typeface="Arial" panose="020B0604020202020204" pitchFamily="34" charset="0"/>
              </a:rPr>
              <a:t>” adlı Alman fizik dergisinde “Kara cisim ışıması “ başlığı altında ilk kuantum teori(Nicem kanıt-savı) makalesi yayınlanmıştır. </a:t>
            </a:r>
          </a:p>
          <a:p>
            <a:pPr marL="0" indent="0">
              <a:buNone/>
            </a:pPr>
            <a:r>
              <a:rPr lang="tr-TR" sz="1400" dirty="0">
                <a:effectLst/>
                <a:latin typeface="Times New Roman" panose="02020603050405020304" pitchFamily="18" charset="0"/>
                <a:ea typeface="Times New Roman" panose="02020603050405020304" pitchFamily="18" charset="0"/>
                <a:cs typeface="Arial" panose="020B0604020202020204" pitchFamily="34" charset="0"/>
              </a:rPr>
              <a:t>Klasik fiziğin çözümleyemediği birçok problemi çözmek için araç üreten kuantum teorisi 1900-1925 yılları arasında klasik dönemini yaşamıştır;1925 itibariyle modern dönemini yaşamaktadır.1925 yılında </a:t>
            </a:r>
            <a:r>
              <a:rPr lang="tr-TR" sz="1400" dirty="0" err="1">
                <a:effectLst/>
                <a:latin typeface="Times New Roman" panose="02020603050405020304" pitchFamily="18" charset="0"/>
                <a:ea typeface="Times New Roman" panose="02020603050405020304" pitchFamily="18" charset="0"/>
                <a:cs typeface="Arial" panose="020B0604020202020204" pitchFamily="34" charset="0"/>
              </a:rPr>
              <a:t>Erwin</a:t>
            </a:r>
            <a:r>
              <a:rPr lang="tr-TR" sz="1400" dirty="0">
                <a:effectLst/>
                <a:latin typeface="Times New Roman" panose="02020603050405020304" pitchFamily="18" charset="0"/>
                <a:ea typeface="Times New Roman" panose="02020603050405020304" pitchFamily="18" charset="0"/>
                <a:cs typeface="Arial" panose="020B0604020202020204" pitchFamily="34" charset="0"/>
              </a:rPr>
              <a:t> </a:t>
            </a:r>
            <a:r>
              <a:rPr lang="tr-TR" sz="1400" dirty="0" err="1">
                <a:effectLst/>
                <a:latin typeface="Times New Roman" panose="02020603050405020304" pitchFamily="18" charset="0"/>
                <a:ea typeface="Times New Roman" panose="02020603050405020304" pitchFamily="18" charset="0"/>
                <a:cs typeface="Arial" panose="020B0604020202020204" pitchFamily="34" charset="0"/>
              </a:rPr>
              <a:t>Scrödinger</a:t>
            </a:r>
            <a:r>
              <a:rPr lang="tr-TR" sz="1400" dirty="0">
                <a:effectLst/>
                <a:latin typeface="Times New Roman" panose="02020603050405020304" pitchFamily="18" charset="0"/>
                <a:ea typeface="Times New Roman" panose="02020603050405020304" pitchFamily="18" charset="0"/>
                <a:cs typeface="Arial" panose="020B0604020202020204" pitchFamily="34" charset="0"/>
              </a:rPr>
              <a:t> ve </a:t>
            </a:r>
            <a:r>
              <a:rPr lang="tr-TR" sz="1400" dirty="0" err="1">
                <a:effectLst/>
                <a:latin typeface="Times New Roman" panose="02020603050405020304" pitchFamily="18" charset="0"/>
                <a:ea typeface="Times New Roman" panose="02020603050405020304" pitchFamily="18" charset="0"/>
                <a:cs typeface="Arial" panose="020B0604020202020204" pitchFamily="34" charset="0"/>
              </a:rPr>
              <a:t>W.Heisenberg</a:t>
            </a:r>
            <a:r>
              <a:rPr lang="tr-TR" sz="1400" dirty="0">
                <a:effectLst/>
                <a:latin typeface="Times New Roman" panose="02020603050405020304" pitchFamily="18" charset="0"/>
                <a:ea typeface="Times New Roman" panose="02020603050405020304" pitchFamily="18" charset="0"/>
                <a:cs typeface="Arial" panose="020B0604020202020204" pitchFamily="34" charset="0"/>
              </a:rPr>
              <a:t> adlı bilim insanlarının Matematikte kullanılan “Doğrusal Cebir” ve “Kısmi diferansiyel” kavramlarını atomik ve moleküler boyuttaki yapıların çözümlenmesi amacıyla kullanmasıyla beraber kuantum mekaniği matematiksel temellere oturmuştur.</a:t>
            </a:r>
            <a:endParaRPr lang="tr-TR" sz="1400" dirty="0">
              <a:effectLst/>
              <a:latin typeface="Calibri" panose="020F0502020204030204" pitchFamily="34" charset="0"/>
              <a:ea typeface="Calibri" panose="020F0502020204030204" pitchFamily="34" charset="0"/>
              <a:cs typeface="Arial" panose="020B0604020202020204" pitchFamily="34" charset="0"/>
            </a:endParaRPr>
          </a:p>
          <a:p>
            <a:endParaRPr lang="tr-TR" sz="900" dirty="0"/>
          </a:p>
        </p:txBody>
      </p:sp>
    </p:spTree>
    <p:extLst>
      <p:ext uri="{BB962C8B-B14F-4D97-AF65-F5344CB8AC3E}">
        <p14:creationId xmlns:p14="http://schemas.microsoft.com/office/powerpoint/2010/main" val="120090384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Başlık 1">
            <a:extLst>
              <a:ext uri="{FF2B5EF4-FFF2-40B4-BE49-F238E27FC236}">
                <a16:creationId xmlns:a16="http://schemas.microsoft.com/office/drawing/2014/main" id="{7C8203AE-A856-4856-AF9D-A98F73345B2C}"/>
              </a:ext>
            </a:extLst>
          </p:cNvPr>
          <p:cNvSpPr>
            <a:spLocks noGrp="1"/>
          </p:cNvSpPr>
          <p:nvPr>
            <p:ph type="title"/>
          </p:nvPr>
        </p:nvSpPr>
        <p:spPr>
          <a:xfrm>
            <a:off x="771303" y="-104001"/>
            <a:ext cx="5157216" cy="1197864"/>
          </a:xfrm>
        </p:spPr>
        <p:txBody>
          <a:bodyPr>
            <a:normAutofit/>
          </a:bodyPr>
          <a:lstStyle/>
          <a:p>
            <a:r>
              <a:rPr lang="tr-TR" sz="2000" b="1" dirty="0"/>
              <a:t>1.) </a:t>
            </a:r>
            <a:r>
              <a:rPr lang="tr-TR" sz="2000" b="1" u="sng" dirty="0"/>
              <a:t>Bilim ile ilgili Çalışmaları</a:t>
            </a:r>
          </a:p>
        </p:txBody>
      </p:sp>
      <p:cxnSp>
        <p:nvCxnSpPr>
          <p:cNvPr id="193" name="Straight Connector 192">
            <a:extLst>
              <a:ext uri="{FF2B5EF4-FFF2-40B4-BE49-F238E27FC236}">
                <a16:creationId xmlns:a16="http://schemas.microsoft.com/office/drawing/2014/main" id="{CE272F12-AF86-441A-BC1B-C014BBBF85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75488" y="822960"/>
            <a:ext cx="0" cy="914400"/>
          </a:xfrm>
          <a:prstGeom prst="line">
            <a:avLst/>
          </a:prstGeom>
          <a:ln w="1905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5" name="İçerik Yer Tutucusu 4">
            <a:extLst>
              <a:ext uri="{FF2B5EF4-FFF2-40B4-BE49-F238E27FC236}">
                <a16:creationId xmlns:a16="http://schemas.microsoft.com/office/drawing/2014/main" id="{05ECF7F2-DFC2-434F-9123-5DB4BC953DCE}"/>
              </a:ext>
            </a:extLst>
          </p:cNvPr>
          <p:cNvSpPr>
            <a:spLocks noGrp="1"/>
          </p:cNvSpPr>
          <p:nvPr>
            <p:ph idx="1"/>
          </p:nvPr>
        </p:nvSpPr>
        <p:spPr>
          <a:xfrm>
            <a:off x="475488" y="822960"/>
            <a:ext cx="5978577" cy="5790904"/>
          </a:xfrm>
        </p:spPr>
        <p:txBody>
          <a:bodyPr anchor="t">
            <a:normAutofit/>
          </a:bodyPr>
          <a:lstStyle/>
          <a:p>
            <a:pPr marL="0" indent="0">
              <a:spcAft>
                <a:spcPts val="800"/>
              </a:spcAft>
              <a:buNone/>
            </a:pPr>
            <a:r>
              <a:rPr lang="tr-TR" sz="1600" dirty="0">
                <a:latin typeface="Calibri" panose="020F0502020204030204" pitchFamily="34" charset="0"/>
                <a:ea typeface="Times New Roman" panose="02020603050405020304" pitchFamily="18" charset="0"/>
                <a:cs typeface="Arial" panose="020B0604020202020204" pitchFamily="34" charset="0"/>
              </a:rPr>
              <a:t>  </a:t>
            </a:r>
            <a:r>
              <a:rPr lang="tr-TR" sz="1600" i="1" dirty="0">
                <a:effectLst/>
                <a:latin typeface="Times New Roman" panose="02020603050405020304" pitchFamily="18" charset="0"/>
                <a:ea typeface="Times New Roman" panose="02020603050405020304" pitchFamily="18" charset="0"/>
                <a:cs typeface="Arial" panose="020B0604020202020204" pitchFamily="34" charset="0"/>
              </a:rPr>
              <a:t>*Çok elektron teorisi-(</a:t>
            </a:r>
            <a:r>
              <a:rPr lang="tr-TR" sz="1600" i="1" dirty="0" err="1">
                <a:effectLst/>
                <a:latin typeface="Times New Roman" panose="02020603050405020304" pitchFamily="18" charset="0"/>
                <a:ea typeface="Times New Roman" panose="02020603050405020304" pitchFamily="18" charset="0"/>
                <a:cs typeface="Arial" panose="020B0604020202020204" pitchFamily="34" charset="0"/>
              </a:rPr>
              <a:t>Many</a:t>
            </a:r>
            <a:r>
              <a:rPr lang="tr-TR" sz="1600" i="1" dirty="0">
                <a:effectLst/>
                <a:latin typeface="Times New Roman" panose="02020603050405020304" pitchFamily="18" charset="0"/>
                <a:ea typeface="Times New Roman" panose="02020603050405020304" pitchFamily="18" charset="0"/>
                <a:cs typeface="Arial" panose="020B0604020202020204" pitchFamily="34" charset="0"/>
              </a:rPr>
              <a:t> </a:t>
            </a:r>
            <a:r>
              <a:rPr lang="tr-TR" sz="1600" i="1" dirty="0" err="1">
                <a:effectLst/>
                <a:latin typeface="Times New Roman" panose="02020603050405020304" pitchFamily="18" charset="0"/>
                <a:ea typeface="Times New Roman" panose="02020603050405020304" pitchFamily="18" charset="0"/>
                <a:cs typeface="Arial" panose="020B0604020202020204" pitchFamily="34" charset="0"/>
              </a:rPr>
              <a:t>electron</a:t>
            </a:r>
            <a:r>
              <a:rPr lang="tr-TR" sz="1600" i="1" dirty="0">
                <a:effectLst/>
                <a:latin typeface="Times New Roman" panose="02020603050405020304" pitchFamily="18" charset="0"/>
                <a:ea typeface="Times New Roman" panose="02020603050405020304" pitchFamily="18" charset="0"/>
                <a:cs typeface="Arial" panose="020B0604020202020204" pitchFamily="34" charset="0"/>
              </a:rPr>
              <a:t> </a:t>
            </a:r>
            <a:r>
              <a:rPr lang="tr-TR" sz="1600" i="1" dirty="0" err="1">
                <a:effectLst/>
                <a:latin typeface="Times New Roman" panose="02020603050405020304" pitchFamily="18" charset="0"/>
                <a:ea typeface="Times New Roman" panose="02020603050405020304" pitchFamily="18" charset="0"/>
                <a:cs typeface="Arial" panose="020B0604020202020204" pitchFamily="34" charset="0"/>
              </a:rPr>
              <a:t>theory</a:t>
            </a:r>
            <a:r>
              <a:rPr lang="tr-TR" sz="1600" i="1" dirty="0">
                <a:effectLst/>
                <a:latin typeface="Times New Roman" panose="02020603050405020304" pitchFamily="18" charset="0"/>
                <a:ea typeface="Times New Roman" panose="02020603050405020304" pitchFamily="18" charset="0"/>
                <a:cs typeface="Arial" panose="020B0604020202020204" pitchFamily="34" charset="0"/>
              </a:rPr>
              <a:t>)</a:t>
            </a:r>
          </a:p>
          <a:p>
            <a:pPr marL="0" indent="0">
              <a:spcAft>
                <a:spcPts val="800"/>
              </a:spcAft>
              <a:buNone/>
            </a:pPr>
            <a:r>
              <a:rPr lang="tr-TR" sz="1600" i="1" dirty="0">
                <a:latin typeface="Times New Roman" panose="02020603050405020304" pitchFamily="18" charset="0"/>
                <a:ea typeface="Times New Roman" panose="02020603050405020304" pitchFamily="18" charset="0"/>
                <a:cs typeface="Arial" panose="020B0604020202020204" pitchFamily="34" charset="0"/>
              </a:rPr>
              <a:t>(Hidrojen atomu dışındaki atomların </a:t>
            </a:r>
            <a:r>
              <a:rPr lang="tr-TR" sz="1600" i="1" dirty="0" err="1">
                <a:latin typeface="Times New Roman" panose="02020603050405020304" pitchFamily="18" charset="0"/>
                <a:ea typeface="Times New Roman" panose="02020603050405020304" pitchFamily="18" charset="0"/>
                <a:cs typeface="Arial" panose="020B0604020202020204" pitchFamily="34" charset="0"/>
              </a:rPr>
              <a:t>elekron</a:t>
            </a:r>
            <a:r>
              <a:rPr lang="tr-TR" sz="1600" i="1" dirty="0">
                <a:latin typeface="Times New Roman" panose="02020603050405020304" pitchFamily="18" charset="0"/>
                <a:ea typeface="Times New Roman" panose="02020603050405020304" pitchFamily="18" charset="0"/>
                <a:cs typeface="Arial" panose="020B0604020202020204" pitchFamily="34" charset="0"/>
              </a:rPr>
              <a:t> yapılarının kuantum </a:t>
            </a:r>
            <a:r>
              <a:rPr lang="tr-TR" sz="1600" i="1" dirty="0" err="1">
                <a:latin typeface="Times New Roman" panose="02020603050405020304" pitchFamily="18" charset="0"/>
                <a:ea typeface="Times New Roman" panose="02020603050405020304" pitchFamily="18" charset="0"/>
                <a:cs typeface="Arial" panose="020B0604020202020204" pitchFamily="34" charset="0"/>
              </a:rPr>
              <a:t>mekaniksel</a:t>
            </a:r>
            <a:r>
              <a:rPr lang="tr-TR" sz="1600" i="1" dirty="0">
                <a:latin typeface="Times New Roman" panose="02020603050405020304" pitchFamily="18" charset="0"/>
                <a:ea typeface="Times New Roman" panose="02020603050405020304" pitchFamily="18" charset="0"/>
                <a:cs typeface="Arial" panose="020B0604020202020204" pitchFamily="34" charset="0"/>
              </a:rPr>
              <a:t> açıklamasıdır)</a:t>
            </a:r>
            <a:endParaRPr lang="tr-TR" sz="1600" dirty="0">
              <a:latin typeface="Calibri" panose="020F0502020204030204" pitchFamily="34" charset="0"/>
              <a:ea typeface="Times New Roman" panose="02020603050405020304" pitchFamily="18" charset="0"/>
              <a:cs typeface="Arial" panose="020B0604020202020204" pitchFamily="34" charset="0"/>
            </a:endParaRPr>
          </a:p>
          <a:p>
            <a:pPr marL="0" indent="0">
              <a:spcAft>
                <a:spcPts val="800"/>
              </a:spcAft>
              <a:buNone/>
            </a:pPr>
            <a:r>
              <a:rPr lang="tr-TR" sz="1600" i="1" dirty="0">
                <a:effectLst/>
                <a:latin typeface="Calibri" panose="020F0502020204030204" pitchFamily="34" charset="0"/>
                <a:ea typeface="Times New Roman" panose="02020603050405020304" pitchFamily="18" charset="0"/>
                <a:cs typeface="Arial" panose="020B0604020202020204" pitchFamily="34" charset="0"/>
              </a:rPr>
              <a:t>  </a:t>
            </a:r>
            <a:r>
              <a:rPr lang="tr-TR" sz="1600" i="1" dirty="0">
                <a:effectLst/>
                <a:latin typeface="Times New Roman" panose="02020603050405020304" pitchFamily="18" charset="0"/>
                <a:ea typeface="Times New Roman" panose="02020603050405020304" pitchFamily="18" charset="0"/>
                <a:cs typeface="Arial" panose="020B0604020202020204" pitchFamily="34" charset="0"/>
              </a:rPr>
              <a:t>*</a:t>
            </a:r>
            <a:r>
              <a:rPr lang="tr-TR" sz="1600" i="1" dirty="0" err="1">
                <a:effectLst/>
                <a:latin typeface="Times New Roman" panose="02020603050405020304" pitchFamily="18" charset="0"/>
                <a:ea typeface="Times New Roman" panose="02020603050405020304" pitchFamily="18" charset="0"/>
                <a:cs typeface="Arial" panose="020B0604020202020204" pitchFamily="34" charset="0"/>
              </a:rPr>
              <a:t>Çözgeniter</a:t>
            </a:r>
            <a:r>
              <a:rPr lang="tr-TR" sz="1600" i="1" dirty="0">
                <a:effectLst/>
                <a:latin typeface="Times New Roman" panose="02020603050405020304" pitchFamily="18" charset="0"/>
                <a:ea typeface="Times New Roman" panose="02020603050405020304" pitchFamily="18" charset="0"/>
                <a:cs typeface="Arial" panose="020B0604020202020204" pitchFamily="34" charset="0"/>
              </a:rPr>
              <a:t> Teori</a:t>
            </a:r>
            <a:endParaRPr lang="tr-TR" sz="1600" dirty="0">
              <a:latin typeface="Calibri" panose="020F0502020204030204" pitchFamily="34" charset="0"/>
              <a:ea typeface="Times New Roman" panose="02020603050405020304" pitchFamily="18" charset="0"/>
              <a:cs typeface="Arial" panose="020B0604020202020204" pitchFamily="34" charset="0"/>
            </a:endParaRPr>
          </a:p>
          <a:p>
            <a:pPr marL="0" indent="0">
              <a:spcAft>
                <a:spcPts val="800"/>
              </a:spcAft>
              <a:buNone/>
            </a:pPr>
            <a:r>
              <a:rPr lang="tr-TR" sz="1600" i="1" dirty="0">
                <a:effectLst/>
                <a:latin typeface="Times New Roman" panose="02020603050405020304" pitchFamily="18" charset="0"/>
                <a:ea typeface="Times New Roman" panose="02020603050405020304" pitchFamily="18" charset="0"/>
                <a:cs typeface="Arial" panose="020B0604020202020204" pitchFamily="34" charset="0"/>
              </a:rPr>
              <a:t>*</a:t>
            </a:r>
            <a:r>
              <a:rPr lang="tr-TR" sz="1600" i="1" dirty="0" err="1">
                <a:effectLst/>
                <a:latin typeface="Times New Roman" panose="02020603050405020304" pitchFamily="18" charset="0"/>
                <a:ea typeface="Times New Roman" panose="02020603050405020304" pitchFamily="18" charset="0"/>
                <a:cs typeface="Arial" panose="020B0604020202020204" pitchFamily="34" charset="0"/>
              </a:rPr>
              <a:t>Hilbert</a:t>
            </a:r>
            <a:r>
              <a:rPr lang="tr-TR" sz="1600" i="1" dirty="0">
                <a:effectLst/>
                <a:latin typeface="Times New Roman" panose="02020603050405020304" pitchFamily="18" charset="0"/>
                <a:ea typeface="Times New Roman" panose="02020603050405020304" pitchFamily="18" charset="0"/>
                <a:cs typeface="Arial" panose="020B0604020202020204" pitchFamily="34" charset="0"/>
              </a:rPr>
              <a:t> uzayının topolojisi(ilingesi) ve yüksek simetrilerinin Kuantum mekaniğine uygulanması(P.A.M </a:t>
            </a:r>
            <a:r>
              <a:rPr lang="tr-TR" sz="1600" i="1" dirty="0" err="1">
                <a:effectLst/>
                <a:latin typeface="Times New Roman" panose="02020603050405020304" pitchFamily="18" charset="0"/>
                <a:ea typeface="Times New Roman" panose="02020603050405020304" pitchFamily="18" charset="0"/>
                <a:cs typeface="Arial" panose="020B0604020202020204" pitchFamily="34" charset="0"/>
              </a:rPr>
              <a:t>Dirac’ın</a:t>
            </a:r>
            <a:r>
              <a:rPr lang="tr-TR" sz="1600" i="1" dirty="0">
                <a:effectLst/>
                <a:latin typeface="Times New Roman" panose="02020603050405020304" pitchFamily="18" charset="0"/>
                <a:ea typeface="Times New Roman" panose="02020603050405020304" pitchFamily="18" charset="0"/>
                <a:cs typeface="Arial" panose="020B0604020202020204" pitchFamily="34" charset="0"/>
              </a:rPr>
              <a:t> çözemediği sorun)</a:t>
            </a:r>
            <a:endParaRPr lang="tr-TR" sz="1600" i="1" dirty="0">
              <a:latin typeface="Calibri" panose="020F0502020204030204" pitchFamily="34" charset="0"/>
              <a:ea typeface="Times New Roman" panose="02020603050405020304" pitchFamily="18" charset="0"/>
              <a:cs typeface="Arial" panose="020B0604020202020204" pitchFamily="34" charset="0"/>
            </a:endParaRPr>
          </a:p>
          <a:p>
            <a:pPr marL="0" indent="0">
              <a:spcAft>
                <a:spcPts val="800"/>
              </a:spcAft>
              <a:buNone/>
            </a:pPr>
            <a:r>
              <a:rPr lang="tr-TR" sz="1600" dirty="0">
                <a:effectLst/>
                <a:latin typeface="Times New Roman" panose="02020603050405020304" pitchFamily="18" charset="0"/>
                <a:ea typeface="Times New Roman" panose="02020603050405020304" pitchFamily="18" charset="0"/>
                <a:cs typeface="Arial" panose="020B0604020202020204" pitchFamily="34" charset="0"/>
              </a:rPr>
              <a:t>Biricik (orijinal) olarak yaptığı çoğu araştırmasını matematiksel olarak temellendiren </a:t>
            </a:r>
            <a:r>
              <a:rPr lang="tr-TR" sz="1600" dirty="0" err="1">
                <a:effectLst/>
                <a:latin typeface="Times New Roman" panose="02020603050405020304" pitchFamily="18" charset="0"/>
                <a:ea typeface="Times New Roman" panose="02020603050405020304" pitchFamily="18" charset="0"/>
                <a:cs typeface="Arial" panose="020B0604020202020204" pitchFamily="34" charset="0"/>
              </a:rPr>
              <a:t>Prof.Sinanoğlu’nun</a:t>
            </a:r>
            <a:r>
              <a:rPr lang="tr-TR" sz="1600" dirty="0">
                <a:effectLst/>
                <a:latin typeface="Times New Roman" panose="02020603050405020304" pitchFamily="18" charset="0"/>
                <a:ea typeface="Times New Roman" panose="02020603050405020304" pitchFamily="18" charset="0"/>
                <a:cs typeface="Arial" panose="020B0604020202020204" pitchFamily="34" charset="0"/>
              </a:rPr>
              <a:t> ; Yale Üniversitesindeki </a:t>
            </a:r>
            <a:r>
              <a:rPr lang="tr-TR" sz="1600" dirty="0" err="1">
                <a:effectLst/>
                <a:latin typeface="Times New Roman" panose="02020603050405020304" pitchFamily="18" charset="0"/>
                <a:ea typeface="Times New Roman" panose="02020603050405020304" pitchFamily="18" charset="0"/>
                <a:cs typeface="Arial" panose="020B0604020202020204" pitchFamily="34" charset="0"/>
              </a:rPr>
              <a:t>Prof.Tully</a:t>
            </a:r>
            <a:r>
              <a:rPr lang="tr-TR" sz="1600" dirty="0">
                <a:effectLst/>
                <a:latin typeface="Times New Roman" panose="02020603050405020304" pitchFamily="18" charset="0"/>
                <a:ea typeface="Times New Roman" panose="02020603050405020304" pitchFamily="18" charset="0"/>
                <a:cs typeface="Arial" panose="020B0604020202020204" pitchFamily="34" charset="0"/>
              </a:rPr>
              <a:t> tarafından anısına yapılan yazıda “Bilime en</a:t>
            </a:r>
            <a:r>
              <a:rPr lang="tr-TR" sz="1600" spc="-15" dirty="0">
                <a:effectLst/>
                <a:latin typeface="Times New Roman" panose="02020603050405020304" pitchFamily="18" charset="0"/>
                <a:ea typeface="Calibri" panose="020F0502020204030204" pitchFamily="34" charset="0"/>
                <a:cs typeface="Arial" panose="020B0604020202020204" pitchFamily="34" charset="0"/>
              </a:rPr>
              <a:t> büyük katkısı, moleküllerin elektronik yapısı hakkında bir teori geliştirdiği “çok elektron teorisi” oldu denmiş ve şunlar eklenmiştir: “Elektronların davranışları esnasında karşılaşılan  zorluk, kendi </a:t>
            </a:r>
            <a:r>
              <a:rPr lang="tr-TR" sz="1600" spc="-15" dirty="0" err="1">
                <a:effectLst/>
                <a:latin typeface="Times New Roman" panose="02020603050405020304" pitchFamily="18" charset="0"/>
                <a:ea typeface="Calibri" panose="020F0502020204030204" pitchFamily="34" charset="0"/>
                <a:cs typeface="Arial" panose="020B0604020202020204" pitchFamily="34" charset="0"/>
              </a:rPr>
              <a:t>orbitallerinden</a:t>
            </a:r>
            <a:r>
              <a:rPr lang="tr-TR" sz="1600" spc="-15" dirty="0">
                <a:effectLst/>
                <a:latin typeface="Times New Roman" panose="02020603050405020304" pitchFamily="18" charset="0"/>
                <a:ea typeface="Calibri" panose="020F0502020204030204" pitchFamily="34" charset="0"/>
                <a:cs typeface="Arial" panose="020B0604020202020204" pitchFamily="34" charset="0"/>
              </a:rPr>
              <a:t> bağımsız hareket etmemeleridir. Aksine, birbirleri ile öyle bir etkileşim içinde olurlar ki birbiriyle ilişkilidir Sinanoğlu’nun bu </a:t>
            </a:r>
            <a:r>
              <a:rPr lang="tr-TR" sz="1600" spc="-15" dirty="0" err="1">
                <a:effectLst/>
                <a:latin typeface="Times New Roman" panose="02020603050405020304" pitchFamily="18" charset="0"/>
                <a:ea typeface="Calibri" panose="020F0502020204030204" pitchFamily="34" charset="0"/>
                <a:cs typeface="Arial" panose="020B0604020202020204" pitchFamily="34" charset="0"/>
              </a:rPr>
              <a:t>çalışmaları,elektronik</a:t>
            </a:r>
            <a:r>
              <a:rPr lang="tr-TR" sz="1600" spc="-15" dirty="0">
                <a:effectLst/>
                <a:latin typeface="Times New Roman" panose="02020603050405020304" pitchFamily="18" charset="0"/>
                <a:ea typeface="Calibri" panose="020F0502020204030204" pitchFamily="34" charset="0"/>
                <a:cs typeface="Arial" panose="020B0604020202020204" pitchFamily="34" charset="0"/>
              </a:rPr>
              <a:t> </a:t>
            </a:r>
            <a:r>
              <a:rPr lang="tr-TR" sz="1600" spc="-15" dirty="0" err="1">
                <a:effectLst/>
                <a:latin typeface="Times New Roman" panose="02020603050405020304" pitchFamily="18" charset="0"/>
                <a:ea typeface="Calibri" panose="020F0502020204030204" pitchFamily="34" charset="0"/>
                <a:cs typeface="Arial" panose="020B0604020202020204" pitchFamily="34" charset="0"/>
              </a:rPr>
              <a:t>Schrödinger</a:t>
            </a:r>
            <a:r>
              <a:rPr lang="tr-TR" sz="1600" spc="-15" dirty="0">
                <a:effectLst/>
                <a:latin typeface="Times New Roman" panose="02020603050405020304" pitchFamily="18" charset="0"/>
                <a:ea typeface="Calibri" panose="020F0502020204030204" pitchFamily="34" charset="0"/>
                <a:cs typeface="Arial" panose="020B0604020202020204" pitchFamily="34" charset="0"/>
              </a:rPr>
              <a:t> </a:t>
            </a:r>
            <a:r>
              <a:rPr lang="tr-TR" sz="1600" spc="-15" dirty="0" err="1">
                <a:effectLst/>
                <a:latin typeface="Times New Roman" panose="02020603050405020304" pitchFamily="18" charset="0"/>
                <a:ea typeface="Calibri" panose="020F0502020204030204" pitchFamily="34" charset="0"/>
                <a:cs typeface="Arial" panose="020B0604020202020204" pitchFamily="34" charset="0"/>
              </a:rPr>
              <a:t>Denklemi’ne</a:t>
            </a:r>
            <a:r>
              <a:rPr lang="tr-TR" sz="1600" spc="-15" dirty="0">
                <a:effectLst/>
                <a:latin typeface="Times New Roman" panose="02020603050405020304" pitchFamily="18" charset="0"/>
                <a:ea typeface="Calibri" panose="020F0502020204030204" pitchFamily="34" charset="0"/>
                <a:cs typeface="Arial" panose="020B0604020202020204" pitchFamily="34" charset="0"/>
              </a:rPr>
              <a:t>  metodik yaklaşımlar geliştirme hedefine doğru atılmış en önemli adımı temsil ediyor."</a:t>
            </a:r>
            <a:r>
              <a:rPr lang="tr-TR" sz="1600" b="1" spc="-15" dirty="0">
                <a:effectLst/>
                <a:latin typeface="Times New Roman" panose="02020603050405020304" pitchFamily="18" charset="0"/>
                <a:ea typeface="Calibri" panose="020F0502020204030204" pitchFamily="34" charset="0"/>
                <a:cs typeface="Arial" panose="020B0604020202020204" pitchFamily="34" charset="0"/>
              </a:rPr>
              <a:t>[</a:t>
            </a:r>
            <a:r>
              <a:rPr lang="tr-TR" sz="1600" b="1" dirty="0">
                <a:effectLst/>
                <a:latin typeface="Times New Roman" panose="02020603050405020304" pitchFamily="18" charset="0"/>
                <a:ea typeface="Times New Roman" panose="02020603050405020304" pitchFamily="18" charset="0"/>
                <a:cs typeface="Arial" panose="020B0604020202020204" pitchFamily="34" charset="0"/>
              </a:rPr>
              <a:t>2][3]</a:t>
            </a:r>
            <a:endParaRPr lang="tr-TR" sz="1600" dirty="0">
              <a:effectLst/>
              <a:latin typeface="Calibri" panose="020F0502020204030204" pitchFamily="34" charset="0"/>
              <a:ea typeface="Calibri" panose="020F0502020204030204" pitchFamily="34" charset="0"/>
              <a:cs typeface="Arial" panose="020B0604020202020204" pitchFamily="34" charset="0"/>
            </a:endParaRPr>
          </a:p>
          <a:p>
            <a:pPr marL="0" indent="0">
              <a:spcAft>
                <a:spcPts val="800"/>
              </a:spcAft>
              <a:buNone/>
            </a:pPr>
            <a:r>
              <a:rPr lang="tr-TR" sz="1600" dirty="0" err="1">
                <a:effectLst/>
                <a:latin typeface="Times New Roman" panose="02020603050405020304" pitchFamily="18" charset="0"/>
                <a:ea typeface="Times New Roman" panose="02020603050405020304" pitchFamily="18" charset="0"/>
                <a:cs typeface="Arial" panose="020B0604020202020204" pitchFamily="34" charset="0"/>
              </a:rPr>
              <a:t>Prof.Dr</a:t>
            </a:r>
            <a:r>
              <a:rPr lang="tr-TR" sz="1600" dirty="0">
                <a:effectLst/>
                <a:latin typeface="Times New Roman" panose="02020603050405020304" pitchFamily="18" charset="0"/>
                <a:ea typeface="Times New Roman" panose="02020603050405020304" pitchFamily="18" charset="0"/>
                <a:cs typeface="Arial" panose="020B0604020202020204" pitchFamily="34" charset="0"/>
              </a:rPr>
              <a:t> Sinanoğlu’nun bilim dünyasına kazandırdığı bir başka katkı </a:t>
            </a:r>
            <a:r>
              <a:rPr lang="tr-TR" sz="1600" dirty="0" err="1">
                <a:effectLst/>
                <a:latin typeface="Times New Roman" panose="02020603050405020304" pitchFamily="18" charset="0"/>
                <a:ea typeface="Times New Roman" panose="02020603050405020304" pitchFamily="18" charset="0"/>
                <a:cs typeface="Arial" panose="020B0604020202020204" pitchFamily="34" charset="0"/>
              </a:rPr>
              <a:t>ise“</a:t>
            </a:r>
            <a:r>
              <a:rPr lang="tr-TR" sz="1600" b="1" dirty="0" err="1">
                <a:effectLst/>
                <a:latin typeface="Times New Roman" panose="02020603050405020304" pitchFamily="18" charset="0"/>
                <a:ea typeface="Times New Roman" panose="02020603050405020304" pitchFamily="18" charset="0"/>
                <a:cs typeface="Arial" panose="020B0604020202020204" pitchFamily="34" charset="0"/>
              </a:rPr>
              <a:t>Sinanoğlu</a:t>
            </a:r>
            <a:r>
              <a:rPr lang="tr-TR" sz="1600" b="1" dirty="0">
                <a:effectLst/>
                <a:latin typeface="Times New Roman" panose="02020603050405020304" pitchFamily="18" charset="0"/>
                <a:ea typeface="Times New Roman" panose="02020603050405020304" pitchFamily="18" charset="0"/>
                <a:cs typeface="Arial" panose="020B0604020202020204" pitchFamily="34" charset="0"/>
              </a:rPr>
              <a:t> İndirgemesi</a:t>
            </a:r>
            <a:r>
              <a:rPr lang="tr-TR" sz="1600" dirty="0">
                <a:effectLst/>
                <a:latin typeface="Times New Roman" panose="02020603050405020304" pitchFamily="18" charset="0"/>
                <a:ea typeface="Times New Roman" panose="02020603050405020304" pitchFamily="18" charset="0"/>
                <a:cs typeface="Arial" panose="020B0604020202020204" pitchFamily="34" charset="0"/>
              </a:rPr>
              <a:t>” </a:t>
            </a:r>
            <a:r>
              <a:rPr lang="tr-TR" sz="1600" dirty="0" err="1">
                <a:effectLst/>
                <a:latin typeface="Times New Roman" panose="02020603050405020304" pitchFamily="18" charset="0"/>
                <a:ea typeface="Times New Roman" panose="02020603050405020304" pitchFamily="18" charset="0"/>
                <a:cs typeface="Arial" panose="020B0604020202020204" pitchFamily="34" charset="0"/>
              </a:rPr>
              <a:t>terimidir.Bu</a:t>
            </a:r>
            <a:r>
              <a:rPr lang="tr-TR" sz="1600" dirty="0">
                <a:effectLst/>
                <a:latin typeface="Times New Roman" panose="02020603050405020304" pitchFamily="18" charset="0"/>
                <a:ea typeface="Times New Roman" panose="02020603050405020304" pitchFamily="18" charset="0"/>
                <a:cs typeface="Arial" panose="020B0604020202020204" pitchFamily="34" charset="0"/>
              </a:rPr>
              <a:t> </a:t>
            </a:r>
            <a:r>
              <a:rPr lang="tr-TR" sz="1600" dirty="0" err="1">
                <a:effectLst/>
                <a:latin typeface="Times New Roman" panose="02020603050405020304" pitchFamily="18" charset="0"/>
                <a:ea typeface="Times New Roman" panose="02020603050405020304" pitchFamily="18" charset="0"/>
                <a:cs typeface="Arial" panose="020B0604020202020204" pitchFamily="34" charset="0"/>
              </a:rPr>
              <a:t>metot“kimyasal</a:t>
            </a:r>
            <a:r>
              <a:rPr lang="tr-TR" sz="1600" dirty="0">
                <a:effectLst/>
                <a:latin typeface="Times New Roman" panose="02020603050405020304" pitchFamily="18" charset="0"/>
                <a:ea typeface="Times New Roman" panose="02020603050405020304" pitchFamily="18" charset="0"/>
                <a:cs typeface="Arial" panose="020B0604020202020204" pitchFamily="34" charset="0"/>
              </a:rPr>
              <a:t> reaksiyonlar için kuantum </a:t>
            </a:r>
            <a:r>
              <a:rPr lang="tr-TR" sz="1600" dirty="0" err="1">
                <a:effectLst/>
                <a:latin typeface="Times New Roman" panose="02020603050405020304" pitchFamily="18" charset="0"/>
                <a:ea typeface="Times New Roman" panose="02020603050405020304" pitchFamily="18" charset="0"/>
                <a:cs typeface="Arial" panose="020B0604020202020204" pitchFamily="34" charset="0"/>
              </a:rPr>
              <a:t>mekaniksel</a:t>
            </a:r>
            <a:r>
              <a:rPr lang="tr-TR" sz="1600" dirty="0">
                <a:effectLst/>
                <a:latin typeface="Times New Roman" panose="02020603050405020304" pitchFamily="18" charset="0"/>
                <a:ea typeface="Times New Roman" panose="02020603050405020304" pitchFamily="18" charset="0"/>
                <a:cs typeface="Arial" panose="020B0604020202020204" pitchFamily="34" charset="0"/>
              </a:rPr>
              <a:t> modellemelerle önceden tepkime sonucunun tahmin edilmesini” sağlar.</a:t>
            </a:r>
            <a:endParaRPr lang="tr-TR" sz="1600" dirty="0">
              <a:effectLst/>
              <a:latin typeface="Calibri" panose="020F0502020204030204" pitchFamily="34" charset="0"/>
              <a:ea typeface="Calibri" panose="020F0502020204030204" pitchFamily="34" charset="0"/>
              <a:cs typeface="Arial" panose="020B0604020202020204" pitchFamily="34" charset="0"/>
            </a:endParaRPr>
          </a:p>
          <a:p>
            <a:pPr marL="0" indent="0">
              <a:spcAft>
                <a:spcPts val="800"/>
              </a:spcAft>
              <a:buNone/>
            </a:pPr>
            <a:endParaRPr lang="tr-TR" sz="1400" dirty="0">
              <a:effectLst/>
              <a:latin typeface="Calibri" panose="020F0502020204030204" pitchFamily="34" charset="0"/>
              <a:ea typeface="Calibri" panose="020F0502020204030204" pitchFamily="34" charset="0"/>
              <a:cs typeface="Arial" panose="020B0604020202020204" pitchFamily="34" charset="0"/>
            </a:endParaRPr>
          </a:p>
          <a:p>
            <a:endParaRPr lang="tr-TR" sz="1000" dirty="0"/>
          </a:p>
        </p:txBody>
      </p:sp>
      <p:pic>
        <p:nvPicPr>
          <p:cNvPr id="6146" name="Picture 2" descr="Oktay Sinanoğlu (25.02.1935/19.04.2015) | Meralsezen's Blog">
            <a:extLst>
              <a:ext uri="{FF2B5EF4-FFF2-40B4-BE49-F238E27FC236}">
                <a16:creationId xmlns:a16="http://schemas.microsoft.com/office/drawing/2014/main" id="{AEBFC3FE-17D5-460F-8A88-F01ADFF6E3E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723" r="2" b="7934"/>
          <a:stretch/>
        </p:blipFill>
        <p:spPr bwMode="auto">
          <a:xfrm>
            <a:off x="6454065" y="699515"/>
            <a:ext cx="4878285" cy="5458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401028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63543F">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1977D639-E875-4469-8EA5-7F73AB8F8241}"/>
              </a:ext>
            </a:extLst>
          </p:cNvPr>
          <p:cNvSpPr>
            <a:spLocks noGrp="1"/>
          </p:cNvSpPr>
          <p:nvPr>
            <p:ph type="title"/>
          </p:nvPr>
        </p:nvSpPr>
        <p:spPr>
          <a:xfrm>
            <a:off x="524256" y="491260"/>
            <a:ext cx="6594189" cy="1625210"/>
          </a:xfrm>
        </p:spPr>
        <p:txBody>
          <a:bodyPr>
            <a:normAutofit/>
          </a:bodyPr>
          <a:lstStyle/>
          <a:p>
            <a:pPr>
              <a:spcAft>
                <a:spcPts val="800"/>
              </a:spcAft>
            </a:pPr>
            <a:br>
              <a:rPr lang="tr-TR" sz="2400" u="sng" dirty="0">
                <a:solidFill>
                  <a:srgbClr val="FFFFFF"/>
                </a:solidFill>
                <a:effectLst/>
                <a:latin typeface="Calibri" panose="020F0502020204030204" pitchFamily="34" charset="0"/>
                <a:ea typeface="Calibri" panose="020F0502020204030204" pitchFamily="34" charset="0"/>
                <a:cs typeface="Arial" panose="020B0604020202020204" pitchFamily="34" charset="0"/>
              </a:rPr>
            </a:br>
            <a:r>
              <a:rPr lang="tr-TR" sz="2400" b="1" u="sng"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2. Oktay Sinanoğlu ve Türkçe Bilim yapmak</a:t>
            </a:r>
            <a:br>
              <a:rPr lang="tr-TR" sz="2400" dirty="0">
                <a:solidFill>
                  <a:srgbClr val="FFFFFF"/>
                </a:solidFill>
                <a:effectLst/>
                <a:latin typeface="Calibri" panose="020F0502020204030204" pitchFamily="34" charset="0"/>
                <a:ea typeface="Calibri" panose="020F0502020204030204" pitchFamily="34" charset="0"/>
                <a:cs typeface="Arial" panose="020B0604020202020204" pitchFamily="34" charset="0"/>
              </a:rPr>
            </a:br>
            <a:r>
              <a:rPr lang="tr-TR" sz="2400"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 </a:t>
            </a:r>
            <a:br>
              <a:rPr lang="tr-TR" sz="2400" dirty="0">
                <a:solidFill>
                  <a:srgbClr val="FFFFFF"/>
                </a:solidFill>
                <a:effectLst/>
                <a:latin typeface="Calibri" panose="020F0502020204030204" pitchFamily="34" charset="0"/>
                <a:ea typeface="Calibri" panose="020F0502020204030204" pitchFamily="34" charset="0"/>
                <a:cs typeface="Arial" panose="020B0604020202020204" pitchFamily="34" charset="0"/>
              </a:rPr>
            </a:br>
            <a:endParaRPr lang="tr-TR" sz="2400" dirty="0">
              <a:solidFill>
                <a:srgbClr val="FFFFFF"/>
              </a:solidFill>
            </a:endParaRPr>
          </a:p>
        </p:txBody>
      </p:sp>
      <p:pic>
        <p:nvPicPr>
          <p:cNvPr id="8194" name="Picture 2" descr="Oktay Sinanoğlu Hayatı - Mühendis Beyinler">
            <a:extLst>
              <a:ext uri="{FF2B5EF4-FFF2-40B4-BE49-F238E27FC236}">
                <a16:creationId xmlns:a16="http://schemas.microsoft.com/office/drawing/2014/main" id="{51DC58EE-379D-4DEA-B781-6DF51A657CA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0478" b="-2"/>
          <a:stretch/>
        </p:blipFill>
        <p:spPr bwMode="auto">
          <a:xfrm>
            <a:off x="362101" y="2475987"/>
            <a:ext cx="7023752" cy="4060279"/>
          </a:xfrm>
          <a:prstGeom prst="rect">
            <a:avLst/>
          </a:prstGeom>
          <a:noFill/>
          <a:extLst>
            <a:ext uri="{909E8E84-426E-40DD-AFC4-6F175D3DCCD1}">
              <a14:hiddenFill xmlns:a14="http://schemas.microsoft.com/office/drawing/2010/main">
                <a:solidFill>
                  <a:srgbClr val="FFFFFF"/>
                </a:solidFill>
              </a14:hiddenFill>
            </a:ext>
          </a:extLst>
        </p:spPr>
      </p:pic>
      <p:sp>
        <p:nvSpPr>
          <p:cNvPr id="137" name="Rectangle 13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8A759EF0-E6DD-4A6F-9B37-7D473AD6A52A}"/>
              </a:ext>
            </a:extLst>
          </p:cNvPr>
          <p:cNvSpPr>
            <a:spLocks noGrp="1"/>
          </p:cNvSpPr>
          <p:nvPr>
            <p:ph idx="1"/>
          </p:nvPr>
        </p:nvSpPr>
        <p:spPr>
          <a:xfrm>
            <a:off x="7582563" y="894624"/>
            <a:ext cx="3686097" cy="5068751"/>
          </a:xfrm>
        </p:spPr>
        <p:txBody>
          <a:bodyPr anchor="ctr">
            <a:normAutofit fontScale="92500" lnSpcReduction="10000"/>
          </a:bodyPr>
          <a:lstStyle/>
          <a:p>
            <a:pPr marL="0" indent="0">
              <a:spcAft>
                <a:spcPts val="800"/>
              </a:spcAft>
              <a:buNone/>
            </a:pPr>
            <a:r>
              <a:rPr lang="tr-TR" sz="1400"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Oktay Sinanoğlu lise eğitimini Ankara’nın ilk modern liselerinden birinde (Yenişehir Lisesi) almıştır.</a:t>
            </a:r>
          </a:p>
          <a:p>
            <a:pPr marL="0" indent="0">
              <a:spcAft>
                <a:spcPts val="800"/>
              </a:spcAft>
              <a:buNone/>
            </a:pPr>
            <a:r>
              <a:rPr lang="tr-TR" sz="1400"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Lise eğitimi ve sonrasında Amerika Birleşik Devletlerine gitmeden önce Ankara’da gördüğü manzara; </a:t>
            </a:r>
          </a:p>
          <a:p>
            <a:pPr marL="0" indent="0">
              <a:spcAft>
                <a:spcPts val="800"/>
              </a:spcAft>
              <a:buNone/>
            </a:pPr>
            <a:r>
              <a:rPr lang="tr-TR" sz="140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Amerikan </a:t>
            </a:r>
            <a:r>
              <a:rPr lang="tr-TR" sz="1400"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askerleri için çeşitli üslerin açılması ve meclis civarında Amerikalı askerler için </a:t>
            </a:r>
            <a:r>
              <a:rPr lang="tr-TR" sz="140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konaklama ,eğlence </a:t>
            </a:r>
            <a:r>
              <a:rPr lang="tr-TR" sz="1400"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yerleri yapıldığıdır.</a:t>
            </a:r>
            <a:endParaRPr lang="tr-TR" sz="1400" dirty="0">
              <a:solidFill>
                <a:srgbClr val="FFFFFF"/>
              </a:solidFill>
              <a:effectLst/>
              <a:latin typeface="Calibri" panose="020F0502020204030204" pitchFamily="34" charset="0"/>
              <a:ea typeface="Calibri" panose="020F0502020204030204" pitchFamily="34" charset="0"/>
              <a:cs typeface="Arial" panose="020B0604020202020204" pitchFamily="34" charset="0"/>
            </a:endParaRPr>
          </a:p>
          <a:p>
            <a:pPr marL="0" indent="0">
              <a:spcAft>
                <a:spcPts val="800"/>
              </a:spcAft>
              <a:buNone/>
            </a:pPr>
            <a:r>
              <a:rPr lang="tr-TR" sz="1400"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 Oktay Sinanoğlu böyle bir ortamda lise eğitimini tamamlamış ve o dönemden itibaren içinde milli bir his oluşmaya başlamış; bu durum onu Türkiye’nin kanayan yaralarından biri olan Bilimsel çalışma yapmak yetersizliğine bir çare bulma amacına götürmüş ve “Düşmanı tanımak , bilgisini almak için” A.B.D ‘ye Kimya mühendisliği okumak için gitmiştir. </a:t>
            </a:r>
            <a:endParaRPr lang="tr-TR" sz="1400" dirty="0">
              <a:solidFill>
                <a:srgbClr val="FFFFFF"/>
              </a:solidFill>
              <a:effectLst/>
              <a:latin typeface="Calibri" panose="020F0502020204030204" pitchFamily="34" charset="0"/>
              <a:ea typeface="Calibri" panose="020F0502020204030204" pitchFamily="34" charset="0"/>
              <a:cs typeface="Arial" panose="020B0604020202020204" pitchFamily="34" charset="0"/>
            </a:endParaRPr>
          </a:p>
          <a:p>
            <a:pPr marL="0" indent="0">
              <a:spcAft>
                <a:spcPts val="800"/>
              </a:spcAft>
              <a:buNone/>
            </a:pPr>
            <a:r>
              <a:rPr lang="tr-TR" sz="1400"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İngilizceye oldukça hakim olan Sinanoğlu ; Matematiksel tariflerin ve dolayısıyla fen bilimlerinin İngilizce yerine Türkçe yapılmasının konuyu hem kavramak açısından hem de dilin getirileri(sondan eklemeli gibi yapısal ve </a:t>
            </a:r>
            <a:r>
              <a:rPr lang="tr-TR" sz="1400" dirty="0" err="1">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kökensel</a:t>
            </a:r>
            <a:r>
              <a:rPr lang="tr-TR" sz="1400"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 durumlar) gereği daha verimli olduğunu iddia etmiştir.</a:t>
            </a:r>
            <a:r>
              <a:rPr lang="tr-TR" sz="14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[4]</a:t>
            </a:r>
            <a:endParaRPr lang="tr-TR" sz="1400" dirty="0">
              <a:solidFill>
                <a:srgbClr val="FFFFFF"/>
              </a:solidFill>
              <a:effectLst/>
              <a:latin typeface="Calibri" panose="020F0502020204030204" pitchFamily="34" charset="0"/>
              <a:ea typeface="Calibri" panose="020F0502020204030204" pitchFamily="34" charset="0"/>
              <a:cs typeface="Arial" panose="020B0604020202020204" pitchFamily="34" charset="0"/>
            </a:endParaRPr>
          </a:p>
          <a:p>
            <a:endParaRPr lang="tr-TR" sz="1300" dirty="0">
              <a:solidFill>
                <a:srgbClr val="FFFFFF"/>
              </a:solidFill>
            </a:endParaRPr>
          </a:p>
        </p:txBody>
      </p:sp>
    </p:spTree>
    <p:extLst>
      <p:ext uri="{BB962C8B-B14F-4D97-AF65-F5344CB8AC3E}">
        <p14:creationId xmlns:p14="http://schemas.microsoft.com/office/powerpoint/2010/main" val="2297624380"/>
      </p:ext>
    </p:extLst>
  </p:cSld>
  <p:clrMapOvr>
    <a:masterClrMapping/>
  </p:clrMapOvr>
  <p:transition spd="slow">
    <p:comb/>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İçerik Yer Tutucusu 3">
            <a:extLst>
              <a:ext uri="{FF2B5EF4-FFF2-40B4-BE49-F238E27FC236}">
                <a16:creationId xmlns:a16="http://schemas.microsoft.com/office/drawing/2014/main" id="{1AB58A5D-796C-40FF-92C7-128225468549}"/>
              </a:ext>
            </a:extLst>
          </p:cNvPr>
          <p:cNvGraphicFramePr>
            <a:graphicFrameLocks noGrp="1"/>
          </p:cNvGraphicFramePr>
          <p:nvPr>
            <p:ph idx="1"/>
            <p:extLst>
              <p:ext uri="{D42A27DB-BD31-4B8C-83A1-F6EECF244321}">
                <p14:modId xmlns:p14="http://schemas.microsoft.com/office/powerpoint/2010/main" val="3022628345"/>
              </p:ext>
            </p:extLst>
          </p:nvPr>
        </p:nvGraphicFramePr>
        <p:xfrm>
          <a:off x="106532" y="1388303"/>
          <a:ext cx="12002609" cy="4394203"/>
        </p:xfrm>
        <a:graphic>
          <a:graphicData uri="http://schemas.openxmlformats.org/drawingml/2006/table">
            <a:tbl>
              <a:tblPr firstRow="1" firstCol="1" bandRow="1">
                <a:noFill/>
                <a:tableStyleId>{5C22544A-7EE6-4342-B048-85BDC9FD1C3A}</a:tableStyleId>
              </a:tblPr>
              <a:tblGrid>
                <a:gridCol w="1852025">
                  <a:extLst>
                    <a:ext uri="{9D8B030D-6E8A-4147-A177-3AD203B41FA5}">
                      <a16:colId xmlns:a16="http://schemas.microsoft.com/office/drawing/2014/main" val="3632347370"/>
                    </a:ext>
                  </a:extLst>
                </a:gridCol>
                <a:gridCol w="1602695">
                  <a:extLst>
                    <a:ext uri="{9D8B030D-6E8A-4147-A177-3AD203B41FA5}">
                      <a16:colId xmlns:a16="http://schemas.microsoft.com/office/drawing/2014/main" val="3376685393"/>
                    </a:ext>
                  </a:extLst>
                </a:gridCol>
                <a:gridCol w="2176532">
                  <a:extLst>
                    <a:ext uri="{9D8B030D-6E8A-4147-A177-3AD203B41FA5}">
                      <a16:colId xmlns:a16="http://schemas.microsoft.com/office/drawing/2014/main" val="2955372883"/>
                    </a:ext>
                  </a:extLst>
                </a:gridCol>
                <a:gridCol w="1183584">
                  <a:extLst>
                    <a:ext uri="{9D8B030D-6E8A-4147-A177-3AD203B41FA5}">
                      <a16:colId xmlns:a16="http://schemas.microsoft.com/office/drawing/2014/main" val="4213095218"/>
                    </a:ext>
                  </a:extLst>
                </a:gridCol>
                <a:gridCol w="1522699">
                  <a:extLst>
                    <a:ext uri="{9D8B030D-6E8A-4147-A177-3AD203B41FA5}">
                      <a16:colId xmlns:a16="http://schemas.microsoft.com/office/drawing/2014/main" val="1296248930"/>
                    </a:ext>
                  </a:extLst>
                </a:gridCol>
                <a:gridCol w="942934">
                  <a:extLst>
                    <a:ext uri="{9D8B030D-6E8A-4147-A177-3AD203B41FA5}">
                      <a16:colId xmlns:a16="http://schemas.microsoft.com/office/drawing/2014/main" val="1304280281"/>
                    </a:ext>
                  </a:extLst>
                </a:gridCol>
                <a:gridCol w="1414351">
                  <a:extLst>
                    <a:ext uri="{9D8B030D-6E8A-4147-A177-3AD203B41FA5}">
                      <a16:colId xmlns:a16="http://schemas.microsoft.com/office/drawing/2014/main" val="2796465678"/>
                    </a:ext>
                  </a:extLst>
                </a:gridCol>
                <a:gridCol w="1307789">
                  <a:extLst>
                    <a:ext uri="{9D8B030D-6E8A-4147-A177-3AD203B41FA5}">
                      <a16:colId xmlns:a16="http://schemas.microsoft.com/office/drawing/2014/main" val="3212662319"/>
                    </a:ext>
                  </a:extLst>
                </a:gridCol>
              </a:tblGrid>
              <a:tr h="534964">
                <a:tc gridSpan="8">
                  <a:txBody>
                    <a:bodyPr/>
                    <a:lstStyle/>
                    <a:p>
                      <a:pPr algn="ctr">
                        <a:lnSpc>
                          <a:spcPct val="107000"/>
                        </a:lnSpc>
                        <a:spcBef>
                          <a:spcPts val="1200"/>
                        </a:spcBef>
                        <a:spcAft>
                          <a:spcPts val="1200"/>
                        </a:spcAft>
                      </a:pPr>
                      <a:r>
                        <a:rPr lang="tr-TR" sz="2200" b="0" cap="none" spc="0">
                          <a:solidFill>
                            <a:schemeClr val="tx1"/>
                          </a:solidFill>
                          <a:effectLst/>
                        </a:rPr>
                        <a:t>TÜRKÇE KARŞILIK ÖNERDİĞİ BAZI SÖZCÜKLER</a:t>
                      </a:r>
                      <a:endParaRPr lang="tr-TR" sz="2200" b="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58407" marT="24830" marB="124149" anchor="b">
                    <a:lnL w="12700" cmpd="sng">
                      <a:noFill/>
                    </a:lnL>
                    <a:lnR w="12700" cmpd="sng">
                      <a:noFill/>
                    </a:lnR>
                    <a:lnT w="9525" cap="flat" cmpd="sng" algn="ctr">
                      <a:noFill/>
                      <a:prstDash val="solid"/>
                    </a:lnT>
                    <a:lnB w="38100" cmpd="sng">
                      <a:noFill/>
                    </a:lnB>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907774067"/>
                  </a:ext>
                </a:extLst>
              </a:tr>
              <a:tr h="547379">
                <a:tc>
                  <a:txBody>
                    <a:bodyPr/>
                    <a:lstStyle/>
                    <a:p>
                      <a:pPr algn="ctr">
                        <a:lnSpc>
                          <a:spcPct val="107000"/>
                        </a:lnSpc>
                        <a:spcBef>
                          <a:spcPts val="1200"/>
                        </a:spcBef>
                        <a:spcAft>
                          <a:spcPts val="1200"/>
                        </a:spcAft>
                      </a:pPr>
                      <a:r>
                        <a:rPr lang="tr-TR" sz="2000" b="0" cap="none" spc="0" dirty="0">
                          <a:solidFill>
                            <a:schemeClr val="tx1"/>
                          </a:solidFill>
                          <a:effectLst/>
                        </a:rPr>
                        <a:t>Önerdiği</a:t>
                      </a:r>
                      <a:endParaRPr lang="tr-TR" sz="2000" b="0" cap="none" spc="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58407" marT="37245" marB="124149" anchor="ctr">
                    <a:lnL w="12700" cmpd="sng">
                      <a:noFill/>
                      <a:prstDash val="solid"/>
                    </a:lnL>
                    <a:lnR w="12700" cmpd="sng">
                      <a:noFill/>
                      <a:prstDash val="solid"/>
                    </a:lnR>
                    <a:lnT w="38100" cmpd="sng">
                      <a:noFill/>
                    </a:lnT>
                    <a:lnB w="9525" cap="flat" cmpd="sng" algn="ctr">
                      <a:solidFill>
                        <a:schemeClr val="tx1"/>
                      </a:solidFill>
                      <a:prstDash val="solid"/>
                    </a:lnB>
                    <a:noFill/>
                  </a:tcPr>
                </a:tc>
                <a:tc>
                  <a:txBody>
                    <a:bodyPr/>
                    <a:lstStyle/>
                    <a:p>
                      <a:pPr algn="ctr">
                        <a:lnSpc>
                          <a:spcPct val="107000"/>
                        </a:lnSpc>
                        <a:spcBef>
                          <a:spcPts val="1200"/>
                        </a:spcBef>
                        <a:spcAft>
                          <a:spcPts val="1200"/>
                        </a:spcAft>
                      </a:pPr>
                      <a:r>
                        <a:rPr lang="tr-TR" sz="2000" cap="none" spc="0" dirty="0">
                          <a:solidFill>
                            <a:schemeClr val="tx1"/>
                          </a:solidFill>
                          <a:effectLst/>
                        </a:rPr>
                        <a:t>Mevcut</a:t>
                      </a:r>
                      <a:endParaRPr lang="tr-TR" sz="2000" cap="none" spc="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58407" marT="37245" marB="124149" anchor="ctr">
                    <a:lnL w="12700" cmpd="sng">
                      <a:noFill/>
                      <a:prstDash val="solid"/>
                    </a:lnL>
                    <a:lnR w="12700" cmpd="sng">
                      <a:noFill/>
                      <a:prstDash val="solid"/>
                    </a:lnR>
                    <a:lnT w="38100" cmpd="sng">
                      <a:noFill/>
                    </a:lnT>
                    <a:lnB w="9525" cap="flat" cmpd="sng" algn="ctr">
                      <a:solidFill>
                        <a:schemeClr val="tx1"/>
                      </a:solidFill>
                      <a:prstDash val="solid"/>
                    </a:lnB>
                    <a:noFill/>
                  </a:tcPr>
                </a:tc>
                <a:tc>
                  <a:txBody>
                    <a:bodyPr/>
                    <a:lstStyle/>
                    <a:p>
                      <a:pPr algn="ctr">
                        <a:lnSpc>
                          <a:spcPct val="107000"/>
                        </a:lnSpc>
                        <a:spcBef>
                          <a:spcPts val="1200"/>
                        </a:spcBef>
                        <a:spcAft>
                          <a:spcPts val="1200"/>
                        </a:spcAft>
                      </a:pPr>
                      <a:r>
                        <a:rPr lang="tr-TR" sz="2000" b="1" cap="none" spc="0" dirty="0">
                          <a:solidFill>
                            <a:schemeClr val="tx1"/>
                          </a:solidFill>
                          <a:effectLst/>
                        </a:rPr>
                        <a:t>Önerdiği</a:t>
                      </a:r>
                      <a:endParaRPr lang="tr-TR" sz="2000" b="1" cap="none" spc="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58407" marT="37245" marB="124149" anchor="ctr">
                    <a:lnL w="12700" cmpd="sng">
                      <a:noFill/>
                      <a:prstDash val="solid"/>
                    </a:lnL>
                    <a:lnR w="12700" cmpd="sng">
                      <a:noFill/>
                      <a:prstDash val="solid"/>
                    </a:lnR>
                    <a:lnT w="38100" cmpd="sng">
                      <a:noFill/>
                    </a:lnT>
                    <a:lnB w="9525" cap="flat" cmpd="sng" algn="ctr">
                      <a:solidFill>
                        <a:schemeClr val="tx1"/>
                      </a:solidFill>
                      <a:prstDash val="solid"/>
                    </a:lnB>
                    <a:noFill/>
                  </a:tcPr>
                </a:tc>
                <a:tc>
                  <a:txBody>
                    <a:bodyPr/>
                    <a:lstStyle/>
                    <a:p>
                      <a:pPr algn="ctr">
                        <a:lnSpc>
                          <a:spcPct val="107000"/>
                        </a:lnSpc>
                        <a:spcBef>
                          <a:spcPts val="1200"/>
                        </a:spcBef>
                        <a:spcAft>
                          <a:spcPts val="1200"/>
                        </a:spcAft>
                      </a:pPr>
                      <a:r>
                        <a:rPr lang="tr-TR" sz="2000" cap="none" spc="0" dirty="0">
                          <a:solidFill>
                            <a:schemeClr val="tx1"/>
                          </a:solidFill>
                          <a:effectLst/>
                        </a:rPr>
                        <a:t>Mevcut</a:t>
                      </a:r>
                      <a:endParaRPr lang="tr-TR" sz="2000" cap="none" spc="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58407" marT="37245" marB="124149" anchor="ctr">
                    <a:lnL w="12700" cmpd="sng">
                      <a:noFill/>
                      <a:prstDash val="solid"/>
                    </a:lnL>
                    <a:lnR w="12700" cmpd="sng">
                      <a:noFill/>
                      <a:prstDash val="solid"/>
                    </a:lnR>
                    <a:lnT w="38100" cmpd="sng">
                      <a:noFill/>
                    </a:lnT>
                    <a:lnB w="9525" cap="flat" cmpd="sng" algn="ctr">
                      <a:solidFill>
                        <a:schemeClr val="tx1"/>
                      </a:solidFill>
                      <a:prstDash val="solid"/>
                    </a:lnB>
                    <a:noFill/>
                  </a:tcPr>
                </a:tc>
                <a:tc>
                  <a:txBody>
                    <a:bodyPr/>
                    <a:lstStyle/>
                    <a:p>
                      <a:pPr algn="ctr">
                        <a:lnSpc>
                          <a:spcPct val="107000"/>
                        </a:lnSpc>
                        <a:spcBef>
                          <a:spcPts val="1200"/>
                        </a:spcBef>
                        <a:spcAft>
                          <a:spcPts val="1200"/>
                        </a:spcAft>
                      </a:pPr>
                      <a:r>
                        <a:rPr lang="tr-TR" sz="2000" b="1" cap="none" spc="0" dirty="0">
                          <a:solidFill>
                            <a:schemeClr val="tx1"/>
                          </a:solidFill>
                          <a:effectLst/>
                        </a:rPr>
                        <a:t>Önerdiği</a:t>
                      </a:r>
                      <a:endParaRPr lang="tr-TR" sz="2000" b="1" cap="none" spc="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58407" marT="37245" marB="124149" anchor="ctr">
                    <a:lnL w="12700" cmpd="sng">
                      <a:noFill/>
                      <a:prstDash val="solid"/>
                    </a:lnL>
                    <a:lnR w="12700" cmpd="sng">
                      <a:noFill/>
                      <a:prstDash val="solid"/>
                    </a:lnR>
                    <a:lnT w="38100" cmpd="sng">
                      <a:noFill/>
                    </a:lnT>
                    <a:lnB w="9525" cap="flat" cmpd="sng" algn="ctr">
                      <a:solidFill>
                        <a:schemeClr val="tx1"/>
                      </a:solidFill>
                      <a:prstDash val="solid"/>
                    </a:lnB>
                    <a:noFill/>
                  </a:tcPr>
                </a:tc>
                <a:tc>
                  <a:txBody>
                    <a:bodyPr/>
                    <a:lstStyle/>
                    <a:p>
                      <a:pPr algn="ctr">
                        <a:lnSpc>
                          <a:spcPct val="107000"/>
                        </a:lnSpc>
                        <a:spcBef>
                          <a:spcPts val="1200"/>
                        </a:spcBef>
                        <a:spcAft>
                          <a:spcPts val="1200"/>
                        </a:spcAft>
                      </a:pPr>
                      <a:r>
                        <a:rPr lang="tr-TR" sz="2000" cap="none" spc="0" dirty="0">
                          <a:solidFill>
                            <a:schemeClr val="tx1"/>
                          </a:solidFill>
                          <a:effectLst/>
                        </a:rPr>
                        <a:t>Mevcut</a:t>
                      </a:r>
                      <a:endParaRPr lang="tr-TR" sz="2000" cap="none" spc="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58407" marT="37245" marB="124149" anchor="ctr">
                    <a:lnL w="12700" cmpd="sng">
                      <a:noFill/>
                      <a:prstDash val="solid"/>
                    </a:lnL>
                    <a:lnR w="12700" cmpd="sng">
                      <a:noFill/>
                      <a:prstDash val="solid"/>
                    </a:lnR>
                    <a:lnT w="38100" cmpd="sng">
                      <a:noFill/>
                    </a:lnT>
                    <a:lnB w="9525" cap="flat" cmpd="sng" algn="ctr">
                      <a:solidFill>
                        <a:schemeClr val="tx1"/>
                      </a:solidFill>
                      <a:prstDash val="solid"/>
                    </a:lnB>
                    <a:noFill/>
                  </a:tcPr>
                </a:tc>
                <a:tc>
                  <a:txBody>
                    <a:bodyPr/>
                    <a:lstStyle/>
                    <a:p>
                      <a:pPr algn="ctr">
                        <a:lnSpc>
                          <a:spcPct val="107000"/>
                        </a:lnSpc>
                        <a:spcBef>
                          <a:spcPts val="1200"/>
                        </a:spcBef>
                        <a:spcAft>
                          <a:spcPts val="1200"/>
                        </a:spcAft>
                      </a:pPr>
                      <a:r>
                        <a:rPr lang="tr-TR" sz="2000" b="1" cap="none" spc="0" dirty="0">
                          <a:solidFill>
                            <a:schemeClr val="tx1"/>
                          </a:solidFill>
                          <a:effectLst/>
                        </a:rPr>
                        <a:t>  Önerdiği</a:t>
                      </a:r>
                      <a:endParaRPr lang="tr-TR" sz="2000" b="1" cap="none" spc="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58407" marT="37245" marB="124149" anchor="ctr">
                    <a:lnL w="12700" cmpd="sng">
                      <a:noFill/>
                      <a:prstDash val="solid"/>
                    </a:lnL>
                    <a:lnR w="12700" cmpd="sng">
                      <a:noFill/>
                      <a:prstDash val="solid"/>
                    </a:lnR>
                    <a:lnT w="38100" cmpd="sng">
                      <a:noFill/>
                    </a:lnT>
                    <a:lnB w="9525" cap="flat" cmpd="sng" algn="ctr">
                      <a:solidFill>
                        <a:schemeClr val="tx1"/>
                      </a:solidFill>
                      <a:prstDash val="solid"/>
                    </a:lnB>
                    <a:noFill/>
                  </a:tcPr>
                </a:tc>
                <a:tc>
                  <a:txBody>
                    <a:bodyPr/>
                    <a:lstStyle/>
                    <a:p>
                      <a:pPr algn="ctr">
                        <a:lnSpc>
                          <a:spcPct val="107000"/>
                        </a:lnSpc>
                        <a:spcBef>
                          <a:spcPts val="1200"/>
                        </a:spcBef>
                        <a:spcAft>
                          <a:spcPts val="1200"/>
                        </a:spcAft>
                      </a:pPr>
                      <a:r>
                        <a:rPr lang="tr-TR" sz="2000" cap="none" spc="0" dirty="0">
                          <a:solidFill>
                            <a:schemeClr val="tx1"/>
                          </a:solidFill>
                          <a:effectLst/>
                        </a:rPr>
                        <a:t>Mevcut</a:t>
                      </a:r>
                      <a:endParaRPr lang="tr-TR" sz="2000" cap="none" spc="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58407" marT="37245" marB="124149" anchor="ctr">
                    <a:lnL w="12700" cmpd="sng">
                      <a:noFill/>
                      <a:prstDash val="solid"/>
                    </a:lnL>
                    <a:lnR w="12700" cmpd="sng">
                      <a:noFill/>
                      <a:prstDash val="solid"/>
                    </a:lnR>
                    <a:lnT w="38100" cmpd="sng">
                      <a:noFill/>
                    </a:lnT>
                    <a:lnB w="9525" cap="flat" cmpd="sng" algn="ctr">
                      <a:solidFill>
                        <a:schemeClr val="tx1"/>
                      </a:solidFill>
                      <a:prstDash val="solid"/>
                    </a:lnB>
                    <a:noFill/>
                  </a:tcPr>
                </a:tc>
                <a:extLst>
                  <a:ext uri="{0D108BD9-81ED-4DB2-BD59-A6C34878D82A}">
                    <a16:rowId xmlns:a16="http://schemas.microsoft.com/office/drawing/2014/main" val="940345133"/>
                  </a:ext>
                </a:extLst>
              </a:tr>
              <a:tr h="547379">
                <a:tc>
                  <a:txBody>
                    <a:bodyPr/>
                    <a:lstStyle/>
                    <a:p>
                      <a:pPr algn="ctr">
                        <a:lnSpc>
                          <a:spcPct val="107000"/>
                        </a:lnSpc>
                        <a:spcBef>
                          <a:spcPts val="1200"/>
                        </a:spcBef>
                        <a:spcAft>
                          <a:spcPts val="1200"/>
                        </a:spcAft>
                      </a:pPr>
                      <a:r>
                        <a:rPr lang="tr-TR" sz="2000" b="0" cap="none" spc="0">
                          <a:solidFill>
                            <a:schemeClr val="tx1"/>
                          </a:solidFill>
                          <a:effectLst/>
                        </a:rPr>
                        <a:t>İlinge</a:t>
                      </a:r>
                      <a:endParaRPr lang="tr-TR" sz="2000" b="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58407" marT="37245" marB="124149" anchor="ctr">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gn="ctr">
                        <a:lnSpc>
                          <a:spcPct val="107000"/>
                        </a:lnSpc>
                        <a:spcBef>
                          <a:spcPts val="1200"/>
                        </a:spcBef>
                        <a:spcAft>
                          <a:spcPts val="1200"/>
                        </a:spcAft>
                      </a:pPr>
                      <a:r>
                        <a:rPr lang="tr-TR" sz="2000" cap="none" spc="0">
                          <a:solidFill>
                            <a:schemeClr val="tx1"/>
                          </a:solidFill>
                          <a:effectLst/>
                        </a:rPr>
                        <a:t>Topoloji</a:t>
                      </a:r>
                      <a:endParaRPr lang="tr-TR" sz="20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58407" marT="37245" marB="124149" anchor="ctr">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gn="ctr">
                        <a:lnSpc>
                          <a:spcPct val="107000"/>
                        </a:lnSpc>
                        <a:spcBef>
                          <a:spcPts val="1200"/>
                        </a:spcBef>
                        <a:spcAft>
                          <a:spcPts val="1200"/>
                        </a:spcAft>
                      </a:pPr>
                      <a:r>
                        <a:rPr lang="tr-TR" sz="2000" cap="none" spc="0" dirty="0">
                          <a:solidFill>
                            <a:schemeClr val="tx1"/>
                          </a:solidFill>
                          <a:effectLst/>
                        </a:rPr>
                        <a:t>Nicem</a:t>
                      </a:r>
                      <a:endParaRPr lang="tr-TR" sz="2000" cap="none" spc="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58407" marT="37245" marB="124149" anchor="ctr">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gn="ctr">
                        <a:lnSpc>
                          <a:spcPct val="107000"/>
                        </a:lnSpc>
                        <a:spcBef>
                          <a:spcPts val="1200"/>
                        </a:spcBef>
                        <a:spcAft>
                          <a:spcPts val="1200"/>
                        </a:spcAft>
                      </a:pPr>
                      <a:r>
                        <a:rPr lang="tr-TR" sz="2000" cap="none" spc="0">
                          <a:solidFill>
                            <a:schemeClr val="tx1"/>
                          </a:solidFill>
                          <a:effectLst/>
                        </a:rPr>
                        <a:t>Kuantum</a:t>
                      </a:r>
                      <a:endParaRPr lang="tr-TR" sz="20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58407" marT="37245" marB="124149" anchor="ctr">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gn="ctr">
                        <a:lnSpc>
                          <a:spcPct val="107000"/>
                        </a:lnSpc>
                        <a:spcBef>
                          <a:spcPts val="1200"/>
                        </a:spcBef>
                        <a:spcAft>
                          <a:spcPts val="1200"/>
                        </a:spcAft>
                      </a:pPr>
                      <a:r>
                        <a:rPr lang="tr-TR" sz="2000" cap="none" spc="0">
                          <a:solidFill>
                            <a:schemeClr val="tx1"/>
                          </a:solidFill>
                          <a:effectLst/>
                        </a:rPr>
                        <a:t>Dirilbilim</a:t>
                      </a:r>
                      <a:endParaRPr lang="tr-TR" sz="20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58407" marT="37245" marB="124149" anchor="ctr">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gn="ctr">
                        <a:lnSpc>
                          <a:spcPct val="107000"/>
                        </a:lnSpc>
                        <a:spcBef>
                          <a:spcPts val="1200"/>
                        </a:spcBef>
                        <a:spcAft>
                          <a:spcPts val="1200"/>
                        </a:spcAft>
                      </a:pPr>
                      <a:r>
                        <a:rPr lang="tr-TR" sz="2000" cap="none" spc="0">
                          <a:solidFill>
                            <a:schemeClr val="tx1"/>
                          </a:solidFill>
                          <a:effectLst/>
                        </a:rPr>
                        <a:t>Biyoloji</a:t>
                      </a:r>
                      <a:endParaRPr lang="tr-TR" sz="20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58407" marT="37245" marB="124149" anchor="ctr">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gn="ctr">
                        <a:lnSpc>
                          <a:spcPct val="107000"/>
                        </a:lnSpc>
                        <a:spcBef>
                          <a:spcPts val="1200"/>
                        </a:spcBef>
                        <a:spcAft>
                          <a:spcPts val="1200"/>
                        </a:spcAft>
                      </a:pPr>
                      <a:r>
                        <a:rPr lang="tr-TR" sz="2000" cap="none" spc="0">
                          <a:solidFill>
                            <a:schemeClr val="tx1"/>
                          </a:solidFill>
                          <a:effectLst/>
                        </a:rPr>
                        <a:t>Teknikbilim</a:t>
                      </a:r>
                      <a:endParaRPr lang="tr-TR" sz="20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58407" marT="37245" marB="124149" anchor="ctr">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gn="ctr">
                        <a:lnSpc>
                          <a:spcPct val="107000"/>
                        </a:lnSpc>
                        <a:spcBef>
                          <a:spcPts val="1200"/>
                        </a:spcBef>
                        <a:spcAft>
                          <a:spcPts val="1200"/>
                        </a:spcAft>
                      </a:pPr>
                      <a:r>
                        <a:rPr lang="tr-TR" sz="2000" cap="none" spc="0">
                          <a:solidFill>
                            <a:schemeClr val="tx1"/>
                          </a:solidFill>
                          <a:effectLst/>
                        </a:rPr>
                        <a:t>Teknoloji</a:t>
                      </a:r>
                      <a:endParaRPr lang="tr-TR" sz="20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58407" marT="37245" marB="124149" anchor="ctr">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819996873"/>
                  </a:ext>
                </a:extLst>
              </a:tr>
              <a:tr h="1669723">
                <a:tc>
                  <a:txBody>
                    <a:bodyPr/>
                    <a:lstStyle/>
                    <a:p>
                      <a:pPr algn="ctr">
                        <a:lnSpc>
                          <a:spcPct val="107000"/>
                        </a:lnSpc>
                        <a:spcBef>
                          <a:spcPts val="1200"/>
                        </a:spcBef>
                        <a:spcAft>
                          <a:spcPts val="1200"/>
                        </a:spcAft>
                      </a:pPr>
                      <a:r>
                        <a:rPr lang="tr-TR" sz="2000" b="0" cap="none" spc="0">
                          <a:solidFill>
                            <a:schemeClr val="tx1"/>
                          </a:solidFill>
                          <a:effectLst/>
                        </a:rPr>
                        <a:t>Öndelemesiz</a:t>
                      </a:r>
                    </a:p>
                    <a:p>
                      <a:pPr algn="ctr">
                        <a:lnSpc>
                          <a:spcPct val="107000"/>
                        </a:lnSpc>
                        <a:spcBef>
                          <a:spcPts val="1200"/>
                        </a:spcBef>
                        <a:spcAft>
                          <a:spcPts val="1200"/>
                        </a:spcAft>
                      </a:pPr>
                      <a:r>
                        <a:rPr lang="tr-TR" sz="2000" b="0" cap="none" spc="0">
                          <a:solidFill>
                            <a:schemeClr val="tx1"/>
                          </a:solidFill>
                          <a:effectLst/>
                        </a:rPr>
                        <a:t>hendese</a:t>
                      </a:r>
                      <a:endParaRPr lang="tr-TR" sz="2000" b="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58407" marT="37245" marB="124149" anchor="ctr">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pPr algn="ctr">
                        <a:lnSpc>
                          <a:spcPct val="107000"/>
                        </a:lnSpc>
                        <a:spcBef>
                          <a:spcPts val="1200"/>
                        </a:spcBef>
                        <a:spcAft>
                          <a:spcPts val="1200"/>
                        </a:spcAft>
                      </a:pPr>
                      <a:r>
                        <a:rPr lang="tr-TR" sz="2000" cap="none" spc="0">
                          <a:solidFill>
                            <a:schemeClr val="tx1"/>
                          </a:solidFill>
                          <a:effectLst/>
                        </a:rPr>
                        <a:t>Değişmesiz</a:t>
                      </a:r>
                    </a:p>
                    <a:p>
                      <a:pPr algn="ctr">
                        <a:lnSpc>
                          <a:spcPct val="107000"/>
                        </a:lnSpc>
                        <a:spcBef>
                          <a:spcPts val="1200"/>
                        </a:spcBef>
                        <a:spcAft>
                          <a:spcPts val="1200"/>
                        </a:spcAft>
                      </a:pPr>
                      <a:r>
                        <a:rPr lang="tr-TR" sz="2000" cap="none" spc="0">
                          <a:solidFill>
                            <a:schemeClr val="tx1"/>
                          </a:solidFill>
                          <a:effectLst/>
                        </a:rPr>
                        <a:t>cebir</a:t>
                      </a:r>
                      <a:endParaRPr lang="tr-TR" sz="20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58407" marT="37245" marB="124149" anchor="ctr">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pPr algn="ctr">
                        <a:lnSpc>
                          <a:spcPct val="107000"/>
                        </a:lnSpc>
                        <a:spcBef>
                          <a:spcPts val="1200"/>
                        </a:spcBef>
                        <a:spcAft>
                          <a:spcPts val="1200"/>
                        </a:spcAft>
                      </a:pPr>
                      <a:r>
                        <a:rPr lang="tr-TR" sz="2000" cap="none" spc="0" dirty="0">
                          <a:solidFill>
                            <a:schemeClr val="tx1"/>
                          </a:solidFill>
                          <a:effectLst/>
                        </a:rPr>
                        <a:t>Çay Evi-Kahvehane</a:t>
                      </a:r>
                      <a:endParaRPr lang="tr-TR" sz="2000" cap="none" spc="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58407" marT="37245" marB="124149" anchor="ctr">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pPr algn="ctr">
                        <a:lnSpc>
                          <a:spcPct val="107000"/>
                        </a:lnSpc>
                        <a:spcBef>
                          <a:spcPts val="1200"/>
                        </a:spcBef>
                        <a:spcAft>
                          <a:spcPts val="1200"/>
                        </a:spcAft>
                      </a:pPr>
                      <a:r>
                        <a:rPr lang="tr-TR" sz="2000" cap="none" spc="0" dirty="0" err="1">
                          <a:solidFill>
                            <a:schemeClr val="tx1"/>
                          </a:solidFill>
                          <a:effectLst/>
                        </a:rPr>
                        <a:t>Cafe</a:t>
                      </a:r>
                      <a:endParaRPr lang="tr-TR" sz="2000" cap="none" spc="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58407" marT="37245" marB="124149" anchor="ctr">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pPr algn="ctr">
                        <a:lnSpc>
                          <a:spcPct val="107000"/>
                        </a:lnSpc>
                        <a:spcBef>
                          <a:spcPts val="1200"/>
                        </a:spcBef>
                        <a:spcAft>
                          <a:spcPts val="1200"/>
                        </a:spcAft>
                      </a:pPr>
                      <a:r>
                        <a:rPr lang="tr-TR" sz="2000" cap="none" spc="0" dirty="0">
                          <a:solidFill>
                            <a:schemeClr val="tx1"/>
                          </a:solidFill>
                          <a:effectLst/>
                        </a:rPr>
                        <a:t>Neft</a:t>
                      </a:r>
                      <a:endParaRPr lang="tr-TR" sz="2000" cap="none" spc="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58407" marT="37245" marB="124149" anchor="ctr">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pPr algn="ctr">
                        <a:lnSpc>
                          <a:spcPct val="107000"/>
                        </a:lnSpc>
                        <a:spcBef>
                          <a:spcPts val="1200"/>
                        </a:spcBef>
                        <a:spcAft>
                          <a:spcPts val="1200"/>
                        </a:spcAft>
                      </a:pPr>
                      <a:r>
                        <a:rPr lang="tr-TR" sz="2000" cap="none" spc="0" dirty="0">
                          <a:solidFill>
                            <a:schemeClr val="tx1"/>
                          </a:solidFill>
                          <a:effectLst/>
                        </a:rPr>
                        <a:t>Petrol</a:t>
                      </a:r>
                      <a:endParaRPr lang="tr-TR" sz="2000" cap="none" spc="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58407" marT="37245" marB="124149" anchor="ctr">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pPr algn="ctr">
                        <a:lnSpc>
                          <a:spcPct val="107000"/>
                        </a:lnSpc>
                        <a:spcBef>
                          <a:spcPts val="1200"/>
                        </a:spcBef>
                        <a:spcAft>
                          <a:spcPts val="1200"/>
                        </a:spcAft>
                      </a:pPr>
                      <a:r>
                        <a:rPr lang="tr-TR" sz="2000" cap="none" spc="0" dirty="0">
                          <a:solidFill>
                            <a:schemeClr val="tx1"/>
                          </a:solidFill>
                          <a:effectLst/>
                        </a:rPr>
                        <a:t>Basın-yayın</a:t>
                      </a:r>
                      <a:endParaRPr lang="tr-TR" sz="2000" cap="none" spc="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58407" marT="37245" marB="124149" anchor="ctr">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pPr algn="ctr">
                        <a:lnSpc>
                          <a:spcPct val="107000"/>
                        </a:lnSpc>
                        <a:spcBef>
                          <a:spcPts val="1200"/>
                        </a:spcBef>
                        <a:spcAft>
                          <a:spcPts val="1200"/>
                        </a:spcAft>
                      </a:pPr>
                      <a:r>
                        <a:rPr lang="tr-TR" sz="2000" cap="none" spc="0">
                          <a:solidFill>
                            <a:schemeClr val="tx1"/>
                          </a:solidFill>
                          <a:effectLst/>
                        </a:rPr>
                        <a:t>Medya</a:t>
                      </a:r>
                      <a:endParaRPr lang="tr-TR" sz="20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58407" marT="37245" marB="124149" anchor="ctr">
                    <a:lnL w="12700" cmpd="sng">
                      <a:noFill/>
                      <a:prstDash val="solid"/>
                    </a:lnL>
                    <a:lnR w="12700" cmpd="sng">
                      <a:noFill/>
                      <a:prstDash val="solid"/>
                    </a:lnR>
                    <a:lnT w="12700" cmpd="sng">
                      <a:noFill/>
                      <a:prstDash val="solid"/>
                    </a:lnT>
                    <a:lnB w="9525" cap="flat" cmpd="sng" algn="ctr">
                      <a:solidFill>
                        <a:schemeClr val="tx1"/>
                      </a:solidFill>
                      <a:prstDash val="solid"/>
                    </a:lnB>
                    <a:noFill/>
                  </a:tcPr>
                </a:tc>
                <a:extLst>
                  <a:ext uri="{0D108BD9-81ED-4DB2-BD59-A6C34878D82A}">
                    <a16:rowId xmlns:a16="http://schemas.microsoft.com/office/drawing/2014/main" val="2306972835"/>
                  </a:ext>
                </a:extLst>
              </a:tr>
              <a:tr h="547379">
                <a:tc>
                  <a:txBody>
                    <a:bodyPr/>
                    <a:lstStyle/>
                    <a:p>
                      <a:pPr algn="ctr">
                        <a:lnSpc>
                          <a:spcPct val="107000"/>
                        </a:lnSpc>
                        <a:spcBef>
                          <a:spcPts val="1200"/>
                        </a:spcBef>
                        <a:spcAft>
                          <a:spcPts val="1200"/>
                        </a:spcAft>
                      </a:pPr>
                      <a:r>
                        <a:rPr lang="tr-TR" sz="2000" b="0" cap="none" spc="0">
                          <a:solidFill>
                            <a:schemeClr val="tx1"/>
                          </a:solidFill>
                          <a:effectLst/>
                        </a:rPr>
                        <a:t>Gezim</a:t>
                      </a:r>
                      <a:endParaRPr lang="tr-TR" sz="2000" b="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58407" marT="37245" marB="124149" anchor="ctr">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gn="ctr">
                        <a:lnSpc>
                          <a:spcPct val="107000"/>
                        </a:lnSpc>
                        <a:spcBef>
                          <a:spcPts val="1200"/>
                        </a:spcBef>
                        <a:spcAft>
                          <a:spcPts val="1200"/>
                        </a:spcAft>
                      </a:pPr>
                      <a:r>
                        <a:rPr lang="tr-TR" sz="2000" cap="none" spc="0">
                          <a:solidFill>
                            <a:schemeClr val="tx1"/>
                          </a:solidFill>
                          <a:effectLst/>
                        </a:rPr>
                        <a:t>Turizm</a:t>
                      </a:r>
                      <a:endParaRPr lang="tr-TR" sz="20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58407" marT="37245" marB="124149" anchor="ctr">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gn="ctr">
                        <a:lnSpc>
                          <a:spcPct val="107000"/>
                        </a:lnSpc>
                        <a:spcBef>
                          <a:spcPts val="1200"/>
                        </a:spcBef>
                        <a:spcAft>
                          <a:spcPts val="1200"/>
                        </a:spcAft>
                      </a:pPr>
                      <a:r>
                        <a:rPr lang="tr-TR" sz="2000" cap="none" spc="0">
                          <a:solidFill>
                            <a:schemeClr val="tx1"/>
                          </a:solidFill>
                          <a:effectLst/>
                        </a:rPr>
                        <a:t>Gezgin</a:t>
                      </a:r>
                      <a:endParaRPr lang="tr-TR" sz="20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58407" marT="37245" marB="124149" anchor="ctr">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gn="ctr">
                        <a:lnSpc>
                          <a:spcPct val="107000"/>
                        </a:lnSpc>
                        <a:spcBef>
                          <a:spcPts val="1200"/>
                        </a:spcBef>
                        <a:spcAft>
                          <a:spcPts val="1200"/>
                        </a:spcAft>
                      </a:pPr>
                      <a:r>
                        <a:rPr lang="tr-TR" sz="2000" cap="none" spc="0">
                          <a:solidFill>
                            <a:schemeClr val="tx1"/>
                          </a:solidFill>
                          <a:effectLst/>
                        </a:rPr>
                        <a:t>Turist</a:t>
                      </a:r>
                      <a:endParaRPr lang="tr-TR" sz="20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58407" marT="37245" marB="124149" anchor="ctr">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gn="ctr">
                        <a:lnSpc>
                          <a:spcPct val="107000"/>
                        </a:lnSpc>
                        <a:spcBef>
                          <a:spcPts val="1200"/>
                        </a:spcBef>
                        <a:spcAft>
                          <a:spcPts val="1200"/>
                        </a:spcAft>
                      </a:pPr>
                      <a:r>
                        <a:rPr lang="tr-TR" sz="2000" cap="none" spc="0">
                          <a:solidFill>
                            <a:schemeClr val="tx1"/>
                          </a:solidFill>
                          <a:effectLst/>
                        </a:rPr>
                        <a:t>Ruhbilim</a:t>
                      </a:r>
                      <a:endParaRPr lang="tr-TR" sz="20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58407" marT="37245" marB="124149" anchor="ctr">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gn="ctr">
                        <a:lnSpc>
                          <a:spcPct val="107000"/>
                        </a:lnSpc>
                        <a:spcBef>
                          <a:spcPts val="1200"/>
                        </a:spcBef>
                        <a:spcAft>
                          <a:spcPts val="1200"/>
                        </a:spcAft>
                      </a:pPr>
                      <a:r>
                        <a:rPr lang="tr-TR" sz="2000" cap="none" spc="0">
                          <a:solidFill>
                            <a:schemeClr val="tx1"/>
                          </a:solidFill>
                          <a:effectLst/>
                        </a:rPr>
                        <a:t>Psikoloji</a:t>
                      </a:r>
                      <a:endParaRPr lang="tr-TR" sz="20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58407" marT="37245" marB="124149" anchor="ctr">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gn="ctr">
                        <a:lnSpc>
                          <a:spcPct val="107000"/>
                        </a:lnSpc>
                        <a:spcBef>
                          <a:spcPts val="1200"/>
                        </a:spcBef>
                        <a:spcAft>
                          <a:spcPts val="1200"/>
                        </a:spcAft>
                      </a:pPr>
                      <a:r>
                        <a:rPr lang="tr-TR" sz="2000" cap="none" spc="0" dirty="0" err="1">
                          <a:solidFill>
                            <a:schemeClr val="tx1"/>
                          </a:solidFill>
                          <a:effectLst/>
                        </a:rPr>
                        <a:t>belitsel</a:t>
                      </a:r>
                      <a:endParaRPr lang="tr-TR" sz="2000" cap="none" spc="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58407" marT="37245" marB="124149" anchor="ctr">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gn="ctr">
                        <a:lnSpc>
                          <a:spcPct val="107000"/>
                        </a:lnSpc>
                        <a:spcBef>
                          <a:spcPts val="1200"/>
                        </a:spcBef>
                        <a:spcAft>
                          <a:spcPts val="1200"/>
                        </a:spcAft>
                      </a:pPr>
                      <a:r>
                        <a:rPr lang="tr-TR" sz="2000" cap="none" spc="0" dirty="0" err="1">
                          <a:solidFill>
                            <a:schemeClr val="tx1"/>
                          </a:solidFill>
                          <a:effectLst/>
                        </a:rPr>
                        <a:t>Aksiyomatik</a:t>
                      </a:r>
                      <a:endParaRPr lang="tr-TR" sz="2000" cap="none" spc="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58407" marT="37245" marB="124149" anchor="ctr">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1582650626"/>
                  </a:ext>
                </a:extLst>
              </a:tr>
              <a:tr h="547379">
                <a:tc>
                  <a:txBody>
                    <a:bodyPr/>
                    <a:lstStyle/>
                    <a:p>
                      <a:pPr algn="ctr">
                        <a:lnSpc>
                          <a:spcPct val="107000"/>
                        </a:lnSpc>
                        <a:spcBef>
                          <a:spcPts val="1200"/>
                        </a:spcBef>
                        <a:spcAft>
                          <a:spcPts val="1200"/>
                        </a:spcAft>
                      </a:pPr>
                      <a:r>
                        <a:rPr lang="tr-TR" sz="2000" b="0" cap="none" spc="0">
                          <a:solidFill>
                            <a:schemeClr val="tx1"/>
                          </a:solidFill>
                          <a:effectLst/>
                        </a:rPr>
                        <a:t>Bölümce</a:t>
                      </a:r>
                      <a:endParaRPr lang="tr-TR" sz="2000" b="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58407" marT="37245" marB="124149"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a:lnSpc>
                          <a:spcPct val="107000"/>
                        </a:lnSpc>
                        <a:spcBef>
                          <a:spcPts val="1200"/>
                        </a:spcBef>
                        <a:spcAft>
                          <a:spcPts val="1200"/>
                        </a:spcAft>
                      </a:pPr>
                      <a:r>
                        <a:rPr lang="tr-TR" sz="2000" cap="none" spc="0">
                          <a:solidFill>
                            <a:schemeClr val="tx1"/>
                          </a:solidFill>
                          <a:effectLst/>
                        </a:rPr>
                        <a:t>Fakülte</a:t>
                      </a:r>
                      <a:endParaRPr lang="tr-TR" sz="20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58407" marT="37245" marB="124149"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a:lnSpc>
                          <a:spcPct val="107000"/>
                        </a:lnSpc>
                        <a:spcBef>
                          <a:spcPts val="1200"/>
                        </a:spcBef>
                        <a:spcAft>
                          <a:spcPts val="1200"/>
                        </a:spcAft>
                      </a:pPr>
                      <a:r>
                        <a:rPr lang="tr-TR" sz="2000" cap="none" spc="0">
                          <a:solidFill>
                            <a:schemeClr val="tx1"/>
                          </a:solidFill>
                          <a:effectLst/>
                        </a:rPr>
                        <a:t>Orta Okul</a:t>
                      </a:r>
                      <a:endParaRPr lang="tr-TR" sz="20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58407" marT="37245" marB="124149"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a:lnSpc>
                          <a:spcPct val="107000"/>
                        </a:lnSpc>
                        <a:spcBef>
                          <a:spcPts val="1200"/>
                        </a:spcBef>
                        <a:spcAft>
                          <a:spcPts val="1200"/>
                        </a:spcAft>
                      </a:pPr>
                      <a:r>
                        <a:rPr lang="tr-TR" sz="2000" cap="none" spc="0">
                          <a:solidFill>
                            <a:schemeClr val="tx1"/>
                          </a:solidFill>
                          <a:effectLst/>
                        </a:rPr>
                        <a:t>Rüştiye</a:t>
                      </a:r>
                      <a:endParaRPr lang="tr-TR" sz="20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58407" marT="37245" marB="124149" anchor="ctr">
                    <a:lnL w="12700" cmpd="sng">
                      <a:noFill/>
                      <a:prstDash val="solid"/>
                    </a:lnL>
                    <a:lnR w="12700" cmpd="sng">
                      <a:noFill/>
                      <a:prstDash val="solid"/>
                    </a:lnR>
                    <a:lnT w="12700" cmpd="sng">
                      <a:noFill/>
                      <a:prstDash val="solid"/>
                    </a:lnT>
                    <a:lnB w="12700" cmpd="sng">
                      <a:noFill/>
                      <a:prstDash val="solid"/>
                    </a:lnB>
                    <a:noFill/>
                  </a:tcPr>
                </a:tc>
                <a:tc>
                  <a:txBody>
                    <a:bodyPr/>
                    <a:lstStyle/>
                    <a:p>
                      <a:pPr>
                        <a:lnSpc>
                          <a:spcPct val="107000"/>
                        </a:lnSpc>
                        <a:spcBef>
                          <a:spcPts val="1200"/>
                        </a:spcBef>
                        <a:spcAft>
                          <a:spcPts val="1200"/>
                        </a:spcAft>
                      </a:pPr>
                      <a:r>
                        <a:rPr lang="tr-TR" sz="2000" cap="none" spc="0" dirty="0">
                          <a:solidFill>
                            <a:schemeClr val="tx1"/>
                          </a:solidFill>
                          <a:effectLst/>
                        </a:rPr>
                        <a:t>   </a:t>
                      </a:r>
                      <a:r>
                        <a:rPr lang="tr-TR" sz="2000" cap="none" spc="0" dirty="0" err="1">
                          <a:solidFill>
                            <a:schemeClr val="tx1"/>
                          </a:solidFill>
                          <a:effectLst/>
                        </a:rPr>
                        <a:t>Örütbağ</a:t>
                      </a:r>
                      <a:endParaRPr lang="tr-TR" sz="2000" cap="none" spc="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58407" marT="37245" marB="124149" anchor="ctr">
                    <a:lnL w="12700" cmpd="sng">
                      <a:noFill/>
                      <a:prstDash val="solid"/>
                    </a:lnL>
                    <a:lnR w="12700" cmpd="sng">
                      <a:noFill/>
                      <a:prstDash val="solid"/>
                    </a:lnR>
                    <a:lnT w="12700" cmpd="sng">
                      <a:noFill/>
                      <a:prstDash val="solid"/>
                    </a:lnT>
                    <a:lnB w="12700" cmpd="sng">
                      <a:noFill/>
                      <a:prstDash val="solid"/>
                    </a:lnB>
                    <a:noFill/>
                  </a:tcPr>
                </a:tc>
                <a:tc>
                  <a:txBody>
                    <a:bodyPr/>
                    <a:lstStyle/>
                    <a:p>
                      <a:pPr>
                        <a:lnSpc>
                          <a:spcPct val="107000"/>
                        </a:lnSpc>
                        <a:spcBef>
                          <a:spcPts val="1200"/>
                        </a:spcBef>
                        <a:spcAft>
                          <a:spcPts val="1200"/>
                        </a:spcAft>
                      </a:pPr>
                      <a:r>
                        <a:rPr lang="tr-TR" sz="2000" cap="none" spc="0">
                          <a:solidFill>
                            <a:schemeClr val="tx1"/>
                          </a:solidFill>
                          <a:effectLst/>
                        </a:rPr>
                        <a:t>İnternet</a:t>
                      </a:r>
                      <a:endParaRPr lang="tr-TR" sz="20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58407" marT="37245" marB="124149" anchor="ctr">
                    <a:lnL w="12700" cmpd="sng">
                      <a:noFill/>
                      <a:prstDash val="solid"/>
                    </a:lnL>
                    <a:lnR w="12700" cmpd="sng">
                      <a:noFill/>
                      <a:prstDash val="solid"/>
                    </a:lnR>
                    <a:lnT w="12700" cmpd="sng">
                      <a:noFill/>
                      <a:prstDash val="solid"/>
                    </a:lnT>
                    <a:lnB w="12700" cmpd="sng">
                      <a:noFill/>
                      <a:prstDash val="solid"/>
                    </a:lnB>
                    <a:noFill/>
                  </a:tcPr>
                </a:tc>
                <a:tc>
                  <a:txBody>
                    <a:bodyPr/>
                    <a:lstStyle/>
                    <a:p>
                      <a:pPr>
                        <a:lnSpc>
                          <a:spcPct val="107000"/>
                        </a:lnSpc>
                        <a:spcBef>
                          <a:spcPts val="1200"/>
                        </a:spcBef>
                        <a:spcAft>
                          <a:spcPts val="1200"/>
                        </a:spcAft>
                      </a:pPr>
                      <a:r>
                        <a:rPr lang="tr-TR" sz="2000" cap="none" spc="0" dirty="0">
                          <a:solidFill>
                            <a:schemeClr val="tx1"/>
                          </a:solidFill>
                          <a:effectLst/>
                        </a:rPr>
                        <a:t>  </a:t>
                      </a:r>
                      <a:r>
                        <a:rPr lang="tr-TR" sz="2000" cap="none" spc="0" dirty="0" err="1">
                          <a:solidFill>
                            <a:schemeClr val="tx1"/>
                          </a:solidFill>
                          <a:effectLst/>
                        </a:rPr>
                        <a:t>Evrenkent</a:t>
                      </a:r>
                      <a:endParaRPr lang="tr-TR" sz="2000" cap="none" spc="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58407" marT="37245" marB="124149" anchor="ctr">
                    <a:lnL w="12700" cmpd="sng">
                      <a:noFill/>
                      <a:prstDash val="solid"/>
                    </a:lnL>
                    <a:lnR w="12700" cmpd="sng">
                      <a:noFill/>
                      <a:prstDash val="solid"/>
                    </a:lnR>
                    <a:lnT w="12700" cmpd="sng">
                      <a:noFill/>
                      <a:prstDash val="solid"/>
                    </a:lnT>
                    <a:lnB w="12700" cmpd="sng">
                      <a:noFill/>
                      <a:prstDash val="solid"/>
                    </a:lnB>
                    <a:noFill/>
                  </a:tcPr>
                </a:tc>
                <a:tc>
                  <a:txBody>
                    <a:bodyPr/>
                    <a:lstStyle/>
                    <a:p>
                      <a:pPr>
                        <a:lnSpc>
                          <a:spcPct val="107000"/>
                        </a:lnSpc>
                        <a:spcBef>
                          <a:spcPts val="1200"/>
                        </a:spcBef>
                        <a:spcAft>
                          <a:spcPts val="1200"/>
                        </a:spcAft>
                      </a:pPr>
                      <a:r>
                        <a:rPr lang="tr-TR" sz="2000" cap="none" spc="0" dirty="0">
                          <a:solidFill>
                            <a:schemeClr val="tx1"/>
                          </a:solidFill>
                          <a:effectLst/>
                        </a:rPr>
                        <a:t>Üniversite</a:t>
                      </a:r>
                      <a:endParaRPr lang="tr-TR" sz="2000" cap="none" spc="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58407" marT="37245" marB="124149"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879753645"/>
                  </a:ext>
                </a:extLst>
              </a:tr>
            </a:tbl>
          </a:graphicData>
        </a:graphic>
      </p:graphicFrame>
    </p:spTree>
    <p:extLst>
      <p:ext uri="{BB962C8B-B14F-4D97-AF65-F5344CB8AC3E}">
        <p14:creationId xmlns:p14="http://schemas.microsoft.com/office/powerpoint/2010/main" val="245144891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id="{C88FC822-0088-45CB-BF27-80649646FE0F}"/>
              </a:ext>
            </a:extLst>
          </p:cNvPr>
          <p:cNvSpPr>
            <a:spLocks noGrp="1"/>
          </p:cNvSpPr>
          <p:nvPr>
            <p:ph type="title"/>
          </p:nvPr>
        </p:nvSpPr>
        <p:spPr>
          <a:xfrm>
            <a:off x="640934" y="2235200"/>
            <a:ext cx="4505552" cy="2387600"/>
          </a:xfrm>
        </p:spPr>
        <p:txBody>
          <a:bodyPr vert="horz" lIns="91440" tIns="45720" rIns="91440" bIns="45720" rtlCol="0" anchor="b">
            <a:normAutofit/>
          </a:bodyPr>
          <a:lstStyle/>
          <a:p>
            <a:r>
              <a:rPr lang="en-US" sz="3900" b="1" dirty="0" err="1">
                <a:solidFill>
                  <a:schemeClr val="bg1"/>
                </a:solidFill>
              </a:rPr>
              <a:t>Oktay</a:t>
            </a:r>
            <a:r>
              <a:rPr lang="en-US" sz="3900" b="1" dirty="0">
                <a:solidFill>
                  <a:schemeClr val="bg1"/>
                </a:solidFill>
              </a:rPr>
              <a:t> </a:t>
            </a:r>
            <a:r>
              <a:rPr lang="en-US" sz="3900" b="1" dirty="0" err="1">
                <a:solidFill>
                  <a:schemeClr val="bg1"/>
                </a:solidFill>
              </a:rPr>
              <a:t>Sinanoğlu’nun</a:t>
            </a:r>
            <a:r>
              <a:rPr lang="en-US" sz="3900" b="1" dirty="0">
                <a:solidFill>
                  <a:schemeClr val="bg1"/>
                </a:solidFill>
              </a:rPr>
              <a:t> </a:t>
            </a:r>
            <a:r>
              <a:rPr lang="en-US" sz="3900" b="1" dirty="0" err="1">
                <a:solidFill>
                  <a:schemeClr val="bg1"/>
                </a:solidFill>
              </a:rPr>
              <a:t>Çeşitli</a:t>
            </a:r>
            <a:r>
              <a:rPr lang="en-US" sz="3900" b="1" dirty="0">
                <a:solidFill>
                  <a:schemeClr val="bg1"/>
                </a:solidFill>
              </a:rPr>
              <a:t> </a:t>
            </a:r>
            <a:r>
              <a:rPr lang="en-US" sz="3900" b="1" dirty="0" err="1">
                <a:solidFill>
                  <a:schemeClr val="bg1"/>
                </a:solidFill>
              </a:rPr>
              <a:t>konular</a:t>
            </a:r>
            <a:r>
              <a:rPr lang="en-US" sz="3900" b="1" dirty="0">
                <a:solidFill>
                  <a:schemeClr val="bg1"/>
                </a:solidFill>
              </a:rPr>
              <a:t> </a:t>
            </a:r>
            <a:r>
              <a:rPr lang="en-US" sz="3900" b="1" dirty="0" err="1">
                <a:solidFill>
                  <a:schemeClr val="bg1"/>
                </a:solidFill>
              </a:rPr>
              <a:t>hakkındaki</a:t>
            </a:r>
            <a:r>
              <a:rPr lang="en-US" sz="3900" b="1" dirty="0">
                <a:solidFill>
                  <a:schemeClr val="bg1"/>
                </a:solidFill>
              </a:rPr>
              <a:t> </a:t>
            </a:r>
            <a:r>
              <a:rPr lang="en-US" sz="3900" b="1" dirty="0" err="1">
                <a:solidFill>
                  <a:schemeClr val="bg1"/>
                </a:solidFill>
              </a:rPr>
              <a:t>düşünceleri</a:t>
            </a:r>
            <a:r>
              <a:rPr lang="tr-TR" sz="3900" b="1" dirty="0">
                <a:solidFill>
                  <a:schemeClr val="bg1"/>
                </a:solidFill>
              </a:rPr>
              <a:t>…</a:t>
            </a:r>
            <a:endParaRPr lang="en-US" sz="3900" b="1" dirty="0">
              <a:solidFill>
                <a:schemeClr val="bg1"/>
              </a:solidFill>
            </a:endParaRPr>
          </a:p>
        </p:txBody>
      </p:sp>
      <p:sp>
        <p:nvSpPr>
          <p:cNvPr id="1030" name="Freeform: Shape 75">
            <a:extLst>
              <a:ext uri="{FF2B5EF4-FFF2-40B4-BE49-F238E27FC236}">
                <a16:creationId xmlns:a16="http://schemas.microsoft.com/office/drawing/2014/main" id="{0277405F-0B4F-4418-B773-1B38814125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30421" y="226893"/>
            <a:ext cx="5968658" cy="6085007"/>
          </a:xfrm>
          <a:custGeom>
            <a:avLst/>
            <a:gdLst>
              <a:gd name="connsiteX0" fmla="*/ 0 w 5968658"/>
              <a:gd name="connsiteY0" fmla="*/ 0 h 6085007"/>
              <a:gd name="connsiteX1" fmla="*/ 3557919 w 5968658"/>
              <a:gd name="connsiteY1" fmla="*/ 0 h 6085007"/>
              <a:gd name="connsiteX2" fmla="*/ 3557919 w 5968658"/>
              <a:gd name="connsiteY2" fmla="*/ 2195749 h 6085007"/>
              <a:gd name="connsiteX3" fmla="*/ 5968658 w 5968658"/>
              <a:gd name="connsiteY3" fmla="*/ 2195749 h 6085007"/>
              <a:gd name="connsiteX4" fmla="*/ 5968658 w 5968658"/>
              <a:gd name="connsiteY4" fmla="*/ 6085007 h 6085007"/>
              <a:gd name="connsiteX5" fmla="*/ 2058230 w 5968658"/>
              <a:gd name="connsiteY5" fmla="*/ 6085007 h 6085007"/>
              <a:gd name="connsiteX6" fmla="*/ 2058230 w 5968658"/>
              <a:gd name="connsiteY6" fmla="*/ 3538657 h 6085007"/>
              <a:gd name="connsiteX7" fmla="*/ 0 w 5968658"/>
              <a:gd name="connsiteY7" fmla="*/ 3538657 h 6085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68658" h="6085007">
                <a:moveTo>
                  <a:pt x="0" y="0"/>
                </a:moveTo>
                <a:lnTo>
                  <a:pt x="3557919" y="0"/>
                </a:lnTo>
                <a:lnTo>
                  <a:pt x="3557919" y="2195749"/>
                </a:lnTo>
                <a:lnTo>
                  <a:pt x="5968658" y="2195749"/>
                </a:lnTo>
                <a:lnTo>
                  <a:pt x="5968658" y="6085007"/>
                </a:lnTo>
                <a:lnTo>
                  <a:pt x="2058230" y="6085007"/>
                </a:lnTo>
                <a:lnTo>
                  <a:pt x="2058230" y="3538657"/>
                </a:lnTo>
                <a:lnTo>
                  <a:pt x="0" y="3538657"/>
                </a:lnTo>
                <a:close/>
              </a:path>
            </a:pathLst>
          </a:custGeom>
          <a:solidFill>
            <a:schemeClr val="tx1">
              <a:lumMod val="95000"/>
              <a:lumOff val="5000"/>
            </a:schemeClr>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Oktay Sinanoğlu için 35 fikir | gerçekler, güzel söz, özlü sözler">
            <a:extLst>
              <a:ext uri="{FF2B5EF4-FFF2-40B4-BE49-F238E27FC236}">
                <a16:creationId xmlns:a16="http://schemas.microsoft.com/office/drawing/2014/main" id="{35F27B8E-1C50-4669-896A-170C4BCAE3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89"/>
          <a:stretch/>
        </p:blipFill>
        <p:spPr bwMode="auto">
          <a:xfrm>
            <a:off x="7785654" y="2702122"/>
            <a:ext cx="3559638" cy="360977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a:extLst>
              <a:ext uri="{FF2B5EF4-FFF2-40B4-BE49-F238E27FC236}">
                <a16:creationId xmlns:a16="http://schemas.microsoft.com/office/drawing/2014/main" id="{2F064AA3-12CD-4809-9400-58F90B03BA3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756393" y="513118"/>
            <a:ext cx="3105975" cy="2966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58924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TTA Haber on Twitter: &quot;&quot;Türkçe giderse Türkiye gider.&quot; | Prof. Dr. Oktay  Sinanoğlu TürkçeDüşün TürkçeKonuş… &quot;">
            <a:extLst>
              <a:ext uri="{FF2B5EF4-FFF2-40B4-BE49-F238E27FC236}">
                <a16:creationId xmlns:a16="http://schemas.microsoft.com/office/drawing/2014/main" id="{1EAA7948-7042-4039-94E2-E1E125C5F8A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0896"/>
          <a:stretch/>
        </p:blipFill>
        <p:spPr bwMode="auto">
          <a:xfrm>
            <a:off x="3520338" y="10"/>
            <a:ext cx="866953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5" name="Rectangle 7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8C4A5B0A-7E95-4A48-AAF7-EC4F804BC764}"/>
              </a:ext>
            </a:extLst>
          </p:cNvPr>
          <p:cNvSpPr>
            <a:spLocks noGrp="1"/>
          </p:cNvSpPr>
          <p:nvPr>
            <p:ph idx="1"/>
          </p:nvPr>
        </p:nvSpPr>
        <p:spPr>
          <a:xfrm>
            <a:off x="85401" y="340546"/>
            <a:ext cx="6337087" cy="6517444"/>
          </a:xfrm>
        </p:spPr>
        <p:txBody>
          <a:bodyPr anchor="t">
            <a:noAutofit/>
          </a:bodyPr>
          <a:lstStyle/>
          <a:p>
            <a:pPr marL="0" indent="0">
              <a:buNone/>
            </a:pPr>
            <a:r>
              <a:rPr lang="tr-TR" sz="1600" b="1" dirty="0">
                <a:effectLst/>
              </a:rPr>
              <a:t>…Gönlü sağlam olmayan adamdan bilim adamı da çıkmaz.”</a:t>
            </a:r>
            <a:endParaRPr lang="tr-TR" sz="1600" b="1" dirty="0"/>
          </a:p>
          <a:p>
            <a:pPr marL="0" indent="0">
              <a:buNone/>
            </a:pPr>
            <a:r>
              <a:rPr lang="tr-TR" sz="1600" b="1" dirty="0">
                <a:effectLst/>
              </a:rPr>
              <a:t>                                            </a:t>
            </a:r>
            <a:r>
              <a:rPr lang="tr-TR" sz="1600" dirty="0">
                <a:effectLst/>
              </a:rPr>
              <a:t>Oktay Sinanoğlu</a:t>
            </a:r>
          </a:p>
          <a:p>
            <a:pPr marL="0" indent="0">
              <a:buNone/>
            </a:pPr>
            <a:br>
              <a:rPr lang="tr-TR" sz="1600" dirty="0">
                <a:effectLst/>
                <a:latin typeface="Calibri" panose="020F0502020204030204" pitchFamily="34" charset="0"/>
              </a:rPr>
            </a:br>
            <a:r>
              <a:rPr lang="tr-TR" sz="1600" dirty="0">
                <a:effectLst/>
                <a:latin typeface="Calibri" panose="020F0502020204030204" pitchFamily="34" charset="0"/>
              </a:rPr>
              <a:t>Gönül nedir? Gönül insanı olmak ne demektir? Bunları tanımlamadan bilim insanı ve bu bağlamda kimyacıyı, Türk kimyacılarını, tanıtmamız anlamsız olur. TDK ya göre Gönül: Sevgi, düşünüş, istek, anma, hatır gibi kalpte oluşan duyguların kaynağıdır. Gönül adamı ise kalpte oluşan bu duyguları kendinde barındıran kimsedir.</a:t>
            </a:r>
            <a:endParaRPr lang="tr-TR" sz="1600" dirty="0">
              <a:effectLst/>
            </a:endParaRPr>
          </a:p>
          <a:p>
            <a:pPr marL="0" indent="0">
              <a:buNone/>
            </a:pPr>
            <a:r>
              <a:rPr lang="tr-TR" sz="1600" dirty="0">
                <a:effectLst/>
                <a:latin typeface="Calibri" panose="020F0502020204030204" pitchFamily="34" charset="0"/>
              </a:rPr>
              <a:t>Hemen bir misal verecek olursak (uzaklara bakmamıza gerek yok) insanlık tarihinin en büyük gönül insanlarından biri Mevlana </a:t>
            </a:r>
            <a:r>
              <a:rPr lang="tr-TR" sz="1600" dirty="0" err="1">
                <a:effectLst/>
                <a:latin typeface="Calibri" panose="020F0502020204030204" pitchFamily="34" charset="0"/>
              </a:rPr>
              <a:t>Celaleddin</a:t>
            </a:r>
            <a:r>
              <a:rPr lang="tr-TR" sz="1600" dirty="0">
                <a:effectLst/>
                <a:latin typeface="Calibri" panose="020F0502020204030204" pitchFamily="34" charset="0"/>
              </a:rPr>
              <a:t>-i Rumi yanı başımızdan seslenir bizlere “..Gel ne olursan ol yine gel…bizim dergahımız ümitsizlik dergahı değildir…”Bir gönül insanı olan Mevlana asırlar öncesinden, aziz milletimizin iç dünyasındaki “gönül” fikrini canlandırmıştır. Yine asırlar sonrası bu düşünce yaşadığımız topraklarda yeniden yeşermeye başlamış; gönüllü olmak nedir Çanakkale’de, Kurtuluş savaşında ve bin bir cephede dedelerimiz, ninelerimiz bunu göstermiştir.</a:t>
            </a:r>
            <a:endParaRPr lang="tr-TR" sz="1600" dirty="0">
              <a:effectLst/>
            </a:endParaRPr>
          </a:p>
          <a:p>
            <a:pPr marL="0" indent="0">
              <a:buNone/>
            </a:pPr>
            <a:r>
              <a:rPr lang="tr-TR" sz="1600" dirty="0">
                <a:effectLst/>
                <a:latin typeface="Calibri" panose="020F0502020204030204" pitchFamily="34" charset="0"/>
              </a:rPr>
              <a:t>Yaklaşık yarım asır evvel Türkiye Cumhuriyetinin yetiştirdiği mühim bilim insanlarından Oktay Sinanoğlu, bu milletin bağrında yatan şeyin gönüllü olmak olduğunu ve gönüllü olanın ancak bilimde muvaffak olabileceğini işaret etmiştir. Bilim yapmak için esasında istekli, gönüllü olmak şarttır; çünkü uzun ve meşakkatli bir yoldur.</a:t>
            </a:r>
          </a:p>
          <a:p>
            <a:pPr marL="0" indent="0">
              <a:buNone/>
            </a:pPr>
            <a:endParaRPr lang="tr-TR" sz="1600" dirty="0">
              <a:effectLst/>
              <a:latin typeface="Calibri" panose="020F0502020204030204" pitchFamily="34" charset="0"/>
            </a:endParaRPr>
          </a:p>
          <a:p>
            <a:pPr marL="0" indent="0">
              <a:buNone/>
            </a:pPr>
            <a:r>
              <a:rPr lang="tr-TR" sz="1600" dirty="0">
                <a:effectLst/>
                <a:latin typeface="Calibri" panose="020F0502020204030204" pitchFamily="34" charset="0"/>
              </a:rPr>
              <a:t>http://www.konev.org.tr/makaleler/turkiye%E2%80%99de-kimyanin-gelisimi-ve-tarihcesi</a:t>
            </a:r>
          </a:p>
          <a:p>
            <a:pPr marL="0" indent="0">
              <a:buNone/>
            </a:pPr>
            <a:endParaRPr lang="tr-TR" sz="1600" dirty="0">
              <a:latin typeface="Calibri" panose="020F0502020204030204" pitchFamily="34" charset="0"/>
            </a:endParaRPr>
          </a:p>
          <a:p>
            <a:pPr marL="0" indent="0">
              <a:buNone/>
            </a:pPr>
            <a:endParaRPr lang="tr-TR" sz="1600" dirty="0">
              <a:effectLst/>
            </a:endParaRPr>
          </a:p>
          <a:p>
            <a:pPr marL="0" indent="0">
              <a:buNone/>
            </a:pPr>
            <a:br>
              <a:rPr lang="tr-TR" sz="1600" dirty="0">
                <a:effectLst/>
              </a:rPr>
            </a:br>
            <a:r>
              <a:rPr lang="tr-TR" sz="1600" dirty="0">
                <a:effectLst/>
              </a:rPr>
              <a:t>http://www.konev.org.tr/makaleler/turkiye%E2%80%99de-kimyanin-gelisimi-ve-tarihcesi</a:t>
            </a:r>
            <a:endParaRPr lang="tr-TR" sz="1600" dirty="0"/>
          </a:p>
        </p:txBody>
      </p:sp>
    </p:spTree>
    <p:extLst>
      <p:ext uri="{BB962C8B-B14F-4D97-AF65-F5344CB8AC3E}">
        <p14:creationId xmlns:p14="http://schemas.microsoft.com/office/powerpoint/2010/main" val="192634010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179</TotalTime>
  <Words>1177</Words>
  <Application>Microsoft Office PowerPoint</Application>
  <PresentationFormat>Geniş ekran</PresentationFormat>
  <Paragraphs>98</Paragraphs>
  <Slides>12</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12</vt:i4>
      </vt:variant>
    </vt:vector>
  </HeadingPairs>
  <TitlesOfParts>
    <vt:vector size="18" baseType="lpstr">
      <vt:lpstr>Arial</vt:lpstr>
      <vt:lpstr>Calibri</vt:lpstr>
      <vt:lpstr>Calibri Light</vt:lpstr>
      <vt:lpstr>Times New Roman</vt:lpstr>
      <vt:lpstr>Tw Cen MT</vt:lpstr>
      <vt:lpstr>Office Teması</vt:lpstr>
      <vt:lpstr>Türk Aynştaynı Oktay Sinanoğlu: Yaşamı ve Bilime katkıları  Vural Mert Güngör  (Hacettepe Üniversitesi Kimya Bölümü)</vt:lpstr>
      <vt:lpstr>PowerPoint Sunusu</vt:lpstr>
      <vt:lpstr>Oktay Sinanoğlu’nun Çalışmaları  </vt:lpstr>
      <vt:lpstr>Oktay Sinanoğlu hangi alanda çalışıyordu?</vt:lpstr>
      <vt:lpstr>1.) Bilim ile ilgili Çalışmaları</vt:lpstr>
      <vt:lpstr> 2. Oktay Sinanoğlu ve Türkçe Bilim yapmak   </vt:lpstr>
      <vt:lpstr>PowerPoint Sunusu</vt:lpstr>
      <vt:lpstr>Oktay Sinanoğlu’nun Çeşitli konular hakkındaki düşünceleri…</vt:lpstr>
      <vt:lpstr>PowerPoint Sunusu</vt:lpstr>
      <vt:lpstr>Türkçe’nin başına gelenler  </vt:lpstr>
      <vt:lpstr>Eserleri</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Türk Aynştaynı Oktay Sinanoğlu: Yaşamı ve Bilime katkıları</dc:title>
  <dc:creator>Vural Mert GÜNGÖR</dc:creator>
  <cp:lastModifiedBy>Vural Mert GÜNGÖR</cp:lastModifiedBy>
  <cp:revision>24</cp:revision>
  <dcterms:created xsi:type="dcterms:W3CDTF">2021-03-06T07:12:00Z</dcterms:created>
  <dcterms:modified xsi:type="dcterms:W3CDTF">2021-05-01T12:07:32Z</dcterms:modified>
</cp:coreProperties>
</file>