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CF613DA-E693-4343-9FB8-186E139988D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3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FBCF2B4-CB3D-4A97-8BDA-9ACA9D716BB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F613DA-E693-4343-9FB8-186E139988D5}" type="slidenum">
              <a:rPr lang="tr-TR" smtClean="0"/>
              <a:t>‹#›</a:t>
            </a:fld>
            <a:endParaRPr lang="tr-TR"/>
          </a:p>
        </p:txBody>
      </p:sp>
    </p:spTree>
    <p:extLst>
      <p:ext uri="{BB962C8B-B14F-4D97-AF65-F5344CB8AC3E}">
        <p14:creationId xmlns:p14="http://schemas.microsoft.com/office/powerpoint/2010/main" val="388485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88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82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spTree>
    <p:extLst>
      <p:ext uri="{BB962C8B-B14F-4D97-AF65-F5344CB8AC3E}">
        <p14:creationId xmlns:p14="http://schemas.microsoft.com/office/powerpoint/2010/main" val="268372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58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69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629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07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spTree>
    <p:extLst>
      <p:ext uri="{BB962C8B-B14F-4D97-AF65-F5344CB8AC3E}">
        <p14:creationId xmlns:p14="http://schemas.microsoft.com/office/powerpoint/2010/main" val="305669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FBCF2B4-CB3D-4A97-8BDA-9ACA9D716BBC}"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F613DA-E693-4343-9FB8-186E139988D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63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FBCF2B4-CB3D-4A97-8BDA-9ACA9D716BB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F613DA-E693-4343-9FB8-186E139988D5}" type="slidenum">
              <a:rPr lang="tr-TR" smtClean="0"/>
              <a:t>‹#›</a:t>
            </a:fld>
            <a:endParaRPr lang="tr-TR"/>
          </a:p>
        </p:txBody>
      </p:sp>
    </p:spTree>
    <p:extLst>
      <p:ext uri="{BB962C8B-B14F-4D97-AF65-F5344CB8AC3E}">
        <p14:creationId xmlns:p14="http://schemas.microsoft.com/office/powerpoint/2010/main" val="301660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BCF2B4-CB3D-4A97-8BDA-9ACA9D716BBC}"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F613DA-E693-4343-9FB8-186E139988D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76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FBCF2B4-CB3D-4A97-8BDA-9ACA9D716BBC}"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F613DA-E693-4343-9FB8-186E139988D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84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CF2B4-CB3D-4A97-8BDA-9ACA9D716BBC}"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F613DA-E693-4343-9FB8-186E139988D5}" type="slidenum">
              <a:rPr lang="tr-TR" smtClean="0"/>
              <a:t>‹#›</a:t>
            </a:fld>
            <a:endParaRPr lang="tr-TR"/>
          </a:p>
        </p:txBody>
      </p:sp>
    </p:spTree>
    <p:extLst>
      <p:ext uri="{BB962C8B-B14F-4D97-AF65-F5344CB8AC3E}">
        <p14:creationId xmlns:p14="http://schemas.microsoft.com/office/powerpoint/2010/main" val="25215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FBCF2B4-CB3D-4A97-8BDA-9ACA9D716BB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F613DA-E693-4343-9FB8-186E139988D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4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FBCF2B4-CB3D-4A97-8BDA-9ACA9D716BBC}"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F613DA-E693-4343-9FB8-186E139988D5}" type="slidenum">
              <a:rPr lang="tr-TR" smtClean="0"/>
              <a:t>‹#›</a:t>
            </a:fld>
            <a:endParaRPr lang="tr-TR"/>
          </a:p>
        </p:txBody>
      </p:sp>
    </p:spTree>
    <p:extLst>
      <p:ext uri="{BB962C8B-B14F-4D97-AF65-F5344CB8AC3E}">
        <p14:creationId xmlns:p14="http://schemas.microsoft.com/office/powerpoint/2010/main" val="165498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BCF2B4-CB3D-4A97-8BDA-9ACA9D716BBC}" type="datetimeFigureOut">
              <a:rPr lang="tr-TR" smtClean="0"/>
              <a:t>3.12.2021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F613DA-E693-4343-9FB8-186E139988D5}" type="slidenum">
              <a:rPr lang="tr-TR" smtClean="0"/>
              <a:t>‹#›</a:t>
            </a:fld>
            <a:endParaRPr lang="tr-TR"/>
          </a:p>
        </p:txBody>
      </p:sp>
    </p:spTree>
    <p:extLst>
      <p:ext uri="{BB962C8B-B14F-4D97-AF65-F5344CB8AC3E}">
        <p14:creationId xmlns:p14="http://schemas.microsoft.com/office/powerpoint/2010/main" val="4180404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ikuros.nedir.org/" TargetMode="External"/><Relationship Id="rId2" Type="http://schemas.openxmlformats.org/officeDocument/2006/relationships/hyperlink" Target="https://sokrates.nedi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909638"/>
            <a:ext cx="9144000" cy="2387600"/>
          </a:xfrm>
        </p:spPr>
        <p:txBody>
          <a:bodyPr/>
          <a:lstStyle/>
          <a:p>
            <a:r>
              <a:rPr lang="tr-TR" dirty="0" smtClean="0">
                <a:latin typeface="Arial Nova Cond Light" panose="020B0306020202020204" pitchFamily="34" charset="0"/>
              </a:rPr>
              <a:t>HUKUK VE FELSEFE İLİŞKİSİ </a:t>
            </a:r>
            <a:endParaRPr lang="tr-TR" dirty="0">
              <a:latin typeface="Arial Nova Cond Light" panose="020B0306020202020204" pitchFamily="34" charset="0"/>
            </a:endParaRPr>
          </a:p>
        </p:txBody>
      </p:sp>
      <p:sp>
        <p:nvSpPr>
          <p:cNvPr id="3" name="Alt Başlık 2"/>
          <p:cNvSpPr>
            <a:spLocks noGrp="1"/>
          </p:cNvSpPr>
          <p:nvPr>
            <p:ph type="subTitle" idx="1"/>
          </p:nvPr>
        </p:nvSpPr>
        <p:spPr/>
        <p:txBody>
          <a:bodyPr/>
          <a:lstStyle/>
          <a:p>
            <a:r>
              <a:rPr lang="tr-TR" dirty="0" smtClean="0">
                <a:latin typeface="Arial Nova Cond Light" panose="020B0306020202020204" pitchFamily="34" charset="0"/>
              </a:rPr>
              <a:t>Melike Şeyma Tuna </a:t>
            </a:r>
          </a:p>
          <a:p>
            <a:r>
              <a:rPr lang="tr-TR" dirty="0" smtClean="0">
                <a:latin typeface="Arial Nova Cond Light" panose="020B0306020202020204" pitchFamily="34" charset="0"/>
              </a:rPr>
              <a:t>Marmara Üniversitesi Hukuk Fakültesi </a:t>
            </a:r>
            <a:endParaRPr lang="tr-TR" dirty="0">
              <a:latin typeface="Arial Nova Cond Light" panose="020B0306020202020204" pitchFamily="34" charset="0"/>
            </a:endParaRPr>
          </a:p>
        </p:txBody>
      </p:sp>
    </p:spTree>
    <p:extLst>
      <p:ext uri="{BB962C8B-B14F-4D97-AF65-F5344CB8AC3E}">
        <p14:creationId xmlns:p14="http://schemas.microsoft.com/office/powerpoint/2010/main" val="159057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Dinlediğiniz için teşekkür ederim </a:t>
            </a:r>
            <a:r>
              <a:rPr lang="tr-TR" dirty="0" smtClean="0">
                <a:sym typeface="Wingdings" panose="05000000000000000000" pitchFamily="2" charset="2"/>
              </a:rPr>
              <a:t></a:t>
            </a:r>
            <a:endParaRPr lang="tr-TR" dirty="0"/>
          </a:p>
        </p:txBody>
      </p:sp>
      <p:sp>
        <p:nvSpPr>
          <p:cNvPr id="3" name="Metin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03414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Hukuk Nedir?</a:t>
            </a:r>
            <a:endParaRPr lang="tr-TR" dirty="0"/>
          </a:p>
        </p:txBody>
      </p:sp>
      <p:sp>
        <p:nvSpPr>
          <p:cNvPr id="3" name="İçerik Yer Tutucusu 2"/>
          <p:cNvSpPr>
            <a:spLocks noGrp="1"/>
          </p:cNvSpPr>
          <p:nvPr>
            <p:ph idx="1"/>
          </p:nvPr>
        </p:nvSpPr>
        <p:spPr/>
        <p:txBody>
          <a:bodyPr/>
          <a:lstStyle/>
          <a:p>
            <a:r>
              <a:rPr lang="tr-TR" dirty="0" smtClean="0"/>
              <a:t>Bireylerin kendileriyle ve devletle olan ilişki ve davranışlarını düzenleyen devlet gücüyle desteklenmiş sosyal düzen kurallarının tümüdür.</a:t>
            </a:r>
          </a:p>
          <a:p>
            <a:r>
              <a:rPr lang="tr-TR" dirty="0" smtClean="0"/>
              <a:t>Arapça ‘hak’ kelimesinden gelir ve bu kelimenin çoğuludur.</a:t>
            </a:r>
          </a:p>
          <a:p>
            <a:r>
              <a:rPr lang="tr-TR" dirty="0" smtClean="0"/>
              <a:t>Türk Dil Kurumuna göre ise </a:t>
            </a:r>
            <a:r>
              <a:rPr lang="tr-TR" dirty="0"/>
              <a:t> hukuk kelimesi, "Toplumu düzenleyen ve devletin yaptırım gücünü belirleyen yasaların </a:t>
            </a:r>
            <a:r>
              <a:rPr lang="tr-TR" dirty="0" smtClean="0"/>
              <a:t>bütünüdür."</a:t>
            </a:r>
            <a:endParaRPr lang="tr-TR" dirty="0"/>
          </a:p>
        </p:txBody>
      </p:sp>
    </p:spTree>
    <p:extLst>
      <p:ext uri="{BB962C8B-B14F-4D97-AF65-F5344CB8AC3E}">
        <p14:creationId xmlns:p14="http://schemas.microsoft.com/office/powerpoint/2010/main" val="52260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Felsefe Nedir?</a:t>
            </a:r>
            <a:endParaRPr lang="tr-TR" dirty="0"/>
          </a:p>
        </p:txBody>
      </p:sp>
      <p:sp>
        <p:nvSpPr>
          <p:cNvPr id="3" name="İçerik Yer Tutucusu 2"/>
          <p:cNvSpPr>
            <a:spLocks noGrp="1"/>
          </p:cNvSpPr>
          <p:nvPr>
            <p:ph idx="1"/>
          </p:nvPr>
        </p:nvSpPr>
        <p:spPr/>
        <p:txBody>
          <a:bodyPr/>
          <a:lstStyle/>
          <a:p>
            <a:r>
              <a:rPr lang="tr-TR" dirty="0" smtClean="0"/>
              <a:t>Kesin bir tanımı olmamakla beraber felsefe, </a:t>
            </a:r>
            <a:r>
              <a:rPr lang="tr-TR" dirty="0"/>
              <a:t>bilginin temelinde bulunan </a:t>
            </a:r>
            <a:r>
              <a:rPr lang="tr-TR" dirty="0" smtClean="0"/>
              <a:t>birtakım </a:t>
            </a:r>
            <a:r>
              <a:rPr lang="tr-TR" dirty="0"/>
              <a:t>gerçeklere ve insan davranışını yöneten ilkelere ulaşma çabasıdır</a:t>
            </a:r>
            <a:r>
              <a:rPr lang="tr-TR" dirty="0" smtClean="0"/>
              <a:t>.</a:t>
            </a:r>
          </a:p>
          <a:p>
            <a:pPr marL="0" indent="0">
              <a:buNone/>
            </a:pPr>
            <a:r>
              <a:rPr lang="tr-TR" i="1" dirty="0" smtClean="0">
                <a:solidFill>
                  <a:srgbClr val="777777"/>
                </a:solidFill>
                <a:latin typeface="Open Sans"/>
              </a:rPr>
              <a:t>"</a:t>
            </a:r>
            <a:r>
              <a:rPr lang="tr-TR" i="1" dirty="0">
                <a:solidFill>
                  <a:srgbClr val="777777"/>
                </a:solidFill>
                <a:latin typeface="Open Sans"/>
              </a:rPr>
              <a:t>Felsefe, neleri bilmediğini bilmektir."</a:t>
            </a:r>
            <a:r>
              <a:rPr lang="tr-TR" dirty="0"/>
              <a:t/>
            </a:r>
            <a:br>
              <a:rPr lang="tr-TR" dirty="0"/>
            </a:br>
            <a:r>
              <a:rPr lang="tr-TR" dirty="0">
                <a:solidFill>
                  <a:srgbClr val="777777"/>
                </a:solidFill>
                <a:latin typeface="Open Sans"/>
              </a:rPr>
              <a:t> </a:t>
            </a:r>
            <a:r>
              <a:rPr lang="tr-TR" b="1" dirty="0">
                <a:solidFill>
                  <a:srgbClr val="04B45F"/>
                </a:solidFill>
                <a:latin typeface="Open Sans"/>
                <a:hlinkClick r:id="rId2"/>
              </a:rPr>
              <a:t>Sokrates</a:t>
            </a:r>
            <a:r>
              <a:rPr lang="tr-TR" dirty="0"/>
              <a:t/>
            </a:r>
            <a:br>
              <a:rPr lang="tr-TR" dirty="0"/>
            </a:br>
            <a:r>
              <a:rPr lang="tr-TR" i="1" dirty="0">
                <a:solidFill>
                  <a:srgbClr val="777777"/>
                </a:solidFill>
                <a:latin typeface="Open Sans"/>
              </a:rPr>
              <a:t>"Mutlu bir yaşam sağlamak için, tutarlı eylemsel bir sistemdir."</a:t>
            </a:r>
            <a:r>
              <a:rPr lang="tr-TR" dirty="0"/>
              <a:t/>
            </a:r>
            <a:br>
              <a:rPr lang="tr-TR" dirty="0"/>
            </a:br>
            <a:r>
              <a:rPr lang="tr-TR" dirty="0">
                <a:solidFill>
                  <a:srgbClr val="777777"/>
                </a:solidFill>
                <a:latin typeface="Open Sans"/>
              </a:rPr>
              <a:t> </a:t>
            </a:r>
            <a:r>
              <a:rPr lang="tr-TR" b="1" dirty="0" err="1" smtClean="0">
                <a:solidFill>
                  <a:srgbClr val="04B45F"/>
                </a:solidFill>
                <a:latin typeface="Open Sans"/>
                <a:hlinkClick r:id="rId3"/>
              </a:rPr>
              <a:t>Epikuros</a:t>
            </a:r>
            <a:endParaRPr lang="tr-TR" b="1" dirty="0" smtClean="0">
              <a:solidFill>
                <a:srgbClr val="04B45F"/>
              </a:solidFill>
              <a:latin typeface="Open Sans"/>
            </a:endParaRPr>
          </a:p>
          <a:p>
            <a:pPr marL="0" indent="0">
              <a:buNone/>
            </a:pPr>
            <a:endParaRPr lang="tr-TR" dirty="0"/>
          </a:p>
        </p:txBody>
      </p:sp>
    </p:spTree>
    <p:extLst>
      <p:ext uri="{BB962C8B-B14F-4D97-AF65-F5344CB8AC3E}">
        <p14:creationId xmlns:p14="http://schemas.microsoft.com/office/powerpoint/2010/main" val="3439396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Hukuk Felsefesi Nedir?</a:t>
            </a:r>
            <a:endParaRPr lang="tr-TR" dirty="0"/>
          </a:p>
        </p:txBody>
      </p:sp>
      <p:sp>
        <p:nvSpPr>
          <p:cNvPr id="3" name="İçerik Yer Tutucusu 2"/>
          <p:cNvSpPr>
            <a:spLocks noGrp="1"/>
          </p:cNvSpPr>
          <p:nvPr>
            <p:ph idx="1"/>
          </p:nvPr>
        </p:nvSpPr>
        <p:spPr/>
        <p:txBody>
          <a:bodyPr/>
          <a:lstStyle/>
          <a:p>
            <a:r>
              <a:rPr lang="tr-TR" dirty="0"/>
              <a:t>Hukuk felsefesi, içindeki her bir akımca farklı olarak tanımlanan ve içeriği oluşturulan felsefenin hukuka ilişkin bir alanıdır</a:t>
            </a:r>
            <a:r>
              <a:rPr lang="tr-TR" dirty="0" smtClean="0"/>
              <a:t>.</a:t>
            </a:r>
          </a:p>
          <a:p>
            <a:r>
              <a:rPr lang="tr-TR" dirty="0"/>
              <a:t>Temel problem alanları; hukukun kaynağı, amacı, adalet, mevcut hukuk düzenlerinin (pozitif hukuk) meşruiyeti gibi ortaya konabilir.</a:t>
            </a:r>
          </a:p>
        </p:txBody>
      </p:sp>
    </p:spTree>
    <p:extLst>
      <p:ext uri="{BB962C8B-B14F-4D97-AF65-F5344CB8AC3E}">
        <p14:creationId xmlns:p14="http://schemas.microsoft.com/office/powerpoint/2010/main" val="357949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Hukuk ve Felsefe </a:t>
            </a:r>
            <a:r>
              <a:rPr lang="tr-TR" dirty="0" smtClean="0"/>
              <a:t>Karşılaştırması</a:t>
            </a:r>
            <a:endParaRPr lang="tr-TR" dirty="0"/>
          </a:p>
        </p:txBody>
      </p:sp>
      <p:sp>
        <p:nvSpPr>
          <p:cNvPr id="3" name="İçerik Yer Tutucusu 2"/>
          <p:cNvSpPr>
            <a:spLocks noGrp="1"/>
          </p:cNvSpPr>
          <p:nvPr>
            <p:ph idx="1"/>
          </p:nvPr>
        </p:nvSpPr>
        <p:spPr/>
        <p:txBody>
          <a:bodyPr>
            <a:normAutofit/>
          </a:bodyPr>
          <a:lstStyle/>
          <a:p>
            <a:r>
              <a:rPr lang="tr-TR" dirty="0" smtClean="0"/>
              <a:t>Hukuk her şeyden önce </a:t>
            </a:r>
            <a:r>
              <a:rPr lang="tr-TR" dirty="0" err="1" smtClean="0"/>
              <a:t>söylemsel</a:t>
            </a:r>
            <a:r>
              <a:rPr lang="tr-TR" dirty="0" smtClean="0"/>
              <a:t> bir disiplindir. Hakimler gerekçeli kararlar yazar, avukatlar ise hakimi ikna edebilmek adına çeşitli argümanlar öne sürerler. </a:t>
            </a:r>
            <a:r>
              <a:rPr lang="tr-TR" dirty="0"/>
              <a:t>F</a:t>
            </a:r>
            <a:r>
              <a:rPr lang="tr-TR" dirty="0" smtClean="0"/>
              <a:t>elsefe de hukuk gibi </a:t>
            </a:r>
            <a:r>
              <a:rPr lang="tr-TR" dirty="0" err="1" smtClean="0"/>
              <a:t>söylemsel</a:t>
            </a:r>
            <a:r>
              <a:rPr lang="tr-TR" dirty="0" smtClean="0"/>
              <a:t> bir disiplindir. İnsanın soru sorabilme yetisini esas alarak bilgiyi arama eylemidir ve mükemmeli amaçlar.</a:t>
            </a:r>
          </a:p>
          <a:p>
            <a:pPr marL="0" indent="0">
              <a:buNone/>
            </a:pPr>
            <a:endParaRPr lang="tr-TR" dirty="0" smtClean="0"/>
          </a:p>
        </p:txBody>
      </p:sp>
    </p:spTree>
    <p:extLst>
      <p:ext uri="{BB962C8B-B14F-4D97-AF65-F5344CB8AC3E}">
        <p14:creationId xmlns:p14="http://schemas.microsoft.com/office/powerpoint/2010/main" val="306650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Hukuk ve felsefi düşünce arasındaki fark belirgin olsa da benzerlikleri de yeterince açıktır. Felsefenin esas amaçlarından bilme ihtiyacını karşılama, mutlak adalete ulaşmakta vazgeçilmez bir unsurdur. Bu da hukuk uygulamasında felsefi düşünceyi olmazsa olmaz haline getirmektedir</a:t>
            </a:r>
            <a:endParaRPr lang="tr-TR" dirty="0"/>
          </a:p>
        </p:txBody>
      </p:sp>
    </p:spTree>
    <p:extLst>
      <p:ext uri="{BB962C8B-B14F-4D97-AF65-F5344CB8AC3E}">
        <p14:creationId xmlns:p14="http://schemas.microsoft.com/office/powerpoint/2010/main" val="318332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Hukuk ve Felsefe İlişkisi </a:t>
            </a:r>
            <a:endParaRPr lang="tr-TR" dirty="0"/>
          </a:p>
        </p:txBody>
      </p:sp>
      <p:sp>
        <p:nvSpPr>
          <p:cNvPr id="3" name="İçerik Yer Tutucusu 2"/>
          <p:cNvSpPr>
            <a:spLocks noGrp="1"/>
          </p:cNvSpPr>
          <p:nvPr>
            <p:ph idx="1"/>
          </p:nvPr>
        </p:nvSpPr>
        <p:spPr/>
        <p:txBody>
          <a:bodyPr>
            <a:normAutofit/>
          </a:bodyPr>
          <a:lstStyle/>
          <a:p>
            <a:r>
              <a:rPr lang="tr-TR" dirty="0" smtClean="0"/>
              <a:t>Hukuk felsefesinin temel kavramı olan ‘hak’ bireylerin birbirleriyle ve devletle olan ilişkilerini düzenleyen hukuk sistemlerinin özünü belirler. Bu ilişkilere farklı açılardan bakılması sonucu çeşitli hukuk felsefesi görüşleri gelişmiştir.</a:t>
            </a:r>
          </a:p>
        </p:txBody>
      </p:sp>
    </p:spTree>
    <p:extLst>
      <p:ext uri="{BB962C8B-B14F-4D97-AF65-F5344CB8AC3E}">
        <p14:creationId xmlns:p14="http://schemas.microsoft.com/office/powerpoint/2010/main" val="171567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solidFill>
                  <a:srgbClr val="FF0000"/>
                </a:solidFill>
              </a:rPr>
              <a:t>Örneğin; </a:t>
            </a:r>
            <a:r>
              <a:rPr lang="tr-TR" dirty="0">
                <a:solidFill>
                  <a:schemeClr val="tx1"/>
                </a:solidFill>
              </a:rPr>
              <a:t>bireyle hukuk ilişkisi içinde bireye ağırlık veren görüşlerin en ucunda anarşizm, hukuka ağırlık veren görüşlerin en ucunda ise </a:t>
            </a:r>
            <a:r>
              <a:rPr lang="tr-TR" dirty="0" err="1">
                <a:solidFill>
                  <a:schemeClr val="tx1"/>
                </a:solidFill>
              </a:rPr>
              <a:t>tatoliterlik</a:t>
            </a:r>
            <a:r>
              <a:rPr lang="tr-TR" dirty="0">
                <a:solidFill>
                  <a:schemeClr val="tx1"/>
                </a:solidFill>
              </a:rPr>
              <a:t> vardır. Bu iki uç arasında bireyin hukuk karşısındaki durumunu özgürlük, hukukun birey üzerindeki yetkisini ödev kavramı açısından sınırlandıran görüşler </a:t>
            </a:r>
            <a:r>
              <a:rPr lang="tr-TR" dirty="0" err="1">
                <a:solidFill>
                  <a:schemeClr val="tx1"/>
                </a:solidFill>
              </a:rPr>
              <a:t>vardır.Bu</a:t>
            </a:r>
            <a:r>
              <a:rPr lang="tr-TR" dirty="0">
                <a:solidFill>
                  <a:schemeClr val="tx1"/>
                </a:solidFill>
              </a:rPr>
              <a:t> dengeleme çabaları günümüzde hukuk devleti ilkesinin temel ögesini oluşturan insan hakları kavramını oluşturmuştur.</a:t>
            </a:r>
            <a:endParaRPr lang="tr-TR" dirty="0">
              <a:solidFill>
                <a:srgbClr val="FF0000"/>
              </a:solidFill>
            </a:endParaRPr>
          </a:p>
          <a:p>
            <a:endParaRPr lang="tr-TR" dirty="0"/>
          </a:p>
        </p:txBody>
      </p:sp>
    </p:spTree>
    <p:extLst>
      <p:ext uri="{BB962C8B-B14F-4D97-AF65-F5344CB8AC3E}">
        <p14:creationId xmlns:p14="http://schemas.microsoft.com/office/powerpoint/2010/main" val="356820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Hukuk ve Felsefe Tarihi</a:t>
            </a:r>
            <a:endParaRPr lang="tr-TR" dirty="0"/>
          </a:p>
        </p:txBody>
      </p:sp>
      <p:sp>
        <p:nvSpPr>
          <p:cNvPr id="3" name="İçerik Yer Tutucusu 2"/>
          <p:cNvSpPr>
            <a:spLocks noGrp="1"/>
          </p:cNvSpPr>
          <p:nvPr>
            <p:ph idx="1"/>
          </p:nvPr>
        </p:nvSpPr>
        <p:spPr/>
        <p:txBody>
          <a:bodyPr/>
          <a:lstStyle/>
          <a:p>
            <a:r>
              <a:rPr lang="tr-TR" dirty="0" smtClean="0"/>
              <a:t>Eski Yunan’da pozitif hukuk açısından adil olan bir şeyin doğal hukuk açısından adil olup olmadığını ilk kez sofistler tartıştı. Sokrates ise tek kişiden yola çıkarak toplumsal bir kurum olarak adaletin ne olduğu sorusu üzerinde durdu. Öğrencisi Platon ve </a:t>
            </a:r>
            <a:r>
              <a:rPr lang="tr-TR" dirty="0" err="1" smtClean="0"/>
              <a:t>Aristotales</a:t>
            </a:r>
            <a:r>
              <a:rPr lang="tr-TR" dirty="0" smtClean="0"/>
              <a:t> aynı geleneği sürdürerek kişi ve devlet ilişkisine ağırlık verdiler ve bu ilişki çerçevesinde vatandaş hakları açısından adaletin ne olduğunu araştırdılar. İkisi de devletin temel işlevinin adaleti sağlamak olduğunu vurguladı.</a:t>
            </a:r>
          </a:p>
        </p:txBody>
      </p:sp>
    </p:spTree>
    <p:extLst>
      <p:ext uri="{BB962C8B-B14F-4D97-AF65-F5344CB8AC3E}">
        <p14:creationId xmlns:p14="http://schemas.microsoft.com/office/powerpoint/2010/main" val="2283941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426</TotalTime>
  <Words>385</Words>
  <Application>Microsoft Office PowerPoint</Application>
  <PresentationFormat>Geniş ekran</PresentationFormat>
  <Paragraphs>22</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Arial Nova Cond Light</vt:lpstr>
      <vt:lpstr>Garamond</vt:lpstr>
      <vt:lpstr>Open Sans</vt:lpstr>
      <vt:lpstr>Wingdings</vt:lpstr>
      <vt:lpstr>Organik</vt:lpstr>
      <vt:lpstr>HUKUK VE FELSEFE İLİŞKİSİ </vt:lpstr>
      <vt:lpstr>Hukuk Nedir?</vt:lpstr>
      <vt:lpstr>Felsefe Nedir?</vt:lpstr>
      <vt:lpstr>Hukuk Felsefesi Nedir?</vt:lpstr>
      <vt:lpstr>Hukuk ve Felsefe Karşılaştırması</vt:lpstr>
      <vt:lpstr>PowerPoint Sunusu</vt:lpstr>
      <vt:lpstr>Hukuk ve Felsefe İlişkisi </vt:lpstr>
      <vt:lpstr>PowerPoint Sunusu</vt:lpstr>
      <vt:lpstr>Hukuk ve Felsefe Tarihi</vt:lpstr>
      <vt:lpstr>Dinlediğiniz için teşekkür ederim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HUKUK VE FELSEFE İLİŞKİSİ </dc:title>
  <dc:creator>mustuna@msn.com</dc:creator>
  <cp:lastModifiedBy>mustuna@msn.com</cp:lastModifiedBy>
  <cp:revision>7</cp:revision>
  <dcterms:created xsi:type="dcterms:W3CDTF">2021-12-02T12:29:53Z</dcterms:created>
  <dcterms:modified xsi:type="dcterms:W3CDTF">2021-12-03T08:05:15Z</dcterms:modified>
</cp:coreProperties>
</file>