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0" r:id="rId12"/>
    <p:sldId id="267" r:id="rId13"/>
    <p:sldId id="271" r:id="rId14"/>
    <p:sldId id="268" r:id="rId15"/>
    <p:sldId id="269" r:id="rId16"/>
    <p:sldId id="272"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AE8A44-B4ED-3349-BC85-B536598F004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F0B7E71-BFD8-C548-A1D5-E7ABEF263C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C8231DB-D97D-1843-9242-76B58E944EB0}"/>
              </a:ext>
            </a:extLst>
          </p:cNvPr>
          <p:cNvSpPr>
            <a:spLocks noGrp="1"/>
          </p:cNvSpPr>
          <p:nvPr>
            <p:ph type="dt" sz="half" idx="10"/>
          </p:nvPr>
        </p:nvSpPr>
        <p:spPr/>
        <p:txBody>
          <a:bodyPr/>
          <a:lstStyle/>
          <a:p>
            <a:fld id="{88245780-8E52-4042-964B-FD570EB0CB61}" type="datetimeFigureOut">
              <a:rPr lang="tr-TR" smtClean="0"/>
              <a:t>3.12.2021</a:t>
            </a:fld>
            <a:endParaRPr lang="tr-TR"/>
          </a:p>
        </p:txBody>
      </p:sp>
      <p:sp>
        <p:nvSpPr>
          <p:cNvPr id="5" name="Alt Bilgi Yer Tutucusu 4">
            <a:extLst>
              <a:ext uri="{FF2B5EF4-FFF2-40B4-BE49-F238E27FC236}">
                <a16:creationId xmlns:a16="http://schemas.microsoft.com/office/drawing/2014/main" id="{D9BF8248-13AE-9444-BB8D-3A809B96909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3B95CBE-6B6B-7541-9233-264473AB7041}"/>
              </a:ext>
            </a:extLst>
          </p:cNvPr>
          <p:cNvSpPr>
            <a:spLocks noGrp="1"/>
          </p:cNvSpPr>
          <p:nvPr>
            <p:ph type="sldNum" sz="quarter" idx="12"/>
          </p:nvPr>
        </p:nvSpPr>
        <p:spPr/>
        <p:txBody>
          <a:bodyPr/>
          <a:lstStyle/>
          <a:p>
            <a:fld id="{628B9F37-3860-EA43-87D0-67D0001A499B}" type="slidenum">
              <a:rPr lang="tr-TR" smtClean="0"/>
              <a:t>‹#›</a:t>
            </a:fld>
            <a:endParaRPr lang="tr-TR"/>
          </a:p>
        </p:txBody>
      </p:sp>
    </p:spTree>
    <p:extLst>
      <p:ext uri="{BB962C8B-B14F-4D97-AF65-F5344CB8AC3E}">
        <p14:creationId xmlns:p14="http://schemas.microsoft.com/office/powerpoint/2010/main" val="3139777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76804C-3834-AF4A-BA47-A7BDDCF6C65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85F86D00-FFD0-B74A-9D60-19E86E2CF375}"/>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C0AC78A-0E9F-0E42-BB25-CED32EAEB32E}"/>
              </a:ext>
            </a:extLst>
          </p:cNvPr>
          <p:cNvSpPr>
            <a:spLocks noGrp="1"/>
          </p:cNvSpPr>
          <p:nvPr>
            <p:ph type="dt" sz="half" idx="10"/>
          </p:nvPr>
        </p:nvSpPr>
        <p:spPr/>
        <p:txBody>
          <a:bodyPr/>
          <a:lstStyle/>
          <a:p>
            <a:fld id="{88245780-8E52-4042-964B-FD570EB0CB61}" type="datetimeFigureOut">
              <a:rPr lang="tr-TR" smtClean="0"/>
              <a:t>3.12.2021</a:t>
            </a:fld>
            <a:endParaRPr lang="tr-TR"/>
          </a:p>
        </p:txBody>
      </p:sp>
      <p:sp>
        <p:nvSpPr>
          <p:cNvPr id="5" name="Alt Bilgi Yer Tutucusu 4">
            <a:extLst>
              <a:ext uri="{FF2B5EF4-FFF2-40B4-BE49-F238E27FC236}">
                <a16:creationId xmlns:a16="http://schemas.microsoft.com/office/drawing/2014/main" id="{F8D7F80D-D68B-194F-8FFE-5E3F86A7ECF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7300668-07BD-7446-99F8-2B3DBD4A92EA}"/>
              </a:ext>
            </a:extLst>
          </p:cNvPr>
          <p:cNvSpPr>
            <a:spLocks noGrp="1"/>
          </p:cNvSpPr>
          <p:nvPr>
            <p:ph type="sldNum" sz="quarter" idx="12"/>
          </p:nvPr>
        </p:nvSpPr>
        <p:spPr/>
        <p:txBody>
          <a:bodyPr/>
          <a:lstStyle/>
          <a:p>
            <a:fld id="{628B9F37-3860-EA43-87D0-67D0001A499B}" type="slidenum">
              <a:rPr lang="tr-TR" smtClean="0"/>
              <a:t>‹#›</a:t>
            </a:fld>
            <a:endParaRPr lang="tr-TR"/>
          </a:p>
        </p:txBody>
      </p:sp>
    </p:spTree>
    <p:extLst>
      <p:ext uri="{BB962C8B-B14F-4D97-AF65-F5344CB8AC3E}">
        <p14:creationId xmlns:p14="http://schemas.microsoft.com/office/powerpoint/2010/main" val="2311768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B58A7A28-A3C4-744C-BFDE-4C23E4F6BE51}"/>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E3F7046C-D63C-7644-B2F1-71C7E49114B4}"/>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F16EA72-1F11-914C-9E21-3B21002E7BB7}"/>
              </a:ext>
            </a:extLst>
          </p:cNvPr>
          <p:cNvSpPr>
            <a:spLocks noGrp="1"/>
          </p:cNvSpPr>
          <p:nvPr>
            <p:ph type="dt" sz="half" idx="10"/>
          </p:nvPr>
        </p:nvSpPr>
        <p:spPr/>
        <p:txBody>
          <a:bodyPr/>
          <a:lstStyle/>
          <a:p>
            <a:fld id="{88245780-8E52-4042-964B-FD570EB0CB61}" type="datetimeFigureOut">
              <a:rPr lang="tr-TR" smtClean="0"/>
              <a:t>3.12.2021</a:t>
            </a:fld>
            <a:endParaRPr lang="tr-TR"/>
          </a:p>
        </p:txBody>
      </p:sp>
      <p:sp>
        <p:nvSpPr>
          <p:cNvPr id="5" name="Alt Bilgi Yer Tutucusu 4">
            <a:extLst>
              <a:ext uri="{FF2B5EF4-FFF2-40B4-BE49-F238E27FC236}">
                <a16:creationId xmlns:a16="http://schemas.microsoft.com/office/drawing/2014/main" id="{FC0A6179-7172-E84F-AF27-A0A9FBD53D2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22D2D43-035C-394E-A335-AE50D1DBBFF0}"/>
              </a:ext>
            </a:extLst>
          </p:cNvPr>
          <p:cNvSpPr>
            <a:spLocks noGrp="1"/>
          </p:cNvSpPr>
          <p:nvPr>
            <p:ph type="sldNum" sz="quarter" idx="12"/>
          </p:nvPr>
        </p:nvSpPr>
        <p:spPr/>
        <p:txBody>
          <a:bodyPr/>
          <a:lstStyle/>
          <a:p>
            <a:fld id="{628B9F37-3860-EA43-87D0-67D0001A499B}" type="slidenum">
              <a:rPr lang="tr-TR" smtClean="0"/>
              <a:t>‹#›</a:t>
            </a:fld>
            <a:endParaRPr lang="tr-TR"/>
          </a:p>
        </p:txBody>
      </p:sp>
    </p:spTree>
    <p:extLst>
      <p:ext uri="{BB962C8B-B14F-4D97-AF65-F5344CB8AC3E}">
        <p14:creationId xmlns:p14="http://schemas.microsoft.com/office/powerpoint/2010/main" val="2252942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ED6FCC-D4D7-0346-9465-6776F5C34C4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318A6CE-4C7A-B648-817D-EF23DC1491D1}"/>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C9ED623-BBBF-284E-B105-827C0D9C8781}"/>
              </a:ext>
            </a:extLst>
          </p:cNvPr>
          <p:cNvSpPr>
            <a:spLocks noGrp="1"/>
          </p:cNvSpPr>
          <p:nvPr>
            <p:ph type="dt" sz="half" idx="10"/>
          </p:nvPr>
        </p:nvSpPr>
        <p:spPr/>
        <p:txBody>
          <a:bodyPr/>
          <a:lstStyle/>
          <a:p>
            <a:fld id="{88245780-8E52-4042-964B-FD570EB0CB61}" type="datetimeFigureOut">
              <a:rPr lang="tr-TR" smtClean="0"/>
              <a:t>3.12.2021</a:t>
            </a:fld>
            <a:endParaRPr lang="tr-TR"/>
          </a:p>
        </p:txBody>
      </p:sp>
      <p:sp>
        <p:nvSpPr>
          <p:cNvPr id="5" name="Alt Bilgi Yer Tutucusu 4">
            <a:extLst>
              <a:ext uri="{FF2B5EF4-FFF2-40B4-BE49-F238E27FC236}">
                <a16:creationId xmlns:a16="http://schemas.microsoft.com/office/drawing/2014/main" id="{0845968B-18D4-5843-9D34-F151616FB42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2AECA71-925E-9348-BAAA-E4AEAC7017FA}"/>
              </a:ext>
            </a:extLst>
          </p:cNvPr>
          <p:cNvSpPr>
            <a:spLocks noGrp="1"/>
          </p:cNvSpPr>
          <p:nvPr>
            <p:ph type="sldNum" sz="quarter" idx="12"/>
          </p:nvPr>
        </p:nvSpPr>
        <p:spPr/>
        <p:txBody>
          <a:bodyPr/>
          <a:lstStyle/>
          <a:p>
            <a:fld id="{628B9F37-3860-EA43-87D0-67D0001A499B}" type="slidenum">
              <a:rPr lang="tr-TR" smtClean="0"/>
              <a:t>‹#›</a:t>
            </a:fld>
            <a:endParaRPr lang="tr-TR"/>
          </a:p>
        </p:txBody>
      </p:sp>
    </p:spTree>
    <p:extLst>
      <p:ext uri="{BB962C8B-B14F-4D97-AF65-F5344CB8AC3E}">
        <p14:creationId xmlns:p14="http://schemas.microsoft.com/office/powerpoint/2010/main" val="2430447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6F9B90-7C8A-0A44-927C-45FC91A158D2}"/>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51EBF46E-B286-FD43-AD28-DA75E60406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6C0D1CFA-7EAD-134A-B1FE-85A2330EE8F9}"/>
              </a:ext>
            </a:extLst>
          </p:cNvPr>
          <p:cNvSpPr>
            <a:spLocks noGrp="1"/>
          </p:cNvSpPr>
          <p:nvPr>
            <p:ph type="dt" sz="half" idx="10"/>
          </p:nvPr>
        </p:nvSpPr>
        <p:spPr/>
        <p:txBody>
          <a:bodyPr/>
          <a:lstStyle/>
          <a:p>
            <a:fld id="{88245780-8E52-4042-964B-FD570EB0CB61}" type="datetimeFigureOut">
              <a:rPr lang="tr-TR" smtClean="0"/>
              <a:t>3.12.2021</a:t>
            </a:fld>
            <a:endParaRPr lang="tr-TR"/>
          </a:p>
        </p:txBody>
      </p:sp>
      <p:sp>
        <p:nvSpPr>
          <p:cNvPr id="5" name="Alt Bilgi Yer Tutucusu 4">
            <a:extLst>
              <a:ext uri="{FF2B5EF4-FFF2-40B4-BE49-F238E27FC236}">
                <a16:creationId xmlns:a16="http://schemas.microsoft.com/office/drawing/2014/main" id="{EAE0AEC4-9A76-8E44-8E9A-8B390DBBE2C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DFE03F5-050B-2A43-B88D-DEFCF523B3C8}"/>
              </a:ext>
            </a:extLst>
          </p:cNvPr>
          <p:cNvSpPr>
            <a:spLocks noGrp="1"/>
          </p:cNvSpPr>
          <p:nvPr>
            <p:ph type="sldNum" sz="quarter" idx="12"/>
          </p:nvPr>
        </p:nvSpPr>
        <p:spPr/>
        <p:txBody>
          <a:bodyPr/>
          <a:lstStyle/>
          <a:p>
            <a:fld id="{628B9F37-3860-EA43-87D0-67D0001A499B}" type="slidenum">
              <a:rPr lang="tr-TR" smtClean="0"/>
              <a:t>‹#›</a:t>
            </a:fld>
            <a:endParaRPr lang="tr-TR"/>
          </a:p>
        </p:txBody>
      </p:sp>
    </p:spTree>
    <p:extLst>
      <p:ext uri="{BB962C8B-B14F-4D97-AF65-F5344CB8AC3E}">
        <p14:creationId xmlns:p14="http://schemas.microsoft.com/office/powerpoint/2010/main" val="653685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254BF7-3C07-7842-8DA6-0CDE2A06122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C5D6C8F-73D3-424E-BCA4-7CB7352A84B5}"/>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0D3EB38-263E-024B-A863-AD12B7EDA9D9}"/>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6060F89-0C0C-8045-9BBE-AFC4B116BBCB}"/>
              </a:ext>
            </a:extLst>
          </p:cNvPr>
          <p:cNvSpPr>
            <a:spLocks noGrp="1"/>
          </p:cNvSpPr>
          <p:nvPr>
            <p:ph type="dt" sz="half" idx="10"/>
          </p:nvPr>
        </p:nvSpPr>
        <p:spPr/>
        <p:txBody>
          <a:bodyPr/>
          <a:lstStyle/>
          <a:p>
            <a:fld id="{88245780-8E52-4042-964B-FD570EB0CB61}" type="datetimeFigureOut">
              <a:rPr lang="tr-TR" smtClean="0"/>
              <a:t>3.12.2021</a:t>
            </a:fld>
            <a:endParaRPr lang="tr-TR"/>
          </a:p>
        </p:txBody>
      </p:sp>
      <p:sp>
        <p:nvSpPr>
          <p:cNvPr id="6" name="Alt Bilgi Yer Tutucusu 5">
            <a:extLst>
              <a:ext uri="{FF2B5EF4-FFF2-40B4-BE49-F238E27FC236}">
                <a16:creationId xmlns:a16="http://schemas.microsoft.com/office/drawing/2014/main" id="{BCE5C6D9-F017-1945-BD72-F5AA03218F6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1548B50-AE55-214A-91B3-C5F66E17922B}"/>
              </a:ext>
            </a:extLst>
          </p:cNvPr>
          <p:cNvSpPr>
            <a:spLocks noGrp="1"/>
          </p:cNvSpPr>
          <p:nvPr>
            <p:ph type="sldNum" sz="quarter" idx="12"/>
          </p:nvPr>
        </p:nvSpPr>
        <p:spPr/>
        <p:txBody>
          <a:bodyPr/>
          <a:lstStyle/>
          <a:p>
            <a:fld id="{628B9F37-3860-EA43-87D0-67D0001A499B}" type="slidenum">
              <a:rPr lang="tr-TR" smtClean="0"/>
              <a:t>‹#›</a:t>
            </a:fld>
            <a:endParaRPr lang="tr-TR"/>
          </a:p>
        </p:txBody>
      </p:sp>
    </p:spTree>
    <p:extLst>
      <p:ext uri="{BB962C8B-B14F-4D97-AF65-F5344CB8AC3E}">
        <p14:creationId xmlns:p14="http://schemas.microsoft.com/office/powerpoint/2010/main" val="2750188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226025-66B5-1E40-AEB3-F2BCB2F6F1A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CB959FA-C895-5546-A9E2-0A325FA27F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B9C163C9-C12E-624C-8112-D4B0CE566917}"/>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E9BBDBF-B560-5641-A675-87712A3CF3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8E65D4F-6D72-104B-AB0E-C07C3E43F2F2}"/>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02EB0B6C-20DF-F148-9444-92E13A455149}"/>
              </a:ext>
            </a:extLst>
          </p:cNvPr>
          <p:cNvSpPr>
            <a:spLocks noGrp="1"/>
          </p:cNvSpPr>
          <p:nvPr>
            <p:ph type="dt" sz="half" idx="10"/>
          </p:nvPr>
        </p:nvSpPr>
        <p:spPr/>
        <p:txBody>
          <a:bodyPr/>
          <a:lstStyle/>
          <a:p>
            <a:fld id="{88245780-8E52-4042-964B-FD570EB0CB61}" type="datetimeFigureOut">
              <a:rPr lang="tr-TR" smtClean="0"/>
              <a:t>3.12.2021</a:t>
            </a:fld>
            <a:endParaRPr lang="tr-TR"/>
          </a:p>
        </p:txBody>
      </p:sp>
      <p:sp>
        <p:nvSpPr>
          <p:cNvPr id="8" name="Alt Bilgi Yer Tutucusu 7">
            <a:extLst>
              <a:ext uri="{FF2B5EF4-FFF2-40B4-BE49-F238E27FC236}">
                <a16:creationId xmlns:a16="http://schemas.microsoft.com/office/drawing/2014/main" id="{C6BAE9C6-92A9-F74D-8077-D6E2F428E87F}"/>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56A41A8-DF1F-0946-B540-5181F2C11781}"/>
              </a:ext>
            </a:extLst>
          </p:cNvPr>
          <p:cNvSpPr>
            <a:spLocks noGrp="1"/>
          </p:cNvSpPr>
          <p:nvPr>
            <p:ph type="sldNum" sz="quarter" idx="12"/>
          </p:nvPr>
        </p:nvSpPr>
        <p:spPr/>
        <p:txBody>
          <a:bodyPr/>
          <a:lstStyle/>
          <a:p>
            <a:fld id="{628B9F37-3860-EA43-87D0-67D0001A499B}" type="slidenum">
              <a:rPr lang="tr-TR" smtClean="0"/>
              <a:t>‹#›</a:t>
            </a:fld>
            <a:endParaRPr lang="tr-TR"/>
          </a:p>
        </p:txBody>
      </p:sp>
    </p:spTree>
    <p:extLst>
      <p:ext uri="{BB962C8B-B14F-4D97-AF65-F5344CB8AC3E}">
        <p14:creationId xmlns:p14="http://schemas.microsoft.com/office/powerpoint/2010/main" val="3422491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5C2EB8-B33B-9F42-8917-EB62655FB09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922F98D-8102-0D43-B36B-4759F1E383DD}"/>
              </a:ext>
            </a:extLst>
          </p:cNvPr>
          <p:cNvSpPr>
            <a:spLocks noGrp="1"/>
          </p:cNvSpPr>
          <p:nvPr>
            <p:ph type="dt" sz="half" idx="10"/>
          </p:nvPr>
        </p:nvSpPr>
        <p:spPr/>
        <p:txBody>
          <a:bodyPr/>
          <a:lstStyle/>
          <a:p>
            <a:fld id="{88245780-8E52-4042-964B-FD570EB0CB61}" type="datetimeFigureOut">
              <a:rPr lang="tr-TR" smtClean="0"/>
              <a:t>3.12.2021</a:t>
            </a:fld>
            <a:endParaRPr lang="tr-TR"/>
          </a:p>
        </p:txBody>
      </p:sp>
      <p:sp>
        <p:nvSpPr>
          <p:cNvPr id="4" name="Alt Bilgi Yer Tutucusu 3">
            <a:extLst>
              <a:ext uri="{FF2B5EF4-FFF2-40B4-BE49-F238E27FC236}">
                <a16:creationId xmlns:a16="http://schemas.microsoft.com/office/drawing/2014/main" id="{F8618072-D9F1-C640-9807-8FB6BC0C6B01}"/>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1DC6A102-3B72-BF49-AF7C-F564CD599932}"/>
              </a:ext>
            </a:extLst>
          </p:cNvPr>
          <p:cNvSpPr>
            <a:spLocks noGrp="1"/>
          </p:cNvSpPr>
          <p:nvPr>
            <p:ph type="sldNum" sz="quarter" idx="12"/>
          </p:nvPr>
        </p:nvSpPr>
        <p:spPr/>
        <p:txBody>
          <a:bodyPr/>
          <a:lstStyle/>
          <a:p>
            <a:fld id="{628B9F37-3860-EA43-87D0-67D0001A499B}" type="slidenum">
              <a:rPr lang="tr-TR" smtClean="0"/>
              <a:t>‹#›</a:t>
            </a:fld>
            <a:endParaRPr lang="tr-TR"/>
          </a:p>
        </p:txBody>
      </p:sp>
    </p:spTree>
    <p:extLst>
      <p:ext uri="{BB962C8B-B14F-4D97-AF65-F5344CB8AC3E}">
        <p14:creationId xmlns:p14="http://schemas.microsoft.com/office/powerpoint/2010/main" val="1820962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3BC6271-0A2A-FA42-BE38-4BB4DE62161C}"/>
              </a:ext>
            </a:extLst>
          </p:cNvPr>
          <p:cNvSpPr>
            <a:spLocks noGrp="1"/>
          </p:cNvSpPr>
          <p:nvPr>
            <p:ph type="dt" sz="half" idx="10"/>
          </p:nvPr>
        </p:nvSpPr>
        <p:spPr/>
        <p:txBody>
          <a:bodyPr/>
          <a:lstStyle/>
          <a:p>
            <a:fld id="{88245780-8E52-4042-964B-FD570EB0CB61}" type="datetimeFigureOut">
              <a:rPr lang="tr-TR" smtClean="0"/>
              <a:t>3.12.2021</a:t>
            </a:fld>
            <a:endParaRPr lang="tr-TR"/>
          </a:p>
        </p:txBody>
      </p:sp>
      <p:sp>
        <p:nvSpPr>
          <p:cNvPr id="3" name="Alt Bilgi Yer Tutucusu 2">
            <a:extLst>
              <a:ext uri="{FF2B5EF4-FFF2-40B4-BE49-F238E27FC236}">
                <a16:creationId xmlns:a16="http://schemas.microsoft.com/office/drawing/2014/main" id="{50D6D340-B453-9C49-924E-3B020A824FC2}"/>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998885E4-4C81-7B44-80D5-BDA80D4009E8}"/>
              </a:ext>
            </a:extLst>
          </p:cNvPr>
          <p:cNvSpPr>
            <a:spLocks noGrp="1"/>
          </p:cNvSpPr>
          <p:nvPr>
            <p:ph type="sldNum" sz="quarter" idx="12"/>
          </p:nvPr>
        </p:nvSpPr>
        <p:spPr/>
        <p:txBody>
          <a:bodyPr/>
          <a:lstStyle/>
          <a:p>
            <a:fld id="{628B9F37-3860-EA43-87D0-67D0001A499B}" type="slidenum">
              <a:rPr lang="tr-TR" smtClean="0"/>
              <a:t>‹#›</a:t>
            </a:fld>
            <a:endParaRPr lang="tr-TR"/>
          </a:p>
        </p:txBody>
      </p:sp>
    </p:spTree>
    <p:extLst>
      <p:ext uri="{BB962C8B-B14F-4D97-AF65-F5344CB8AC3E}">
        <p14:creationId xmlns:p14="http://schemas.microsoft.com/office/powerpoint/2010/main" val="1667269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81E71D-8072-C54A-8A56-D9B5E5C6B26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64EAA6B-8634-D74E-BDF1-28892B79BF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AAC7C11-E1BB-7C40-A966-D014CD6716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BEB570C-A872-1E45-9115-40F2F223DE3C}"/>
              </a:ext>
            </a:extLst>
          </p:cNvPr>
          <p:cNvSpPr>
            <a:spLocks noGrp="1"/>
          </p:cNvSpPr>
          <p:nvPr>
            <p:ph type="dt" sz="half" idx="10"/>
          </p:nvPr>
        </p:nvSpPr>
        <p:spPr/>
        <p:txBody>
          <a:bodyPr/>
          <a:lstStyle/>
          <a:p>
            <a:fld id="{88245780-8E52-4042-964B-FD570EB0CB61}" type="datetimeFigureOut">
              <a:rPr lang="tr-TR" smtClean="0"/>
              <a:t>3.12.2021</a:t>
            </a:fld>
            <a:endParaRPr lang="tr-TR"/>
          </a:p>
        </p:txBody>
      </p:sp>
      <p:sp>
        <p:nvSpPr>
          <p:cNvPr id="6" name="Alt Bilgi Yer Tutucusu 5">
            <a:extLst>
              <a:ext uri="{FF2B5EF4-FFF2-40B4-BE49-F238E27FC236}">
                <a16:creationId xmlns:a16="http://schemas.microsoft.com/office/drawing/2014/main" id="{2DC1369A-8718-C846-9B20-0EC2333A0E9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557DDE3-B4A1-CD49-B8BE-EF578DE10534}"/>
              </a:ext>
            </a:extLst>
          </p:cNvPr>
          <p:cNvSpPr>
            <a:spLocks noGrp="1"/>
          </p:cNvSpPr>
          <p:nvPr>
            <p:ph type="sldNum" sz="quarter" idx="12"/>
          </p:nvPr>
        </p:nvSpPr>
        <p:spPr/>
        <p:txBody>
          <a:bodyPr/>
          <a:lstStyle/>
          <a:p>
            <a:fld id="{628B9F37-3860-EA43-87D0-67D0001A499B}" type="slidenum">
              <a:rPr lang="tr-TR" smtClean="0"/>
              <a:t>‹#›</a:t>
            </a:fld>
            <a:endParaRPr lang="tr-TR"/>
          </a:p>
        </p:txBody>
      </p:sp>
    </p:spTree>
    <p:extLst>
      <p:ext uri="{BB962C8B-B14F-4D97-AF65-F5344CB8AC3E}">
        <p14:creationId xmlns:p14="http://schemas.microsoft.com/office/powerpoint/2010/main" val="3307402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184FA7-1275-6F43-AB14-D571C986C4A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A5F15FC-4265-4243-B8CC-AD2356765A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6B885A04-A36B-5F42-AA55-C58818B34E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E7DDF0F-22CC-F147-8E8F-DACDC14AD908}"/>
              </a:ext>
            </a:extLst>
          </p:cNvPr>
          <p:cNvSpPr>
            <a:spLocks noGrp="1"/>
          </p:cNvSpPr>
          <p:nvPr>
            <p:ph type="dt" sz="half" idx="10"/>
          </p:nvPr>
        </p:nvSpPr>
        <p:spPr/>
        <p:txBody>
          <a:bodyPr/>
          <a:lstStyle/>
          <a:p>
            <a:fld id="{88245780-8E52-4042-964B-FD570EB0CB61}" type="datetimeFigureOut">
              <a:rPr lang="tr-TR" smtClean="0"/>
              <a:t>3.12.2021</a:t>
            </a:fld>
            <a:endParaRPr lang="tr-TR"/>
          </a:p>
        </p:txBody>
      </p:sp>
      <p:sp>
        <p:nvSpPr>
          <p:cNvPr id="6" name="Alt Bilgi Yer Tutucusu 5">
            <a:extLst>
              <a:ext uri="{FF2B5EF4-FFF2-40B4-BE49-F238E27FC236}">
                <a16:creationId xmlns:a16="http://schemas.microsoft.com/office/drawing/2014/main" id="{518102F4-0D19-9B4B-997A-E59CB7F1CBF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43E70F4-3D9B-CD4D-B752-832BF02216C9}"/>
              </a:ext>
            </a:extLst>
          </p:cNvPr>
          <p:cNvSpPr>
            <a:spLocks noGrp="1"/>
          </p:cNvSpPr>
          <p:nvPr>
            <p:ph type="sldNum" sz="quarter" idx="12"/>
          </p:nvPr>
        </p:nvSpPr>
        <p:spPr/>
        <p:txBody>
          <a:bodyPr/>
          <a:lstStyle/>
          <a:p>
            <a:fld id="{628B9F37-3860-EA43-87D0-67D0001A499B}" type="slidenum">
              <a:rPr lang="tr-TR" smtClean="0"/>
              <a:t>‹#›</a:t>
            </a:fld>
            <a:endParaRPr lang="tr-TR"/>
          </a:p>
        </p:txBody>
      </p:sp>
    </p:spTree>
    <p:extLst>
      <p:ext uri="{BB962C8B-B14F-4D97-AF65-F5344CB8AC3E}">
        <p14:creationId xmlns:p14="http://schemas.microsoft.com/office/powerpoint/2010/main" val="2089699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CD6939E-4DC1-8F47-A0C7-C43407C76E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6137899-04DC-A248-8D09-6C3C779B88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6D40268-CA84-E140-8ECC-54E227A766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245780-8E52-4042-964B-FD570EB0CB61}" type="datetimeFigureOut">
              <a:rPr lang="tr-TR" smtClean="0"/>
              <a:t>3.12.2021</a:t>
            </a:fld>
            <a:endParaRPr lang="tr-TR"/>
          </a:p>
        </p:txBody>
      </p:sp>
      <p:sp>
        <p:nvSpPr>
          <p:cNvPr id="5" name="Alt Bilgi Yer Tutucusu 4">
            <a:extLst>
              <a:ext uri="{FF2B5EF4-FFF2-40B4-BE49-F238E27FC236}">
                <a16:creationId xmlns:a16="http://schemas.microsoft.com/office/drawing/2014/main" id="{96E41E23-BE12-794B-9E58-A3B65A0595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43B8D4F1-BE12-F542-9F2C-6DDF4931D2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8B9F37-3860-EA43-87D0-67D0001A499B}" type="slidenum">
              <a:rPr lang="tr-TR" smtClean="0"/>
              <a:t>‹#›</a:t>
            </a:fld>
            <a:endParaRPr lang="tr-TR"/>
          </a:p>
        </p:txBody>
      </p:sp>
    </p:spTree>
    <p:extLst>
      <p:ext uri="{BB962C8B-B14F-4D97-AF65-F5344CB8AC3E}">
        <p14:creationId xmlns:p14="http://schemas.microsoft.com/office/powerpoint/2010/main" val="2292685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8" Type="http://schemas.openxmlformats.org/officeDocument/2006/relationships/hyperlink" Target="https://tr.m.wikipedia.org/wiki/Mamografi" TargetMode="External" /><Relationship Id="rId3" Type="http://schemas.openxmlformats.org/officeDocument/2006/relationships/hyperlink" Target="https://tr.m.wikipedia.org/wiki/Ultrason" TargetMode="External" /><Relationship Id="rId7" Type="http://schemas.openxmlformats.org/officeDocument/2006/relationships/hyperlink" Target="https://tr.m.wikipedia.org/wiki/Pozitron_emisyon_tomografi" TargetMode="External" /><Relationship Id="rId2" Type="http://schemas.openxmlformats.org/officeDocument/2006/relationships/hyperlink" Target="https://tr.m.wikipedia.org/wiki/X_%C4%B1%C5%9F%C4%B1n%C4%B1" TargetMode="External" /><Relationship Id="rId1" Type="http://schemas.openxmlformats.org/officeDocument/2006/relationships/slideLayout" Target="../slideLayouts/slideLayout2.xml" /><Relationship Id="rId6" Type="http://schemas.openxmlformats.org/officeDocument/2006/relationships/hyperlink" Target="https://tr.m.wikipedia.org/wiki/N%C3%BCkleer_t%C4%B1p" TargetMode="External" /><Relationship Id="rId11" Type="http://schemas.openxmlformats.org/officeDocument/2006/relationships/hyperlink" Target="https://tr.m.wikipedia.org/wiki/Radyoterapi" TargetMode="External" /><Relationship Id="rId5" Type="http://schemas.openxmlformats.org/officeDocument/2006/relationships/hyperlink" Target="https://tr.m.wikipedia.org/wiki/Manyetik_rezonans_g%C3%B6r%C3%BCnt%C3%BCleme" TargetMode="External" /><Relationship Id="rId10" Type="http://schemas.openxmlformats.org/officeDocument/2006/relationships/hyperlink" Target="https://tr.m.wikipedia.org/wiki/T%C4%B1bbi_g%C3%B6r%C3%BCnt%C3%BCleme" TargetMode="External" /><Relationship Id="rId4" Type="http://schemas.openxmlformats.org/officeDocument/2006/relationships/hyperlink" Target="https://tr.m.wikipedia.org/wiki/Bilgisayarl%C4%B1_tomografi" TargetMode="External" /><Relationship Id="rId9" Type="http://schemas.openxmlformats.org/officeDocument/2006/relationships/hyperlink" Target="https://tr.m.wikipedia.org/wiki/Floroskopi" TargetMode="External" /></Relationships>
</file>

<file path=ppt/slides/_rels/slide3.xml.rels><?xml version="1.0" encoding="UTF-8" standalone="yes"?>
<Relationships xmlns="http://schemas.openxmlformats.org/package/2006/relationships"><Relationship Id="rId3" Type="http://schemas.openxmlformats.org/officeDocument/2006/relationships/hyperlink" Target="https://tr.m.wikipedia.org/wiki/Radyoloji#Radyofrekans_dalgalar%C4%B1_ve_manyetik_alan" TargetMode="External" /><Relationship Id="rId7" Type="http://schemas.openxmlformats.org/officeDocument/2006/relationships/image" Target="../media/image1.jpeg" /><Relationship Id="rId2" Type="http://schemas.openxmlformats.org/officeDocument/2006/relationships/hyperlink" Target="https://tr.m.wikipedia.org/wiki/Radyoloji#Ultrason_y%C3%B6ntemleri" TargetMode="External" /><Relationship Id="rId1" Type="http://schemas.openxmlformats.org/officeDocument/2006/relationships/slideLayout" Target="../slideLayouts/slideLayout2.xml" /><Relationship Id="rId6" Type="http://schemas.openxmlformats.org/officeDocument/2006/relationships/hyperlink" Target="https://tr.m.wikipedia.org/wiki/Radyoloji#Tomografi" TargetMode="External" /><Relationship Id="rId5" Type="http://schemas.openxmlformats.org/officeDocument/2006/relationships/hyperlink" Target="https://tr.m.wikipedia.org/wiki/Radyoloji#Teleradyoloji" TargetMode="External" /><Relationship Id="rId4" Type="http://schemas.openxmlformats.org/officeDocument/2006/relationships/hyperlink" Target="https://tr.m.wikipedia.org/wiki/Radyoloji#Anjiografi" TargetMode="External" /></Relationships>
</file>

<file path=ppt/slides/_rels/slide4.xml.rels><?xml version="1.0" encoding="UTF-8" standalone="yes"?>
<Relationships xmlns="http://schemas.openxmlformats.org/package/2006/relationships"><Relationship Id="rId8" Type="http://schemas.openxmlformats.org/officeDocument/2006/relationships/hyperlink" Target="https://tr.m.wikipedia.org/w/index.php?title=Doppler_Ultrasonografi&amp;action=edit&amp;redlink=1" TargetMode="External" /><Relationship Id="rId3" Type="http://schemas.openxmlformats.org/officeDocument/2006/relationships/hyperlink" Target="https://tr.m.wikipedia.org/wiki/X_I%C5%9F%C4%B1n%C4%B1" TargetMode="External" /><Relationship Id="rId7" Type="http://schemas.openxmlformats.org/officeDocument/2006/relationships/hyperlink" Target="https://tr.m.wikipedia.org/wiki/Jinekoloji" TargetMode="External" /><Relationship Id="rId2" Type="http://schemas.openxmlformats.org/officeDocument/2006/relationships/hyperlink" Target="https://tr.m.wikipedia.org/wiki/Ultrasonografi" TargetMode="External" /><Relationship Id="rId1" Type="http://schemas.openxmlformats.org/officeDocument/2006/relationships/slideLayout" Target="../slideLayouts/slideLayout2.xml" /><Relationship Id="rId6" Type="http://schemas.openxmlformats.org/officeDocument/2006/relationships/hyperlink" Target="https://tr.m.wikipedia.org/wiki/%C3%9Criner_sistem" TargetMode="External" /><Relationship Id="rId5" Type="http://schemas.openxmlformats.org/officeDocument/2006/relationships/hyperlink" Target="https://tr.m.wikipedia.org/wiki/T%C3%BCm%C3%B6r" TargetMode="External" /><Relationship Id="rId4" Type="http://schemas.openxmlformats.org/officeDocument/2006/relationships/hyperlink" Target="https://tr.m.wikipedia.org/wiki/Ses_dalgalar%C4%B1" TargetMode="External" /><Relationship Id="rId9" Type="http://schemas.openxmlformats.org/officeDocument/2006/relationships/image" Target="../media/image2.jpeg" /></Relationships>
</file>

<file path=ppt/slides/_rels/slide5.xml.rels><?xml version="1.0" encoding="UTF-8" standalone="yes"?>
<Relationships xmlns="http://schemas.openxmlformats.org/package/2006/relationships"><Relationship Id="rId3" Type="http://schemas.openxmlformats.org/officeDocument/2006/relationships/hyperlink" Target="https://tr.m.wikipedia.org/w/index.php?title=Radyofrekans&amp;action=edit&amp;redlink=1" TargetMode="External" /><Relationship Id="rId2" Type="http://schemas.openxmlformats.org/officeDocument/2006/relationships/hyperlink" Target="https://tr.m.wikipedia.org/wiki/Manyetik_Rezonans_G%C3%B6r%C3%BCnt%C3%BCleme" TargetMode="External" /><Relationship Id="rId1" Type="http://schemas.openxmlformats.org/officeDocument/2006/relationships/slideLayout" Target="../slideLayouts/slideLayout2.xml" /><Relationship Id="rId4" Type="http://schemas.openxmlformats.org/officeDocument/2006/relationships/image" Target="../media/image3.jpeg" /></Relationships>
</file>

<file path=ppt/slides/_rels/slide6.xml.rels><?xml version="1.0" encoding="UTF-8" standalone="yes"?>
<Relationships xmlns="http://schemas.openxmlformats.org/package/2006/relationships"><Relationship Id="rId3" Type="http://schemas.openxmlformats.org/officeDocument/2006/relationships/image" Target="../media/image4.jpeg" /><Relationship Id="rId2" Type="http://schemas.openxmlformats.org/officeDocument/2006/relationships/hyperlink" Target="https://tr.m.wikipedia.org/wiki/Kontrast_madde" TargetMode="Externa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hyperlink" Target="https://tr.m.wikipedia.org/w/index.php?title=Radyolog&amp;action=edit&amp;redlink=1" TargetMode="External" /><Relationship Id="rId2" Type="http://schemas.openxmlformats.org/officeDocument/2006/relationships/hyperlink" Target="https://tr.m.wikipedia.org/w/index.php?title=Teleradyoloji&amp;action=edit&amp;redlink=1" TargetMode="External" /><Relationship Id="rId1" Type="http://schemas.openxmlformats.org/officeDocument/2006/relationships/slideLayout" Target="../slideLayouts/slideLayout2.xml" /><Relationship Id="rId4" Type="http://schemas.openxmlformats.org/officeDocument/2006/relationships/hyperlink" Target="https://tr.m.wikipedia.org/wiki/Pacs" TargetMode="External" /></Relationships>
</file>

<file path=ppt/slides/_rels/slide8.xml.rels><?xml version="1.0" encoding="UTF-8" standalone="yes"?>
<Relationships xmlns="http://schemas.openxmlformats.org/package/2006/relationships"><Relationship Id="rId2" Type="http://schemas.openxmlformats.org/officeDocument/2006/relationships/hyperlink" Target="https://tr.m.wikipedia.org/wiki/Tomografi" TargetMode="Externa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FF3352-DC3C-5346-9E0D-0A4CB53F38FD}"/>
              </a:ext>
            </a:extLst>
          </p:cNvPr>
          <p:cNvSpPr>
            <a:spLocks noGrp="1"/>
          </p:cNvSpPr>
          <p:nvPr>
            <p:ph type="ctrTitle"/>
          </p:nvPr>
        </p:nvSpPr>
        <p:spPr/>
        <p:txBody>
          <a:bodyPr/>
          <a:lstStyle/>
          <a:p>
            <a:r>
              <a:rPr lang="tr-TR" b="1">
                <a:solidFill>
                  <a:srgbClr val="7030A0"/>
                </a:solidFill>
              </a:rPr>
              <a:t>RADYOLOJİNİN KURULUŞU</a:t>
            </a:r>
          </a:p>
        </p:txBody>
      </p:sp>
      <p:sp>
        <p:nvSpPr>
          <p:cNvPr id="3" name="Alt Başlık 2">
            <a:extLst>
              <a:ext uri="{FF2B5EF4-FFF2-40B4-BE49-F238E27FC236}">
                <a16:creationId xmlns:a16="http://schemas.microsoft.com/office/drawing/2014/main" id="{8F355F6A-0B70-984A-9924-8A0296982980}"/>
              </a:ext>
            </a:extLst>
          </p:cNvPr>
          <p:cNvSpPr>
            <a:spLocks noGrp="1"/>
          </p:cNvSpPr>
          <p:nvPr>
            <p:ph type="subTitle" idx="1"/>
          </p:nvPr>
        </p:nvSpPr>
        <p:spPr>
          <a:xfrm>
            <a:off x="1524000" y="4210483"/>
            <a:ext cx="9144000" cy="1047317"/>
          </a:xfrm>
        </p:spPr>
        <p:txBody>
          <a:bodyPr>
            <a:normAutofit/>
          </a:bodyPr>
          <a:lstStyle/>
          <a:p>
            <a:r>
              <a:rPr lang="tr-TR" sz="4000" b="1">
                <a:solidFill>
                  <a:srgbClr val="7030A0"/>
                </a:solidFill>
              </a:rPr>
              <a:t>HANİFE KAVİ</a:t>
            </a:r>
          </a:p>
        </p:txBody>
      </p:sp>
    </p:spTree>
    <p:extLst>
      <p:ext uri="{BB962C8B-B14F-4D97-AF65-F5344CB8AC3E}">
        <p14:creationId xmlns:p14="http://schemas.microsoft.com/office/powerpoint/2010/main" val="1731734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F53E55-0C35-A24D-89BA-F25F5CB4060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2D63E50-EE40-C340-9A64-C773D270CF1C}"/>
              </a:ext>
            </a:extLst>
          </p:cNvPr>
          <p:cNvSpPr>
            <a:spLocks noGrp="1"/>
          </p:cNvSpPr>
          <p:nvPr>
            <p:ph idx="1"/>
          </p:nvPr>
        </p:nvSpPr>
        <p:spPr/>
        <p:txBody>
          <a:bodyPr>
            <a:normAutofit fontScale="92500" lnSpcReduction="20000"/>
          </a:bodyPr>
          <a:lstStyle/>
          <a:p>
            <a:r>
              <a:rPr lang="tr-TR" b="1" i="0">
                <a:solidFill>
                  <a:srgbClr val="333333"/>
                </a:solidFill>
                <a:effectLst/>
                <a:latin typeface="Segoe UI" panose="020B0502040204020203" pitchFamily="34" charset="0"/>
              </a:rPr>
              <a:t>Ülkemizde Radyoloji’nin başlangıcını 19. yüzyılın sonlarında iki tıp öğrencisi subayımızın fizik ve kimyaya olan bilimsel merakına borçluyuz. X-ışınlarının keşfini “La Samaine Medicale” isimli Fransız gazetesinden öğrenen Esat Fevzi ve Rıfat Osman Gülhane Askeri Tıbbiye Hastanesinde Crookes gazlı katod ışını tüpü, Ruhmkorft bobini ile Fizik ve Kimya laboratuarında yaptıkları pilleri kullanarak basit bir Röntgen Cihazı yapmışlardır. Türk-Yunan Harbinde (1897–1905) Selanik’te yaralanan asker Boyabatlı Mehmet Efendi’nin el radyografisini çekerek sağ bileğindeki şarapnel parçasını tespit etmişlerdir. Daha sonra bu şarapnel parçası Baş Cerrah Prof. Dr. Cemil Topuzlu Paşa tarafından ameliyatla çıkartılmıştır (1897). Bu uygulama, “Röntgen tekniği”nin, tıp biliminde ve savaş yaralanmalarında dünyada ve ülkemizde kullanıldığı ilk uygulama olarak bilinmektedir.</a:t>
            </a:r>
            <a:endParaRPr lang="tr-TR" b="1"/>
          </a:p>
        </p:txBody>
      </p:sp>
    </p:spTree>
    <p:extLst>
      <p:ext uri="{BB962C8B-B14F-4D97-AF65-F5344CB8AC3E}">
        <p14:creationId xmlns:p14="http://schemas.microsoft.com/office/powerpoint/2010/main" val="1491787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B6A81E7-2A43-4366-8431-1FA7A780A2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Resim 4">
            <a:extLst>
              <a:ext uri="{FF2B5EF4-FFF2-40B4-BE49-F238E27FC236}">
                <a16:creationId xmlns:a16="http://schemas.microsoft.com/office/drawing/2014/main" id="{5859739A-2CCA-904B-BE87-C1D2AA453AA6}"/>
              </a:ext>
            </a:extLst>
          </p:cNvPr>
          <p:cNvPicPr>
            <a:picLocks noChangeAspect="1"/>
          </p:cNvPicPr>
          <p:nvPr/>
        </p:nvPicPr>
        <p:blipFill rotWithShape="1">
          <a:blip r:embed="rId2">
            <a:extLst>
              <a:ext uri="{28A0092B-C50C-407E-A947-70E740481C1C}">
                <a14:useLocalDpi xmlns:a14="http://schemas.microsoft.com/office/drawing/2010/main" val="0"/>
              </a:ext>
            </a:extLst>
          </a:blip>
          <a:srcRect r="1085"/>
          <a:stretch/>
        </p:blipFill>
        <p:spPr>
          <a:xfrm>
            <a:off x="20" y="10"/>
            <a:ext cx="5409897" cy="6857990"/>
          </a:xfrm>
          <a:prstGeom prst="rect">
            <a:avLst/>
          </a:prstGeom>
        </p:spPr>
      </p:pic>
      <p:sp>
        <p:nvSpPr>
          <p:cNvPr id="13" name="Rectangle 12">
            <a:extLst>
              <a:ext uri="{FF2B5EF4-FFF2-40B4-BE49-F238E27FC236}">
                <a16:creationId xmlns:a16="http://schemas.microsoft.com/office/drawing/2014/main" id="{D09B7001-6C15-47E8-8C3B-A6EB53C98D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200" y="1"/>
            <a:ext cx="6781801" cy="685799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D3D7337-C310-4B2B-BE2D-98E9D6EC0D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565" y="685800"/>
            <a:ext cx="5409636"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42CCA6B5-49A2-6740-9D87-7D63F341D57C}"/>
              </a:ext>
            </a:extLst>
          </p:cNvPr>
          <p:cNvSpPr>
            <a:spLocks noGrp="1"/>
          </p:cNvSpPr>
          <p:nvPr>
            <p:ph type="title"/>
          </p:nvPr>
        </p:nvSpPr>
        <p:spPr>
          <a:xfrm>
            <a:off x="6746000" y="1253266"/>
            <a:ext cx="4110197" cy="907199"/>
          </a:xfrm>
        </p:spPr>
        <p:txBody>
          <a:bodyPr anchor="b">
            <a:normAutofit/>
          </a:bodyPr>
          <a:lstStyle/>
          <a:p>
            <a:pPr algn="ctr"/>
            <a:r>
              <a:rPr lang="tr-TR" b="1">
                <a:solidFill>
                  <a:schemeClr val="tx1">
                    <a:lumMod val="65000"/>
                    <a:lumOff val="35000"/>
                  </a:schemeClr>
                </a:solidFill>
              </a:rPr>
              <a:t>ESAT FEYZİ BEY</a:t>
            </a:r>
          </a:p>
        </p:txBody>
      </p:sp>
      <p:sp>
        <p:nvSpPr>
          <p:cNvPr id="8" name="Content Placeholder 7">
            <a:extLst>
              <a:ext uri="{FF2B5EF4-FFF2-40B4-BE49-F238E27FC236}">
                <a16:creationId xmlns:a16="http://schemas.microsoft.com/office/drawing/2014/main" id="{DE8C78C3-F8CA-4B42-8FEA-84BE5F2ED9FB}"/>
              </a:ext>
            </a:extLst>
          </p:cNvPr>
          <p:cNvSpPr>
            <a:spLocks noGrp="1"/>
          </p:cNvSpPr>
          <p:nvPr>
            <p:ph idx="1"/>
          </p:nvPr>
        </p:nvSpPr>
        <p:spPr>
          <a:xfrm>
            <a:off x="6746001" y="2458095"/>
            <a:ext cx="4110198" cy="3075480"/>
          </a:xfrm>
        </p:spPr>
        <p:txBody>
          <a:bodyPr anchor="t">
            <a:normAutofit/>
          </a:bodyPr>
          <a:lstStyle/>
          <a:p>
            <a:endParaRPr lang="en-US" sz="2000">
              <a:solidFill>
                <a:schemeClr val="tx1">
                  <a:lumMod val="65000"/>
                  <a:lumOff val="35000"/>
                </a:schemeClr>
              </a:solidFill>
            </a:endParaRPr>
          </a:p>
        </p:txBody>
      </p:sp>
    </p:spTree>
    <p:extLst>
      <p:ext uri="{BB962C8B-B14F-4D97-AF65-F5344CB8AC3E}">
        <p14:creationId xmlns:p14="http://schemas.microsoft.com/office/powerpoint/2010/main" val="1891594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7E10ED-A59C-8E44-A648-81954EB3F2A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D78B62A-7147-1846-BC80-5776D3A44822}"/>
              </a:ext>
            </a:extLst>
          </p:cNvPr>
          <p:cNvSpPr>
            <a:spLocks noGrp="1"/>
          </p:cNvSpPr>
          <p:nvPr>
            <p:ph idx="1"/>
          </p:nvPr>
        </p:nvSpPr>
        <p:spPr/>
        <p:txBody>
          <a:bodyPr>
            <a:normAutofit fontScale="92500" lnSpcReduction="10000"/>
          </a:bodyPr>
          <a:lstStyle/>
          <a:p>
            <a:r>
              <a:rPr lang="tr-TR" b="1" i="0">
                <a:solidFill>
                  <a:srgbClr val="333333"/>
                </a:solidFill>
                <a:effectLst/>
                <a:latin typeface="Segoe UI" panose="020B0502040204020203" pitchFamily="34" charset="0"/>
              </a:rPr>
              <a:t>Osmanlı İmparatorluğu döneminde Avrupa’daki gelişmeler ışığında İstanbul ve Ankara’daki hastanelerde teşhis amacıyla Röntgen laboratuvarları kurulmaya başlanmıştır. Bu hastaneler Haydarpaşa’da Gülhane Askeri Tatbikat ve Seririyatı Hastanesi, Şişli’de Hamidiye Sultan Etfal Hastanesi, Beşiktaş’ta Yıldız Hamidiye Sultan İmparatorluk Hastanesi, Haydarpaşa’da Mekteb-i Tıbbiye-i Şahane, Topkapı’da Bezm-i Alem Vakıf Gureba Hastanesi, Aksaray’da Haseki Hastanesi, Bakırköy Emrazı Akliye Hastanesi ve Ankara Numune Hastanesidir. Mekteb-i Tıbbiye-i Şahane’de Viyana’da Radyoloji Eğitimi gören Prof. Dr. Selahattin Mehmet Erk tarafından Radyoloji ve Radyoterapi dersleri verilmeye başlanmıştır.</a:t>
            </a:r>
            <a:endParaRPr lang="tr-TR" b="1"/>
          </a:p>
        </p:txBody>
      </p:sp>
    </p:spTree>
    <p:extLst>
      <p:ext uri="{BB962C8B-B14F-4D97-AF65-F5344CB8AC3E}">
        <p14:creationId xmlns:p14="http://schemas.microsoft.com/office/powerpoint/2010/main" val="591525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B6A81E7-2A43-4366-8431-1FA7A780A2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Resim 4">
            <a:extLst>
              <a:ext uri="{FF2B5EF4-FFF2-40B4-BE49-F238E27FC236}">
                <a16:creationId xmlns:a16="http://schemas.microsoft.com/office/drawing/2014/main" id="{94D3E0D4-8AC5-A448-A07B-DA8D18E8D53F}"/>
              </a:ext>
            </a:extLst>
          </p:cNvPr>
          <p:cNvPicPr>
            <a:picLocks noChangeAspect="1"/>
          </p:cNvPicPr>
          <p:nvPr/>
        </p:nvPicPr>
        <p:blipFill rotWithShape="1">
          <a:blip r:embed="rId2">
            <a:extLst>
              <a:ext uri="{28A0092B-C50C-407E-A947-70E740481C1C}">
                <a14:useLocalDpi xmlns:a14="http://schemas.microsoft.com/office/drawing/2010/main" val="0"/>
              </a:ext>
            </a:extLst>
          </a:blip>
          <a:srcRect r="2" b="7456"/>
          <a:stretch/>
        </p:blipFill>
        <p:spPr>
          <a:xfrm>
            <a:off x="20" y="10"/>
            <a:ext cx="5409897" cy="6857990"/>
          </a:xfrm>
          <a:prstGeom prst="rect">
            <a:avLst/>
          </a:prstGeom>
        </p:spPr>
      </p:pic>
      <p:sp>
        <p:nvSpPr>
          <p:cNvPr id="13" name="Rectangle 12">
            <a:extLst>
              <a:ext uri="{FF2B5EF4-FFF2-40B4-BE49-F238E27FC236}">
                <a16:creationId xmlns:a16="http://schemas.microsoft.com/office/drawing/2014/main" id="{D09B7001-6C15-47E8-8C3B-A6EB53C98D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200" y="1"/>
            <a:ext cx="6781801" cy="685799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D3D7337-C310-4B2B-BE2D-98E9D6EC0D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565" y="685800"/>
            <a:ext cx="5409636"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7DFA777D-60D0-C84F-89B7-C1EBBAB4456C}"/>
              </a:ext>
            </a:extLst>
          </p:cNvPr>
          <p:cNvSpPr>
            <a:spLocks noGrp="1"/>
          </p:cNvSpPr>
          <p:nvPr>
            <p:ph type="title"/>
          </p:nvPr>
        </p:nvSpPr>
        <p:spPr>
          <a:xfrm>
            <a:off x="6746000" y="1253266"/>
            <a:ext cx="4110197" cy="907199"/>
          </a:xfrm>
        </p:spPr>
        <p:txBody>
          <a:bodyPr anchor="b">
            <a:normAutofit fontScale="90000"/>
          </a:bodyPr>
          <a:lstStyle/>
          <a:p>
            <a:pPr algn="ctr"/>
            <a:r>
              <a:rPr lang="tr-TR" b="1">
                <a:solidFill>
                  <a:schemeClr val="tx1">
                    <a:lumMod val="65000"/>
                    <a:lumOff val="35000"/>
                  </a:schemeClr>
                </a:solidFill>
              </a:rPr>
              <a:t>RIFAT OSMAN BEY</a:t>
            </a:r>
          </a:p>
        </p:txBody>
      </p:sp>
      <p:sp>
        <p:nvSpPr>
          <p:cNvPr id="8" name="Content Placeholder 7">
            <a:extLst>
              <a:ext uri="{FF2B5EF4-FFF2-40B4-BE49-F238E27FC236}">
                <a16:creationId xmlns:a16="http://schemas.microsoft.com/office/drawing/2014/main" id="{5D71E082-8300-4DBA-B944-8856B45258C1}"/>
              </a:ext>
            </a:extLst>
          </p:cNvPr>
          <p:cNvSpPr>
            <a:spLocks noGrp="1"/>
          </p:cNvSpPr>
          <p:nvPr>
            <p:ph idx="1"/>
          </p:nvPr>
        </p:nvSpPr>
        <p:spPr>
          <a:xfrm>
            <a:off x="6746001" y="2458095"/>
            <a:ext cx="4110198" cy="3075480"/>
          </a:xfrm>
        </p:spPr>
        <p:txBody>
          <a:bodyPr anchor="t">
            <a:normAutofit/>
          </a:bodyPr>
          <a:lstStyle/>
          <a:p>
            <a:endParaRPr lang="en-US" sz="2000">
              <a:solidFill>
                <a:schemeClr val="tx1">
                  <a:lumMod val="65000"/>
                  <a:lumOff val="35000"/>
                </a:schemeClr>
              </a:solidFill>
            </a:endParaRPr>
          </a:p>
        </p:txBody>
      </p:sp>
    </p:spTree>
    <p:extLst>
      <p:ext uri="{BB962C8B-B14F-4D97-AF65-F5344CB8AC3E}">
        <p14:creationId xmlns:p14="http://schemas.microsoft.com/office/powerpoint/2010/main" val="28140775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70F646B-548E-D344-92B0-41AB17724CB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1DF9FEE-A3E9-1947-A116-3FAFFE5271C1}"/>
              </a:ext>
            </a:extLst>
          </p:cNvPr>
          <p:cNvSpPr>
            <a:spLocks noGrp="1"/>
          </p:cNvSpPr>
          <p:nvPr>
            <p:ph idx="1"/>
          </p:nvPr>
        </p:nvSpPr>
        <p:spPr>
          <a:xfrm>
            <a:off x="838200" y="1966335"/>
            <a:ext cx="10515600" cy="4351338"/>
          </a:xfrm>
        </p:spPr>
        <p:txBody>
          <a:bodyPr/>
          <a:lstStyle/>
          <a:p>
            <a:r>
              <a:rPr lang="tr-TR" b="1" i="0">
                <a:solidFill>
                  <a:srgbClr val="333333"/>
                </a:solidFill>
                <a:effectLst/>
                <a:latin typeface="Segoe UI" panose="020B0502040204020203" pitchFamily="34" charset="0"/>
              </a:rPr>
              <a:t>Fizikçilerin tıp alanında çalışmaya başlamaları X--ışınları sayesinde olmuş ve böylece Radyoloji adı altında yeni bir bilim dalı oluşmaya başlamıştır. Bu bilgiler ışığında radyolojideki gelişmelere göz atarsak, ilk Radyoloji Kürsüsü Haydarpaşa Hastanesi’nde kurulmuştur. Daha sonra Şişli Etfal Hastanesi’ne taşınmıştır. Günümüzde devletimizin cihaz alım teşvikleri ve eğitim seviyemiz ile Türk Radyoloji Derneği’nin de katkılarıyla, ülkemiz radyolojisi gerek cihaz parkuru gerekse bilgi düzeyi ile dünya ile yarışır seviyeye ulaşmıştır.</a:t>
            </a:r>
            <a:endParaRPr lang="tr-TR" b="1"/>
          </a:p>
        </p:txBody>
      </p:sp>
    </p:spTree>
    <p:extLst>
      <p:ext uri="{BB962C8B-B14F-4D97-AF65-F5344CB8AC3E}">
        <p14:creationId xmlns:p14="http://schemas.microsoft.com/office/powerpoint/2010/main" val="984128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F8CB9E-5780-6244-AA7D-E412CC06ACB3}"/>
              </a:ext>
            </a:extLst>
          </p:cNvPr>
          <p:cNvSpPr>
            <a:spLocks noGrp="1"/>
          </p:cNvSpPr>
          <p:nvPr>
            <p:ph type="title"/>
          </p:nvPr>
        </p:nvSpPr>
        <p:spPr/>
        <p:txBody>
          <a:bodyPr/>
          <a:lstStyle/>
          <a:p>
            <a:r>
              <a:rPr lang="tr-TR" b="1">
                <a:solidFill>
                  <a:srgbClr val="7030A0"/>
                </a:solidFill>
              </a:rPr>
              <a:t>                              KAYNAKÇA</a:t>
            </a:r>
          </a:p>
        </p:txBody>
      </p:sp>
      <p:sp>
        <p:nvSpPr>
          <p:cNvPr id="3" name="İçerik Yer Tutucusu 2">
            <a:extLst>
              <a:ext uri="{FF2B5EF4-FFF2-40B4-BE49-F238E27FC236}">
                <a16:creationId xmlns:a16="http://schemas.microsoft.com/office/drawing/2014/main" id="{E1B92D8C-74A4-E747-BB49-5FEB307DA4B3}"/>
              </a:ext>
            </a:extLst>
          </p:cNvPr>
          <p:cNvSpPr>
            <a:spLocks noGrp="1"/>
          </p:cNvSpPr>
          <p:nvPr>
            <p:ph idx="1"/>
          </p:nvPr>
        </p:nvSpPr>
        <p:spPr/>
        <p:txBody>
          <a:bodyPr>
            <a:normAutofit/>
          </a:bodyPr>
          <a:lstStyle/>
          <a:p>
            <a:r>
              <a:rPr lang="tr-TR" sz="3200" b="1"/>
              <a:t>Tr.m.wikipedia.org</a:t>
            </a:r>
          </a:p>
          <a:p>
            <a:r>
              <a:rPr lang="tr-TR" sz="3200" b="1"/>
              <a:t>Tip.sbu.edu.tr</a:t>
            </a:r>
          </a:p>
          <a:p>
            <a:r>
              <a:rPr lang="tr-TR" sz="3200" b="1"/>
              <a:t>www.turkrad.org.tr</a:t>
            </a:r>
          </a:p>
        </p:txBody>
      </p:sp>
    </p:spTree>
    <p:extLst>
      <p:ext uri="{BB962C8B-B14F-4D97-AF65-F5344CB8AC3E}">
        <p14:creationId xmlns:p14="http://schemas.microsoft.com/office/powerpoint/2010/main" val="729454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025631-B17D-F54C-B1E7-CECF267ADC1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FC44634-8CA5-C249-9B38-5B143F19ABF4}"/>
              </a:ext>
            </a:extLst>
          </p:cNvPr>
          <p:cNvSpPr>
            <a:spLocks noGrp="1"/>
          </p:cNvSpPr>
          <p:nvPr>
            <p:ph idx="1"/>
          </p:nvPr>
        </p:nvSpPr>
        <p:spPr/>
        <p:txBody>
          <a:bodyPr>
            <a:normAutofit/>
          </a:bodyPr>
          <a:lstStyle/>
          <a:p>
            <a:r>
              <a:rPr lang="tr-TR" sz="4400" b="1"/>
              <a:t>BENİ DİNLEDİĞİNİZ İÇİN TEŞEKKÜR EDERİM.</a:t>
            </a:r>
          </a:p>
        </p:txBody>
      </p:sp>
    </p:spTree>
    <p:extLst>
      <p:ext uri="{BB962C8B-B14F-4D97-AF65-F5344CB8AC3E}">
        <p14:creationId xmlns:p14="http://schemas.microsoft.com/office/powerpoint/2010/main" val="1266627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2C8545-4B27-6C4B-A14B-597B854EE36B}"/>
              </a:ext>
            </a:extLst>
          </p:cNvPr>
          <p:cNvSpPr>
            <a:spLocks noGrp="1"/>
          </p:cNvSpPr>
          <p:nvPr>
            <p:ph type="title"/>
          </p:nvPr>
        </p:nvSpPr>
        <p:spPr/>
        <p:txBody>
          <a:bodyPr/>
          <a:lstStyle/>
          <a:p>
            <a:r>
              <a:rPr lang="tr-TR" b="1"/>
              <a:t>RADYOLOJİ NEDİR?</a:t>
            </a:r>
          </a:p>
        </p:txBody>
      </p:sp>
      <p:sp>
        <p:nvSpPr>
          <p:cNvPr id="3" name="İçerik Yer Tutucusu 2">
            <a:extLst>
              <a:ext uri="{FF2B5EF4-FFF2-40B4-BE49-F238E27FC236}">
                <a16:creationId xmlns:a16="http://schemas.microsoft.com/office/drawing/2014/main" id="{E2ADBE25-A9AD-DB40-A50E-7664CA4E9DA2}"/>
              </a:ext>
            </a:extLst>
          </p:cNvPr>
          <p:cNvSpPr>
            <a:spLocks noGrp="1"/>
          </p:cNvSpPr>
          <p:nvPr>
            <p:ph idx="1"/>
          </p:nvPr>
        </p:nvSpPr>
        <p:spPr/>
        <p:txBody>
          <a:bodyPr>
            <a:normAutofit fontScale="92500"/>
          </a:bodyPr>
          <a:lstStyle/>
          <a:p>
            <a:r>
              <a:rPr lang="tr-TR" b="1" i="0">
                <a:solidFill>
                  <a:srgbClr val="202122"/>
                </a:solidFill>
                <a:effectLst/>
                <a:latin typeface="-apple-system"/>
              </a:rPr>
              <a:t>Radyoloji</a:t>
            </a:r>
            <a:r>
              <a:rPr lang="tr-TR" b="0" i="0">
                <a:solidFill>
                  <a:srgbClr val="202122"/>
                </a:solidFill>
                <a:effectLst/>
                <a:latin typeface="-apple-system"/>
              </a:rPr>
              <a:t>, </a:t>
            </a:r>
            <a:r>
              <a:rPr lang="tr-TR" b="1" i="0" u="none" strike="noStrike">
                <a:solidFill>
                  <a:srgbClr val="3366CC"/>
                </a:solidFill>
                <a:effectLst/>
                <a:latin typeface="-apple-system"/>
                <a:hlinkClick r:id="rId2" tooltip="X ışını"/>
              </a:rPr>
              <a:t>x ışınları</a:t>
            </a:r>
            <a:r>
              <a:rPr lang="tr-TR" b="1" i="0">
                <a:solidFill>
                  <a:srgbClr val="202122"/>
                </a:solidFill>
                <a:effectLst/>
                <a:latin typeface="-apple-system"/>
              </a:rPr>
              <a:t> ve diğer görüntüleme yöntemlerinin tıpta tanı ve tedavi amacıyla kullanılmasıdır. Tanı ve tedavi amacıyla kullanılan yöntemlerden bazıları; </a:t>
            </a:r>
            <a:r>
              <a:rPr lang="tr-TR" b="1" i="0" u="none" strike="noStrike">
                <a:solidFill>
                  <a:srgbClr val="3366CC"/>
                </a:solidFill>
                <a:effectLst/>
                <a:latin typeface="-apple-system"/>
                <a:hlinkClick r:id="rId3" tooltip="Ultrason"/>
              </a:rPr>
              <a:t>ultrason</a:t>
            </a:r>
            <a:r>
              <a:rPr lang="tr-TR" b="1" i="0">
                <a:solidFill>
                  <a:srgbClr val="202122"/>
                </a:solidFill>
                <a:effectLst/>
                <a:latin typeface="-apple-system"/>
              </a:rPr>
              <a:t>, </a:t>
            </a:r>
            <a:r>
              <a:rPr lang="tr-TR" b="1" i="0" u="none" strike="noStrike">
                <a:solidFill>
                  <a:srgbClr val="3366CC"/>
                </a:solidFill>
                <a:effectLst/>
                <a:latin typeface="-apple-system"/>
                <a:hlinkClick r:id="rId4" tooltip="Bilgisayarlı tomografi"/>
              </a:rPr>
              <a:t>bilgisayarlı tomografi</a:t>
            </a:r>
            <a:r>
              <a:rPr lang="tr-TR" b="1" i="0">
                <a:solidFill>
                  <a:srgbClr val="202122"/>
                </a:solidFill>
                <a:effectLst/>
                <a:latin typeface="-apple-system"/>
              </a:rPr>
              <a:t> (CT), </a:t>
            </a:r>
            <a:r>
              <a:rPr lang="tr-TR" b="1" i="0" u="none" strike="noStrike">
                <a:solidFill>
                  <a:srgbClr val="3366CC"/>
                </a:solidFill>
                <a:effectLst/>
                <a:latin typeface="-apple-system"/>
                <a:hlinkClick r:id="rId5" tooltip="Manyetik rezonans görüntüleme"/>
              </a:rPr>
              <a:t>manyetik rezonans görüntüleme</a:t>
            </a:r>
            <a:r>
              <a:rPr lang="tr-TR" b="1" i="0">
                <a:solidFill>
                  <a:srgbClr val="202122"/>
                </a:solidFill>
                <a:effectLst/>
                <a:latin typeface="-apple-system"/>
              </a:rPr>
              <a:t>(MR), </a:t>
            </a:r>
            <a:r>
              <a:rPr lang="tr-TR" b="1" i="0" u="none" strike="noStrike">
                <a:solidFill>
                  <a:srgbClr val="3366CC"/>
                </a:solidFill>
                <a:effectLst/>
                <a:latin typeface="-apple-system"/>
                <a:hlinkClick r:id="rId6" tooltip="Nükleer tıp"/>
              </a:rPr>
              <a:t>nükleer tıp</a:t>
            </a:r>
            <a:r>
              <a:rPr lang="tr-TR" b="1" i="0">
                <a:solidFill>
                  <a:srgbClr val="202122"/>
                </a:solidFill>
                <a:effectLst/>
                <a:latin typeface="-apple-system"/>
              </a:rPr>
              <a:t> yöntemleri, </a:t>
            </a:r>
            <a:r>
              <a:rPr lang="tr-TR" b="1" i="0" u="none" strike="noStrike">
                <a:solidFill>
                  <a:srgbClr val="3366CC"/>
                </a:solidFill>
                <a:effectLst/>
                <a:latin typeface="-apple-system"/>
                <a:hlinkClick r:id="rId7" tooltip="Pozitron emisyon tomografi"/>
              </a:rPr>
              <a:t>pozitron emisyon tomografi</a:t>
            </a:r>
            <a:r>
              <a:rPr lang="tr-TR" b="1" i="0">
                <a:solidFill>
                  <a:srgbClr val="202122"/>
                </a:solidFill>
                <a:effectLst/>
                <a:latin typeface="-apple-system"/>
              </a:rPr>
              <a:t> (PET), </a:t>
            </a:r>
            <a:r>
              <a:rPr lang="tr-TR" b="1" i="0" u="none" strike="noStrike">
                <a:solidFill>
                  <a:srgbClr val="3366CC"/>
                </a:solidFill>
                <a:effectLst/>
                <a:latin typeface="-apple-system"/>
                <a:hlinkClick r:id="rId8" tooltip="Mamografi"/>
              </a:rPr>
              <a:t>mamografi</a:t>
            </a:r>
            <a:r>
              <a:rPr lang="tr-TR" b="1" i="0">
                <a:solidFill>
                  <a:srgbClr val="202122"/>
                </a:solidFill>
                <a:effectLst/>
                <a:latin typeface="-apple-system"/>
              </a:rPr>
              <a:t>, </a:t>
            </a:r>
            <a:r>
              <a:rPr lang="tr-TR" b="1" i="0" u="none" strike="noStrike">
                <a:solidFill>
                  <a:srgbClr val="3366CC"/>
                </a:solidFill>
                <a:effectLst/>
                <a:latin typeface="-apple-system"/>
                <a:hlinkClick r:id="rId9" tooltip="Floroskopi"/>
              </a:rPr>
              <a:t>floroskopi</a:t>
            </a:r>
            <a:r>
              <a:rPr lang="tr-TR" b="1" i="0">
                <a:solidFill>
                  <a:srgbClr val="202122"/>
                </a:solidFill>
                <a:effectLst/>
                <a:latin typeface="-apple-system"/>
              </a:rPr>
              <a:t> ve X ışını kullanan diğer bazı yöntemler olarak sıralanabilir. Bu yöntemlerin tanı amacıyla kullanımı, </a:t>
            </a:r>
            <a:r>
              <a:rPr lang="tr-TR" b="1" i="0" u="none" strike="noStrike">
                <a:solidFill>
                  <a:srgbClr val="3366CC"/>
                </a:solidFill>
                <a:effectLst/>
                <a:latin typeface="-apple-system"/>
                <a:hlinkClick r:id="rId10" tooltip="Tıbbi görüntüleme"/>
              </a:rPr>
              <a:t>tıbbi görüntüleme</a:t>
            </a:r>
            <a:r>
              <a:rPr lang="tr-TR" b="1" i="0">
                <a:solidFill>
                  <a:srgbClr val="202122"/>
                </a:solidFill>
                <a:effectLst/>
                <a:latin typeface="-apple-system"/>
              </a:rPr>
              <a:t> ile elde edilen görüntülerden hastalıkların tespitinde yararlanılması şeklinde olurken, tedavi amacıyla kullanımı ise bazı cerrahi işlemlerin görüntüleme yöntemleri sayesinde daha az zararla yapılmasını sağlamalarıdır. Radyoloji iki ana başlığa ayrılır. Bunlar, "Diagnostik Radyoloji" ve "</a:t>
            </a:r>
            <a:r>
              <a:rPr lang="tr-TR" b="1" i="0" u="none" strike="noStrike">
                <a:solidFill>
                  <a:srgbClr val="3366CC"/>
                </a:solidFill>
                <a:effectLst/>
                <a:latin typeface="-apple-system"/>
                <a:hlinkClick r:id="rId11" tooltip="Radyoterapi"/>
              </a:rPr>
              <a:t>Radyoterapi</a:t>
            </a:r>
            <a:r>
              <a:rPr lang="tr-TR" b="1" i="0">
                <a:solidFill>
                  <a:srgbClr val="202122"/>
                </a:solidFill>
                <a:effectLst/>
                <a:latin typeface="-apple-system"/>
              </a:rPr>
              <a:t>" dir. </a:t>
            </a:r>
            <a:endParaRPr lang="tr-TR" b="1"/>
          </a:p>
        </p:txBody>
      </p:sp>
    </p:spTree>
    <p:extLst>
      <p:ext uri="{BB962C8B-B14F-4D97-AF65-F5344CB8AC3E}">
        <p14:creationId xmlns:p14="http://schemas.microsoft.com/office/powerpoint/2010/main" val="2866099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9D94BA-5937-D74E-8963-01076E03D0C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42D8689-490C-6940-B332-FF27BC573A8B}"/>
              </a:ext>
            </a:extLst>
          </p:cNvPr>
          <p:cNvSpPr>
            <a:spLocks noGrp="1"/>
          </p:cNvSpPr>
          <p:nvPr>
            <p:ph idx="1"/>
          </p:nvPr>
        </p:nvSpPr>
        <p:spPr>
          <a:xfrm>
            <a:off x="881495" y="1890568"/>
            <a:ext cx="10515600" cy="4351338"/>
          </a:xfrm>
        </p:spPr>
        <p:txBody>
          <a:bodyPr>
            <a:normAutofit lnSpcReduction="10000"/>
          </a:bodyPr>
          <a:lstStyle/>
          <a:p>
            <a:pPr fontAlgn="base"/>
            <a:r>
              <a:rPr lang="tr-TR" b="1" i="0">
                <a:solidFill>
                  <a:srgbClr val="202122"/>
                </a:solidFill>
                <a:effectLst/>
                <a:latin typeface="-apple-system"/>
              </a:rPr>
              <a:t>Bazı radyolojik yöntemler aşağıda verilmiştir.</a:t>
            </a:r>
          </a:p>
          <a:p>
            <a:pPr marL="0" indent="0" fontAlgn="base">
              <a:buNone/>
            </a:pPr>
            <a:endParaRPr lang="tr-TR" b="1" i="0">
              <a:solidFill>
                <a:srgbClr val="202122"/>
              </a:solidFill>
              <a:effectLst/>
              <a:latin typeface="inherit"/>
            </a:endParaRPr>
          </a:p>
          <a:p>
            <a:pPr fontAlgn="base"/>
            <a:endParaRPr lang="tr-TR" b="0" i="0">
              <a:solidFill>
                <a:srgbClr val="54595D"/>
              </a:solidFill>
              <a:effectLst/>
              <a:latin typeface="inherit"/>
            </a:endParaRPr>
          </a:p>
          <a:p>
            <a:pPr rtl="0" fontAlgn="ctr"/>
            <a:r>
              <a:rPr lang="tr-TR" b="1" i="0">
                <a:solidFill>
                  <a:srgbClr val="202122"/>
                </a:solidFill>
                <a:effectLst/>
                <a:latin typeface="-apple-system"/>
              </a:rPr>
              <a:t>İçindekiler</a:t>
            </a:r>
          </a:p>
          <a:p>
            <a:pPr fontAlgn="base"/>
            <a:r>
              <a:rPr lang="tr-TR" b="0" i="0" u="none" strike="noStrike">
                <a:solidFill>
                  <a:srgbClr val="3366CC"/>
                </a:solidFill>
                <a:effectLst/>
                <a:latin typeface="inherit"/>
                <a:hlinkClick r:id="rId2"/>
              </a:rPr>
              <a:t>Ultrason yöntemleri</a:t>
            </a:r>
            <a:endParaRPr lang="tr-TR" b="0" i="0">
              <a:solidFill>
                <a:srgbClr val="202122"/>
              </a:solidFill>
              <a:effectLst/>
              <a:latin typeface="inherit"/>
            </a:endParaRPr>
          </a:p>
          <a:p>
            <a:pPr fontAlgn="base"/>
            <a:r>
              <a:rPr lang="tr-TR" b="0" i="0" u="none" strike="noStrike">
                <a:solidFill>
                  <a:srgbClr val="3366CC"/>
                </a:solidFill>
                <a:effectLst/>
                <a:latin typeface="inherit"/>
                <a:hlinkClick r:id="rId3"/>
              </a:rPr>
              <a:t>Radyofrekans dalgaları ve manyetik alan</a:t>
            </a:r>
            <a:endParaRPr lang="tr-TR" b="0" i="0">
              <a:solidFill>
                <a:srgbClr val="202122"/>
              </a:solidFill>
              <a:effectLst/>
              <a:latin typeface="inherit"/>
            </a:endParaRPr>
          </a:p>
          <a:p>
            <a:pPr fontAlgn="base"/>
            <a:r>
              <a:rPr lang="tr-TR" b="0" i="0" u="none" strike="noStrike">
                <a:solidFill>
                  <a:srgbClr val="3366CC"/>
                </a:solidFill>
                <a:effectLst/>
                <a:latin typeface="inherit"/>
                <a:hlinkClick r:id="rId4"/>
              </a:rPr>
              <a:t>Anjiografi</a:t>
            </a:r>
            <a:endParaRPr lang="tr-TR" b="0" i="0">
              <a:solidFill>
                <a:srgbClr val="202122"/>
              </a:solidFill>
              <a:effectLst/>
              <a:latin typeface="inherit"/>
            </a:endParaRPr>
          </a:p>
          <a:p>
            <a:pPr fontAlgn="base"/>
            <a:r>
              <a:rPr lang="tr-TR" b="0" i="0" u="none" strike="noStrike">
                <a:solidFill>
                  <a:srgbClr val="3366CC"/>
                </a:solidFill>
                <a:effectLst/>
                <a:latin typeface="inherit"/>
                <a:hlinkClick r:id="rId5"/>
              </a:rPr>
              <a:t>Teleradyoloji</a:t>
            </a:r>
            <a:endParaRPr lang="tr-TR" b="0" i="0">
              <a:solidFill>
                <a:srgbClr val="202122"/>
              </a:solidFill>
              <a:effectLst/>
              <a:latin typeface="inherit"/>
            </a:endParaRPr>
          </a:p>
          <a:p>
            <a:pPr fontAlgn="base"/>
            <a:r>
              <a:rPr lang="tr-TR" b="0" i="0" u="none" strike="noStrike">
                <a:solidFill>
                  <a:srgbClr val="3366CC"/>
                </a:solidFill>
                <a:effectLst/>
                <a:latin typeface="inherit"/>
                <a:hlinkClick r:id="rId6"/>
              </a:rPr>
              <a:t>Tomografi</a:t>
            </a:r>
            <a:endParaRPr lang="tr-TR" b="0" i="0">
              <a:solidFill>
                <a:srgbClr val="202122"/>
              </a:solidFill>
              <a:effectLst/>
              <a:latin typeface="inherit"/>
            </a:endParaRPr>
          </a:p>
        </p:txBody>
      </p:sp>
      <p:pic>
        <p:nvPicPr>
          <p:cNvPr id="4" name="Resim 3">
            <a:extLst>
              <a:ext uri="{FF2B5EF4-FFF2-40B4-BE49-F238E27FC236}">
                <a16:creationId xmlns:a16="http://schemas.microsoft.com/office/drawing/2014/main" id="{13D07796-1D03-8947-A2B6-B7EBDDC0D668}"/>
              </a:ext>
            </a:extLst>
          </p:cNvPr>
          <p:cNvPicPr>
            <a:picLocks noChangeAspect="1"/>
          </p:cNvPicPr>
          <p:nvPr/>
        </p:nvPicPr>
        <p:blipFill>
          <a:blip r:embed="rId7"/>
          <a:stretch>
            <a:fillRect/>
          </a:stretch>
        </p:blipFill>
        <p:spPr>
          <a:xfrm>
            <a:off x="7425074" y="2665628"/>
            <a:ext cx="4253443" cy="3190082"/>
          </a:xfrm>
          <a:prstGeom prst="rect">
            <a:avLst/>
          </a:prstGeom>
        </p:spPr>
      </p:pic>
    </p:spTree>
    <p:extLst>
      <p:ext uri="{BB962C8B-B14F-4D97-AF65-F5344CB8AC3E}">
        <p14:creationId xmlns:p14="http://schemas.microsoft.com/office/powerpoint/2010/main" val="142835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0E3A85-1E17-664A-BD28-EC5D0197A7A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C4998B6-F519-3F4E-8BEB-0E4D032DF02C}"/>
              </a:ext>
            </a:extLst>
          </p:cNvPr>
          <p:cNvSpPr>
            <a:spLocks noGrp="1"/>
          </p:cNvSpPr>
          <p:nvPr>
            <p:ph idx="1"/>
          </p:nvPr>
        </p:nvSpPr>
        <p:spPr>
          <a:xfrm>
            <a:off x="838200" y="1825625"/>
            <a:ext cx="10515600" cy="4351338"/>
          </a:xfrm>
        </p:spPr>
        <p:txBody>
          <a:bodyPr/>
          <a:lstStyle/>
          <a:p>
            <a:pPr fontAlgn="base"/>
            <a:r>
              <a:rPr lang="tr-TR" b="1" i="0">
                <a:solidFill>
                  <a:srgbClr val="202122"/>
                </a:solidFill>
                <a:effectLst/>
                <a:latin typeface="inherit"/>
              </a:rPr>
              <a:t>Ultrason yöntemleri</a:t>
            </a:r>
            <a:endParaRPr lang="tr-TR" b="1" i="0">
              <a:solidFill>
                <a:srgbClr val="202122"/>
              </a:solidFill>
              <a:effectLst/>
              <a:latin typeface="Linux Libertine"/>
            </a:endParaRPr>
          </a:p>
          <a:p>
            <a:pPr fontAlgn="base"/>
            <a:r>
              <a:rPr lang="tr-TR" b="1" u="none" strike="noStrike">
                <a:solidFill>
                  <a:srgbClr val="3366CC"/>
                </a:solidFill>
                <a:effectLst/>
                <a:latin typeface="inherit"/>
                <a:hlinkClick r:id="rId2" tooltip="Ultrasonografi"/>
              </a:rPr>
              <a:t>Ultrasonografi</a:t>
            </a:r>
            <a:r>
              <a:rPr lang="tr-TR" b="1">
                <a:effectLst/>
                <a:latin typeface="inherit"/>
              </a:rPr>
              <a:t>: Bu yöntemde </a:t>
            </a:r>
            <a:r>
              <a:rPr lang="tr-TR" b="1" u="none" strike="noStrike">
                <a:solidFill>
                  <a:srgbClr val="3366CC"/>
                </a:solidFill>
                <a:effectLst/>
                <a:latin typeface="inherit"/>
                <a:hlinkClick r:id="rId3" tooltip="X Işını"/>
              </a:rPr>
              <a:t>X Işını</a:t>
            </a:r>
            <a:r>
              <a:rPr lang="tr-TR" b="1">
                <a:effectLst/>
                <a:latin typeface="inherit"/>
              </a:rPr>
              <a:t> değil, </a:t>
            </a:r>
            <a:r>
              <a:rPr lang="tr-TR" b="1" u="none" strike="noStrike">
                <a:solidFill>
                  <a:srgbClr val="3366CC"/>
                </a:solidFill>
                <a:effectLst/>
                <a:latin typeface="inherit"/>
                <a:hlinkClick r:id="rId4" tooltip="Ses dalgaları"/>
              </a:rPr>
              <a:t>ses dalgaları</a:t>
            </a:r>
            <a:r>
              <a:rPr lang="tr-TR" b="1">
                <a:effectLst/>
                <a:latin typeface="inherit"/>
              </a:rPr>
              <a:t> kullanılır. Karındaki iç organları (taşların varlığı, </a:t>
            </a:r>
            <a:r>
              <a:rPr lang="tr-TR" b="1" u="none" strike="noStrike">
                <a:solidFill>
                  <a:srgbClr val="3366CC"/>
                </a:solidFill>
                <a:effectLst/>
                <a:latin typeface="inherit"/>
                <a:hlinkClick r:id="rId5" tooltip="Tümör"/>
              </a:rPr>
              <a:t>tümör</a:t>
            </a:r>
            <a:r>
              <a:rPr lang="tr-TR" b="1">
                <a:effectLst/>
                <a:latin typeface="inherit"/>
              </a:rPr>
              <a:t> ve kitlelerin varlığı, </a:t>
            </a:r>
            <a:r>
              <a:rPr lang="tr-TR" b="1" u="none" strike="noStrike">
                <a:solidFill>
                  <a:srgbClr val="3366CC"/>
                </a:solidFill>
                <a:effectLst/>
                <a:latin typeface="inherit"/>
                <a:hlinkClick r:id="rId6" tooltip="Üriner sistem"/>
              </a:rPr>
              <a:t>üriner</a:t>
            </a:r>
            <a:r>
              <a:rPr lang="tr-TR" b="1">
                <a:effectLst/>
                <a:latin typeface="inherit"/>
              </a:rPr>
              <a:t> ve </a:t>
            </a:r>
            <a:r>
              <a:rPr lang="tr-TR" b="1" u="none" strike="noStrike">
                <a:solidFill>
                  <a:srgbClr val="3366CC"/>
                </a:solidFill>
                <a:effectLst/>
                <a:latin typeface="inherit"/>
                <a:hlinkClick r:id="rId7" tooltip="Jinekoloji"/>
              </a:rPr>
              <a:t>jinekolojik sistem</a:t>
            </a:r>
            <a:r>
              <a:rPr lang="tr-TR" b="1">
                <a:effectLst/>
                <a:latin typeface="inherit"/>
              </a:rPr>
              <a:t> incelenmesinde vs.) görüntülemede kullanılır. Hiçbir yan etkisi yoktur.</a:t>
            </a:r>
          </a:p>
          <a:p>
            <a:pPr fontAlgn="base"/>
            <a:r>
              <a:rPr lang="tr-TR" b="1" u="none" strike="noStrike">
                <a:solidFill>
                  <a:srgbClr val="DD3333"/>
                </a:solidFill>
                <a:effectLst/>
                <a:latin typeface="inherit"/>
                <a:hlinkClick r:id="rId8" tooltip="Doppler Ultrasonografi (sayfa mevcut değil)"/>
              </a:rPr>
              <a:t>Doppler Ultrasonografi</a:t>
            </a:r>
            <a:r>
              <a:rPr lang="tr-TR" b="1">
                <a:effectLst/>
                <a:latin typeface="inherit"/>
              </a:rPr>
              <a:t>: Damarları görüntülemede kullanılır.</a:t>
            </a:r>
          </a:p>
        </p:txBody>
      </p:sp>
      <p:pic>
        <p:nvPicPr>
          <p:cNvPr id="4" name="Resim 4">
            <a:extLst>
              <a:ext uri="{FF2B5EF4-FFF2-40B4-BE49-F238E27FC236}">
                <a16:creationId xmlns:a16="http://schemas.microsoft.com/office/drawing/2014/main" id="{9A21A480-B0E0-5346-B3C5-1B8B5A6A4784}"/>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674119" y="4500563"/>
            <a:ext cx="3528580" cy="2108488"/>
          </a:xfrm>
          <a:prstGeom prst="rect">
            <a:avLst/>
          </a:prstGeom>
        </p:spPr>
      </p:pic>
    </p:spTree>
    <p:extLst>
      <p:ext uri="{BB962C8B-B14F-4D97-AF65-F5344CB8AC3E}">
        <p14:creationId xmlns:p14="http://schemas.microsoft.com/office/powerpoint/2010/main" val="4146086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3F7EF8-DC1D-0A4E-9593-0999CC05C28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95FB2CD-E30E-0F45-A7B0-0453CB37A8BE}"/>
              </a:ext>
            </a:extLst>
          </p:cNvPr>
          <p:cNvSpPr>
            <a:spLocks noGrp="1"/>
          </p:cNvSpPr>
          <p:nvPr>
            <p:ph idx="1"/>
          </p:nvPr>
        </p:nvSpPr>
        <p:spPr>
          <a:xfrm>
            <a:off x="838200" y="1825625"/>
            <a:ext cx="10515600" cy="4351338"/>
          </a:xfrm>
        </p:spPr>
        <p:txBody>
          <a:bodyPr/>
          <a:lstStyle/>
          <a:p>
            <a:pPr fontAlgn="base"/>
            <a:r>
              <a:rPr lang="tr-TR" b="1" i="0">
                <a:solidFill>
                  <a:srgbClr val="202122"/>
                </a:solidFill>
                <a:effectLst/>
                <a:latin typeface="inherit"/>
              </a:rPr>
              <a:t>Radyofrekans dalgaları ve manyetik alan</a:t>
            </a:r>
            <a:endParaRPr lang="tr-TR" b="1" i="0">
              <a:solidFill>
                <a:srgbClr val="202122"/>
              </a:solidFill>
              <a:effectLst/>
              <a:latin typeface="Linux Libertine"/>
            </a:endParaRPr>
          </a:p>
          <a:p>
            <a:pPr fontAlgn="base"/>
            <a:r>
              <a:rPr lang="tr-TR" b="1" u="none" strike="noStrike">
                <a:solidFill>
                  <a:srgbClr val="3366CC"/>
                </a:solidFill>
                <a:effectLst/>
                <a:latin typeface="inherit"/>
                <a:hlinkClick r:id="rId2" tooltip="Manyetik Rezonans Görüntüleme"/>
              </a:rPr>
              <a:t>Manyetik Rezonans Görüntüleme</a:t>
            </a:r>
            <a:r>
              <a:rPr lang="tr-TR" b="1">
                <a:effectLst/>
                <a:latin typeface="inherit"/>
              </a:rPr>
              <a:t> (MR): Belirli bir manyetik alan vektörünün hakim olduğu durumda bu manyetik alan içerisindeci canlı vücut bölümlerinden RF (</a:t>
            </a:r>
            <a:r>
              <a:rPr lang="tr-TR" b="1" u="none" strike="noStrike">
                <a:solidFill>
                  <a:srgbClr val="DD3333"/>
                </a:solidFill>
                <a:effectLst/>
                <a:latin typeface="inherit"/>
                <a:hlinkClick r:id="rId3" tooltip="Radyofrekans (sayfa mevcut değil)"/>
              </a:rPr>
              <a:t>Radyofrekans</a:t>
            </a:r>
            <a:r>
              <a:rPr lang="tr-TR" b="1">
                <a:effectLst/>
                <a:latin typeface="inherit"/>
              </a:rPr>
              <a:t>) dalgaları ile gönderilen enerjinin yansımalarının görüntü haline dönüştürülmesidir.</a:t>
            </a:r>
          </a:p>
        </p:txBody>
      </p:sp>
      <p:pic>
        <p:nvPicPr>
          <p:cNvPr id="4" name="Resim 4">
            <a:extLst>
              <a:ext uri="{FF2B5EF4-FFF2-40B4-BE49-F238E27FC236}">
                <a16:creationId xmlns:a16="http://schemas.microsoft.com/office/drawing/2014/main" id="{368DEA78-F22B-F94D-B88E-E921079499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95686" y="4080235"/>
            <a:ext cx="5236586" cy="2618293"/>
          </a:xfrm>
          <a:prstGeom prst="rect">
            <a:avLst/>
          </a:prstGeom>
        </p:spPr>
      </p:pic>
    </p:spTree>
    <p:extLst>
      <p:ext uri="{BB962C8B-B14F-4D97-AF65-F5344CB8AC3E}">
        <p14:creationId xmlns:p14="http://schemas.microsoft.com/office/powerpoint/2010/main" val="2976273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B68BAC-3BA5-8C42-896B-FBB3EE39F2A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8F42872-798D-5044-8190-4C0737FB453B}"/>
              </a:ext>
            </a:extLst>
          </p:cNvPr>
          <p:cNvSpPr>
            <a:spLocks noGrp="1"/>
          </p:cNvSpPr>
          <p:nvPr>
            <p:ph idx="1"/>
          </p:nvPr>
        </p:nvSpPr>
        <p:spPr>
          <a:xfrm>
            <a:off x="838200" y="1825625"/>
            <a:ext cx="10515600" cy="4351338"/>
          </a:xfrm>
        </p:spPr>
        <p:txBody>
          <a:bodyPr/>
          <a:lstStyle/>
          <a:p>
            <a:pPr fontAlgn="base"/>
            <a:r>
              <a:rPr lang="tr-TR" b="1" i="0">
                <a:solidFill>
                  <a:srgbClr val="202122"/>
                </a:solidFill>
                <a:effectLst/>
                <a:latin typeface="inherit"/>
              </a:rPr>
              <a:t>Anjiografi</a:t>
            </a:r>
            <a:endParaRPr lang="tr-TR" b="1" i="0">
              <a:solidFill>
                <a:srgbClr val="202122"/>
              </a:solidFill>
              <a:effectLst/>
              <a:latin typeface="Linux Libertine"/>
            </a:endParaRPr>
          </a:p>
          <a:p>
            <a:pPr fontAlgn="base"/>
            <a:r>
              <a:rPr lang="tr-TR" b="1">
                <a:effectLst/>
                <a:latin typeface="inherit"/>
              </a:rPr>
              <a:t>Genel olarak vücuttaki damarların </a:t>
            </a:r>
            <a:r>
              <a:rPr lang="tr-TR" b="1" u="none" strike="noStrike">
                <a:solidFill>
                  <a:srgbClr val="3366CC"/>
                </a:solidFill>
                <a:effectLst/>
                <a:latin typeface="inherit"/>
                <a:hlinkClick r:id="rId2" tooltip="Kontrast madde"/>
              </a:rPr>
              <a:t>kontrast maddeler</a:t>
            </a:r>
            <a:r>
              <a:rPr lang="tr-TR" b="1">
                <a:effectLst/>
                <a:latin typeface="inherit"/>
              </a:rPr>
              <a:t> kulanılarak görüntülenmesidir. Özellikle kalp ve beyin damarlarının görüntülemesinde kullanılır.</a:t>
            </a:r>
          </a:p>
          <a:p>
            <a:br>
              <a:rPr lang="tr-TR" b="1"/>
            </a:br>
            <a:endParaRPr lang="tr-TR" b="1"/>
          </a:p>
        </p:txBody>
      </p:sp>
      <p:pic>
        <p:nvPicPr>
          <p:cNvPr id="4" name="Resim 4">
            <a:extLst>
              <a:ext uri="{FF2B5EF4-FFF2-40B4-BE49-F238E27FC236}">
                <a16:creationId xmlns:a16="http://schemas.microsoft.com/office/drawing/2014/main" id="{0C6D6004-2BD2-2046-8951-F93FCE8355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78193" y="3533070"/>
            <a:ext cx="6659562" cy="2959805"/>
          </a:xfrm>
          <a:prstGeom prst="rect">
            <a:avLst/>
          </a:prstGeom>
        </p:spPr>
      </p:pic>
    </p:spTree>
    <p:extLst>
      <p:ext uri="{BB962C8B-B14F-4D97-AF65-F5344CB8AC3E}">
        <p14:creationId xmlns:p14="http://schemas.microsoft.com/office/powerpoint/2010/main" val="2319883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9CDEBE-EF3D-2E45-A0E9-44CDD5ADAE4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F791847-FC2D-5B42-BA9D-A5834916860E}"/>
              </a:ext>
            </a:extLst>
          </p:cNvPr>
          <p:cNvSpPr>
            <a:spLocks noGrp="1"/>
          </p:cNvSpPr>
          <p:nvPr>
            <p:ph idx="1"/>
          </p:nvPr>
        </p:nvSpPr>
        <p:spPr/>
        <p:txBody>
          <a:bodyPr/>
          <a:lstStyle/>
          <a:p>
            <a:pPr fontAlgn="base"/>
            <a:r>
              <a:rPr lang="tr-TR" b="1" i="0">
                <a:solidFill>
                  <a:srgbClr val="202122"/>
                </a:solidFill>
                <a:effectLst/>
                <a:latin typeface="inherit"/>
              </a:rPr>
              <a:t>Teleradyoloji</a:t>
            </a:r>
            <a:endParaRPr lang="tr-TR" b="1" i="0">
              <a:solidFill>
                <a:srgbClr val="202122"/>
              </a:solidFill>
              <a:effectLst/>
              <a:latin typeface="Linux Libertine"/>
            </a:endParaRPr>
          </a:p>
          <a:p>
            <a:pPr fontAlgn="base"/>
            <a:r>
              <a:rPr lang="tr-TR" b="1" u="none" strike="noStrike">
                <a:solidFill>
                  <a:srgbClr val="DD3333"/>
                </a:solidFill>
                <a:effectLst/>
                <a:latin typeface="inherit"/>
                <a:hlinkClick r:id="rId2" tooltip="Teleradyoloji (sayfa mevcut değil)"/>
              </a:rPr>
              <a:t>Teleradyoloji</a:t>
            </a:r>
            <a:r>
              <a:rPr lang="tr-TR" b="1">
                <a:effectLst/>
                <a:latin typeface="inherit"/>
              </a:rPr>
              <a:t>, radyoloji görüntülerinin dijital olarak bilgisayarlar arasında internet ya da başka bağlantılar aracılığıyla bir noktadan bir başka noktaya gönderilebilmesidir. Bu yolla çok uzaklarda, hatta başka bir kıtada çekilen bir radyoloji görüntüsü saniyeler içinde binlerce kilometre uzaktaki bir </a:t>
            </a:r>
            <a:r>
              <a:rPr lang="tr-TR" b="1" u="none" strike="noStrike">
                <a:solidFill>
                  <a:srgbClr val="DD3333"/>
                </a:solidFill>
                <a:effectLst/>
                <a:latin typeface="inherit"/>
                <a:hlinkClick r:id="rId3" tooltip="Radyolog (sayfa mevcut değil)"/>
              </a:rPr>
              <a:t>radyolog</a:t>
            </a:r>
            <a:r>
              <a:rPr lang="tr-TR" b="1">
                <a:effectLst/>
                <a:latin typeface="inherit"/>
              </a:rPr>
              <a:t> tarafından değerlendirilebilmekte ve raporlanabilmektedir. Radyolog açığı olan bölgeler için oldukça yararlı bir işlemdir. Daha da ileriki yıllarda </a:t>
            </a:r>
            <a:r>
              <a:rPr lang="tr-TR" b="1" u="none" strike="noStrike">
                <a:solidFill>
                  <a:srgbClr val="3366CC"/>
                </a:solidFill>
                <a:effectLst/>
                <a:latin typeface="inherit"/>
                <a:hlinkClick r:id="rId4" tooltip="Pacs"/>
              </a:rPr>
              <a:t>Pacs</a:t>
            </a:r>
            <a:r>
              <a:rPr lang="tr-TR" b="1">
                <a:effectLst/>
                <a:latin typeface="inherit"/>
              </a:rPr>
              <a:t>(resim arşivleme ve iletim sistemi)oldukça yaygın kullanılır hale gelecektir</a:t>
            </a:r>
          </a:p>
        </p:txBody>
      </p:sp>
    </p:spTree>
    <p:extLst>
      <p:ext uri="{BB962C8B-B14F-4D97-AF65-F5344CB8AC3E}">
        <p14:creationId xmlns:p14="http://schemas.microsoft.com/office/powerpoint/2010/main" val="2903044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8F801C-342B-B442-A350-76C9080D21E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F1B3071-7A90-2A47-B376-B5EFC039F3ED}"/>
              </a:ext>
            </a:extLst>
          </p:cNvPr>
          <p:cNvSpPr>
            <a:spLocks noGrp="1"/>
          </p:cNvSpPr>
          <p:nvPr>
            <p:ph idx="1"/>
          </p:nvPr>
        </p:nvSpPr>
        <p:spPr>
          <a:xfrm>
            <a:off x="838200" y="1825625"/>
            <a:ext cx="10515600" cy="4351338"/>
          </a:xfrm>
        </p:spPr>
        <p:txBody>
          <a:bodyPr>
            <a:normAutofit fontScale="85000" lnSpcReduction="20000"/>
          </a:bodyPr>
          <a:lstStyle/>
          <a:p>
            <a:pPr fontAlgn="base"/>
            <a:r>
              <a:rPr lang="tr-TR" b="1" i="0">
                <a:solidFill>
                  <a:srgbClr val="202122"/>
                </a:solidFill>
                <a:effectLst/>
                <a:latin typeface="inherit"/>
              </a:rPr>
              <a:t>Tomografi</a:t>
            </a:r>
            <a:endParaRPr lang="tr-TR" b="1" i="0">
              <a:solidFill>
                <a:srgbClr val="202122"/>
              </a:solidFill>
              <a:effectLst/>
              <a:latin typeface="Linux Libertine"/>
            </a:endParaRPr>
          </a:p>
          <a:p>
            <a:pPr fontAlgn="base"/>
            <a:r>
              <a:rPr lang="tr-TR" b="1" u="none" strike="noStrike">
                <a:solidFill>
                  <a:srgbClr val="3366CC"/>
                </a:solidFill>
                <a:effectLst/>
                <a:latin typeface="inherit"/>
                <a:hlinkClick r:id="rId2" tooltip="Tomografi"/>
              </a:rPr>
              <a:t>Tomografi</a:t>
            </a:r>
            <a:r>
              <a:rPr lang="tr-TR" b="1">
                <a:effectLst/>
                <a:latin typeface="inherit"/>
              </a:rPr>
              <a:t>, Fransız hekim Boccage tarafından 1915 yılında icat edildi. Tomografi bir organın 1 mm ile 10 mm arasında kesitlerinin görüntülerini verebilen tıbbi görüntüleme cihazıdır. Tomografi vücudun veya organların önden arkadaya, yukarıdan aşağıya ya da yatay sagital düzlemde incelenmesini sağlar. Tomografide de radyasyon mevcuttur. Radyolojik görüntülemeye nispeten hasta daha fazla x ışınına maruz kalır ve daha çok radyasyon alır. Tomografi denince akla Bilgisayarlı Tomografi (BT) gelir. Tomografi ile Bilgisayarlı Tomografi arasında bir fark yoktur aslında sadece isim farkıdır.</a:t>
            </a:r>
          </a:p>
          <a:p>
            <a:pPr fontAlgn="base"/>
            <a:r>
              <a:rPr lang="tr-TR" b="1">
                <a:effectLst/>
                <a:latin typeface="inherit"/>
              </a:rPr>
              <a:t>Gelişen tıbbi teknolojiler sayesinde tomografi de sürekli gelişmektedir. Verilen radyasyon dozu azaltılmakta, görüntü kalitesi iyileştirilmektedir.</a:t>
            </a:r>
          </a:p>
          <a:p>
            <a:pPr fontAlgn="base"/>
            <a:endParaRPr lang="tr-TR" b="1" i="0">
              <a:solidFill>
                <a:srgbClr val="202122"/>
              </a:solidFill>
              <a:effectLst/>
              <a:latin typeface="Linux Libertine"/>
            </a:endParaRPr>
          </a:p>
          <a:p>
            <a:br>
              <a:rPr lang="tr-TR" b="1">
                <a:effectLst/>
                <a:latin typeface="inherit"/>
              </a:rPr>
            </a:br>
            <a:endParaRPr lang="tr-TR" b="1"/>
          </a:p>
        </p:txBody>
      </p:sp>
    </p:spTree>
    <p:extLst>
      <p:ext uri="{BB962C8B-B14F-4D97-AF65-F5344CB8AC3E}">
        <p14:creationId xmlns:p14="http://schemas.microsoft.com/office/powerpoint/2010/main" val="1925644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6178DC-ECE1-DC49-8C8E-B78308E80D0A}"/>
              </a:ext>
            </a:extLst>
          </p:cNvPr>
          <p:cNvSpPr>
            <a:spLocks noGrp="1"/>
          </p:cNvSpPr>
          <p:nvPr>
            <p:ph type="title"/>
          </p:nvPr>
        </p:nvSpPr>
        <p:spPr/>
        <p:txBody>
          <a:bodyPr/>
          <a:lstStyle/>
          <a:p>
            <a:r>
              <a:rPr lang="tr-TR" b="1">
                <a:solidFill>
                  <a:srgbClr val="7030A0"/>
                </a:solidFill>
              </a:rPr>
              <a:t>        RADYOLOJİ’NİN TARİHÇESİ </a:t>
            </a:r>
          </a:p>
        </p:txBody>
      </p:sp>
      <p:sp>
        <p:nvSpPr>
          <p:cNvPr id="3" name="İçerik Yer Tutucusu 2">
            <a:extLst>
              <a:ext uri="{FF2B5EF4-FFF2-40B4-BE49-F238E27FC236}">
                <a16:creationId xmlns:a16="http://schemas.microsoft.com/office/drawing/2014/main" id="{838DF14C-546F-EE4D-9855-FE87553C5420}"/>
              </a:ext>
            </a:extLst>
          </p:cNvPr>
          <p:cNvSpPr>
            <a:spLocks noGrp="1"/>
          </p:cNvSpPr>
          <p:nvPr>
            <p:ph idx="1"/>
          </p:nvPr>
        </p:nvSpPr>
        <p:spPr>
          <a:xfrm>
            <a:off x="838200" y="1825625"/>
            <a:ext cx="10515600" cy="4351338"/>
          </a:xfrm>
        </p:spPr>
        <p:txBody>
          <a:bodyPr>
            <a:normAutofit fontScale="92500" lnSpcReduction="10000"/>
          </a:bodyPr>
          <a:lstStyle/>
          <a:p>
            <a:r>
              <a:rPr lang="tr-TR" b="1" i="0">
                <a:solidFill>
                  <a:srgbClr val="333333"/>
                </a:solidFill>
                <a:effectLst/>
                <a:latin typeface="Segoe UI" panose="02000000000000000000" pitchFamily="2" charset="0"/>
              </a:rPr>
              <a:t>1895 yılında X-ışınlarının W. Conrad Röntgen tarafından keşfinden hemen sonra, 1896 yılında Pierre ve Marie Curie radyumu buldu. A. Henry Becquerel doğal radyoaktivite ve uranyumu; 1898‘de Villart radyumdan çıkan ışınların X-ışınları ile aynı özellikleri taşıyan foton ışınları olduğunu gösterdi. 1919 yılında ise Rutherford yapay radyoaktiviteyi buldu. Bu ışınların film üzerinde iz bırakması ve fluoroskopik ekranlarda görüntü meydana getirmesi sağlık alanında da kullanılmasına yol açmıştır. 19. yüzyılın sonu 20. yüzyılın başlarında bu gelişmelere paralel olarak hekimler ve fizikçiler X- ve Gamma ışınlarını gerek tanı gerekse tedavide kullanmaya başlamışlardır. Almanya’da keşfedilen X-ışını kısa sürede dünyada yankı bulmuş; paralel olarak Osmanlı İmparatorluğu’nda da kullanılmaya başlanmıştır. </a:t>
            </a:r>
            <a:endParaRPr lang="tr-TR" b="1"/>
          </a:p>
        </p:txBody>
      </p:sp>
    </p:spTree>
    <p:extLst>
      <p:ext uri="{BB962C8B-B14F-4D97-AF65-F5344CB8AC3E}">
        <p14:creationId xmlns:p14="http://schemas.microsoft.com/office/powerpoint/2010/main" val="1819143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Geniş ekran</PresentationFormat>
  <Slides>16</Slides>
  <Notes>0</Notes>
  <HiddenSlides>0</HiddenSlide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Office Teması</vt:lpstr>
      <vt:lpstr>RADYOLOJİNİN KURULUŞU</vt:lpstr>
      <vt:lpstr>RADYOLOJİ NEDİR?</vt:lpstr>
      <vt:lpstr>PowerPoint Sunusu</vt:lpstr>
      <vt:lpstr>PowerPoint Sunusu</vt:lpstr>
      <vt:lpstr>PowerPoint Sunusu</vt:lpstr>
      <vt:lpstr>PowerPoint Sunusu</vt:lpstr>
      <vt:lpstr>PowerPoint Sunusu</vt:lpstr>
      <vt:lpstr>PowerPoint Sunusu</vt:lpstr>
      <vt:lpstr>        RADYOLOJİ’NİN TARİHÇESİ </vt:lpstr>
      <vt:lpstr>PowerPoint Sunusu</vt:lpstr>
      <vt:lpstr>ESAT FEYZİ BEY</vt:lpstr>
      <vt:lpstr>PowerPoint Sunusu</vt:lpstr>
      <vt:lpstr>RIFAT OSMAN BEY</vt:lpstr>
      <vt:lpstr>PowerPoint Sunusu</vt:lpstr>
      <vt:lpstr>                              KAYNAKÇA</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RADYOLOJİNİN KURULUŞU</dc:title>
  <dc:creator>Hanife Kavi</dc:creator>
  <cp:lastModifiedBy>Hanife Kavi</cp:lastModifiedBy>
  <cp:revision>3</cp:revision>
  <dcterms:created xsi:type="dcterms:W3CDTF">2021-12-02T17:36:27Z</dcterms:created>
  <dcterms:modified xsi:type="dcterms:W3CDTF">2021-12-03T00:09:22Z</dcterms:modified>
</cp:coreProperties>
</file>