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type="custom" cy="6858000" cx="12192000"/>
  <p:notesSz cx="6858000" cy="9144000"/>
  <p:defaultTextStyle>
    <a:lvl1pPr algn="l" eaLnBrk="1" fontAlgn="base" hangingPunct="1" indent="0" latinLnBrk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Garamond" pitchFamily="18" charset="0"/>
        <a:sym typeface="Garamond" pitchFamily="18" charset="0"/>
      </a:defRPr>
    </a:lvl1pPr>
    <a:lvl2pPr algn="l" eaLnBrk="1" fontAlgn="base" hangingPunct="1" indent="0" latinLnBrk="0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Garamond" pitchFamily="18" charset="0"/>
        <a:sym typeface="Garamond" pitchFamily="18" charset="0"/>
      </a:defRPr>
    </a:lvl2pPr>
    <a:lvl3pPr algn="l" eaLnBrk="1" fontAlgn="base" hangingPunct="1" indent="0" latinLnBrk="0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Garamond" pitchFamily="18" charset="0"/>
        <a:sym typeface="Garamond" pitchFamily="18" charset="0"/>
      </a:defRPr>
    </a:lvl3pPr>
    <a:lvl4pPr algn="l" eaLnBrk="1" fontAlgn="base" hangingPunct="1" indent="0" latinLnBrk="0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Garamond" pitchFamily="18" charset="0"/>
        <a:sym typeface="Garamond" pitchFamily="18" charset="0"/>
      </a:defRPr>
    </a:lvl4pPr>
    <a:lvl5pPr algn="l" eaLnBrk="1" fontAlgn="base" hangingPunct="1" indent="0" latinLnBrk="0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Garamond" pitchFamily="18" charset="0"/>
        <a:sym typeface="Garamond" pitchFamily="18" charset="0"/>
      </a:defRPr>
    </a:lvl5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Microsoft hesabı" initials="Mh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9973" autoAdjust="0"/>
    <p:restoredTop sz="95394" autoAdjust="0"/>
  </p:normalViewPr>
  <p:slideViewPr>
    <p:cSldViewPr showGuides="0" snapToGrid="0" snapToObjects="0">
      <p:cViewPr varScale="1">
        <p:scale>
          <a:sx n="85" d="100"/>
          <a:sy n="85" d="100"/>
        </p:scale>
        <p:origin x="365" y="48"/>
      </p:cViewPr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commentAuthors" Target="commentAuthors.xml"/><Relationship Id="rId32" Type="http://schemas.openxmlformats.org/officeDocument/2006/relationships/theme" Target="theme/theme4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2-12-13T19:28:39.305" idx="1">
    <p:pos x="7720" y="0"/>
    <p:text/>
  </p:cm>
</p:cmLst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73" name=""/>
          <p:cNvGrpSpPr/>
          <p:nvPr/>
        </p:nvGrpSpPr>
        <p:grpSpPr>
          <a:xfrm rot="0">
            <a:off x="-17462" y="0"/>
            <a:ext cx="12231688" cy="6856412"/>
            <a:chOff x="-16934" y="0"/>
            <a:chExt cx="12231160" cy="6856214"/>
          </a:xfrm>
        </p:grpSpPr>
        <p:pic>
          <p:nvPicPr>
            <p:cNvPr id="2097164" name="Picture 12" descr="HD-PanelTitleR1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74" name=""/>
            <p:cNvGrpSpPr/>
            <p:nvPr/>
          </p:nvGrpSpPr>
          <p:grpSpPr>
            <a:xfrm rot="0">
              <a:off x="2322576" y="1536192"/>
              <a:ext cx="7559040" cy="3852672"/>
              <a:chOff x="2322576" y="1536192"/>
              <a:chExt cx="7559040" cy="3852672"/>
            </a:xfrm>
          </p:grpSpPr>
          <p:pic>
            <p:nvPicPr>
              <p:cNvPr id="2097165" name="Rectangle 13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2322576" y="1536192"/>
                <a:ext cx="7559040" cy="3852672"/>
              </a:xfrm>
              <a:prstGeom prst="rect"/>
              <a:noFill/>
              <a:ln>
                <a:noFill/>
              </a:ln>
            </p:spPr>
          </p:pic>
          <p:sp>
            <p:nvSpPr>
              <p:cNvPr id="1048600" name=""/>
              <p:cNvSpPr txBox="1"/>
              <p:nvPr/>
            </p:nvSpPr>
            <p:spPr>
              <a:xfrm rot="0">
                <a:off x="2328332" y="1540931"/>
                <a:ext cx="7543802" cy="3835401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66" name="Picture 14" descr="HDRibbonTitle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6934" y="3147609"/>
              <a:ext cx="2478024" cy="612648"/>
            </a:xfrm>
            <a:prstGeom prst="rect"/>
            <a:noFill/>
            <a:ln>
              <a:noFill/>
            </a:ln>
          </p:spPr>
        </p:pic>
        <p:pic>
          <p:nvPicPr>
            <p:cNvPr id="2097167" name="Picture 15" descr="HDRibbonTitle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9736202" y="3147609"/>
              <a:ext cx="2478024" cy="612648"/>
            </a:xfrm>
            <a:prstGeom prst="rect"/>
            <a:noFill/>
            <a:ln>
              <a:noFill/>
            </a:ln>
          </p:spPr>
        </p:pic>
      </p:grpSp>
      <p:cxnSp>
        <p:nvCxnSpPr>
          <p:cNvPr id="3145729" name="Straight Connector 16"/>
          <p:cNvCxnSpPr>
            <a:cxnSpLocks/>
          </p:cNvCxnSpPr>
          <p:nvPr/>
        </p:nvCxnSpPr>
        <p:spPr>
          <a:xfrm rot="0">
            <a:off x="2692400" y="3522662"/>
            <a:ext cx="6815137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03" name="Date Placeholder 3"/>
          <p:cNvSpPr/>
          <p:nvPr>
            <p:ph type="dt" sz="half" idx="2"/>
          </p:nvPr>
        </p:nvSpPr>
        <p:spPr>
          <a:xfrm rot="0">
            <a:off x="7983537" y="5037137"/>
            <a:ext cx="896937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04" name="Footer Placeholder 4"/>
          <p:cNvSpPr/>
          <p:nvPr>
            <p:ph type="ftr" sz="quarter" idx="3"/>
          </p:nvPr>
        </p:nvSpPr>
        <p:spPr>
          <a:xfrm rot="0">
            <a:off x="2692400" y="5037137"/>
            <a:ext cx="5214937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05" name="Slide Number Placeholder 5"/>
          <p:cNvSpPr/>
          <p:nvPr>
            <p:ph type="sldNum" sz="quarter" idx="4"/>
          </p:nvPr>
        </p:nvSpPr>
        <p:spPr>
          <a:xfrm rot="0">
            <a:off x="8956675" y="5037137"/>
            <a:ext cx="550862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dirty="0" lang="en-US"/>
          </a:p>
        </p:txBody>
      </p:sp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  <p:sp>
        <p:nvSpPr>
          <p:cNvPr id="104872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 bIns="45720" lIns="91440" rIns="91440" rtlCol="0" tIns="45720" vert="horz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baseline="0" b="0" cap="none" sz="1600" i="0" kern="1200" kumimoji="0" lang="tr-TR" noProof="0" normalizeH="0" spc="0" strike="noStrike" u="none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Resim eklemek için simgeyi tıklatın</a:t>
            </a:r>
            <a:endParaRPr baseline="0" b="0" cap="none" dirty="0" sz="1600" i="0" kern="1200" kumimoji="0" lang="en-US" noProof="0" normalizeH="0" spc="0" strike="noStrike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7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2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97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2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98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69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99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00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5" name="Straight Connector 11"/>
          <p:cNvCxnSpPr>
            <a:cxnSpLocks/>
          </p:cNvCxnSpPr>
          <p:nvPr/>
        </p:nvCxnSpPr>
        <p:spPr>
          <a:xfrm rot="0">
            <a:off x="1395412" y="4140200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72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73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74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2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201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2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202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77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203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04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sp>
        <p:nvSpPr>
          <p:cNvPr id="1048678" name="TextBox 11"/>
          <p:cNvSpPr txBox="1"/>
          <p:nvPr/>
        </p:nvSpPr>
        <p:spPr>
          <a:xfrm rot="0">
            <a:off x="862012" y="879475"/>
            <a:ext cx="609600" cy="58578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r>
              <a:rPr altLang="en-US" sz="8000" lang="en-US"/>
              <a:t>“</a:t>
            </a:r>
          </a:p>
        </p:txBody>
      </p:sp>
      <p:sp>
        <p:nvSpPr>
          <p:cNvPr id="1048679" name="TextBox 12"/>
          <p:cNvSpPr txBox="1"/>
          <p:nvPr/>
        </p:nvSpPr>
        <p:spPr>
          <a:xfrm rot="0">
            <a:off x="10599738" y="2827337"/>
            <a:ext cx="609600" cy="58578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r>
              <a:rPr altLang="en-US" sz="8000" lang="en-US"/>
              <a:t>”</a:t>
            </a:r>
          </a:p>
        </p:txBody>
      </p:sp>
      <p:cxnSp>
        <p:nvCxnSpPr>
          <p:cNvPr id="3145736" name="Straight Connector 13"/>
          <p:cNvCxnSpPr>
            <a:cxnSpLocks/>
          </p:cNvCxnSpPr>
          <p:nvPr/>
        </p:nvCxnSpPr>
        <p:spPr>
          <a:xfrm rot="0">
            <a:off x="1395412" y="4140200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82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83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84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8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  <p:sp>
        <p:nvSpPr>
          <p:cNvPr id="1048731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7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3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205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3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206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88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207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08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sp>
        <p:nvSpPr>
          <p:cNvPr id="1048689" name="TextBox 11"/>
          <p:cNvSpPr txBox="1"/>
          <p:nvPr/>
        </p:nvSpPr>
        <p:spPr>
          <a:xfrm rot="0">
            <a:off x="862012" y="879475"/>
            <a:ext cx="609600" cy="58578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r>
              <a:rPr altLang="en-US" sz="8000" lang="en-US"/>
              <a:t>“</a:t>
            </a:r>
          </a:p>
        </p:txBody>
      </p:sp>
      <p:sp>
        <p:nvSpPr>
          <p:cNvPr id="1048690" name="TextBox 12"/>
          <p:cNvSpPr txBox="1"/>
          <p:nvPr/>
        </p:nvSpPr>
        <p:spPr>
          <a:xfrm rot="0">
            <a:off x="10599738" y="2598737"/>
            <a:ext cx="609600" cy="58578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r>
              <a:rPr altLang="en-US" sz="8000" lang="en-US"/>
              <a:t>”</a:t>
            </a:r>
          </a:p>
        </p:txBody>
      </p:sp>
      <p:cxnSp>
        <p:nvCxnSpPr>
          <p:cNvPr id="3145737" name="Straight Connector 13"/>
          <p:cNvCxnSpPr>
            <a:cxnSpLocks/>
          </p:cNvCxnSpPr>
          <p:nvPr/>
        </p:nvCxnSpPr>
        <p:spPr>
          <a:xfrm rot="0">
            <a:off x="1395412" y="3429000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93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94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95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3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209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3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210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99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211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12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8" name="Straight Connector 11"/>
          <p:cNvCxnSpPr>
            <a:cxnSpLocks/>
          </p:cNvCxnSpPr>
          <p:nvPr/>
        </p:nvCxnSpPr>
        <p:spPr>
          <a:xfrm rot="0">
            <a:off x="1395412" y="3429000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702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03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704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4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213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4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214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708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215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16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9" name="Straight Connector 11"/>
          <p:cNvCxnSpPr>
            <a:cxnSpLocks/>
          </p:cNvCxnSpPr>
          <p:nvPr/>
        </p:nvCxnSpPr>
        <p:spPr>
          <a:xfrm rot="0">
            <a:off x="1395412" y="2420937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711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12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713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4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217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4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218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716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219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220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40" name="Straight Connector 11"/>
          <p:cNvCxnSpPr>
            <a:cxnSpLocks/>
          </p:cNvCxnSpPr>
          <p:nvPr/>
        </p:nvCxnSpPr>
        <p:spPr>
          <a:xfrm rot="0">
            <a:off x="8864600" y="990600"/>
            <a:ext cx="0" cy="487680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71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2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72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7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72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Başlık Slaydı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3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aşlık ve İçerik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Unvan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35" name="İçerik Yer Tutucusu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6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57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6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58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582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59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60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28" name="Straight Connector 11"/>
          <p:cNvCxnSpPr>
            <a:cxnSpLocks/>
          </p:cNvCxnSpPr>
          <p:nvPr/>
        </p:nvCxnSpPr>
        <p:spPr>
          <a:xfrm rot="0">
            <a:off x="1395412" y="2420937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585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6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587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Bölüm Üstbilgisi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37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İki İçerik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Unvan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39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740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Karşılaştırma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42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743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744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745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Yalnızca Başlık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Unvan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oş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Başlıklı İçerik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48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74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Başlıklı Resim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51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bIns="45720" lIns="91440" rIns="91440" rtlCol="0" tIns="45720" vert="horz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baseline="0" b="0" cap="none" sz="3200" i="0" kern="1200" kumimoji="0" lang="tr-T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52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Başlık, Dikey Metin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Unvan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54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Dikey Başlık ve Metin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56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0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81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0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82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36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83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84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1" name="Straight Connector 11"/>
          <p:cNvCxnSpPr>
            <a:cxnSpLocks/>
          </p:cNvCxnSpPr>
          <p:nvPr/>
        </p:nvCxnSpPr>
        <p:spPr>
          <a:xfrm rot="0">
            <a:off x="2012950" y="3709987"/>
            <a:ext cx="81629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3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4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4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0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85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0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86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44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87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88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2" name="Straight Connector 11"/>
          <p:cNvCxnSpPr>
            <a:cxnSpLocks/>
          </p:cNvCxnSpPr>
          <p:nvPr/>
        </p:nvCxnSpPr>
        <p:spPr>
          <a:xfrm rot="0">
            <a:off x="1395412" y="2420937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47" name="Date Placeholder 4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48" name="Footer Placeholder 5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49" name="Slide Number Placeholder 6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8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71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8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72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17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73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74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0" name="Straight Connector 11"/>
          <p:cNvCxnSpPr>
            <a:cxnSpLocks/>
          </p:cNvCxnSpPr>
          <p:nvPr/>
        </p:nvCxnSpPr>
        <p:spPr>
          <a:xfrm rot="0">
            <a:off x="1395412" y="2420937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20" name="Date Placeholder 6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21" name="Footer Placeholder 7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22" name="Slide Number Placeholder 8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2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10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89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11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90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53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91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92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3" name="Straight Connector 11"/>
          <p:cNvCxnSpPr>
            <a:cxnSpLocks/>
          </p:cNvCxnSpPr>
          <p:nvPr/>
        </p:nvCxnSpPr>
        <p:spPr>
          <a:xfrm rot="0">
            <a:off x="1395412" y="2420937"/>
            <a:ext cx="94075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56" name="Date Placeholder 2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57" name="Footer Placeholder 3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58" name="Slide Number Placeholder 4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oş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1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93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11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94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660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95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96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cxnSp>
        <p:nvCxnSpPr>
          <p:cNvPr id="3145734" name="Straight Connector 11"/>
          <p:cNvCxnSpPr>
            <a:cxnSpLocks/>
          </p:cNvCxnSpPr>
          <p:nvPr/>
        </p:nvCxnSpPr>
        <p:spPr>
          <a:xfrm rot="0">
            <a:off x="1395412" y="2913062"/>
            <a:ext cx="3514725" cy="0"/>
          </a:xfrm>
          <a:prstGeom prst="line"/>
          <a:noFill/>
          <a:ln w="158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cxnSp>
      <p:sp>
        <p:nvSpPr>
          <p:cNvPr id="1048663" name="Date Placeholder 4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64" name="Footer Placeholder 5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665" name="Slide Number Placeholder 6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dirty="0" lang="en-US"/>
          </a:p>
        </p:txBody>
      </p: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Başlıklı Resim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tr-TR" smtClean="0"/>
              <a:t>Asıl başlık stili için tıklatın</a:t>
            </a:r>
            <a:endParaRPr dirty="0" lang="en-US"/>
          </a:p>
        </p:txBody>
      </p:sp>
      <p:sp>
        <p:nvSpPr>
          <p:cNvPr id="104872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 bIns="45720" lIns="91440" rIns="91440" rtlCol="0" tIns="45720" vert="horz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baseline="0" b="0" cap="none" sz="1600" i="0" kern="1200" kumimoji="0" lang="tr-TR" noProof="0" normalizeH="0" spc="0" strike="noStrike" u="none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Resim eklemek için simgeyi tıklatın</a:t>
            </a:r>
            <a:endParaRPr baseline="0" b="0" cap="none" dirty="0" sz="1600" i="0" kern="1200" kumimoji="0" lang="en-US" noProof="0" normalizeH="0" spc="0" strike="noStrike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57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jpe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8">
            <a:alphaModFix amt="100000"/>
          </a:blip>
          <a:srcRect/>
          <a:stretch>
            <a:fillRect/>
          </a:stretch>
        </a:blipFill>
      </p:bgPr>
    </p:bg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55" name=""/>
          <p:cNvGrpSpPr/>
          <p:nvPr/>
        </p:nvGrpSpPr>
        <p:grpSpPr>
          <a:xfrm rot="0">
            <a:off x="-15875" y="0"/>
            <a:ext cx="12230100" cy="6856412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/>
            </p:cNvPicPr>
            <p:nvPr/>
          </p:nvPicPr>
          <p:blipFill>
            <a:blip xmlns:r="http://schemas.openxmlformats.org/officeDocument/2006/relationships" r:embed="rId19"/>
            <a:srcRect l="0" t="0" r="0" b="0"/>
            <a:stretch>
              <a:fillRect/>
            </a:stretch>
          </p:blipFill>
          <p:spPr>
            <a:xfrm rot="0">
              <a:off x="0" y="0"/>
              <a:ext cx="12188825" cy="6856214"/>
            </a:xfrm>
            <a:prstGeom prst="rect"/>
            <a:noFill/>
            <a:ln>
              <a:noFill/>
            </a:ln>
          </p:spPr>
        </p:pic>
        <p:grpSp>
          <p:nvGrpSpPr>
            <p:cNvPr id="56" name=""/>
            <p:cNvGrpSpPr/>
            <p:nvPr/>
          </p:nvGrpSpPr>
          <p:grpSpPr>
            <a:xfrm rot="0">
              <a:off x="603504" y="603504"/>
              <a:ext cx="10991088" cy="5657088"/>
              <a:chOff x="603504" y="603504"/>
              <a:chExt cx="10991088" cy="5657088"/>
            </a:xfrm>
          </p:grpSpPr>
          <p:pic>
            <p:nvPicPr>
              <p:cNvPr id="2097153" name="Rectangle 8"/>
              <p:cNvPicPr>
                <a:picLocks/>
              </p:cNvPicPr>
              <p:nvPr/>
            </p:nvPicPr>
            <p:blipFill>
              <a:blip xmlns:r="http://schemas.openxmlformats.org/officeDocument/2006/relationships" r:embed="rId20"/>
              <a:srcRect l="0" t="0" r="0" b="0"/>
              <a:stretch>
                <a:fillRect/>
              </a:stretch>
            </p:blipFill>
            <p:spPr>
              <a:xfrm rot="0">
                <a:off x="603504" y="603504"/>
                <a:ext cx="10991088" cy="5657088"/>
              </a:xfrm>
              <a:prstGeom prst="rect"/>
              <a:noFill/>
              <a:ln>
                <a:noFill/>
              </a:ln>
            </p:spPr>
          </p:pic>
          <p:sp>
            <p:nvSpPr>
              <p:cNvPr id="1048576" name=""/>
              <p:cNvSpPr txBox="1"/>
              <p:nvPr/>
            </p:nvSpPr>
            <p:spPr>
              <a:xfrm rot="0">
                <a:off x="608012" y="609600"/>
                <a:ext cx="10972800" cy="563880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/>
              <a:p/>
            </p:txBody>
          </p:sp>
        </p:grpSp>
        <p:pic>
          <p:nvPicPr>
            <p:cNvPr id="2097154" name="Picture 9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21"/>
            <a:srcRect l="0" t="0" r="0" b="0"/>
            <a:stretch>
              <a:fillRect/>
            </a:stretch>
          </p:blipFill>
          <p:spPr>
            <a:xfrm rot="0">
              <a:off x="-15736" y="3153832"/>
              <a:ext cx="777240" cy="606425"/>
            </a:xfrm>
            <a:prstGeom prst="rect"/>
            <a:noFill/>
            <a:ln>
              <a:noFill/>
            </a:ln>
          </p:spPr>
        </p:pic>
        <p:pic>
          <p:nvPicPr>
            <p:cNvPr id="2097155" name="Picture 10" descr="HDRibbonContent-UniformTrim.png"/>
            <p:cNvPicPr>
              <a:picLocks/>
            </p:cNvPicPr>
            <p:nvPr/>
          </p:nvPicPr>
          <p:blipFill>
            <a:blip xmlns:r="http://schemas.openxmlformats.org/officeDocument/2006/relationships" r:embed="rId21"/>
            <a:srcRect l="0" t="0" r="0" b="0"/>
            <a:stretch>
              <a:fillRect/>
            </a:stretch>
          </p:blipFill>
          <p:spPr>
            <a:xfrm rot="0">
              <a:off x="11436986" y="3153832"/>
              <a:ext cx="777240" cy="606425"/>
            </a:xfrm>
            <a:prstGeom prst="rect"/>
            <a:noFill/>
            <a:ln>
              <a:noFill/>
            </a:ln>
          </p:spPr>
        </p:pic>
      </p:grpSp>
      <p:sp>
        <p:nvSpPr>
          <p:cNvPr id="1048577" name="Title Placeholder 1"/>
          <p:cNvSpPr/>
          <p:nvPr>
            <p:ph type="title" sz="full" idx="0"/>
          </p:nvPr>
        </p:nvSpPr>
        <p:spPr>
          <a:xfrm rot="0">
            <a:off x="1295400" y="982662"/>
            <a:ext cx="9601200" cy="13033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tr-TR"/>
              <a:t>Asıl başlık stili için tıklatın</a:t>
            </a:r>
          </a:p>
        </p:txBody>
      </p:sp>
      <p:sp>
        <p:nvSpPr>
          <p:cNvPr id="1048578" name="Text Placeholder 2"/>
          <p:cNvSpPr/>
          <p:nvPr>
            <p:ph type="body" sz="full" idx="1"/>
          </p:nvPr>
        </p:nvSpPr>
        <p:spPr>
          <a:xfrm rot="0">
            <a:off x="1295400" y="2557462"/>
            <a:ext cx="9601200" cy="33178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tr-TR"/>
              <a:t>Asıl metin stillerini düzenlemek için tıklatın</a:t>
            </a:r>
          </a:p>
          <a:p>
            <a:pPr lvl="1"/>
            <a:r>
              <a:rPr altLang="en-US" lang="tr-TR"/>
              <a:t>İkinci düzey</a:t>
            </a:r>
          </a:p>
          <a:p>
            <a:pPr lvl="2"/>
            <a:r>
              <a:rPr altLang="en-US" lang="tr-TR"/>
              <a:t>Üçüncü düzey</a:t>
            </a:r>
          </a:p>
          <a:p>
            <a:pPr lvl="3"/>
            <a:r>
              <a:rPr altLang="en-US" lang="tr-TR"/>
              <a:t>Dördüncü düzey</a:t>
            </a:r>
          </a:p>
          <a:p>
            <a:pPr lvl="4"/>
            <a:r>
              <a:rPr altLang="en-US" lang="tr-TR"/>
              <a:t>Beşinci düzey</a:t>
            </a:r>
          </a:p>
        </p:txBody>
      </p:sp>
      <p:sp>
        <p:nvSpPr>
          <p:cNvPr id="1048579" name="Date Placeholder 3"/>
          <p:cNvSpPr/>
          <p:nvPr>
            <p:ph type="dt" sz="half" idx="2"/>
          </p:nvPr>
        </p:nvSpPr>
        <p:spPr>
          <a:xfrm rot="0">
            <a:off x="8677275" y="5969000"/>
            <a:ext cx="1600200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datetime1">
              <a:rPr altLang="en-US" sz="1000" lang="en-US"/>
              <a:pPr algn="r" lvl="0"/>
            </a:fld>
            <a:endParaRPr altLang="en-US" sz="1000" lang="en-US"/>
          </a:p>
        </p:txBody>
      </p:sp>
      <p:sp>
        <p:nvSpPr>
          <p:cNvPr id="1048580" name="Footer Placeholder 4"/>
          <p:cNvSpPr/>
          <p:nvPr>
            <p:ph type="ftr" sz="quarter" idx="3"/>
          </p:nvPr>
        </p:nvSpPr>
        <p:spPr>
          <a:xfrm rot="0">
            <a:off x="1295400" y="5969000"/>
            <a:ext cx="730567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endParaRPr altLang="en-US" sz="1000" lang="en-US"/>
          </a:p>
        </p:txBody>
      </p:sp>
      <p:sp>
        <p:nvSpPr>
          <p:cNvPr id="1048581" name="Slide Number Placeholder 5"/>
          <p:cNvSpPr/>
          <p:nvPr>
            <p:ph type="sldNum" sz="quarter" idx="4"/>
          </p:nvPr>
        </p:nvSpPr>
        <p:spPr>
          <a:xfrm rot="0">
            <a:off x="10353675" y="5969000"/>
            <a:ext cx="542925" cy="2794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000" lang="en-US"/>
              <a:pPr algn="r" lvl="0"/>
            </a:fld>
            <a:endParaRPr altLang="en-US" sz="10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  <p:sldLayoutId id="2147483675" r:id="rId15"/>
    <p:sldLayoutId id="2147483676" r:id="rId16"/>
    <p:sldLayoutId id="2147483677" r:id="rId17"/>
  </p:sldLayoutIdLst>
  <p:hf dt="0" ftr="0" sldNum="0"/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4" name="Başlık Yer Tutucusu 1"/>
          <p:cNvSpPr/>
          <p:nvPr>
            <p:ph type="title" sz="full" idx="0"/>
          </p:nvPr>
        </p:nvSpPr>
        <p:spPr>
          <a:xfrm rot="0">
            <a:off x="838200" y="365125"/>
            <a:ext cx="10515600" cy="1325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tr-TR"/>
              <a:t>Asıl başlık stili için tıklatın</a:t>
            </a:r>
          </a:p>
        </p:txBody>
      </p:sp>
      <p:sp>
        <p:nvSpPr>
          <p:cNvPr id="1048595" name="Metin Yer Tutucusu 2"/>
          <p:cNvSpPr/>
          <p:nvPr>
            <p:ph type="body" sz="full" idx="1"/>
          </p:nvPr>
        </p:nvSpPr>
        <p:spPr>
          <a:xfrm rot="0">
            <a:off x="838200" y="1825625"/>
            <a:ext cx="10515600" cy="43513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tr-TR"/>
              <a:t>Asıl metin stillerini düzenlemek için tıklatın</a:t>
            </a:r>
          </a:p>
          <a:p>
            <a:pPr lvl="1"/>
            <a:r>
              <a:rPr altLang="en-US" lang="tr-TR"/>
              <a:t>İkinci düzey</a:t>
            </a:r>
          </a:p>
          <a:p>
            <a:pPr lvl="2"/>
            <a:r>
              <a:rPr altLang="en-US" lang="tr-TR"/>
              <a:t>Üçüncü düzey</a:t>
            </a:r>
          </a:p>
          <a:p>
            <a:pPr lvl="3"/>
            <a:r>
              <a:rPr altLang="en-US" lang="tr-TR"/>
              <a:t>Dördüncü düzey</a:t>
            </a:r>
          </a:p>
          <a:p>
            <a:pPr lvl="4"/>
            <a:r>
              <a:rPr altLang="en-US" lang="tr-TR"/>
              <a:t>Beşinci düzey</a:t>
            </a:r>
          </a:p>
        </p:txBody>
      </p:sp>
      <p:sp>
        <p:nvSpPr>
          <p:cNvPr id="1048596" name="Veri Yer Tutucusu 3"/>
          <p:cNvSpPr/>
          <p:nvPr>
            <p:ph type="dt" sz="half" idx="2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fld id="{566ABCEB-ACFC-4714-9973-3DA970169C29}" type="datetime1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7" name="Altbilgi Yer Tutucusu 4"/>
          <p:cNvSpPr/>
          <p:nvPr>
            <p:ph type="ftr" sz="quarter" idx="3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8" name="Slayt Numarası Yer Tutucusu 5"/>
          <p:cNvSpPr/>
          <p:nvPr>
            <p:ph type="sldNum" sz="quarter" idx="4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en-US">
                <a:solidFill>
                  <a:srgbClr val="898989"/>
                </a:solidFill>
                <a:latin typeface="Calibri" pitchFamily="34" charset="0"/>
              </a:rPr>
              <a:pPr algn="r" lvl="0"/>
            </a:fld>
            <a:endParaRPr altLang="en-US" sz="1200"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Unvan 1"/>
          <p:cNvSpPr/>
          <p:nvPr>
            <p:ph type="ctrTitle" sz="full" idx="0"/>
          </p:nvPr>
        </p:nvSpPr>
        <p:spPr>
          <a:xfrm rot="0">
            <a:off x="2692400" y="163512"/>
            <a:ext cx="6815137" cy="322262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>
              <a:defRPr sz="4400"/>
            </a:lvl1pPr>
          </a:lstStyle>
          <a:p>
            <a:pPr lvl="0"/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br>
              <a:rPr altLang="en-US" sz="800" lang="tr-TR"/>
            </a:br>
            <a:endParaRPr altLang="en-US" sz="800" lang="tr-TR"/>
          </a:p>
        </p:txBody>
      </p:sp>
      <p:sp>
        <p:nvSpPr>
          <p:cNvPr id="1048609" name="Alt Başlık 2"/>
          <p:cNvSpPr/>
          <p:nvPr>
            <p:ph type="subTitle" sz="full" idx="1"/>
          </p:nvPr>
        </p:nvSpPr>
        <p:spPr>
          <a:xfrm rot="0">
            <a:off x="2536825" y="1839912"/>
            <a:ext cx="6816725" cy="36115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2400">
                <a:solidFill>
                  <a:srgbClr val="262626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lvl="0">
              <a:lnSpc>
                <a:spcPct val="80000"/>
              </a:lnSpc>
            </a:pPr>
            <a:r>
              <a:rPr altLang="en-US" sz="4400" lang="tr-TR">
                <a:solidFill>
                  <a:schemeClr val="dk1"/>
                </a:solidFill>
              </a:rPr>
              <a:t>ULUSLARARASI HUKUK : DENİZ ALANLARI </a:t>
            </a:r>
          </a:p>
          <a:p>
            <a:pPr lvl="0">
              <a:lnSpc>
                <a:spcPct val="80000"/>
              </a:lnSpc>
            </a:pPr>
            <a:endParaRPr altLang="en-US" sz="3400" lang="tr-TR">
              <a:solidFill>
                <a:schemeClr val="dk1"/>
              </a:solidFill>
            </a:endParaRPr>
          </a:p>
          <a:p>
            <a:pPr lvl="0">
              <a:lnSpc>
                <a:spcPct val="80000"/>
              </a:lnSpc>
            </a:pPr>
            <a:endParaRPr altLang="en-US" lang="tr-TR">
              <a:solidFill>
                <a:schemeClr val="dk1"/>
              </a:solidFill>
            </a:endParaRPr>
          </a:p>
          <a:p>
            <a:pPr lvl="0">
              <a:lnSpc>
                <a:spcPct val="80000"/>
              </a:lnSpc>
            </a:pPr>
            <a:r>
              <a:rPr altLang="en-US" lang="tr-TR">
                <a:solidFill>
                  <a:schemeClr val="dk1"/>
                </a:solidFill>
              </a:rPr>
              <a:t>EMİRHAN BAYRAM</a:t>
            </a:r>
          </a:p>
          <a:p>
            <a:pPr lvl="0">
              <a:lnSpc>
                <a:spcPct val="80000"/>
              </a:lnSpc>
            </a:pPr>
            <a:r>
              <a:rPr altLang="en-US" lang="tr-TR">
                <a:solidFill>
                  <a:schemeClr val="dk1"/>
                </a:solidFill>
              </a:rPr>
              <a:t>ANKARA ÜNİVERSİTESİ HUKUK FAKÜLTESİ </a:t>
            </a:r>
            <a:r>
              <a:rPr altLang="en-US" lang="en-US">
                <a:solidFill>
                  <a:schemeClr val="dk1"/>
                </a:solidFill>
              </a:rPr>
              <a:t>4</a:t>
            </a:r>
            <a:r>
              <a:rPr altLang="en-US" lang="tr-TR">
                <a:solidFill>
                  <a:schemeClr val="dk1"/>
                </a:solidFill>
              </a:rPr>
              <a:t>.SINIF</a:t>
            </a:r>
            <a:endParaRPr altLang="en-US" lang="zh-CN"/>
          </a:p>
        </p:txBody>
      </p:sp>
      <p:pic>
        <p:nvPicPr>
          <p:cNvPr id="2097168" name="Resim 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4667250" cy="16764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7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09575" y="546100"/>
            <a:ext cx="11352212" cy="58642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8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03225" y="414337"/>
            <a:ext cx="11322050" cy="60293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Unvan 1"/>
          <p:cNvSpPr/>
          <p:nvPr>
            <p:ph type="title" sz="full" idx="0"/>
          </p:nvPr>
        </p:nvSpPr>
        <p:spPr>
          <a:xfrm rot="0">
            <a:off x="1295400" y="982662"/>
            <a:ext cx="9601200" cy="83661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pPr lvl="0"/>
            <a:r>
              <a:rPr altLang="en-US" sz="4000" lang="tr-TR">
                <a:solidFill>
                  <a:srgbClr val="FF0000"/>
                </a:solidFill>
              </a:rPr>
              <a:t>KARASULARI</a:t>
            </a:r>
          </a:p>
        </p:txBody>
      </p:sp>
      <p:sp>
        <p:nvSpPr>
          <p:cNvPr id="1048632" name="İçerik Yer Tutucusu 2"/>
          <p:cNvSpPr/>
          <p:nvPr>
            <p:ph sz="full" idx="1"/>
          </p:nvPr>
        </p:nvSpPr>
        <p:spPr>
          <a:xfrm rot="0">
            <a:off x="1295400" y="1757362"/>
            <a:ext cx="9601200" cy="41179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altLang="en-US" lang="tr-TR"/>
              <a:t>Karasuları 1982 tarihli BİRLEŞMİŞ MİLLETLER DENİZ HUKUKU SÖZLEŞMESİ’ne göre esas hattan itibaren 12 mil mesafeye kadar belirlenebilen ve kıyı devletine ait olan alandır. </a:t>
            </a:r>
          </a:p>
          <a:p>
            <a:pPr lvl="0">
              <a:lnSpc>
                <a:spcPct val="90000"/>
              </a:lnSpc>
            </a:pPr>
            <a:r>
              <a:rPr altLang="en-US" lang="tr-TR"/>
              <a:t>Bugünkü uygulamada devletlerin karasuları genişliği </a:t>
            </a:r>
            <a:r>
              <a:rPr altLang="en-US" lang="tr-TR"/>
              <a:t>3-12 </a:t>
            </a:r>
            <a:r>
              <a:rPr altLang="en-US" lang="tr-TR"/>
              <a:t>deniz mili arasında </a:t>
            </a:r>
            <a:r>
              <a:rPr altLang="en-US" lang="tr-TR"/>
              <a:t>değişmektedir.</a:t>
            </a:r>
          </a:p>
          <a:p>
            <a:pPr lvl="0">
              <a:lnSpc>
                <a:spcPct val="90000"/>
              </a:lnSpc>
            </a:pPr>
            <a:r>
              <a:rPr altLang="en-US" lang="tr-TR"/>
              <a:t>Denizci devletler 3 </a:t>
            </a:r>
            <a:r>
              <a:rPr altLang="en-US" lang="tr-TR"/>
              <a:t>deniz </a:t>
            </a:r>
            <a:r>
              <a:rPr altLang="en-US" lang="tr-TR"/>
              <a:t>milini tercih etmektedirler </a:t>
            </a:r>
            <a:r>
              <a:rPr altLang="en-US" lang="tr-TR"/>
              <a:t>.ABD ,Hollanda, İngiltere, </a:t>
            </a:r>
            <a:r>
              <a:rPr altLang="en-US" lang="tr-TR"/>
              <a:t>Almanya ve Fransa 3 mil esasını </a:t>
            </a:r>
            <a:r>
              <a:rPr altLang="en-US" lang="tr-TR"/>
              <a:t>uygulamaktadırlar.</a:t>
            </a:r>
          </a:p>
          <a:p>
            <a:pPr lvl="0">
              <a:lnSpc>
                <a:spcPct val="90000"/>
              </a:lnSpc>
            </a:pPr>
            <a:r>
              <a:rPr altLang="en-US" lang="tr-TR"/>
              <a:t>Bulgaristan </a:t>
            </a:r>
            <a:r>
              <a:rPr altLang="en-US" lang="tr-TR"/>
              <a:t>,Romanya , Yunanistan </a:t>
            </a:r>
            <a:r>
              <a:rPr altLang="en-US" lang="tr-TR"/>
              <a:t>ve </a:t>
            </a:r>
            <a:r>
              <a:rPr altLang="en-US" lang="tr-TR"/>
              <a:t>İsrail </a:t>
            </a:r>
            <a:r>
              <a:rPr altLang="en-US" lang="tr-TR"/>
              <a:t>6 mil olarak </a:t>
            </a:r>
            <a:r>
              <a:rPr altLang="en-US" lang="tr-TR"/>
              <a:t>uygulamaktadırlar.</a:t>
            </a:r>
          </a:p>
          <a:p>
            <a:pPr lvl="0">
              <a:lnSpc>
                <a:spcPct val="90000"/>
              </a:lnSpc>
            </a:pPr>
            <a:r>
              <a:rPr altLang="en-US" lang="tr-TR"/>
              <a:t>Türkiye'nin karasuları genişliği ise Ege </a:t>
            </a:r>
            <a:r>
              <a:rPr altLang="en-US" lang="tr-TR"/>
              <a:t>Denizi'nde </a:t>
            </a:r>
            <a:r>
              <a:rPr altLang="en-US" lang="tr-TR"/>
              <a:t>6 mil Karadeniz ve Akdeniz'de 12 mil olarak </a:t>
            </a:r>
            <a:r>
              <a:rPr altLang="en-US" lang="tr-TR"/>
              <a:t>uygulanmaktadır.</a:t>
            </a:r>
          </a:p>
          <a:p>
            <a:pPr lvl="0">
              <a:lnSpc>
                <a:spcPct val="90000"/>
              </a:lnSpc>
            </a:pPr>
            <a:endParaRPr altLang="en-US" lang="tr-TR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Unvan 1"/>
          <p:cNvSpPr/>
          <p:nvPr>
            <p:ph sz="full" idx="1"/>
          </p:nvPr>
        </p:nvSpPr>
        <p:spPr>
          <a:xfrm rot="0">
            <a:off x="1295400" y="798512"/>
            <a:ext cx="9601200" cy="50768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lvl="0"/>
            <a:r>
              <a:rPr altLang="en-US" lang="tr-TR">
                <a:solidFill>
                  <a:srgbClr val="FF0000"/>
                </a:solidFill>
              </a:rPr>
              <a:t>Karasularının </a:t>
            </a:r>
            <a:r>
              <a:rPr altLang="en-US" lang="tr-TR">
                <a:solidFill>
                  <a:srgbClr val="FF0000"/>
                </a:solidFill>
              </a:rPr>
              <a:t>Hukuki Rejimi</a:t>
            </a:r>
          </a:p>
          <a:p>
            <a:pPr lvl="0"/>
            <a:r>
              <a:rPr altLang="en-US" lang="tr-TR"/>
              <a:t>Kıyı </a:t>
            </a:r>
            <a:r>
              <a:rPr altLang="en-US" lang="tr-TR"/>
              <a:t>devletinin deniz ülkesi, devletin </a:t>
            </a:r>
            <a:r>
              <a:rPr altLang="en-US" lang="tr-TR"/>
              <a:t>egemenliği altındadır</a:t>
            </a:r>
            <a:r>
              <a:rPr altLang="en-US" lang="tr-TR"/>
              <a:t>. </a:t>
            </a:r>
          </a:p>
          <a:p>
            <a:pPr lvl="0"/>
            <a:r>
              <a:rPr altLang="en-US" lang="tr-TR"/>
              <a:t>Kıyı </a:t>
            </a:r>
            <a:r>
              <a:rPr altLang="en-US" lang="tr-TR"/>
              <a:t>devletinin </a:t>
            </a:r>
            <a:r>
              <a:rPr altLang="en-US" lang="tr-TR"/>
              <a:t>karasularındaki egemenliğinin </a:t>
            </a:r>
            <a:r>
              <a:rPr altLang="en-US" lang="tr-TR"/>
              <a:t>iki </a:t>
            </a:r>
            <a:r>
              <a:rPr altLang="en-US" lang="tr-TR"/>
              <a:t>açıdan kısıtlaması </a:t>
            </a:r>
            <a:r>
              <a:rPr altLang="en-US" lang="tr-TR"/>
              <a:t>söz konusudur:</a:t>
            </a:r>
          </a:p>
          <a:p>
            <a:pPr lvl="0">
              <a:buFont typeface="Garamond" pitchFamily="18" charset="0"/>
              <a:buAutoNum type="arabicParenR" startAt="1"/>
            </a:pPr>
            <a:r>
              <a:rPr altLang="en-US" lang="tr-TR"/>
              <a:t>ZARARSIZ GEÇİŞ</a:t>
            </a:r>
          </a:p>
          <a:p>
            <a:pPr lvl="0">
              <a:buFont typeface="Garamond" pitchFamily="18" charset="0"/>
              <a:buAutoNum type="arabicParenR" startAt="1"/>
            </a:pPr>
            <a:r>
              <a:rPr altLang="en-US" lang="tr-TR"/>
              <a:t>YABANCI GEMİLER ÜZERİNDE YARGI YETKİSİ</a:t>
            </a: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4" name="İçerik Yer Tutucusu 2"/>
          <p:cNvSpPr/>
          <p:nvPr>
            <p:ph sz="full" idx="1"/>
          </p:nvPr>
        </p:nvSpPr>
        <p:spPr>
          <a:xfrm rot="0">
            <a:off x="1295400" y="1023937"/>
            <a:ext cx="9601200" cy="48514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indent="-457200" lvl="0" marL="457200">
              <a:buFont typeface="Garamond" pitchFamily="18" charset="0"/>
              <a:buAutoNum type="arabicParenR" startAt="1"/>
            </a:pPr>
            <a:r>
              <a:rPr altLang="en-US" lang="tr-TR">
                <a:solidFill>
                  <a:srgbClr val="FF0000"/>
                </a:solidFill>
              </a:rPr>
              <a:t>ZARARSIZ</a:t>
            </a:r>
            <a:r>
              <a:rPr altLang="en-US" lang="tr-TR"/>
              <a:t> </a:t>
            </a:r>
            <a:r>
              <a:rPr altLang="en-US" lang="tr-TR">
                <a:solidFill>
                  <a:srgbClr val="FF0000"/>
                </a:solidFill>
              </a:rPr>
              <a:t>GEÇİŞ: </a:t>
            </a:r>
            <a:r>
              <a:rPr altLang="en-US" lang="tr-TR">
                <a:solidFill>
                  <a:schemeClr val="dk1"/>
                </a:solidFill>
              </a:rPr>
              <a:t>Kıyı </a:t>
            </a:r>
            <a:r>
              <a:rPr altLang="en-US" lang="tr-TR">
                <a:solidFill>
                  <a:schemeClr val="dk1"/>
                </a:solidFill>
              </a:rPr>
              <a:t>devletinin karasularından </a:t>
            </a:r>
            <a:r>
              <a:rPr altLang="en-US" lang="tr-TR">
                <a:solidFill>
                  <a:schemeClr val="dk1"/>
                </a:solidFill>
              </a:rPr>
              <a:t>yabancı devletlere ait gemiler(savaş gemileri dahil) kesintisiz ve hızlı , kıyı devletinin güvenliğine ve düzenine zarar vermediği sürece serbest geçiş sağlayabilir.</a:t>
            </a:r>
          </a:p>
          <a:p>
            <a:pPr indent="-457200" lvl="0" marL="457200">
              <a:buFont typeface="Garamond" pitchFamily="18" charset="0"/>
              <a:buAutoNum type="arabicParenR" startAt="1"/>
            </a:pPr>
            <a:endParaRPr altLang="en-US" lang="tr-TR">
              <a:solidFill>
                <a:schemeClr val="dk1"/>
              </a:solidFill>
            </a:endParaRPr>
          </a:p>
          <a:p>
            <a:pPr indent="-457200" lvl="0" marL="457200">
              <a:buFont typeface="Garamond" pitchFamily="18" charset="0"/>
              <a:buAutoNum type="arabicParenR" startAt="1"/>
            </a:pPr>
            <a:r>
              <a:rPr altLang="en-US" lang="tr-TR">
                <a:solidFill>
                  <a:srgbClr val="FF0000"/>
                </a:solidFill>
              </a:rPr>
              <a:t>YABANCI GEMİLER ÜZERİNDE YARGI </a:t>
            </a:r>
            <a:r>
              <a:rPr altLang="en-US" lang="tr-TR">
                <a:solidFill>
                  <a:srgbClr val="FF0000"/>
                </a:solidFill>
              </a:rPr>
              <a:t>YETKİSİ: </a:t>
            </a:r>
            <a:r>
              <a:rPr altLang="en-US" lang="tr-TR"/>
              <a:t>Kıyı </a:t>
            </a:r>
            <a:r>
              <a:rPr altLang="en-US" lang="tr-TR"/>
              <a:t>devletinin, </a:t>
            </a:r>
            <a:r>
              <a:rPr altLang="en-US" lang="tr-TR"/>
              <a:t>karasularından </a:t>
            </a:r>
            <a:r>
              <a:rPr altLang="en-US" lang="tr-TR"/>
              <a:t>geçen </a:t>
            </a:r>
            <a:r>
              <a:rPr altLang="en-US" lang="tr-TR"/>
              <a:t>yabancı </a:t>
            </a:r>
            <a:r>
              <a:rPr altLang="en-US" lang="tr-TR"/>
              <a:t>ticaret gemisindeki </a:t>
            </a:r>
            <a:r>
              <a:rPr altLang="en-US" lang="tr-TR"/>
              <a:t>kişilerle </a:t>
            </a:r>
            <a:r>
              <a:rPr altLang="en-US" lang="tr-TR"/>
              <a:t>ilgili hukuk </a:t>
            </a:r>
            <a:r>
              <a:rPr altLang="en-US" lang="tr-TR"/>
              <a:t>davalarında</a:t>
            </a:r>
            <a:r>
              <a:rPr altLang="en-US" lang="tr-TR"/>
              <a:t>, </a:t>
            </a:r>
            <a:r>
              <a:rPr altLang="en-US" lang="tr-TR"/>
              <a:t>yargı </a:t>
            </a:r>
            <a:r>
              <a:rPr altLang="en-US" lang="tr-TR"/>
              <a:t>yetkisini kullanmak üzere gemiyi </a:t>
            </a:r>
            <a:r>
              <a:rPr altLang="en-US" lang="tr-TR"/>
              <a:t>durdurması </a:t>
            </a:r>
            <a:r>
              <a:rPr altLang="en-US" lang="tr-TR"/>
              <a:t>ve yolundan çevirmesi </a:t>
            </a:r>
            <a:r>
              <a:rPr altLang="en-US" lang="tr-TR"/>
              <a:t>yasaklanmıştır. Yargı yetkisi bayrak devletinindir kıyı devletinin değil. İstisnaları tabi ki mevcuttur. Yabancı ticaret gemisi eğer kıyı devletinin barışını ve düzenini bozuyorsa sahildar devlet yargı yetkisine sahip olur</a:t>
            </a:r>
          </a:p>
          <a:p>
            <a:pPr indent="-457200" lvl="0" marL="457200">
              <a:buFont typeface="Garamond" pitchFamily="18" charset="0"/>
              <a:buAutoNum type="arabicParenR" startAt="1"/>
            </a:pPr>
            <a:endParaRPr altLang="en-US"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9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2437" y="0"/>
            <a:ext cx="1127283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5" name="İçerik Yer Tutucusu 2"/>
          <p:cNvSpPr/>
          <p:nvPr>
            <p:ph sz="full" idx="1"/>
          </p:nvPr>
        </p:nvSpPr>
        <p:spPr>
          <a:xfrm rot="0">
            <a:off x="1295400" y="815975"/>
            <a:ext cx="9601200" cy="5059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lvl="0">
              <a:lnSpc>
                <a:spcPct val="90000"/>
              </a:lnSpc>
            </a:pPr>
            <a:r>
              <a:rPr altLang="en-US" sz="2800" lang="tr-TR">
                <a:solidFill>
                  <a:srgbClr val="FF0000"/>
                </a:solidFill>
              </a:rPr>
              <a:t>BİTİŞİK BÖLGE</a:t>
            </a:r>
          </a:p>
          <a:p>
            <a:pPr lvl="0">
              <a:lnSpc>
                <a:spcPct val="90000"/>
              </a:lnSpc>
            </a:pPr>
            <a:r>
              <a:rPr altLang="en-US" lang="tr-TR"/>
              <a:t>Karasularının </a:t>
            </a:r>
            <a:r>
              <a:rPr altLang="en-US" lang="tr-TR"/>
              <a:t>ölçülmeye </a:t>
            </a:r>
            <a:r>
              <a:rPr altLang="en-US" lang="tr-TR"/>
              <a:t>başlandığı </a:t>
            </a:r>
            <a:r>
              <a:rPr altLang="en-US" lang="tr-TR"/>
              <a:t>esas hatlardan itibaren 24 mile kadar olan alan </a:t>
            </a:r>
            <a:r>
              <a:rPr altLang="en-US" lang="tr-TR"/>
              <a:t>bitişik bölgedir.</a:t>
            </a:r>
          </a:p>
          <a:p>
            <a:pPr lvl="0">
              <a:lnSpc>
                <a:spcPct val="90000"/>
              </a:lnSpc>
            </a:pPr>
            <a:r>
              <a:rPr altLang="en-US" lang="tr-TR">
                <a:solidFill>
                  <a:schemeClr val="dk1"/>
                </a:solidFill>
              </a:rPr>
              <a:t>Güvenlik kaygısı sebebi ile yani karasularına gelmeden kıyı devletinin belirli alanlarda bir denetleme ihtiyacı duyduğunu ve bu ihtiyaçtan dolayı bitişik bölge kavramının ortaya çıktığını görürüz.</a:t>
            </a:r>
          </a:p>
          <a:p>
            <a:pPr lvl="0">
              <a:lnSpc>
                <a:spcPct val="90000"/>
              </a:lnSpc>
            </a:pPr>
            <a:r>
              <a:rPr altLang="en-US" lang="tr-TR">
                <a:solidFill>
                  <a:schemeClr val="dk1"/>
                </a:solidFill>
              </a:rPr>
              <a:t>Bitişik bölge kıyı devletinin mutlak egemenlik alanı değildir. Sadece karasularının ötesinde dört alanda kontrol ve denetim yetkisi vermektedir. Bu dört alan : gümrük, maliye, sağlık ve göçtür.</a:t>
            </a:r>
          </a:p>
          <a:p>
            <a:pPr lvl="0">
              <a:lnSpc>
                <a:spcPct val="90000"/>
              </a:lnSpc>
            </a:pPr>
            <a:r>
              <a:rPr altLang="en-US" lang="tr-TR">
                <a:solidFill>
                  <a:schemeClr val="dk1"/>
                </a:solidFill>
              </a:rPr>
              <a:t>Günümüzde sadece 90 kıyı devleti bitişik bölge ilan etmiştir. Bu bir deniz yetki alanı olduğu için doğal deniz alanı olmadığı için bitişik bölgeyi ilan etme yetkisi devletlere verilmiştir.</a:t>
            </a: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0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2437" y="0"/>
            <a:ext cx="1127283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9" name="İçerik Yer Tutucusu 2"/>
          <p:cNvSpPr/>
          <p:nvPr>
            <p:ph sz="full" idx="1"/>
          </p:nvPr>
        </p:nvSpPr>
        <p:spPr>
          <a:xfrm rot="0">
            <a:off x="1295400" y="1049337"/>
            <a:ext cx="9601200" cy="4826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lvl="0"/>
            <a:r>
              <a:rPr altLang="en-US" lang="tr-TR">
                <a:solidFill>
                  <a:srgbClr val="FF0000"/>
                </a:solidFill>
              </a:rPr>
              <a:t>KITA SAHANLIĞI</a:t>
            </a:r>
          </a:p>
          <a:p>
            <a:pPr lvl="0"/>
            <a:r>
              <a:rPr altLang="en-US" lang="tr-TR"/>
              <a:t>Ülkeyi </a:t>
            </a:r>
            <a:r>
              <a:rPr altLang="en-US" lang="tr-TR"/>
              <a:t>oluşturan kara parçasının deniz altındaki uzantısıdır. E</a:t>
            </a:r>
            <a:r>
              <a:rPr altLang="en-US" lang="tr-TR"/>
              <a:t>sas </a:t>
            </a:r>
            <a:r>
              <a:rPr altLang="en-US" lang="tr-TR"/>
              <a:t>hatlardan itibaren 200 deniz mili (yaklaşık 370 km) mesafeye kadar olan kısımda, bu devletin kara ülkesinin doğal uzantısının bütünündeki denizaltı alanlarını, deniz yatağı ve toprak altını içeriyor</a:t>
            </a:r>
            <a:r>
              <a:rPr altLang="en-US" lang="tr-TR"/>
              <a:t>. Doğal bir alandır ilan edilmesine gerek yoktur. </a:t>
            </a:r>
          </a:p>
          <a:p>
            <a:pPr lvl="0"/>
            <a:r>
              <a:rPr altLang="en-US" lang="tr-TR">
                <a:solidFill>
                  <a:schemeClr val="dk1"/>
                </a:solidFill>
              </a:rPr>
              <a:t>Sahildar devlet, kıta sahanlığı üzerinde araştırmada bulunmak ve buranın doğal kaynaklarını işletmek amacı ile egemen haklar kullanır.</a:t>
            </a: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2437" y="0"/>
            <a:ext cx="1127283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Unvan 1"/>
          <p:cNvSpPr/>
          <p:nvPr>
            <p:ph type="title" sz="full" idx="0"/>
          </p:nvPr>
        </p:nvSpPr>
        <p:spPr>
          <a:xfrm rot="0">
            <a:off x="1295400" y="982662"/>
            <a:ext cx="9601200" cy="13033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pPr algn="l" lvl="0"/>
            <a:r>
              <a:rPr altLang="en-US" lang="tr-TR"/>
              <a:t>İÇİNDEKİLER</a:t>
            </a:r>
          </a:p>
        </p:txBody>
      </p:sp>
      <p:sp>
        <p:nvSpPr>
          <p:cNvPr id="1048611" name="İçerik Yer Tutucusu 2"/>
          <p:cNvSpPr/>
          <p:nvPr>
            <p:ph sz="full" idx="1"/>
          </p:nvPr>
        </p:nvSpPr>
        <p:spPr>
          <a:xfrm rot="0">
            <a:off x="1295400" y="2557462"/>
            <a:ext cx="9601200" cy="33178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 ULUSLARARARASI HUKUK VE DENİZ ALANLARI TANIMI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İÇSULAR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 </a:t>
            </a:r>
            <a:r>
              <a:rPr altLang="en-US" sz="2200" lang="tr-TR">
                <a:solidFill>
                  <a:schemeClr val="dk1"/>
                </a:solidFill>
              </a:rPr>
              <a:t>KARASULARI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 </a:t>
            </a:r>
            <a:r>
              <a:rPr altLang="en-US" sz="2200" lang="tr-TR">
                <a:solidFill>
                  <a:schemeClr val="dk1"/>
                </a:solidFill>
              </a:rPr>
              <a:t>BİTİŞİK BÖLGE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 </a:t>
            </a:r>
            <a:r>
              <a:rPr altLang="en-US" sz="2200" lang="tr-TR">
                <a:solidFill>
                  <a:schemeClr val="dk1"/>
                </a:solidFill>
              </a:rPr>
              <a:t>MÜNHASIR EKONOMİK BÖLGE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KITA </a:t>
            </a:r>
            <a:r>
              <a:rPr altLang="en-US" sz="2200" lang="tr-TR">
                <a:solidFill>
                  <a:schemeClr val="dk1"/>
                </a:solidFill>
              </a:rPr>
              <a:t>SAHANLIĞI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 </a:t>
            </a:r>
            <a:r>
              <a:rPr altLang="en-US" sz="2200" lang="tr-TR">
                <a:solidFill>
                  <a:schemeClr val="dk1"/>
                </a:solidFill>
              </a:rPr>
              <a:t>AÇIK </a:t>
            </a:r>
            <a:r>
              <a:rPr altLang="en-US" sz="2200" lang="tr-TR">
                <a:solidFill>
                  <a:schemeClr val="dk1"/>
                </a:solidFill>
              </a:rPr>
              <a:t>DENİZ</a:t>
            </a:r>
          </a:p>
          <a:p>
            <a:pPr indent="-457200" lvl="0" marL="457200">
              <a:lnSpc>
                <a:spcPct val="80000"/>
              </a:lnSpc>
              <a:buFont typeface="Garamond" pitchFamily="18" charset="0"/>
              <a:buAutoNum type="arabicPeriod" startAt="1"/>
            </a:pPr>
            <a:r>
              <a:rPr altLang="en-US" sz="2200" lang="tr-TR">
                <a:solidFill>
                  <a:schemeClr val="dk1"/>
                </a:solidFill>
              </a:rPr>
              <a:t>KAYNAKÇA</a:t>
            </a:r>
          </a:p>
          <a:p>
            <a:pPr indent="-457200" lvl="0" marL="457200">
              <a:lnSpc>
                <a:spcPct val="80000"/>
              </a:lnSpc>
              <a:buNone/>
            </a:pPr>
            <a:endParaRPr altLang="en-US" sz="2200" lang="tr-TR">
              <a:solidFill>
                <a:schemeClr val="dk1"/>
              </a:solidFill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1" name="İçerik Yer Tutucusu 2"/>
          <p:cNvSpPr/>
          <p:nvPr>
            <p:ph sz="full" idx="1"/>
          </p:nvPr>
        </p:nvSpPr>
        <p:spPr>
          <a:xfrm rot="0">
            <a:off x="1295400" y="1003300"/>
            <a:ext cx="9601200" cy="48720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lvl="0"/>
            <a:r>
              <a:rPr altLang="en-US" lang="tr-TR">
                <a:solidFill>
                  <a:srgbClr val="FF0000"/>
                </a:solidFill>
              </a:rPr>
              <a:t>MÜNHASIR EKONOMİK BÖLGE</a:t>
            </a:r>
          </a:p>
          <a:p>
            <a:pPr lvl="0"/>
            <a:r>
              <a:rPr altLang="en-US" lang="tr-TR"/>
              <a:t>Kıyı </a:t>
            </a:r>
            <a:r>
              <a:rPr altLang="en-US" lang="tr-TR"/>
              <a:t>devleti </a:t>
            </a:r>
            <a:r>
              <a:rPr altLang="en-US" lang="tr-TR"/>
              <a:t>karasularının </a:t>
            </a:r>
            <a:r>
              <a:rPr altLang="en-US" lang="tr-TR"/>
              <a:t>ölçülmeye </a:t>
            </a:r>
            <a:r>
              <a:rPr altLang="en-US" lang="tr-TR"/>
              <a:t>başlandığı </a:t>
            </a:r>
            <a:r>
              <a:rPr altLang="en-US" lang="tr-TR"/>
              <a:t>hattan itibaren 200 deniz mili içindeki deniz </a:t>
            </a:r>
            <a:r>
              <a:rPr altLang="en-US" lang="tr-TR"/>
              <a:t>alanlarında</a:t>
            </a:r>
            <a:r>
              <a:rPr altLang="en-US" lang="tr-TR"/>
              <a:t>, deniz </a:t>
            </a:r>
            <a:r>
              <a:rPr altLang="en-US" lang="tr-TR"/>
              <a:t>yatağında</a:t>
            </a:r>
            <a:r>
              <a:rPr altLang="en-US" lang="tr-TR"/>
              <a:t>, toprak </a:t>
            </a:r>
            <a:r>
              <a:rPr altLang="en-US" lang="tr-TR"/>
              <a:t>altında ayrıca </a:t>
            </a:r>
            <a:r>
              <a:rPr altLang="en-US" lang="tr-TR"/>
              <a:t>üzerindeki sularda </a:t>
            </a:r>
            <a:r>
              <a:rPr altLang="en-US" lang="tr-TR"/>
              <a:t>canlı </a:t>
            </a:r>
            <a:r>
              <a:rPr altLang="en-US" lang="tr-TR"/>
              <a:t>ve </a:t>
            </a:r>
            <a:r>
              <a:rPr altLang="en-US" lang="tr-TR"/>
              <a:t>canlı </a:t>
            </a:r>
            <a:r>
              <a:rPr altLang="en-US" lang="tr-TR"/>
              <a:t>olmayan </a:t>
            </a:r>
            <a:r>
              <a:rPr altLang="en-US" lang="tr-TR"/>
              <a:t>doğal </a:t>
            </a:r>
            <a:r>
              <a:rPr altLang="en-US" lang="tr-TR"/>
              <a:t>kaynaklar üzerinde </a:t>
            </a:r>
            <a:r>
              <a:rPr altLang="en-US" lang="tr-TR"/>
              <a:t>bazı </a:t>
            </a:r>
            <a:r>
              <a:rPr altLang="en-US" lang="tr-TR"/>
              <a:t>ekonomik haklar </a:t>
            </a:r>
            <a:r>
              <a:rPr altLang="en-US" lang="tr-TR"/>
              <a:t>kullanmasıdır.</a:t>
            </a:r>
          </a:p>
          <a:p>
            <a:pPr lvl="0"/>
            <a:r>
              <a:rPr altLang="en-US" lang="tr-TR"/>
              <a:t>MEB’in </a:t>
            </a:r>
            <a:r>
              <a:rPr altLang="en-US" lang="tr-TR"/>
              <a:t>uygun biçimde </a:t>
            </a:r>
            <a:r>
              <a:rPr altLang="en-US" lang="tr-TR"/>
              <a:t>ilan edilmesi ve </a:t>
            </a:r>
            <a:r>
              <a:rPr altLang="en-US" lang="tr-TR"/>
              <a:t>BM’ye bildirilmesi </a:t>
            </a:r>
            <a:r>
              <a:rPr altLang="en-US" lang="tr-TR"/>
              <a:t>gerekir. </a:t>
            </a:r>
            <a:r>
              <a:rPr altLang="en-US" lang="tr-TR"/>
              <a:t>Kıyı </a:t>
            </a:r>
            <a:r>
              <a:rPr altLang="en-US" lang="tr-TR"/>
              <a:t>devletleri </a:t>
            </a:r>
            <a:r>
              <a:rPr altLang="en-US" lang="tr-TR"/>
              <a:t>münhasır </a:t>
            </a:r>
            <a:r>
              <a:rPr altLang="en-US" lang="tr-TR"/>
              <a:t>ekonomik bölgede </a:t>
            </a:r>
            <a:r>
              <a:rPr altLang="en-US" lang="tr-TR"/>
              <a:t>canlı </a:t>
            </a:r>
            <a:r>
              <a:rPr altLang="en-US" lang="tr-TR"/>
              <a:t>ve </a:t>
            </a:r>
            <a:r>
              <a:rPr altLang="en-US" lang="tr-TR"/>
              <a:t>canlı </a:t>
            </a:r>
            <a:r>
              <a:rPr altLang="en-US" lang="tr-TR"/>
              <a:t>olmayan </a:t>
            </a:r>
            <a:r>
              <a:rPr altLang="en-US" lang="tr-TR"/>
              <a:t>doğal kaynakların araştırılması, işletilmesi</a:t>
            </a:r>
            <a:r>
              <a:rPr altLang="en-US" lang="tr-TR"/>
              <a:t>, </a:t>
            </a:r>
            <a:r>
              <a:rPr altLang="en-US" lang="tr-TR"/>
              <a:t>korunması, </a:t>
            </a:r>
            <a:r>
              <a:rPr altLang="en-US" lang="tr-TR"/>
              <a:t>idaresi; sudan, rüzgârdan enerji üretilmesi gibi ekonomik </a:t>
            </a:r>
            <a:r>
              <a:rPr altLang="en-US" lang="tr-TR"/>
              <a:t>araştırma </a:t>
            </a:r>
            <a:r>
              <a:rPr altLang="en-US" lang="tr-TR"/>
              <a:t>ve </a:t>
            </a:r>
            <a:r>
              <a:rPr altLang="en-US" lang="tr-TR"/>
              <a:t>işletme </a:t>
            </a:r>
            <a:r>
              <a:rPr altLang="en-US" lang="tr-TR"/>
              <a:t>faaliyetleri konusunda egemen haklar </a:t>
            </a:r>
            <a:r>
              <a:rPr altLang="en-US" lang="tr-TR"/>
              <a:t>kullanır</a:t>
            </a:r>
            <a:r>
              <a:rPr altLang="en-US" lang="tr-TR"/>
              <a:t>.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2437" y="0"/>
            <a:ext cx="1127283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İçerik Yer Tutucusu 2"/>
          <p:cNvSpPr/>
          <p:nvPr>
            <p:ph sz="full" idx="1"/>
          </p:nvPr>
        </p:nvSpPr>
        <p:spPr>
          <a:xfrm rot="0">
            <a:off x="1295400" y="788987"/>
            <a:ext cx="9601200" cy="50863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lvl="0"/>
            <a:r>
              <a:rPr altLang="en-US" sz="2800" lang="tr-TR">
                <a:solidFill>
                  <a:srgbClr val="FF0000"/>
                </a:solidFill>
              </a:rPr>
              <a:t>AÇIK DENİZLER</a:t>
            </a:r>
          </a:p>
          <a:p>
            <a:pPr lvl="0"/>
            <a:r>
              <a:rPr altLang="en-US" sz="2800" lang="tr-TR">
                <a:solidFill>
                  <a:schemeClr val="dk1"/>
                </a:solidFill>
              </a:rPr>
              <a:t>Karasuları ve iç suları hariç bütün deniz kısımlarına denir</a:t>
            </a:r>
          </a:p>
          <a:p>
            <a:pPr lvl="0"/>
            <a:r>
              <a:rPr altLang="en-US" sz="2800" lang="tr-TR"/>
              <a:t>Açık </a:t>
            </a:r>
            <a:r>
              <a:rPr altLang="en-US" sz="2800" lang="tr-TR"/>
              <a:t>denizlerin </a:t>
            </a:r>
            <a:r>
              <a:rPr altLang="en-US" sz="2800" lang="tr-TR"/>
              <a:t>serbestliği </a:t>
            </a:r>
            <a:r>
              <a:rPr altLang="en-US" sz="2800" lang="tr-TR"/>
              <a:t>ilkesi söz konusudur. Bu serbestilerden, denize </a:t>
            </a:r>
            <a:r>
              <a:rPr altLang="en-US" sz="2800" lang="tr-TR"/>
              <a:t>kıyısı </a:t>
            </a:r>
            <a:r>
              <a:rPr altLang="en-US" sz="2800" lang="tr-TR"/>
              <a:t>olsun </a:t>
            </a:r>
            <a:r>
              <a:rPr altLang="en-US" sz="2800" lang="tr-TR"/>
              <a:t>olmasın </a:t>
            </a:r>
            <a:r>
              <a:rPr altLang="en-US" sz="2800" lang="tr-TR"/>
              <a:t>bütün devletler </a:t>
            </a:r>
            <a:r>
              <a:rPr altLang="en-US" sz="2800" lang="tr-TR"/>
              <a:t>yararlanır.</a:t>
            </a:r>
          </a:p>
          <a:p>
            <a:pPr lvl="0"/>
            <a:r>
              <a:rPr altLang="en-US" sz="2800" lang="tr-TR"/>
              <a:t>Bu ilkeye göre </a:t>
            </a:r>
            <a:r>
              <a:rPr altLang="en-US" sz="2800" lang="tr-TR"/>
              <a:t>ulaştırma</a:t>
            </a:r>
            <a:r>
              <a:rPr altLang="en-US" sz="2800" lang="tr-TR"/>
              <a:t>, avlanma, deniz </a:t>
            </a:r>
            <a:r>
              <a:rPr altLang="en-US" sz="2800" lang="tr-TR"/>
              <a:t>altına </a:t>
            </a:r>
            <a:r>
              <a:rPr altLang="en-US" sz="2800" lang="tr-TR"/>
              <a:t>kablo ve boru </a:t>
            </a:r>
            <a:r>
              <a:rPr altLang="en-US" sz="2800" lang="tr-TR"/>
              <a:t>döşeme , uçma</a:t>
            </a:r>
            <a:r>
              <a:rPr altLang="en-US" sz="2800" lang="tr-TR"/>
              <a:t>, suni ada ve </a:t>
            </a:r>
            <a:r>
              <a:rPr altLang="en-US" sz="2800" lang="tr-TR"/>
              <a:t>diğer </a:t>
            </a:r>
            <a:r>
              <a:rPr altLang="en-US" sz="2800" lang="tr-TR"/>
              <a:t>tesisleri kurma ile bilimsel </a:t>
            </a:r>
            <a:r>
              <a:rPr altLang="en-US" sz="2800" lang="tr-TR"/>
              <a:t>araştırma yapma serbestine her ülke sahiptir.</a:t>
            </a:r>
          </a:p>
          <a:p>
            <a:pPr lvl="0"/>
            <a:r>
              <a:rPr altLang="en-US" sz="2800" lang="tr-TR"/>
              <a:t>Açık </a:t>
            </a:r>
            <a:r>
              <a:rPr altLang="en-US" sz="2800" lang="tr-TR"/>
              <a:t>denizlerde bayrak devletinin yetkisi söz </a:t>
            </a:r>
            <a:r>
              <a:rPr altLang="en-US" sz="2800" lang="tr-TR"/>
              <a:t>konusudur. Her </a:t>
            </a:r>
            <a:r>
              <a:rPr altLang="en-US" sz="2800" lang="tr-TR"/>
              <a:t>devlet kendi </a:t>
            </a:r>
            <a:r>
              <a:rPr altLang="en-US" sz="2800" lang="tr-TR"/>
              <a:t>bayrağını taşıyan </a:t>
            </a:r>
            <a:r>
              <a:rPr altLang="en-US" sz="2800" lang="tr-TR"/>
              <a:t>gemi üzerinde yetki </a:t>
            </a:r>
            <a:r>
              <a:rPr altLang="en-US" sz="2800" lang="tr-TR"/>
              <a:t>kullanabilir.</a:t>
            </a: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Unvan 1"/>
          <p:cNvSpPr/>
          <p:nvPr>
            <p:ph type="title" sz="full" idx="0"/>
          </p:nvPr>
        </p:nvSpPr>
        <p:spPr>
          <a:xfrm rot="0">
            <a:off x="1295400" y="982662"/>
            <a:ext cx="9601200" cy="13033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pPr lvl="0"/>
            <a:r>
              <a:rPr altLang="en-US" lang="tr-TR">
                <a:solidFill>
                  <a:srgbClr val="FF0000"/>
                </a:solidFill>
              </a:rPr>
              <a:t>KAYNAKÇA</a:t>
            </a:r>
          </a:p>
        </p:txBody>
      </p:sp>
      <p:sp>
        <p:nvSpPr>
          <p:cNvPr id="1048593" name="İçerik Yer Tutucusu 2"/>
          <p:cNvSpPr/>
          <p:nvPr>
            <p:ph sz="full" idx="1"/>
          </p:nvPr>
        </p:nvSpPr>
        <p:spPr>
          <a:xfrm rot="0">
            <a:off x="1295400" y="2557462"/>
            <a:ext cx="9601200" cy="33178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>
              <a:buFont typeface="Wingdings" pitchFamily="2" charset="2"/>
              <a:buChar char="Ø"/>
            </a:pPr>
            <a:r>
              <a:rPr altLang="en-US" lang="tr-TR"/>
              <a:t>ANADOLU ÜNİVERSİTESİ AÖF YAYINLARI ULUSLARARASI HUKUK 2- </a:t>
            </a:r>
            <a:r>
              <a:rPr altLang="en-US" sz="1100" lang="tr-TR"/>
              <a:t>Yrd.Doç.Dr</a:t>
            </a:r>
            <a:r>
              <a:rPr altLang="en-US" sz="1100" lang="tr-TR"/>
              <a:t>. Galip Engin </a:t>
            </a:r>
            <a:r>
              <a:rPr altLang="en-US" sz="1100" lang="tr-TR"/>
              <a:t>ŞİMŞEK -Prof.Dr</a:t>
            </a:r>
            <a:r>
              <a:rPr altLang="en-US" sz="1100" lang="tr-TR"/>
              <a:t>. </a:t>
            </a:r>
            <a:r>
              <a:rPr altLang="en-US" sz="1100" lang="tr-TR"/>
              <a:t>Ayşe </a:t>
            </a:r>
            <a:r>
              <a:rPr altLang="en-US" sz="1100" lang="tr-TR"/>
              <a:t>Nur </a:t>
            </a:r>
            <a:r>
              <a:rPr altLang="en-US" sz="1100" lang="tr-TR"/>
              <a:t>TÜTÜNCÜ-Yrd.Doç.Dr</a:t>
            </a:r>
            <a:r>
              <a:rPr altLang="en-US" sz="1100" lang="tr-TR"/>
              <a:t>. Elif </a:t>
            </a:r>
            <a:r>
              <a:rPr altLang="en-US" sz="1100" lang="tr-TR"/>
              <a:t>UZUN-Arş.Gör.Dr</a:t>
            </a:r>
            <a:r>
              <a:rPr altLang="en-US" sz="1100" lang="tr-TR"/>
              <a:t>. Verda Neslihan </a:t>
            </a:r>
            <a:r>
              <a:rPr altLang="en-US" sz="1100" lang="tr-TR"/>
              <a:t>AKÜN</a:t>
            </a:r>
          </a:p>
          <a:p>
            <a:pPr lvl="0">
              <a:buFont typeface="Wingdings" pitchFamily="2" charset="2"/>
              <a:buChar char="Ø"/>
            </a:pPr>
            <a:r>
              <a:rPr altLang="en-US" lang="tr-TR"/>
              <a:t>ANKARA ÜNİVERSİTESİ AÇIK DERS MALZEMELERİ-ULUSLARARASI DENİZ HUKUKU-</a:t>
            </a:r>
            <a:r>
              <a:rPr altLang="en-US" sz="1200" lang="fi-FI"/>
              <a:t>Prof. Dr. Hakan </a:t>
            </a:r>
            <a:r>
              <a:rPr altLang="en-US" sz="1200" lang="fi-FI"/>
              <a:t>Karan</a:t>
            </a:r>
            <a:r>
              <a:rPr altLang="en-US" sz="1200" lang="tr-TR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altLang="en-US" lang="tr-TR"/>
              <a:t>BİRLEŞMİŞ MİLLETLER DENİZ HUKUKU SÖZLEŞMESİ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2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255500" cy="6956425"/>
          </a:xfrm>
          <a:prstGeom prst="rect"/>
          <a:noFill/>
          <a:ln>
            <a:noFill/>
          </a:ln>
        </p:spPr>
      </p:pic>
      <p:pic>
        <p:nvPicPr>
          <p:cNvPr id="2097163" name="Resim 2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249487" y="1243012"/>
            <a:ext cx="7459662" cy="16081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Unvan 1"/>
          <p:cNvSpPr/>
          <p:nvPr>
            <p:ph type="title" sz="full" idx="0"/>
          </p:nvPr>
        </p:nvSpPr>
        <p:spPr>
          <a:xfrm rot="0">
            <a:off x="1295400" y="731837"/>
            <a:ext cx="9601200" cy="12366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pPr algn="l" lvl="0"/>
            <a:r>
              <a:rPr altLang="en-US" sz="2000" lang="tr-TR">
                <a:solidFill>
                  <a:srgbClr val="FF0000"/>
                </a:solidFill>
              </a:rPr>
              <a:t>ULUSLARARASI HUKUK:</a:t>
            </a:r>
            <a:r>
              <a:rPr altLang="en-US" sz="2000" lang="tr-TR"/>
              <a:t> Kısaca uluslararası hukuk kişileri ( devletler , örgütler ) arasındaki ilişkileri düzenleyen  ilke ve kurallardır.</a:t>
            </a:r>
          </a:p>
        </p:txBody>
      </p:sp>
      <p:sp>
        <p:nvSpPr>
          <p:cNvPr id="1048613" name="İçerik Yer Tutucusu 2"/>
          <p:cNvSpPr/>
          <p:nvPr>
            <p:ph sz="full" idx="1"/>
          </p:nvPr>
        </p:nvSpPr>
        <p:spPr>
          <a:xfrm rot="0">
            <a:off x="1295400" y="1968500"/>
            <a:ext cx="9601200" cy="34051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indent="0" lvl="0" marL="0">
              <a:lnSpc>
                <a:spcPct val="90000"/>
              </a:lnSpc>
              <a:buNone/>
            </a:pPr>
            <a:r>
              <a:rPr altLang="en-US" sz="2200" lang="tr-TR">
                <a:solidFill>
                  <a:srgbClr val="FF0000"/>
                </a:solidFill>
              </a:rPr>
              <a:t>ULUSLARARASI HUKUKTA DENİZ ALANLARI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2200" lang="tr-TR"/>
              <a:t>Uluslararası deniz alanı demek uluslararası hukuk açısından denizin , her biri farklı hukuki rejime tabi olan kısımlara ayrılması demektir. Bunlar: Devletin egemenliğine tabi deniz kesimi, açık deniz kesimi olarak ikiye ayrılır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2200" lang="tr-TR" u="sng"/>
              <a:t>1)Devletin </a:t>
            </a:r>
            <a:r>
              <a:rPr altLang="en-US" sz="2200" lang="tr-TR" u="sng"/>
              <a:t>egemenliğine tabi deniz </a:t>
            </a:r>
            <a:r>
              <a:rPr altLang="en-US" sz="2200" lang="tr-TR" u="sng"/>
              <a:t>kesimi </a:t>
            </a:r>
            <a:r>
              <a:rPr altLang="en-US" sz="2200" lang="tr-TR"/>
              <a:t>: İki </a:t>
            </a:r>
            <a:r>
              <a:rPr altLang="en-US" sz="2200" lang="tr-TR"/>
              <a:t>ayrı hukuki rejim vardır: </a:t>
            </a:r>
            <a:r>
              <a:rPr altLang="en-US" sz="2200" lang="tr-TR"/>
              <a:t>içsular</a:t>
            </a:r>
            <a:r>
              <a:rPr altLang="en-US" sz="2200" lang="tr-TR"/>
              <a:t>, karasuları.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2200" lang="tr-TR" u="sng"/>
              <a:t>2)Açık deniz kesimi: </a:t>
            </a:r>
            <a:r>
              <a:rPr altLang="en-US" sz="2200" lang="tr-TR"/>
              <a:t>Kıyıya </a:t>
            </a:r>
            <a:r>
              <a:rPr altLang="en-US" sz="2200" lang="tr-TR"/>
              <a:t>yakın olan kesimlerinde de kıyı devleti lehine bazı özel rejimler öngörülmüştür. Bu rejimler bitişik bölge, kıta sahanlığı, münhasır ekonomik bölgedir.</a:t>
            </a:r>
          </a:p>
          <a:p>
            <a:pPr indent="0" lvl="0" marL="0">
              <a:lnSpc>
                <a:spcPct val="90000"/>
              </a:lnSpc>
              <a:buNone/>
            </a:pPr>
            <a:endParaRPr altLang="en-US" sz="2200" lang="tr-TR"/>
          </a:p>
          <a:p>
            <a:pPr indent="0" lvl="0" marL="0">
              <a:lnSpc>
                <a:spcPct val="90000"/>
              </a:lnSpc>
            </a:pPr>
            <a:endParaRPr altLang="en-US" sz="2200" lang="tr-TR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4" name="İçerik Yer Tutucusu 2"/>
          <p:cNvSpPr/>
          <p:nvPr>
            <p:ph sz="full" idx="1"/>
          </p:nvPr>
        </p:nvSpPr>
        <p:spPr>
          <a:xfrm rot="0">
            <a:off x="1295400" y="979487"/>
            <a:ext cx="9601200" cy="48958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r>
              <a:rPr altLang="en-US" lang="tr-TR">
                <a:solidFill>
                  <a:srgbClr val="FF0000"/>
                </a:solidFill>
              </a:rPr>
              <a:t>NEDEN BÖYLE BİR AYRIMA İHTİYAÇ DUYULMUŞTUR ?</a:t>
            </a:r>
          </a:p>
          <a:p>
            <a:pPr lvl="0">
              <a:buFont typeface="Wingdings" pitchFamily="2" charset="2"/>
              <a:buChar char="Ø"/>
            </a:pPr>
            <a:r>
              <a:rPr altLang="en-US" lang="tr-TR"/>
              <a:t>Deniz alanlarını belirleme ihtiyacının daha çok </a:t>
            </a:r>
            <a:r>
              <a:rPr altLang="en-US" lang="tr-TR"/>
              <a:t>deniz </a:t>
            </a:r>
            <a:r>
              <a:rPr altLang="en-US" lang="tr-TR"/>
              <a:t>hukukunun yazılı olmayan kurallarla düzenlendiği dönemlerde kıyı devletlerinin güvenlik ve kıyı şeritlerinin o dönemdeki saldırılardan korunma </a:t>
            </a:r>
            <a:r>
              <a:rPr altLang="en-US" lang="tr-TR"/>
              <a:t>ihtiyacı sonucunda </a:t>
            </a:r>
            <a:r>
              <a:rPr altLang="en-US" lang="tr-TR"/>
              <a:t>ortaya </a:t>
            </a:r>
            <a:r>
              <a:rPr altLang="en-US" lang="tr-TR"/>
              <a:t>çıkmıştır. </a:t>
            </a:r>
            <a:r>
              <a:rPr altLang="en-US" lang="tr-TR"/>
              <a:t>Ö</a:t>
            </a:r>
            <a:r>
              <a:rPr altLang="en-US" lang="tr-TR"/>
              <a:t>ncelikle </a:t>
            </a:r>
            <a:r>
              <a:rPr altLang="en-US" lang="tr-TR"/>
              <a:t>güvenlik ihtiyacı ile bu kavramların ortaya çıktığını daha sonra ise teknolojinin gelişmesi ile beraber kıyı devletlerinin kıyıdan daha uzak </a:t>
            </a:r>
            <a:r>
              <a:rPr altLang="en-US" lang="tr-TR"/>
              <a:t>deniz </a:t>
            </a:r>
            <a:r>
              <a:rPr altLang="en-US" lang="tr-TR"/>
              <a:t>alanlarına ulaşabilme imkanının da ortaya çıkması ile beraber bu sefer de ekonomik gerekçelerin </a:t>
            </a:r>
            <a:r>
              <a:rPr altLang="en-US" lang="tr-TR"/>
              <a:t>yani daha </a:t>
            </a:r>
            <a:r>
              <a:rPr altLang="en-US" lang="tr-TR"/>
              <a:t>geniş alanlarda ekonomik faaliyetler yürütme ihtiyacının ortaya çıkmasıyla söz konusu </a:t>
            </a:r>
            <a:r>
              <a:rPr altLang="en-US" lang="tr-TR"/>
              <a:t>deniz </a:t>
            </a:r>
            <a:r>
              <a:rPr altLang="en-US" lang="tr-TR"/>
              <a:t>alanları şekillenmeye </a:t>
            </a:r>
            <a:r>
              <a:rPr altLang="en-US" lang="tr-TR"/>
              <a:t>başlamıştır.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2437" y="0"/>
            <a:ext cx="11272838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0" name="Resim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73075" y="85725"/>
            <a:ext cx="11360150" cy="67722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5" name="Unvan 1"/>
          <p:cNvSpPr/>
          <p:nvPr>
            <p:ph type="title" sz="full" idx="0"/>
          </p:nvPr>
        </p:nvSpPr>
        <p:spPr>
          <a:xfrm rot="0">
            <a:off x="1295400" y="982662"/>
            <a:ext cx="9601200" cy="4476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</a:lstStyle>
          <a:p>
            <a:pPr lvl="0"/>
            <a:r>
              <a:rPr altLang="en-US" sz="4000" lang="tr-TR">
                <a:solidFill>
                  <a:srgbClr val="FF0000"/>
                </a:solidFill>
              </a:rPr>
              <a:t>İÇSULAR</a:t>
            </a:r>
          </a:p>
        </p:txBody>
      </p:sp>
      <p:sp>
        <p:nvSpPr>
          <p:cNvPr id="1048616" name="İçerik Yer Tutucusu 2"/>
          <p:cNvSpPr/>
          <p:nvPr>
            <p:ph sz="full" idx="1"/>
          </p:nvPr>
        </p:nvSpPr>
        <p:spPr>
          <a:xfrm rot="0">
            <a:off x="1295400" y="1652587"/>
            <a:ext cx="9601200" cy="43719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>
              <a:buFont typeface="Wingdings" pitchFamily="2" charset="2"/>
              <a:buChar char="Ø"/>
            </a:pPr>
            <a:r>
              <a:rPr altLang="en-US" sz="2000" lang="tr-TR"/>
              <a:t>İçsular, esas </a:t>
            </a:r>
            <a:r>
              <a:rPr altLang="en-US" sz="2000" lang="tr-TR"/>
              <a:t>hattın kara </a:t>
            </a:r>
            <a:r>
              <a:rPr altLang="en-US" sz="2000" lang="tr-TR"/>
              <a:t>tarafında </a:t>
            </a:r>
            <a:r>
              <a:rPr altLang="en-US" sz="2000" lang="tr-TR"/>
              <a:t>kalan deniz alanlarıdır. </a:t>
            </a:r>
          </a:p>
          <a:p>
            <a:pPr lvl="0">
              <a:buFont typeface="Wingdings" pitchFamily="2" charset="2"/>
              <a:buChar char="Ø"/>
            </a:pPr>
            <a:r>
              <a:rPr altLang="en-US" sz="2000" lang="tr-TR" u="sng">
                <a:solidFill>
                  <a:srgbClr val="FF0000"/>
                </a:solidFill>
              </a:rPr>
              <a:t>Esas Hat: </a:t>
            </a:r>
            <a:r>
              <a:rPr altLang="en-US" sz="2000" lang="tr-TR"/>
              <a:t>Deniz </a:t>
            </a:r>
            <a:r>
              <a:rPr altLang="en-US" sz="2000" lang="tr-TR"/>
              <a:t>alanlarının ölçülmeye başlandığı </a:t>
            </a:r>
            <a:r>
              <a:rPr altLang="en-US" sz="2000" lang="tr-TR"/>
              <a:t>hattır. Deniz </a:t>
            </a:r>
            <a:r>
              <a:rPr altLang="en-US" sz="2000" lang="tr-TR"/>
              <a:t>ile karanın birleştiği çizgiye esas hat </a:t>
            </a:r>
            <a:r>
              <a:rPr altLang="en-US" sz="2000" lang="tr-TR"/>
              <a:t>denir. </a:t>
            </a:r>
            <a:r>
              <a:rPr altLang="en-US" sz="2000" lang="tr-TR"/>
              <a:t>E</a:t>
            </a:r>
            <a:r>
              <a:rPr altLang="en-US" sz="2000" lang="tr-TR"/>
              <a:t>sas hat ; </a:t>
            </a:r>
            <a:r>
              <a:rPr altLang="en-US" sz="2000" lang="tr-TR"/>
              <a:t>normal </a:t>
            </a:r>
            <a:r>
              <a:rPr altLang="en-US" sz="2000" lang="tr-TR"/>
              <a:t>esas hat </a:t>
            </a:r>
            <a:r>
              <a:rPr altLang="en-US" sz="2000" lang="tr-TR"/>
              <a:t>ve düz </a:t>
            </a:r>
            <a:r>
              <a:rPr altLang="en-US" sz="2000" lang="tr-TR"/>
              <a:t>esas hat </a:t>
            </a:r>
            <a:r>
              <a:rPr altLang="en-US" sz="2000" lang="tr-TR"/>
              <a:t>olmak üzere ikiye </a:t>
            </a:r>
            <a:r>
              <a:rPr altLang="en-US" sz="2000" lang="tr-TR"/>
              <a:t>ayrılmaktadır.</a:t>
            </a:r>
          </a:p>
          <a:p>
            <a:pPr lvl="0">
              <a:buFont typeface="Wingdings" pitchFamily="2" charset="2"/>
              <a:buChar char="Ø"/>
            </a:pPr>
            <a:r>
              <a:rPr altLang="en-US" sz="2000" lang="tr-TR" u="sng">
                <a:solidFill>
                  <a:srgbClr val="FF0000"/>
                </a:solidFill>
              </a:rPr>
              <a:t>Normal </a:t>
            </a:r>
            <a:r>
              <a:rPr altLang="en-US" sz="2000" lang="tr-TR" u="sng">
                <a:solidFill>
                  <a:srgbClr val="FF0000"/>
                </a:solidFill>
              </a:rPr>
              <a:t>Esas Hat: </a:t>
            </a:r>
            <a:r>
              <a:rPr altLang="en-US" sz="2000" lang="tr-TR"/>
              <a:t>S</a:t>
            </a:r>
            <a:r>
              <a:rPr altLang="en-US" sz="2000" lang="tr-TR"/>
              <a:t>uların </a:t>
            </a:r>
            <a:r>
              <a:rPr altLang="en-US" sz="2000" lang="tr-TR"/>
              <a:t>en çok çekildiği anda kara ile denizin birleştiği çizgiye normal esas hat denir </a:t>
            </a:r>
            <a:r>
              <a:rPr altLang="en-US" sz="2000" lang="tr-TR"/>
              <a:t>. Okyanus </a:t>
            </a:r>
            <a:r>
              <a:rPr altLang="en-US" sz="2000" lang="tr-TR"/>
              <a:t>kıyısındaki devletlerde </a:t>
            </a:r>
            <a:r>
              <a:rPr altLang="en-US" sz="2000" lang="tr-TR"/>
              <a:t>medcezirin çok </a:t>
            </a:r>
            <a:r>
              <a:rPr altLang="en-US" sz="2000" lang="tr-TR"/>
              <a:t>fazla olduğu devletlerde biraz daha fazla görülür </a:t>
            </a:r>
            <a:r>
              <a:rPr altLang="en-US" sz="2000" lang="tr-TR"/>
              <a:t>.Türkiye'de </a:t>
            </a:r>
            <a:r>
              <a:rPr altLang="en-US" sz="2000" lang="tr-TR"/>
              <a:t>bu esas hat çok fazla belirgin </a:t>
            </a:r>
            <a:r>
              <a:rPr altLang="en-US" sz="2000" lang="tr-TR"/>
              <a:t>değildir.</a:t>
            </a:r>
          </a:p>
          <a:p>
            <a:pPr lvl="0">
              <a:buFont typeface="Wingdings" pitchFamily="2" charset="2"/>
              <a:buChar char="Ø"/>
            </a:pPr>
            <a:r>
              <a:rPr altLang="en-US" sz="2000" lang="tr-TR" u="sng">
                <a:solidFill>
                  <a:srgbClr val="FF0000"/>
                </a:solidFill>
              </a:rPr>
              <a:t>Düz </a:t>
            </a:r>
            <a:r>
              <a:rPr altLang="en-US" sz="2000" lang="tr-TR" u="sng">
                <a:solidFill>
                  <a:srgbClr val="FF0000"/>
                </a:solidFill>
              </a:rPr>
              <a:t>Esas Hat: </a:t>
            </a:r>
            <a:r>
              <a:rPr altLang="en-US" sz="2000" lang="tr-TR"/>
              <a:t>Kıyıların </a:t>
            </a:r>
            <a:r>
              <a:rPr altLang="en-US" sz="2000" lang="tr-TR"/>
              <a:t>girintili çıkıntılı olduğu kıyı şeridine yakın çok fazla </a:t>
            </a:r>
            <a:r>
              <a:rPr altLang="en-US" sz="2000" lang="tr-TR"/>
              <a:t>adaların bulunduğu </a:t>
            </a:r>
            <a:r>
              <a:rPr altLang="en-US" sz="2000" lang="tr-TR"/>
              <a:t>durumlarda bu girintili çıkıntılı noktalar ve a</a:t>
            </a:r>
            <a:r>
              <a:rPr altLang="en-US" sz="2000" lang="tr-TR"/>
              <a:t>daların </a:t>
            </a:r>
            <a:r>
              <a:rPr altLang="en-US" sz="2000" lang="tr-TR"/>
              <a:t>düz bir çizgi ile birleştirilmesi sonucu </a:t>
            </a:r>
            <a:r>
              <a:rPr altLang="en-US" sz="2000" lang="tr-TR"/>
              <a:t>oluşur</a:t>
            </a:r>
          </a:p>
          <a:p>
            <a:pPr lvl="0">
              <a:buFont typeface="Wingdings" pitchFamily="2" charset="2"/>
              <a:buChar char="Ø"/>
            </a:pPr>
            <a:r>
              <a:rPr altLang="en-US" sz="2000" lang="tr-TR"/>
              <a:t>Birleşmiş </a:t>
            </a:r>
            <a:r>
              <a:rPr altLang="en-US" sz="2000" lang="tr-TR"/>
              <a:t>Milletler Deniz </a:t>
            </a:r>
            <a:r>
              <a:rPr altLang="en-US" sz="2000" lang="tr-TR"/>
              <a:t>Hukuku </a:t>
            </a:r>
            <a:r>
              <a:rPr altLang="en-US" sz="2000" lang="tr-TR"/>
              <a:t>S</a:t>
            </a:r>
            <a:r>
              <a:rPr altLang="en-US" sz="2000" lang="tr-TR"/>
              <a:t>özleşmesi'nde </a:t>
            </a:r>
            <a:r>
              <a:rPr altLang="en-US" sz="2000" lang="tr-TR"/>
              <a:t>bu yöntemleri seçme yetkisi kıyı devletine </a:t>
            </a:r>
            <a:r>
              <a:rPr altLang="en-US" sz="2000" lang="tr-TR"/>
              <a:t>verilmiştir.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8" name="Metin Yer Tutucusu 2"/>
          <p:cNvSpPr/>
          <p:nvPr>
            <p:ph type="body" sz="full" idx="1"/>
          </p:nvPr>
        </p:nvSpPr>
        <p:spPr>
          <a:xfrm rot="0">
            <a:off x="1295400" y="735012"/>
            <a:ext cx="4718050" cy="169386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indent="0" lvl="0" marL="0">
              <a:spcBef>
                <a:spcPts val="675"/>
              </a:spcBef>
              <a:buNone/>
            </a:pPr>
            <a:r>
              <a:rPr altLang="en-US" sz="2800" lang="tr-TR">
                <a:solidFill>
                  <a:srgbClr val="FF0000"/>
                </a:solidFill>
              </a:rPr>
              <a:t>NORMAL ESAS HAT</a:t>
            </a:r>
          </a:p>
        </p:txBody>
      </p:sp>
      <p:pic>
        <p:nvPicPr>
          <p:cNvPr id="2097175" name="İçerik Yer Tutucusu 6"/>
          <p:cNvPicPr>
            <a:picLocks/>
          </p:cNvPicPr>
          <p:nvPr>
            <p:ph sz="half" idx="2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801812" y="3198812"/>
            <a:ext cx="3705225" cy="2095500"/>
          </a:xfrm>
          <a:prstGeom prst="rect"/>
          <a:noFill/>
          <a:ln>
            <a:noFill/>
          </a:ln>
        </p:spPr>
      </p:pic>
      <p:sp>
        <p:nvSpPr>
          <p:cNvPr id="1048629" name="Metin Yer Tutucusu 4"/>
          <p:cNvSpPr/>
          <p:nvPr>
            <p:ph type="body" sz="quarter" idx="3"/>
          </p:nvPr>
        </p:nvSpPr>
        <p:spPr>
          <a:xfrm rot="0">
            <a:off x="6180137" y="735012"/>
            <a:ext cx="4718050" cy="169386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algn="ctr" indent="0" lvl="0" marL="0">
              <a:spcBef>
                <a:spcPts val="675"/>
              </a:spcBef>
              <a:buNone/>
            </a:pPr>
            <a:r>
              <a:rPr altLang="en-US" sz="2800" lang="tr-TR">
                <a:solidFill>
                  <a:srgbClr val="FF0000"/>
                </a:solidFill>
              </a:rPr>
              <a:t>DÜZ ESAS HAT</a:t>
            </a:r>
          </a:p>
        </p:txBody>
      </p:sp>
      <p:pic>
        <p:nvPicPr>
          <p:cNvPr id="2097176" name="İçerik Yer Tutucusu 7"/>
          <p:cNvPicPr>
            <a:picLocks/>
          </p:cNvPicPr>
          <p:nvPr>
            <p:ph sz="quarter" idx="4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219825" y="2886075"/>
            <a:ext cx="4441825" cy="27209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İçerik Yer Tutucusu 2"/>
          <p:cNvSpPr/>
          <p:nvPr>
            <p:ph sz="full" idx="1"/>
          </p:nvPr>
        </p:nvSpPr>
        <p:spPr>
          <a:xfrm rot="0">
            <a:off x="1295400" y="936625"/>
            <a:ext cx="9601200" cy="49387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285750" latinLnBrk="0" marL="2857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20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2pPr>
            <a:lvl3pPr algn="l" eaLnBrk="1" fontAlgn="base" hangingPunct="1" indent="-285750" latinLnBrk="0" marL="12001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8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3pPr>
            <a:lvl4pPr algn="l" eaLnBrk="1" fontAlgn="base" hangingPunct="1" indent="-171450" latinLnBrk="0" marL="15430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6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4pPr>
            <a:lvl5pPr algn="l" eaLnBrk="1" fontAlgn="base" hangingPunct="1" indent="-171450" latinLnBrk="0" marL="20002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0" charset="0"/>
              <a:buChar char="•"/>
              <a:defRPr baseline="0" b="0" sz="1400" i="0" u="none">
                <a:solidFill>
                  <a:srgbClr val="262626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>
              <a:buFont typeface="Wingdings" pitchFamily="2" charset="2"/>
              <a:buChar char="v"/>
            </a:pPr>
            <a:r>
              <a:rPr altLang="en-US" sz="2800" lang="tr-TR" u="sng">
                <a:solidFill>
                  <a:srgbClr val="FF0000"/>
                </a:solidFill>
              </a:rPr>
              <a:t>İÇSULARDA REJİM</a:t>
            </a:r>
          </a:p>
          <a:p>
            <a:pPr lvl="0">
              <a:buFont typeface="Wingdings" pitchFamily="2" charset="2"/>
              <a:buChar char="Ø"/>
            </a:pPr>
            <a:r>
              <a:rPr altLang="en-US" lang="tr-TR">
                <a:solidFill>
                  <a:schemeClr val="dk1"/>
                </a:solidFill>
              </a:rPr>
              <a:t> </a:t>
            </a:r>
            <a:r>
              <a:rPr altLang="en-US" sz="2800" lang="tr-TR">
                <a:solidFill>
                  <a:schemeClr val="dk1"/>
                </a:solidFill>
              </a:rPr>
              <a:t>Kıyı </a:t>
            </a:r>
            <a:r>
              <a:rPr altLang="en-US" sz="2800" lang="tr-TR">
                <a:solidFill>
                  <a:schemeClr val="dk1"/>
                </a:solidFill>
              </a:rPr>
              <a:t>devletinin tam egemenliği vardır ve kıyı devletinin </a:t>
            </a:r>
            <a:r>
              <a:rPr altLang="en-US" sz="2800" lang="tr-TR">
                <a:solidFill>
                  <a:schemeClr val="dk1"/>
                </a:solidFill>
              </a:rPr>
              <a:t>hukuku uygulanır</a:t>
            </a:r>
            <a:r>
              <a:rPr altLang="en-US" lang="tr-TR">
                <a:solidFill>
                  <a:schemeClr val="dk1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altLang="en-US" sz="3000" lang="tr-TR">
                <a:solidFill>
                  <a:schemeClr val="dk1"/>
                </a:solidFill>
              </a:rPr>
              <a:t>Kıyı </a:t>
            </a:r>
            <a:r>
              <a:rPr altLang="en-US" sz="3000" lang="tr-TR">
                <a:solidFill>
                  <a:schemeClr val="dk1"/>
                </a:solidFill>
              </a:rPr>
              <a:t>devleti hukuki ve cezai yargı yetkisine sahiptir</a:t>
            </a:r>
            <a:r>
              <a:rPr altLang="en-US" sz="3000" lang="tr-TR">
                <a:solidFill>
                  <a:schemeClr val="dk1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altLang="en-US" lang="tr-TR">
                <a:solidFill>
                  <a:schemeClr val="dk1"/>
                </a:solidFill>
              </a:rPr>
              <a:t>Bu egemenlik deniz yatağını ve altını , üzerindeki su kütlesi ve hava sahasını içerir. </a:t>
            </a:r>
            <a:r>
              <a:rPr altLang="en-US" lang="tr-TR"/>
              <a:t>İçsulara </a:t>
            </a:r>
            <a:r>
              <a:rPr altLang="en-US" lang="tr-TR"/>
              <a:t>körfezler , limanlar ve akarsu ağızları da dahildir.</a:t>
            </a:r>
          </a:p>
          <a:p>
            <a:pPr lvl="0">
              <a:buNone/>
            </a:pPr>
            <a:br>
              <a:rPr altLang="en-US" lang="tr-TR">
                <a:solidFill>
                  <a:schemeClr val="dk1"/>
                </a:solidFill>
              </a:rPr>
            </a:br>
            <a:endParaRPr altLang="en-US" lang="tr-TR">
              <a:solidFill>
                <a:schemeClr val="dk1"/>
              </a:solidFill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DADADA"/>
      </a:dk2>
      <a:lt2>
        <a:srgbClr val="212121"/>
      </a:lt2>
      <a:accent1>
        <a:srgbClr val="83992A"/>
      </a:accent1>
      <a:accent2>
        <a:srgbClr val="3C9770"/>
      </a:accent2>
      <a:accent3>
        <a:srgbClr val="FFFFFF"/>
      </a:accent3>
      <a:accent4>
        <a:srgbClr val="000000"/>
      </a:accent4>
      <a:accent5>
        <a:srgbClr val="C2CAAC"/>
      </a:accent5>
      <a:accent6>
        <a:srgbClr val="358764"/>
      </a:accent6>
      <a:hlink>
        <a:srgbClr val="A8BF4D"/>
      </a:hlink>
      <a:folHlink>
        <a:srgbClr val="B4CA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DADADA"/>
        </a:dk2>
        <a:lt2>
          <a:srgbClr val="212121"/>
        </a:lt2>
        <a:accent1>
          <a:srgbClr val="83992A"/>
        </a:accent1>
        <a:accent2>
          <a:srgbClr val="3C9770"/>
        </a:accent2>
        <a:accent3>
          <a:srgbClr val="FFFFFF"/>
        </a:accent3>
        <a:accent4>
          <a:srgbClr val="000000"/>
        </a:accent4>
        <a:accent5>
          <a:srgbClr val="C2CAAC"/>
        </a:accent5>
        <a:accent6>
          <a:srgbClr val="358764"/>
        </a:accent6>
        <a:hlink>
          <a:srgbClr val="A8BF4D"/>
        </a:hlink>
        <a:folHlink>
          <a:srgbClr val="B4CA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          </dc:title>
  <dc:creator>EMİRHAN BAYRAM</dc:creator>
  <cp:lastModifiedBy>word</cp:lastModifiedBy>
  <dcterms:created xsi:type="dcterms:W3CDTF">2022-11-30T03:38:00Z</dcterms:created>
  <dcterms:modified xsi:type="dcterms:W3CDTF">2023-11-28T03:19:38Z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cf4454208e7a428cb08a2c8f73ad725c</vt:lpwstr>
  </property>
</Properties>
</file>