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20"/>
  </p:notesMasterIdLst>
  <p:handoutMasterIdLst>
    <p:handoutMasterId r:id="rId21"/>
  </p:handoutMasterIdLst>
  <p:sldIdLst>
    <p:sldId id="256" r:id="rId5"/>
    <p:sldId id="275" r:id="rId6"/>
    <p:sldId id="276" r:id="rId7"/>
    <p:sldId id="277" r:id="rId8"/>
    <p:sldId id="278" r:id="rId9"/>
    <p:sldId id="279" r:id="rId10"/>
    <p:sldId id="280" r:id="rId11"/>
    <p:sldId id="281" r:id="rId12"/>
    <p:sldId id="282" r:id="rId13"/>
    <p:sldId id="283" r:id="rId14"/>
    <p:sldId id="285" r:id="rId15"/>
    <p:sldId id="286" r:id="rId16"/>
    <p:sldId id="284" r:id="rId17"/>
    <p:sldId id="287" r:id="rId18"/>
    <p:sldId id="274" r:id="rId19"/>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snapToObjects="1">
      <p:cViewPr varScale="1">
        <p:scale>
          <a:sx n="59" d="100"/>
          <a:sy n="59" d="100"/>
        </p:scale>
        <p:origin x="964" y="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6" d="100"/>
          <a:sy n="76"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ma Zehra Öz" userId="c61f39333271af07" providerId="LiveId" clId="{017B88C2-DC06-4058-8DCE-D5D1CEC185F3}"/>
    <pc:docChg chg="modSld">
      <pc:chgData name="Fatma Zehra Öz" userId="c61f39333271af07" providerId="LiveId" clId="{017B88C2-DC06-4058-8DCE-D5D1CEC185F3}" dt="2025-10-29T11:02:44.942" v="11" actId="20577"/>
      <pc:docMkLst>
        <pc:docMk/>
      </pc:docMkLst>
      <pc:sldChg chg="modSp mod">
        <pc:chgData name="Fatma Zehra Öz" userId="c61f39333271af07" providerId="LiveId" clId="{017B88C2-DC06-4058-8DCE-D5D1CEC185F3}" dt="2025-10-29T11:02:44.942" v="11" actId="20577"/>
        <pc:sldMkLst>
          <pc:docMk/>
          <pc:sldMk cId="2218165035" sldId="275"/>
        </pc:sldMkLst>
        <pc:spChg chg="mod">
          <ac:chgData name="Fatma Zehra Öz" userId="c61f39333271af07" providerId="LiveId" clId="{017B88C2-DC06-4058-8DCE-D5D1CEC185F3}" dt="2025-10-29T11:02:44.942" v="11" actId="20577"/>
          <ac:spMkLst>
            <pc:docMk/>
            <pc:sldMk cId="2218165035" sldId="275"/>
            <ac:spMk id="3" creationId="{0D031AE1-7D04-5C93-DCC8-EA1F8A99DD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3C75DC5-E2DF-4307-907C-64813DC36D9A}" type="datetime1">
              <a:rPr lang="tr-TR" smtClean="0"/>
              <a:t>29.10.2025</a:t>
            </a:fld>
            <a:endParaRPr lang="tr-TR"/>
          </a:p>
        </p:txBody>
      </p:sp>
      <p:sp>
        <p:nvSpPr>
          <p:cNvPr id="4" name="Alt Bilgi Yer Tutucusu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C605DA-80A8-4B7B-B889-6C5700BB4CEA}" type="slidenum">
              <a:rPr lang="tr-TR" smtClean="0"/>
              <a:t>‹#›</a:t>
            </a:fld>
            <a:endParaRPr lang="tr-TR"/>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05299A-EA85-4B5E-8D5F-95806BAD1D02}" type="datetime1">
              <a:rPr lang="tr-TR" noProof="0" smtClean="0"/>
              <a:t>29.10.2025</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544625-0ADF-4414-89A2-9E135F0C849F}" type="slidenum">
              <a:rPr lang="tr-TR" noProof="0" smtClean="0"/>
              <a:t>‹#›</a:t>
            </a:fld>
            <a:endParaRPr lang="tr-TR" noProof="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F3544625-0ADF-4414-89A2-9E135F0C849F}" type="slidenum">
              <a:rPr lang="tr-TR" smtClean="0"/>
              <a:t>1</a:t>
            </a:fld>
            <a:endParaRPr lang="tr-TR"/>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F3544625-0ADF-4414-89A2-9E135F0C849F}" type="slidenum">
              <a:rPr lang="tr-TR" smtClean="0"/>
              <a:t>15</a:t>
            </a:fld>
            <a:endParaRPr lang="tr-TR"/>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Resim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tıklatın</a:t>
            </a:r>
          </a:p>
        </p:txBody>
      </p:sp>
      <p:sp>
        <p:nvSpPr>
          <p:cNvPr id="4" name="Tarih Yer Tutucusu 3"/>
          <p:cNvSpPr>
            <a:spLocks noGrp="1"/>
          </p:cNvSpPr>
          <p:nvPr>
            <p:ph type="dt" sz="half" idx="10"/>
          </p:nvPr>
        </p:nvSpPr>
        <p:spPr>
          <a:xfrm>
            <a:off x="8932558" y="5870575"/>
            <a:ext cx="1600200" cy="377825"/>
          </a:xfrm>
        </p:spPr>
        <p:txBody>
          <a:bodyPr rtlCol="0"/>
          <a:lstStyle/>
          <a:p>
            <a:pPr rtl="0"/>
            <a:fld id="{D589B635-DEE5-48D0-B399-4885BD61FC6F}" type="datetime1">
              <a:rPr lang="tr-TR" noProof="0" smtClean="0"/>
              <a:t>29.10.2025</a:t>
            </a:fld>
            <a:endParaRPr lang="tr-TR" noProof="0"/>
          </a:p>
        </p:txBody>
      </p:sp>
      <p:sp>
        <p:nvSpPr>
          <p:cNvPr id="5" name="Alt Bilgi Yer Tutucusu 4"/>
          <p:cNvSpPr>
            <a:spLocks noGrp="1"/>
          </p:cNvSpPr>
          <p:nvPr>
            <p:ph type="ftr" sz="quarter" idx="11"/>
          </p:nvPr>
        </p:nvSpPr>
        <p:spPr>
          <a:xfrm>
            <a:off x="3962399" y="5870575"/>
            <a:ext cx="4893958" cy="377825"/>
          </a:xfrm>
        </p:spPr>
        <p:txBody>
          <a:bodyPr rtlCol="0"/>
          <a:lstStyle/>
          <a:p>
            <a:pPr rtl="0"/>
            <a:endParaRPr lang="tr-TR" noProof="0"/>
          </a:p>
        </p:txBody>
      </p:sp>
      <p:sp>
        <p:nvSpPr>
          <p:cNvPr id="6" name="Slayt Numarası Yer Tutucusu 5"/>
          <p:cNvSpPr>
            <a:spLocks noGrp="1"/>
          </p:cNvSpPr>
          <p:nvPr>
            <p:ph type="sldNum" sz="quarter" idx="12"/>
          </p:nvPr>
        </p:nvSpPr>
        <p:spPr>
          <a:xfrm>
            <a:off x="10608958" y="5870575"/>
            <a:ext cx="551167" cy="377825"/>
          </a:xfrm>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sim Yazısı İçeren Panoramik Resim">
    <p:spTree>
      <p:nvGrpSpPr>
        <p:cNvPr id="1" name=""/>
        <p:cNvGrpSpPr/>
        <p:nvPr/>
      </p:nvGrpSpPr>
      <p:grpSpPr>
        <a:xfrm>
          <a:off x="0" y="0"/>
          <a:ext cx="0" cy="0"/>
          <a:chOff x="0" y="0"/>
          <a:chExt cx="0" cy="0"/>
        </a:xfrm>
      </p:grpSpPr>
      <p:pic>
        <p:nvPicPr>
          <p:cNvPr id="8" name="Resi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tr-TR" noProof="0"/>
              <a:t>Asıl başlık stilini düzenlemek için tıklayın</a:t>
            </a:r>
          </a:p>
        </p:txBody>
      </p:sp>
      <p:sp>
        <p:nvSpPr>
          <p:cNvPr id="3" name="Resim Yer Tutucusu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a:t>Resim eklemek için simgeye tıklayın</a:t>
            </a:r>
          </a:p>
        </p:txBody>
      </p:sp>
      <p:sp>
        <p:nvSpPr>
          <p:cNvPr id="4" name="Metin Yer Tutucusu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886CFEBA-2ED9-426E-B6BF-6B321A61B417}" type="datetime1">
              <a:rPr lang="tr-TR" noProof="0" smtClean="0"/>
              <a:t>29.10.2025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Resi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tr-TR" noProof="0"/>
              <a:t>Asıl başlık stilini düzenlemek için tıklayın</a:t>
            </a:r>
          </a:p>
        </p:txBody>
      </p:sp>
      <p:sp>
        <p:nvSpPr>
          <p:cNvPr id="3" name="Metin Yer Tutucusu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E9D8940E-8D5C-4B66-A9A4-8A45A4CDB99E}"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Resim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Metin Kutusu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8000" noProof="0">
                <a:solidFill>
                  <a:schemeClr val="tx1"/>
                </a:solidFill>
                <a:effectLst/>
              </a:rPr>
              <a:t>”</a:t>
            </a:r>
          </a:p>
        </p:txBody>
      </p:sp>
      <p:sp>
        <p:nvSpPr>
          <p:cNvPr id="14" name="Metin Kutusu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8000" noProof="0">
                <a:solidFill>
                  <a:schemeClr val="tx1"/>
                </a:solidFill>
                <a:effectLst/>
              </a:rPr>
              <a:t>“</a:t>
            </a:r>
          </a:p>
        </p:txBody>
      </p:sp>
      <p:sp>
        <p:nvSpPr>
          <p:cNvPr id="16" name="Başlık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tr-TR" noProof="0"/>
              <a:t>Asıl başlık stilini düzenlemek için tıklayın</a:t>
            </a:r>
          </a:p>
        </p:txBody>
      </p:sp>
      <p:sp>
        <p:nvSpPr>
          <p:cNvPr id="10" name="Metin Yer Tutucusu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tr-TR" noProof="0"/>
              <a:t>Asıl metin stillerini düzenlemek için tıklayın</a:t>
            </a:r>
          </a:p>
        </p:txBody>
      </p:sp>
      <p:sp>
        <p:nvSpPr>
          <p:cNvPr id="3" name="Metin Yer Tutucusu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3910168E-65EE-4211-A1E7-F13AF0F23E5B}"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pic>
        <p:nvPicPr>
          <p:cNvPr id="7" name="Resi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tr-TR" noProof="0"/>
              <a:t>Asıl başlık stilini düzenlemek için tıklayın</a:t>
            </a:r>
          </a:p>
        </p:txBody>
      </p:sp>
      <p:sp>
        <p:nvSpPr>
          <p:cNvPr id="3" name="Metin Yer Tutucusu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97C1386C-78C2-4022-B6A2-D9D82F89FFFF}"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Resim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Metin Kutusu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8000" noProof="0">
                <a:solidFill>
                  <a:schemeClr val="tx1"/>
                </a:solidFill>
                <a:effectLst/>
              </a:rPr>
              <a:t>”</a:t>
            </a:r>
          </a:p>
        </p:txBody>
      </p:sp>
      <p:sp>
        <p:nvSpPr>
          <p:cNvPr id="14" name="Metin Kutusu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8000" noProof="0">
                <a:solidFill>
                  <a:schemeClr val="tx1"/>
                </a:solidFill>
                <a:effectLst/>
              </a:rPr>
              <a:t>“</a:t>
            </a:r>
          </a:p>
        </p:txBody>
      </p:sp>
      <p:sp>
        <p:nvSpPr>
          <p:cNvPr id="16" name="Başlık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tr-TR" noProof="0"/>
              <a:t>Asıl başlık stilini düzenlemek için tıklayın</a:t>
            </a:r>
          </a:p>
        </p:txBody>
      </p:sp>
      <p:sp>
        <p:nvSpPr>
          <p:cNvPr id="10" name="Metin Yer Tutucusu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tr-TR" noProof="0"/>
              <a:t>Asıl metin stillerini düzenlemek için tıklayın</a:t>
            </a:r>
          </a:p>
        </p:txBody>
      </p:sp>
      <p:sp>
        <p:nvSpPr>
          <p:cNvPr id="3" name="Metin Yer Tutucusu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8E35B63F-4502-4CBC-B780-014ACCD5B1F0}"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Resi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tr-TR" noProof="0"/>
              <a:t>Asıl başlık stilini düzenlemek için tıklayın</a:t>
            </a:r>
          </a:p>
        </p:txBody>
      </p:sp>
      <p:sp>
        <p:nvSpPr>
          <p:cNvPr id="10" name="Metin Yer Tutucusu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tr-TR" noProof="0"/>
              <a:t>Asıl metin stillerini düzenlemek için tıklayın</a:t>
            </a:r>
          </a:p>
        </p:txBody>
      </p:sp>
      <p:sp>
        <p:nvSpPr>
          <p:cNvPr id="3" name="Metin Yer Tutucusu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DB580EEC-D266-4D78-9655-7C125D9A3E8A}"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Resi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Başlık 1"/>
          <p:cNvSpPr>
            <a:spLocks noGrp="1"/>
          </p:cNvSpPr>
          <p:nvPr>
            <p:ph type="title"/>
          </p:nvPr>
        </p:nvSpPr>
        <p:spPr>
          <a:xfrm>
            <a:off x="685801" y="609600"/>
            <a:ext cx="10131425" cy="1456267"/>
          </a:xfrm>
        </p:spPr>
        <p:txBody>
          <a:bodyPr rtlCol="0"/>
          <a:lstStyle/>
          <a:p>
            <a:pPr rtl="0"/>
            <a:r>
              <a:rPr lang="tr-TR" noProof="0"/>
              <a:t>Asıl başlık stilini düzenlemek için tıklayın</a:t>
            </a:r>
          </a:p>
        </p:txBody>
      </p:sp>
      <p:sp>
        <p:nvSpPr>
          <p:cNvPr id="3" name="Dikey Metin Yer Tutucusu 2"/>
          <p:cNvSpPr>
            <a:spLocks noGrp="1"/>
          </p:cNvSpPr>
          <p:nvPr>
            <p:ph type="body" orient="vert" idx="1"/>
          </p:nvPr>
        </p:nvSpPr>
        <p:spPr/>
        <p:txBody>
          <a:bodyPr vert="eaVert" rtlCol="0" anchor="t"/>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F7C98E72-8FE5-4189-976C-241E1FC0D5DA}"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t>‹#›</a:t>
            </a:fld>
            <a:endParaRPr lang="tr-TR"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Resi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ikey Başlık 1"/>
          <p:cNvSpPr>
            <a:spLocks noGrp="1"/>
          </p:cNvSpPr>
          <p:nvPr>
            <p:ph type="title" orient="vert"/>
          </p:nvPr>
        </p:nvSpPr>
        <p:spPr>
          <a:xfrm>
            <a:off x="8658675" y="609599"/>
            <a:ext cx="2158552" cy="5181601"/>
          </a:xfrm>
        </p:spPr>
        <p:txBody>
          <a:bodyPr vert="eaVert" rtlCol="0"/>
          <a:lstStyle/>
          <a:p>
            <a:pPr rtl="0"/>
            <a:r>
              <a:rPr lang="tr-TR" noProof="0"/>
              <a:t>Asıl başlık stilini düzenlemek için tıklayın</a:t>
            </a:r>
          </a:p>
        </p:txBody>
      </p:sp>
      <p:sp>
        <p:nvSpPr>
          <p:cNvPr id="3" name="Dikey Metin Yer Tutucusu 2"/>
          <p:cNvSpPr>
            <a:spLocks noGrp="1"/>
          </p:cNvSpPr>
          <p:nvPr>
            <p:ph type="body" orient="vert" idx="1"/>
          </p:nvPr>
        </p:nvSpPr>
        <p:spPr>
          <a:xfrm>
            <a:off x="685800" y="609600"/>
            <a:ext cx="7832116" cy="5181600"/>
          </a:xfrm>
        </p:spPr>
        <p:txBody>
          <a:bodyPr vert="eaVert" rtlCol="0" anchor="t"/>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D9012E1C-DBDB-4D97-9809-D7C14D3DC78D}"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t>‹#›</a:t>
            </a:fld>
            <a:endParaRPr lang="tr-TR"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Resi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idx="1"/>
          </p:nvPr>
        </p:nvSpPr>
        <p:spPr/>
        <p:txBody>
          <a:bodyPr rtlCol="0" anchor="ct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11A31516-2E20-449A-BDB8-3AFB279897A5}"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t>‹#›</a:t>
            </a:fld>
            <a:endParaRPr lang="tr-TR"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Resim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a:xfrm>
            <a:off x="685800" y="3308581"/>
            <a:ext cx="10131427" cy="1468800"/>
          </a:xfrm>
        </p:spPr>
        <p:txBody>
          <a:bodyPr rtlCol="0" anchor="b"/>
          <a:lstStyle>
            <a:lvl1pPr algn="l">
              <a:defRPr sz="4000" b="0" cap="all"/>
            </a:lvl1pPr>
          </a:lstStyle>
          <a:p>
            <a:pPr rtl="0"/>
            <a:r>
              <a:rPr lang="tr-TR" noProof="0"/>
              <a:t>Asıl başlık stilini düzenlemek için tıklayın</a:t>
            </a:r>
          </a:p>
        </p:txBody>
      </p:sp>
      <p:sp>
        <p:nvSpPr>
          <p:cNvPr id="3" name="Metin Yer Tutucusu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33151AC6-9D48-4547-A970-8AB71B103E84}" type="datetime1">
              <a:rPr lang="tr-TR" noProof="0" smtClean="0"/>
              <a:t>29.10.2025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Resi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sz="half" idx="1"/>
          </p:nvPr>
        </p:nvSpPr>
        <p:spPr>
          <a:xfrm>
            <a:off x="685802" y="2142067"/>
            <a:ext cx="4995334" cy="3649134"/>
          </a:xfrm>
        </p:spPr>
        <p:txBody>
          <a:bodyPr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5821895" y="2142067"/>
            <a:ext cx="4995332" cy="3649133"/>
          </a:xfrm>
        </p:spPr>
        <p:txBody>
          <a:bodyPr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517BBF8E-F37F-4A23-9E46-5DA04A03E43A}" type="datetime1">
              <a:rPr lang="tr-TR" noProof="0" smtClean="0"/>
              <a:t>29.10.2025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9E57DC2-970A-4B3E-BB1C-7A09969E49DF}" type="slidenum">
              <a:rPr lang="tr-TR" noProof="0" smtClean="0"/>
              <a:t>‹#›</a:t>
            </a:fld>
            <a:endParaRPr lang="tr-TR"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vl1pPr>
          </a:lstStyle>
          <a:p>
            <a:pPr rtl="0"/>
            <a:r>
              <a:rPr lang="tr-TR" noProof="0"/>
              <a:t>Asıl başlık stilini düzenlemek için tıklayın</a:t>
            </a:r>
          </a:p>
        </p:txBody>
      </p:sp>
      <p:sp>
        <p:nvSpPr>
          <p:cNvPr id="3" name="Metin Yer Tutucusu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685801" y="2870201"/>
            <a:ext cx="4996923" cy="2920998"/>
          </a:xfrm>
        </p:spPr>
        <p:txBody>
          <a:bodyPr rtlCol="0" anchor="t">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5823483" y="2870201"/>
            <a:ext cx="4995334" cy="2920998"/>
          </a:xfrm>
        </p:spPr>
        <p:txBody>
          <a:bodyPr rtlCol="0" anchor="t">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p>
            <a:pPr rtl="0"/>
            <a:fld id="{26E92532-2819-47AD-8627-A7B10952A288}" type="datetime1">
              <a:rPr lang="tr-TR" noProof="0" smtClean="0"/>
              <a:t>29.10.2025</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69E57DC2-970A-4B3E-BB1C-7A09969E49DF}" type="slidenum">
              <a:rPr lang="tr-TR" noProof="0" smtClean="0"/>
              <a:t>‹#›</a:t>
            </a:fld>
            <a:endParaRPr lang="tr-TR"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Resim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Tarih Yer Tutucusu 2"/>
          <p:cNvSpPr>
            <a:spLocks noGrp="1"/>
          </p:cNvSpPr>
          <p:nvPr>
            <p:ph type="dt" sz="half" idx="10"/>
          </p:nvPr>
        </p:nvSpPr>
        <p:spPr/>
        <p:txBody>
          <a:bodyPr rtlCol="0"/>
          <a:lstStyle/>
          <a:p>
            <a:pPr rtl="0"/>
            <a:fld id="{A5207638-8EF7-4940-96E5-43994B87DCCD}" type="datetime1">
              <a:rPr lang="tr-TR" noProof="0" smtClean="0"/>
              <a:t>29.10.2025</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69E57DC2-970A-4B3E-BB1C-7A09969E49DF}" type="slidenum">
              <a:rPr lang="tr-TR" noProof="0" smtClean="0"/>
              <a:t>‹#›</a:t>
            </a:fld>
            <a:endParaRPr lang="tr-TR"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Resim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arih Yer Tutucusu 1"/>
          <p:cNvSpPr>
            <a:spLocks noGrp="1"/>
          </p:cNvSpPr>
          <p:nvPr>
            <p:ph type="dt" sz="half" idx="10"/>
          </p:nvPr>
        </p:nvSpPr>
        <p:spPr/>
        <p:txBody>
          <a:bodyPr rtlCol="0"/>
          <a:lstStyle/>
          <a:p>
            <a:pPr rtl="0"/>
            <a:fld id="{3AE5CC9D-6568-473E-BBFF-C073622F4AD4}" type="datetime1">
              <a:rPr lang="tr-TR" noProof="0" smtClean="0"/>
              <a:t>29.10.2025</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69E57DC2-970A-4B3E-BB1C-7A09969E49DF}" type="slidenum">
              <a:rPr lang="tr-TR" noProof="0" smtClean="0"/>
              <a:t>‹#›</a:t>
            </a:fld>
            <a:endParaRPr lang="tr-TR"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pic>
        <p:nvPicPr>
          <p:cNvPr id="8" name="Resi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tr-TR" noProof="0"/>
              <a:t>Asıl başlık stilini düzenlemek için tıklayın</a:t>
            </a:r>
          </a:p>
        </p:txBody>
      </p:sp>
      <p:sp>
        <p:nvSpPr>
          <p:cNvPr id="3" name="İçerik Yer Tutucusu 2"/>
          <p:cNvSpPr>
            <a:spLocks noGrp="1"/>
          </p:cNvSpPr>
          <p:nvPr>
            <p:ph idx="1"/>
          </p:nvPr>
        </p:nvSpPr>
        <p:spPr>
          <a:xfrm>
            <a:off x="4648201" y="609601"/>
            <a:ext cx="6169026" cy="5181600"/>
          </a:xfrm>
        </p:spPr>
        <p:txBody>
          <a:bodyPr rtlCol="0" anchor="ctr">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D479AB01-C49B-4583-9DB7-C9FD67085762}" type="datetime1">
              <a:rPr lang="tr-TR" noProof="0" smtClean="0"/>
              <a:t>29.10.2025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pic>
        <p:nvPicPr>
          <p:cNvPr id="8" name="Resim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tr-TR" noProof="0"/>
              <a:t>Asıl başlık stilini düzenlemek için tıklayın</a:t>
            </a:r>
          </a:p>
        </p:txBody>
      </p:sp>
      <p:sp>
        <p:nvSpPr>
          <p:cNvPr id="14" name="Resim Yer Tutucusu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a:t>Resim eklemek için simgeye tıklayın</a:t>
            </a:r>
          </a:p>
        </p:txBody>
      </p:sp>
      <p:sp>
        <p:nvSpPr>
          <p:cNvPr id="4" name="Metin Yer Tutucusu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CF72ED07-BC99-4CF0-9F37-39287FAED11B}" type="datetime1">
              <a:rPr lang="tr-TR" noProof="0" smtClean="0"/>
              <a:t>29.10.2025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9E56027E-4326-44D0-B20F-6D05BA977D1E}" type="datetime1">
              <a:rPr lang="tr-TR" noProof="0" smtClean="0"/>
              <a:t>29.10.2025</a:t>
            </a:fld>
            <a:endParaRPr lang="tr-TR" noProof="0"/>
          </a:p>
        </p:txBody>
      </p:sp>
      <p:sp>
        <p:nvSpPr>
          <p:cNvPr id="5" name="Alt Bilgi Yer Tutucusu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tr-TR" noProof="0"/>
          </a:p>
        </p:txBody>
      </p:sp>
      <p:sp>
        <p:nvSpPr>
          <p:cNvPr id="6" name="Slayt Numarası Yer Tutucusu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tr-TR" noProof="0" smtClean="0"/>
              <a:pPr/>
              <a:t>‹#›</a:t>
            </a:fld>
            <a:endParaRPr lang="tr-TR"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guardian.com/technology/2023/nov/08/cruise-recall-self-driving-cars-gm" TargetMode="External"/><Relationship Id="rId2" Type="http://schemas.openxmlformats.org/officeDocument/2006/relationships/hyperlink" Target="https://www.proquest.com/dissertations-theses/otonom-ara&#231;lar&#305;n-kullan&#305;m&#305;ndan-do&#287;an-cezai/docview/2619231840/se-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ufukta uzak dağların göründüğü gece gökyüzü">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rtlCol="0">
            <a:normAutofit/>
          </a:bodyPr>
          <a:lstStyle/>
          <a:p>
            <a:pPr rtl="0"/>
            <a:r>
              <a:rPr lang="tr" b="1" dirty="0"/>
              <a:t>OTONOM ARAÇLARIN CEZAİ SORUMLULUĞU</a:t>
            </a:r>
          </a:p>
        </p:txBody>
      </p:sp>
      <p:sp>
        <p:nvSpPr>
          <p:cNvPr id="3" name="Alt Başlık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rtlCol="0">
            <a:normAutofit/>
          </a:bodyPr>
          <a:lstStyle/>
          <a:p>
            <a:pPr rtl="0"/>
            <a:r>
              <a:rPr lang="tr-TR" dirty="0">
                <a:solidFill>
                  <a:schemeClr val="accent1">
                    <a:lumMod val="40000"/>
                    <a:lumOff val="60000"/>
                  </a:schemeClr>
                </a:solidFill>
              </a:rPr>
              <a:t>Fatma</a:t>
            </a:r>
            <a:r>
              <a:rPr lang="tr" dirty="0">
                <a:solidFill>
                  <a:schemeClr val="accent1">
                    <a:lumMod val="40000"/>
                    <a:lumOff val="60000"/>
                  </a:schemeClr>
                </a:solidFill>
              </a:rPr>
              <a:t> zehra öz</a:t>
            </a:r>
          </a:p>
          <a:p>
            <a:pPr rtl="0"/>
            <a:r>
              <a:rPr lang="tr-TR" dirty="0">
                <a:solidFill>
                  <a:schemeClr val="accent1">
                    <a:lumMod val="40000"/>
                    <a:lumOff val="60000"/>
                  </a:schemeClr>
                </a:solidFill>
              </a:rPr>
              <a:t>A</a:t>
            </a:r>
            <a:r>
              <a:rPr lang="tr" dirty="0">
                <a:solidFill>
                  <a:schemeClr val="accent1">
                    <a:lumMod val="40000"/>
                    <a:lumOff val="60000"/>
                  </a:schemeClr>
                </a:solidFill>
              </a:rPr>
              <a:t>nkara yıldırım beyazıt üniversitesi hukuk fakültesi-3.sınıf</a:t>
            </a:r>
          </a:p>
          <a:p>
            <a:pPr rtl="0"/>
            <a:endParaRPr lang="tr" dirty="0">
              <a:solidFill>
                <a:schemeClr val="accent1">
                  <a:lumMod val="40000"/>
                  <a:lumOff val="60000"/>
                </a:schemeClr>
              </a:solidFill>
            </a:endParaRPr>
          </a:p>
        </p:txBody>
      </p:sp>
      <p:pic>
        <p:nvPicPr>
          <p:cNvPr id="6" name="Resim 5" descr="metin, logo, yazı tipi, grafik içeren bir resim&#10;&#10;Yapay zeka tarafından oluşturulmuş içerik yanlış olabilir.">
            <a:extLst>
              <a:ext uri="{FF2B5EF4-FFF2-40B4-BE49-F238E27FC236}">
                <a16:creationId xmlns:a16="http://schemas.microsoft.com/office/drawing/2014/main" id="{28423661-7021-4C11-D06C-20B4DC98488B}"/>
              </a:ext>
            </a:extLst>
          </p:cNvPr>
          <p:cNvPicPr>
            <a:picLocks noChangeAspect="1"/>
          </p:cNvPicPr>
          <p:nvPr/>
        </p:nvPicPr>
        <p:blipFill>
          <a:blip r:embed="rId4"/>
          <a:stretch>
            <a:fillRect/>
          </a:stretch>
        </p:blipFill>
        <p:spPr>
          <a:xfrm>
            <a:off x="8347302" y="357188"/>
            <a:ext cx="2734356" cy="2734356"/>
          </a:xfrm>
          <a:prstGeom prst="rect">
            <a:avLst/>
          </a:prstGeom>
        </p:spPr>
      </p:pic>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D5A0F-6BCA-3585-A051-F0AFC11AADDB}"/>
              </a:ext>
            </a:extLst>
          </p:cNvPr>
          <p:cNvSpPr>
            <a:spLocks noGrp="1"/>
          </p:cNvSpPr>
          <p:nvPr>
            <p:ph type="title"/>
          </p:nvPr>
        </p:nvSpPr>
        <p:spPr/>
        <p:txBody>
          <a:bodyPr>
            <a:normAutofit/>
          </a:bodyPr>
          <a:lstStyle/>
          <a:p>
            <a:r>
              <a:rPr lang="nb-NO" sz="4400" b="1" dirty="0"/>
              <a:t>S</a:t>
            </a:r>
            <a:r>
              <a:rPr lang="tr-TR" sz="4400" b="1" dirty="0"/>
              <a:t>i</a:t>
            </a:r>
            <a:r>
              <a:rPr lang="nb-NO" sz="4400" b="1" dirty="0"/>
              <a:t>ber Güvenl</a:t>
            </a:r>
            <a:r>
              <a:rPr lang="tr-TR" sz="4400" b="1" dirty="0"/>
              <a:t>i</a:t>
            </a:r>
            <a:r>
              <a:rPr lang="nb-NO" sz="4400" b="1" dirty="0"/>
              <a:t>k ve Ver</a:t>
            </a:r>
            <a:r>
              <a:rPr lang="tr-TR" sz="4400" b="1" dirty="0"/>
              <a:t>i </a:t>
            </a:r>
            <a:r>
              <a:rPr lang="nb-NO" sz="4400" b="1" dirty="0"/>
              <a:t>R</a:t>
            </a:r>
            <a:r>
              <a:rPr lang="tr-TR" sz="4400" b="1" dirty="0"/>
              <a:t>i</a:t>
            </a:r>
            <a:r>
              <a:rPr lang="nb-NO" sz="4400" b="1" dirty="0"/>
              <a:t>skler</a:t>
            </a:r>
            <a:r>
              <a:rPr lang="tr-TR" sz="4400" b="1" dirty="0"/>
              <a:t>i</a:t>
            </a:r>
          </a:p>
        </p:txBody>
      </p:sp>
      <p:sp>
        <p:nvSpPr>
          <p:cNvPr id="3" name="İçerik Yer Tutucusu 2">
            <a:extLst>
              <a:ext uri="{FF2B5EF4-FFF2-40B4-BE49-F238E27FC236}">
                <a16:creationId xmlns:a16="http://schemas.microsoft.com/office/drawing/2014/main" id="{777614C8-39F0-EE07-849C-601F2B0718DA}"/>
              </a:ext>
            </a:extLst>
          </p:cNvPr>
          <p:cNvSpPr>
            <a:spLocks noGrp="1"/>
          </p:cNvSpPr>
          <p:nvPr>
            <p:ph idx="1"/>
          </p:nvPr>
        </p:nvSpPr>
        <p:spPr/>
        <p:txBody>
          <a:bodyPr/>
          <a:lstStyle/>
          <a:p>
            <a:r>
              <a:rPr lang="tr-TR" sz="2000" dirty="0"/>
              <a:t>Otonom araçların getirdiği bir diğer önemli risk, </a:t>
            </a:r>
            <a:r>
              <a:rPr lang="tr-TR" sz="2000" b="1" dirty="0"/>
              <a:t>Siber Güvenlik</a:t>
            </a:r>
            <a:r>
              <a:rPr lang="tr-TR" sz="2000" dirty="0"/>
              <a:t> ve </a:t>
            </a:r>
            <a:r>
              <a:rPr lang="tr-TR" sz="2000" b="1" dirty="0"/>
              <a:t>Veri Korunması</a:t>
            </a:r>
            <a:r>
              <a:rPr lang="tr-TR" sz="2000" dirty="0"/>
              <a:t> başlıklarıdır.</a:t>
            </a:r>
          </a:p>
          <a:p>
            <a:r>
              <a:rPr lang="tr-TR" sz="2000" b="1" dirty="0"/>
              <a:t>Siber Saldırı/Sabotaj:</a:t>
            </a:r>
            <a:r>
              <a:rPr lang="tr-TR" sz="2000" dirty="0"/>
              <a:t> Bağlantılı araçlara yapılan bir siber saldırı sonucu kaza olursa, asıl cezai sorumluluk </a:t>
            </a:r>
            <a:r>
              <a:rPr lang="tr-TR" sz="2000" b="1" dirty="0"/>
              <a:t>saldırgana</a:t>
            </a:r>
            <a:r>
              <a:rPr lang="tr-TR" sz="2000" dirty="0"/>
              <a:t> aittir. Ancak yeterli güvenlik önlemini almayan </a:t>
            </a:r>
            <a:r>
              <a:rPr lang="tr-TR" sz="2000" b="1" dirty="0"/>
              <a:t>üreticiler</a:t>
            </a:r>
            <a:r>
              <a:rPr lang="tr-TR" sz="2000" dirty="0"/>
              <a:t> de, ihmalleri nedeniyle </a:t>
            </a:r>
            <a:r>
              <a:rPr lang="tr-TR" sz="2000" b="1" dirty="0"/>
              <a:t>taksirli sorumlulukla</a:t>
            </a:r>
            <a:r>
              <a:rPr lang="tr-TR" sz="2000" dirty="0"/>
              <a:t> karşılaşabilirler.</a:t>
            </a:r>
          </a:p>
          <a:p>
            <a:r>
              <a:rPr lang="tr-TR" sz="2000" b="1" dirty="0"/>
              <a:t>KVKK Sorumluluğu:</a:t>
            </a:r>
            <a:r>
              <a:rPr lang="tr-TR" sz="2000" dirty="0"/>
              <a:t> Otonom araçlar, hız, konum, güzergâh gibi hassas </a:t>
            </a:r>
            <a:r>
              <a:rPr lang="tr-TR" sz="2000" b="1" dirty="0"/>
              <a:t>kişisel veriler</a:t>
            </a:r>
            <a:r>
              <a:rPr lang="tr-TR" sz="2000" dirty="0"/>
              <a:t> toplar. Bu verilerin hukuka aykırı işlenmesi veya güvenliğinin sağlanmaması, </a:t>
            </a:r>
            <a:r>
              <a:rPr lang="tr-TR" sz="2000" b="1" dirty="0"/>
              <a:t>Kişisel Verilerin Korunması Kanunu (KVKK)</a:t>
            </a:r>
            <a:r>
              <a:rPr lang="tr-TR" sz="2000" dirty="0"/>
              <a:t> kapsamında üretici/işletene </a:t>
            </a:r>
            <a:r>
              <a:rPr lang="tr-TR" sz="2000" b="1" dirty="0"/>
              <a:t>cezai ve idari sorumluluk</a:t>
            </a:r>
            <a:r>
              <a:rPr lang="tr-TR" sz="2000" dirty="0"/>
              <a:t> getirir.</a:t>
            </a:r>
          </a:p>
          <a:p>
            <a:r>
              <a:rPr lang="tr-TR" sz="2000" dirty="0"/>
              <a:t>Bu yeni riskler, ceza sorumluluğu alanını geleneksel trafik kazalarından, siber suç ve veri güvenliği alanına kaydırmaktadır.</a:t>
            </a:r>
          </a:p>
          <a:p>
            <a:endParaRPr lang="tr-TR" dirty="0"/>
          </a:p>
        </p:txBody>
      </p:sp>
    </p:spTree>
    <p:extLst>
      <p:ext uri="{BB962C8B-B14F-4D97-AF65-F5344CB8AC3E}">
        <p14:creationId xmlns:p14="http://schemas.microsoft.com/office/powerpoint/2010/main" val="250402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365379-0E50-EC97-C432-AD401E0195C5}"/>
              </a:ext>
            </a:extLst>
          </p:cNvPr>
          <p:cNvSpPr>
            <a:spLocks noGrp="1"/>
          </p:cNvSpPr>
          <p:nvPr>
            <p:ph type="title"/>
          </p:nvPr>
        </p:nvSpPr>
        <p:spPr>
          <a:xfrm>
            <a:off x="685801" y="261257"/>
            <a:ext cx="10131425" cy="1456267"/>
          </a:xfrm>
        </p:spPr>
        <p:txBody>
          <a:bodyPr>
            <a:normAutofit/>
          </a:bodyPr>
          <a:lstStyle/>
          <a:p>
            <a:r>
              <a:rPr lang="tr-TR" sz="4000" b="1" dirty="0"/>
              <a:t>Güncel Gelişmeler ve Mahkeme Kararları</a:t>
            </a:r>
          </a:p>
        </p:txBody>
      </p:sp>
      <p:sp>
        <p:nvSpPr>
          <p:cNvPr id="3" name="İçerik Yer Tutucusu 2">
            <a:extLst>
              <a:ext uri="{FF2B5EF4-FFF2-40B4-BE49-F238E27FC236}">
                <a16:creationId xmlns:a16="http://schemas.microsoft.com/office/drawing/2014/main" id="{A4196B7F-A808-972E-9BD4-74BA4E1BB9C5}"/>
              </a:ext>
            </a:extLst>
          </p:cNvPr>
          <p:cNvSpPr>
            <a:spLocks noGrp="1"/>
          </p:cNvSpPr>
          <p:nvPr>
            <p:ph idx="1"/>
          </p:nvPr>
        </p:nvSpPr>
        <p:spPr>
          <a:xfrm>
            <a:off x="685801" y="1815496"/>
            <a:ext cx="10131425" cy="4900990"/>
          </a:xfrm>
        </p:spPr>
        <p:txBody>
          <a:bodyPr>
            <a:normAutofit fontScale="92500" lnSpcReduction="20000"/>
          </a:bodyPr>
          <a:lstStyle/>
          <a:p>
            <a:r>
              <a:rPr lang="tr-TR" sz="1900" b="1" dirty="0"/>
              <a:t>1. Tesla Otopilot Kullanımından Doğan İlk Taksirli Suç Kararı (Kaliforniya, 2024)</a:t>
            </a:r>
          </a:p>
          <a:p>
            <a:r>
              <a:rPr lang="tr-TR" sz="1900" dirty="0"/>
              <a:t>Bu olay, otonom araçların karıştığı kazalarda </a:t>
            </a:r>
            <a:r>
              <a:rPr lang="tr-TR" sz="1900" b="1" dirty="0"/>
              <a:t>sürücüye</a:t>
            </a:r>
            <a:r>
              <a:rPr lang="tr-TR" sz="1900" dirty="0"/>
              <a:t> yönelik cezai sorumluluğun somutlaşan en yakın ve en önemli örneğidir.</a:t>
            </a:r>
          </a:p>
          <a:p>
            <a:r>
              <a:rPr lang="tr-TR" sz="1900" b="1" dirty="0"/>
              <a:t>Tarih:</a:t>
            </a:r>
            <a:r>
              <a:rPr lang="tr-TR" sz="1900" dirty="0"/>
              <a:t> 2024 yılı başı (Karar).</a:t>
            </a:r>
          </a:p>
          <a:p>
            <a:r>
              <a:rPr lang="tr-TR" sz="1900" b="1" dirty="0"/>
              <a:t>Olay:</a:t>
            </a:r>
            <a:r>
              <a:rPr lang="tr-TR" sz="1900" dirty="0"/>
              <a:t> 2019 yılında, bir Tesla Model S sürücüsü, </a:t>
            </a:r>
            <a:r>
              <a:rPr lang="tr-TR" sz="1900" b="1" dirty="0"/>
              <a:t>Otopilot</a:t>
            </a:r>
            <a:r>
              <a:rPr lang="tr-TR" sz="1900" dirty="0"/>
              <a:t> sistemi devredeyken kırmızı ışıkta geçerek iki kişinin ölümüne neden oldu.</a:t>
            </a:r>
          </a:p>
          <a:p>
            <a:r>
              <a:rPr lang="tr-TR" sz="1900" b="1" dirty="0"/>
              <a:t>Mahkeme Kararı:</a:t>
            </a:r>
            <a:r>
              <a:rPr lang="tr-TR" sz="1900" dirty="0"/>
              <a:t> Kaliforniya'da görülen davada jüri, sürücüyü iki ayrı taksirle adam öldürme suçundan </a:t>
            </a:r>
            <a:r>
              <a:rPr lang="tr-TR" sz="1900" b="1" dirty="0"/>
              <a:t>suçlu buldu</a:t>
            </a:r>
            <a:r>
              <a:rPr lang="tr-TR" sz="1900" dirty="0"/>
              <a:t> ve mahkûm etti.</a:t>
            </a:r>
          </a:p>
          <a:p>
            <a:r>
              <a:rPr lang="tr-TR" sz="1900" b="1" dirty="0"/>
              <a:t>Hukuki Önemi:</a:t>
            </a:r>
            <a:endParaRPr lang="tr-TR" sz="1900" dirty="0"/>
          </a:p>
          <a:p>
            <a:pPr lvl="1"/>
            <a:r>
              <a:rPr lang="tr-TR" sz="1900" dirty="0"/>
              <a:t>Bu, ABD'de </a:t>
            </a:r>
            <a:r>
              <a:rPr lang="tr-TR" sz="1900" b="1" dirty="0"/>
              <a:t>otonom bir aracın</a:t>
            </a:r>
            <a:r>
              <a:rPr lang="tr-TR" sz="1900" dirty="0"/>
              <a:t> karıştığı kazadan dolayı bir sürücünün </a:t>
            </a:r>
            <a:r>
              <a:rPr lang="tr-TR" sz="1900" b="1" dirty="0"/>
              <a:t>ağır taksirle adam öldürme</a:t>
            </a:r>
            <a:r>
              <a:rPr lang="tr-TR" sz="1900" dirty="0"/>
              <a:t> suçundan mahkûm edildiği ilk olaydır.</a:t>
            </a:r>
          </a:p>
          <a:p>
            <a:pPr lvl="1"/>
            <a:r>
              <a:rPr lang="tr-TR" sz="1900" dirty="0"/>
              <a:t>Karar, </a:t>
            </a:r>
            <a:r>
              <a:rPr lang="tr-TR" sz="1900" b="1" dirty="0"/>
              <a:t>Seviye 2 (Kısmi Otomasyon)</a:t>
            </a:r>
            <a:r>
              <a:rPr lang="tr-TR" sz="1900" dirty="0"/>
              <a:t> araçlarda dahi, sistemin adı "Otopilot" olsa bile, </a:t>
            </a:r>
            <a:r>
              <a:rPr lang="tr-TR" sz="1900" b="1" dirty="0"/>
              <a:t>direksiyon başındaki insanın birincil ve nihai sorumlu</a:t>
            </a:r>
            <a:r>
              <a:rPr lang="tr-TR" sz="1900" dirty="0"/>
              <a:t> olduğunu kesinleştirmiştir.</a:t>
            </a:r>
          </a:p>
          <a:p>
            <a:pPr lvl="1"/>
            <a:r>
              <a:rPr lang="tr-TR" sz="1900" dirty="0"/>
              <a:t>Hukuk sistemi, sürücünün </a:t>
            </a:r>
            <a:r>
              <a:rPr lang="tr-TR" sz="1900" b="1" dirty="0"/>
              <a:t>dikkat ve özen yükümlülüğünün</a:t>
            </a:r>
            <a:r>
              <a:rPr lang="tr-TR" sz="1900" dirty="0"/>
              <a:t> devam ettiğini ve sisteme körü körüne güvenilemeyeceğini bu kararla tescillemiştir.</a:t>
            </a:r>
          </a:p>
          <a:p>
            <a:endParaRPr lang="tr-TR" dirty="0"/>
          </a:p>
        </p:txBody>
      </p:sp>
    </p:spTree>
    <p:extLst>
      <p:ext uri="{BB962C8B-B14F-4D97-AF65-F5344CB8AC3E}">
        <p14:creationId xmlns:p14="http://schemas.microsoft.com/office/powerpoint/2010/main" val="302984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A7DA45-B05C-6CA7-F9EE-87B6B123E233}"/>
              </a:ext>
            </a:extLst>
          </p:cNvPr>
          <p:cNvSpPr>
            <a:spLocks noGrp="1"/>
          </p:cNvSpPr>
          <p:nvPr>
            <p:ph idx="1"/>
          </p:nvPr>
        </p:nvSpPr>
        <p:spPr>
          <a:xfrm>
            <a:off x="685801" y="838200"/>
            <a:ext cx="10131425" cy="5181600"/>
          </a:xfrm>
        </p:spPr>
        <p:txBody>
          <a:bodyPr>
            <a:normAutofit/>
          </a:bodyPr>
          <a:lstStyle/>
          <a:p>
            <a:r>
              <a:rPr lang="tr-TR" b="1" dirty="0"/>
              <a:t>2. GM </a:t>
            </a:r>
            <a:r>
              <a:rPr lang="tr-TR" b="1" dirty="0" err="1"/>
              <a:t>Cruise</a:t>
            </a:r>
            <a:r>
              <a:rPr lang="tr-TR" b="1" dirty="0"/>
              <a:t> Otonom Taksi Programının Durdurulması (San Francisco, 2023)</a:t>
            </a:r>
          </a:p>
          <a:p>
            <a:r>
              <a:rPr lang="tr-TR" dirty="0"/>
              <a:t>Bu olay, </a:t>
            </a:r>
            <a:r>
              <a:rPr lang="tr-TR" b="1" dirty="0"/>
              <a:t>tam otonom</a:t>
            </a:r>
            <a:r>
              <a:rPr lang="tr-TR" dirty="0"/>
              <a:t> (Seviye 4) araçların sistem hatası kaynaklı sorumluluk ve kamu güvenliği sorununu gözler önüne sermiştir.</a:t>
            </a:r>
          </a:p>
          <a:p>
            <a:r>
              <a:rPr lang="tr-TR" b="1" dirty="0"/>
              <a:t>Tarih:</a:t>
            </a:r>
            <a:r>
              <a:rPr lang="tr-TR" dirty="0"/>
              <a:t> Ekim 2023.</a:t>
            </a:r>
          </a:p>
          <a:p>
            <a:r>
              <a:rPr lang="tr-TR" b="1" dirty="0"/>
              <a:t>Olay:</a:t>
            </a:r>
            <a:r>
              <a:rPr lang="tr-TR" dirty="0"/>
              <a:t> San Francisco'da tam otonom çalışan bir General </a:t>
            </a:r>
            <a:r>
              <a:rPr lang="tr-TR" dirty="0" err="1"/>
              <a:t>Motors</a:t>
            </a:r>
            <a:r>
              <a:rPr lang="tr-TR" dirty="0"/>
              <a:t> </a:t>
            </a:r>
            <a:r>
              <a:rPr lang="tr-TR" dirty="0" err="1"/>
              <a:t>Cruise</a:t>
            </a:r>
            <a:r>
              <a:rPr lang="tr-TR" dirty="0"/>
              <a:t> </a:t>
            </a:r>
            <a:r>
              <a:rPr lang="tr-TR" dirty="0" err="1"/>
              <a:t>robotaksi</a:t>
            </a:r>
            <a:r>
              <a:rPr lang="tr-TR" dirty="0"/>
              <a:t>, yayaya çarpan başka bir arabanın hemen ardından, yayayı sürükleyerek sürüşüne devam etti. Yaya ağır yaralandı.</a:t>
            </a:r>
          </a:p>
          <a:p>
            <a:r>
              <a:rPr lang="tr-TR" b="1" dirty="0"/>
              <a:t>Regülatör Kararı:</a:t>
            </a:r>
            <a:r>
              <a:rPr lang="tr-TR" dirty="0"/>
              <a:t> Kaliforniya Motorlu Araçlar Dairesi (DMV), bu olay üzerine </a:t>
            </a:r>
            <a:r>
              <a:rPr lang="tr-TR" b="1" dirty="0"/>
              <a:t>kamu güvenliği riski</a:t>
            </a:r>
            <a:r>
              <a:rPr lang="tr-TR" dirty="0"/>
              <a:t> gerekçesiyle </a:t>
            </a:r>
            <a:r>
              <a:rPr lang="tr-TR" dirty="0" err="1"/>
              <a:t>Cruise'un</a:t>
            </a:r>
            <a:r>
              <a:rPr lang="tr-TR" dirty="0"/>
              <a:t> San Francisco'daki </a:t>
            </a:r>
            <a:r>
              <a:rPr lang="tr-TR" b="1" dirty="0"/>
              <a:t>tüm sürücüsüz operasyon lisanslarını derhal askıya aldı</a:t>
            </a:r>
            <a:r>
              <a:rPr lang="tr-TR" dirty="0"/>
              <a:t> ve şirketin araç filosunu yollardan çekti.</a:t>
            </a:r>
          </a:p>
          <a:p>
            <a:r>
              <a:rPr lang="tr-TR" b="1" dirty="0"/>
              <a:t>Hukuki Önemi:</a:t>
            </a:r>
            <a:endParaRPr lang="tr-TR" dirty="0"/>
          </a:p>
          <a:p>
            <a:pPr lvl="1"/>
            <a:r>
              <a:rPr lang="tr-TR" dirty="0"/>
              <a:t>Bu olay, </a:t>
            </a:r>
            <a:r>
              <a:rPr lang="tr-TR" b="1" dirty="0"/>
              <a:t>Seviye 4</a:t>
            </a:r>
            <a:r>
              <a:rPr lang="tr-TR" dirty="0"/>
              <a:t> otomasyonda bile </a:t>
            </a:r>
            <a:r>
              <a:rPr lang="tr-TR" b="1" dirty="0"/>
              <a:t>sistem hatalarının</a:t>
            </a:r>
            <a:r>
              <a:rPr lang="tr-TR" dirty="0"/>
              <a:t> (hukuki ve cezai sorumluluktan önce) </a:t>
            </a:r>
            <a:r>
              <a:rPr lang="tr-TR" b="1" dirty="0"/>
              <a:t>kamu güvenliği</a:t>
            </a:r>
            <a:r>
              <a:rPr lang="tr-TR" dirty="0"/>
              <a:t> sorunlarına yol açtığını gösterdi.</a:t>
            </a:r>
          </a:p>
          <a:p>
            <a:pPr lvl="1"/>
            <a:r>
              <a:rPr lang="tr-TR" dirty="0"/>
              <a:t>Bu, otonom sistemler üzerindeki sorumluluğun sadece bireysel cezai davalarla değil, aynı zamanda </a:t>
            </a:r>
            <a:r>
              <a:rPr lang="tr-TR" b="1" dirty="0"/>
              <a:t>idari yaptırımlar</a:t>
            </a:r>
            <a:r>
              <a:rPr lang="tr-TR" dirty="0"/>
              <a:t> (lisans iptali) ve </a:t>
            </a:r>
            <a:r>
              <a:rPr lang="tr-TR" b="1" dirty="0"/>
              <a:t>regülatör denetimi</a:t>
            </a:r>
            <a:r>
              <a:rPr lang="tr-TR" dirty="0"/>
              <a:t> yoluyla da kontrol edildiğini kanıtlamaktadır. Sorumluluk, bireyden şirketin </a:t>
            </a:r>
            <a:r>
              <a:rPr lang="tr-TR" b="1" dirty="0"/>
              <a:t>operasyonel süreçlerine</a:t>
            </a:r>
            <a:r>
              <a:rPr lang="tr-TR" dirty="0"/>
              <a:t> ve </a:t>
            </a:r>
            <a:r>
              <a:rPr lang="tr-TR" b="1" dirty="0"/>
              <a:t>algoritma güvenliğine</a:t>
            </a:r>
            <a:r>
              <a:rPr lang="tr-TR" dirty="0"/>
              <a:t> kaymıştır.</a:t>
            </a:r>
          </a:p>
          <a:p>
            <a:endParaRPr lang="tr-TR" dirty="0"/>
          </a:p>
        </p:txBody>
      </p:sp>
    </p:spTree>
    <p:extLst>
      <p:ext uri="{BB962C8B-B14F-4D97-AF65-F5344CB8AC3E}">
        <p14:creationId xmlns:p14="http://schemas.microsoft.com/office/powerpoint/2010/main" val="197986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DE03B-87FC-A150-70C6-37A0F6C81BC5}"/>
              </a:ext>
            </a:extLst>
          </p:cNvPr>
          <p:cNvSpPr>
            <a:spLocks noGrp="1"/>
          </p:cNvSpPr>
          <p:nvPr>
            <p:ph type="title"/>
          </p:nvPr>
        </p:nvSpPr>
        <p:spPr/>
        <p:txBody>
          <a:bodyPr>
            <a:normAutofit/>
          </a:bodyPr>
          <a:lstStyle/>
          <a:p>
            <a:r>
              <a:rPr lang="tr-TR" sz="4400" b="1" dirty="0"/>
              <a:t>Sonuç ve Değerlendirme</a:t>
            </a:r>
          </a:p>
        </p:txBody>
      </p:sp>
      <p:sp>
        <p:nvSpPr>
          <p:cNvPr id="3" name="İçerik Yer Tutucusu 2">
            <a:extLst>
              <a:ext uri="{FF2B5EF4-FFF2-40B4-BE49-F238E27FC236}">
                <a16:creationId xmlns:a16="http://schemas.microsoft.com/office/drawing/2014/main" id="{33EF203B-B95A-52CF-FE20-03260DA1CF97}"/>
              </a:ext>
            </a:extLst>
          </p:cNvPr>
          <p:cNvSpPr>
            <a:spLocks noGrp="1"/>
          </p:cNvSpPr>
          <p:nvPr>
            <p:ph idx="1"/>
          </p:nvPr>
        </p:nvSpPr>
        <p:spPr>
          <a:xfrm>
            <a:off x="685801" y="2142067"/>
            <a:ext cx="10131425" cy="4476447"/>
          </a:xfrm>
        </p:spPr>
        <p:txBody>
          <a:bodyPr>
            <a:normAutofit fontScale="85000" lnSpcReduction="20000"/>
          </a:bodyPr>
          <a:lstStyle/>
          <a:p>
            <a:r>
              <a:rPr lang="tr-TR" sz="2100" dirty="0"/>
              <a:t>Özetle, otonom araçlar, mevcut hukuk sistemimizi kökten sarsmaktadır.</a:t>
            </a:r>
          </a:p>
          <a:p>
            <a:r>
              <a:rPr lang="tr-TR" sz="2100" b="1" dirty="0"/>
              <a:t>Temel Çıkarımlarımız:</a:t>
            </a:r>
            <a:endParaRPr lang="tr-TR" sz="2100" dirty="0"/>
          </a:p>
          <a:p>
            <a:r>
              <a:rPr lang="tr-TR" sz="2100" dirty="0"/>
              <a:t>Cezai sorumluluk, otonom seviyesi yükseldikçe </a:t>
            </a:r>
            <a:r>
              <a:rPr lang="tr-TR" sz="2100" b="1" dirty="0"/>
              <a:t>sürücüden programcıya</a:t>
            </a:r>
            <a:r>
              <a:rPr lang="tr-TR" sz="2100" dirty="0"/>
              <a:t> doğru kaymaktadır.</a:t>
            </a:r>
          </a:p>
          <a:p>
            <a:r>
              <a:rPr lang="tr-TR" sz="2100" dirty="0"/>
              <a:t>Mevcut Türk Ceza Kanunu ve Karayolları Trafik Kanunu hükümleri, bu yeni sorunları çözmekte </a:t>
            </a:r>
            <a:r>
              <a:rPr lang="tr-TR" sz="2100" b="1" dirty="0"/>
              <a:t>yetersiz</a:t>
            </a:r>
            <a:r>
              <a:rPr lang="tr-TR" sz="2100" dirty="0"/>
              <a:t> kalmaktadır.</a:t>
            </a:r>
          </a:p>
          <a:p>
            <a:r>
              <a:rPr lang="tr-TR" sz="2100" b="1" dirty="0"/>
              <a:t>Geleceğe Yönelik İhtiyaçlar:</a:t>
            </a:r>
            <a:endParaRPr lang="tr-TR" sz="2100" dirty="0"/>
          </a:p>
          <a:p>
            <a:r>
              <a:rPr lang="tr-TR" sz="2100" b="1" dirty="0" err="1"/>
              <a:t>KTK'nın</a:t>
            </a:r>
            <a:r>
              <a:rPr lang="tr-TR" sz="2100" b="1" dirty="0"/>
              <a:t> Revizyonu:</a:t>
            </a:r>
            <a:r>
              <a:rPr lang="tr-TR" sz="2100" dirty="0"/>
              <a:t> Sürücü/kullanıcının </a:t>
            </a:r>
            <a:r>
              <a:rPr lang="tr-TR" sz="2100" b="1" dirty="0"/>
              <a:t>özen yükümlülüğünün sınırlarının</a:t>
            </a:r>
            <a:r>
              <a:rPr lang="tr-TR" sz="2100" dirty="0"/>
              <a:t> (özellikle Seviye 4/5 için) uluslararası normlara uygun olarak netleştirilmesi elzemdir.</a:t>
            </a:r>
          </a:p>
          <a:p>
            <a:r>
              <a:rPr lang="tr-TR" sz="2100" b="1" dirty="0"/>
              <a:t>Özel Sorumluluk Rejimi:</a:t>
            </a:r>
            <a:r>
              <a:rPr lang="tr-TR" sz="2100" dirty="0"/>
              <a:t> Mağdurların tazminat hakkını güvence altına alacak, kusursuz sorumluluğu temel alan </a:t>
            </a:r>
            <a:r>
              <a:rPr lang="tr-TR" sz="2100" b="1" dirty="0"/>
              <a:t>otonom araçlara özgü bir hukuki sorumluluk rejiminin</a:t>
            </a:r>
            <a:r>
              <a:rPr lang="tr-TR" sz="2100" dirty="0"/>
              <a:t> kurulması gereklidir.</a:t>
            </a:r>
          </a:p>
          <a:p>
            <a:r>
              <a:rPr lang="tr-TR" sz="2100" b="1" dirty="0"/>
              <a:t>Etik ve Hukuki Kodlama:</a:t>
            </a:r>
            <a:r>
              <a:rPr lang="tr-TR" sz="2100" dirty="0"/>
              <a:t> Programcıların zorunluluk hali ikilemlerinde sorumluluktan kaçınabilmesi için, kararları hukuk ve etik kurallara uygun olarak programlamaları zorunluluğu doğmuştur.</a:t>
            </a:r>
          </a:p>
          <a:p>
            <a:r>
              <a:rPr lang="tr-TR" sz="2100" dirty="0"/>
              <a:t>Teknoloji ilerlerken, hukukun da bu hıza yetişmesi ve bu araçların insan hayatına olan potansiyel risklerini adil bir şekilde dağıtması temel amacımız olmalıdır.</a:t>
            </a:r>
          </a:p>
          <a:p>
            <a:endParaRPr lang="tr-TR" dirty="0"/>
          </a:p>
        </p:txBody>
      </p:sp>
    </p:spTree>
    <p:extLst>
      <p:ext uri="{BB962C8B-B14F-4D97-AF65-F5344CB8AC3E}">
        <p14:creationId xmlns:p14="http://schemas.microsoft.com/office/powerpoint/2010/main" val="272484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1736ED-E406-0AC0-DDA3-BD8E1D33D35F}"/>
              </a:ext>
            </a:extLst>
          </p:cNvPr>
          <p:cNvSpPr>
            <a:spLocks noGrp="1"/>
          </p:cNvSpPr>
          <p:nvPr>
            <p:ph type="title"/>
          </p:nvPr>
        </p:nvSpPr>
        <p:spPr/>
        <p:txBody>
          <a:bodyPr>
            <a:normAutofit/>
          </a:bodyPr>
          <a:lstStyle/>
          <a:p>
            <a:r>
              <a:rPr lang="tr-TR" sz="5000" b="1" dirty="0"/>
              <a:t>Kaynakça</a:t>
            </a:r>
          </a:p>
        </p:txBody>
      </p:sp>
      <p:sp>
        <p:nvSpPr>
          <p:cNvPr id="3" name="İçerik Yer Tutucusu 2">
            <a:extLst>
              <a:ext uri="{FF2B5EF4-FFF2-40B4-BE49-F238E27FC236}">
                <a16:creationId xmlns:a16="http://schemas.microsoft.com/office/drawing/2014/main" id="{2D0FA5C9-467F-1559-70D8-CF9896A12EE7}"/>
              </a:ext>
            </a:extLst>
          </p:cNvPr>
          <p:cNvSpPr>
            <a:spLocks noGrp="1"/>
          </p:cNvSpPr>
          <p:nvPr>
            <p:ph idx="1"/>
          </p:nvPr>
        </p:nvSpPr>
        <p:spPr/>
        <p:txBody>
          <a:bodyPr>
            <a:normAutofit lnSpcReduction="10000"/>
          </a:bodyPr>
          <a:lstStyle/>
          <a:p>
            <a:r>
              <a:rPr lang="tr-TR" sz="2200" dirty="0"/>
              <a:t>Yazıcılar, T. T. (2021). </a:t>
            </a:r>
            <a:r>
              <a:rPr lang="tr-TR" sz="2200" i="1" dirty="0"/>
              <a:t>Otonom araçların kullanımından doğan cezai sorumluluk </a:t>
            </a:r>
            <a:r>
              <a:rPr lang="tr-TR" sz="2200" dirty="0"/>
              <a:t>(</a:t>
            </a:r>
            <a:r>
              <a:rPr lang="tr-TR" sz="2200" dirty="0" err="1"/>
              <a:t>Order</a:t>
            </a:r>
            <a:r>
              <a:rPr lang="tr-TR" sz="2200" dirty="0"/>
              <a:t> No. 28942651). </a:t>
            </a:r>
            <a:r>
              <a:rPr lang="tr-TR" sz="2200" dirty="0" err="1"/>
              <a:t>Available</a:t>
            </a:r>
            <a:r>
              <a:rPr lang="tr-TR" sz="2200" dirty="0"/>
              <a:t> </a:t>
            </a:r>
            <a:r>
              <a:rPr lang="tr-TR" sz="2200" dirty="0" err="1"/>
              <a:t>from</a:t>
            </a:r>
            <a:r>
              <a:rPr lang="tr-TR" sz="2200" dirty="0"/>
              <a:t> </a:t>
            </a:r>
            <a:r>
              <a:rPr lang="tr-TR" sz="2200" dirty="0" err="1"/>
              <a:t>ProQuest</a:t>
            </a:r>
            <a:r>
              <a:rPr lang="tr-TR" sz="2200" dirty="0"/>
              <a:t> </a:t>
            </a:r>
            <a:r>
              <a:rPr lang="tr-TR" sz="2200" dirty="0" err="1"/>
              <a:t>Dissertations</a:t>
            </a:r>
            <a:r>
              <a:rPr lang="tr-TR" sz="2200" dirty="0"/>
              <a:t> &amp; </a:t>
            </a:r>
            <a:r>
              <a:rPr lang="tr-TR" sz="2200" dirty="0" err="1"/>
              <a:t>Theses</a:t>
            </a:r>
            <a:r>
              <a:rPr lang="tr-TR" sz="2200" dirty="0"/>
              <a:t> Global. (2619231840). </a:t>
            </a:r>
            <a:r>
              <a:rPr lang="tr-TR" sz="2200" dirty="0" err="1"/>
              <a:t>Retrieved</a:t>
            </a:r>
            <a:r>
              <a:rPr lang="tr-TR" sz="2200" dirty="0"/>
              <a:t> </a:t>
            </a:r>
            <a:r>
              <a:rPr lang="tr-TR" sz="2200" dirty="0" err="1"/>
              <a:t>from</a:t>
            </a:r>
            <a:r>
              <a:rPr lang="tr-TR" sz="2200" dirty="0"/>
              <a:t> </a:t>
            </a:r>
            <a:r>
              <a:rPr lang="tr-TR" sz="2200" dirty="0">
                <a:hlinkClick r:id="rId2"/>
              </a:rPr>
              <a:t>https://www.proquest.com/dissertations-theses/otonom-araçların-kullanımından-doğan-cezai/docview/2619231840/se-2</a:t>
            </a:r>
            <a:endParaRPr lang="tr-TR" sz="2200" dirty="0"/>
          </a:p>
          <a:p>
            <a:r>
              <a:rPr lang="tr-TR" sz="2200" dirty="0"/>
              <a:t>  Kınıkoğlu, B. (2021). Otonom Araçların Neden Olduğu Kazalardaki Hukuki Sorumluluk Rejimi. Adalet Dergisi(66), 333-377.</a:t>
            </a:r>
          </a:p>
          <a:p>
            <a:r>
              <a:rPr lang="tr-TR" sz="2200" dirty="0">
                <a:hlinkClick r:id="rId3"/>
              </a:rPr>
              <a:t>https://www.theguardian.com/technology/2023/nov/08/cruise-recall-self-driving-cars-gm</a:t>
            </a:r>
            <a:endParaRPr lang="tr-TR" sz="2200" dirty="0"/>
          </a:p>
          <a:p>
            <a:r>
              <a:rPr lang="tr-TR" sz="2200" dirty="0"/>
              <a:t>https://en.wikipedia.org/wiki/List_of_Tesla_Autopilot_crashes#Gardena,_California,_US_(December_29,_2019)</a:t>
            </a:r>
          </a:p>
          <a:p>
            <a:endParaRPr lang="tr-TR" dirty="0"/>
          </a:p>
        </p:txBody>
      </p:sp>
    </p:spTree>
    <p:extLst>
      <p:ext uri="{BB962C8B-B14F-4D97-AF65-F5344CB8AC3E}">
        <p14:creationId xmlns:p14="http://schemas.microsoft.com/office/powerpoint/2010/main" val="48539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ışık spotları">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rtlCol="0">
            <a:normAutofit/>
          </a:bodyPr>
          <a:lstStyle/>
          <a:p>
            <a:pPr rtl="0"/>
            <a:r>
              <a:rPr lang="tr-TR" dirty="0"/>
              <a:t>D</a:t>
            </a:r>
            <a:r>
              <a:rPr lang="tr" dirty="0"/>
              <a:t>inlediğiniz için Teşekkürler!</a:t>
            </a:r>
          </a:p>
        </p:txBody>
      </p:sp>
      <p:sp>
        <p:nvSpPr>
          <p:cNvPr id="3" name="Alt Başlık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rtlCol="0">
            <a:normAutofit/>
          </a:bodyPr>
          <a:lstStyle/>
          <a:p>
            <a:pPr rtl="0"/>
            <a:r>
              <a:rPr lang="tr-TR" dirty="0">
                <a:solidFill>
                  <a:schemeClr val="accent1">
                    <a:lumMod val="40000"/>
                    <a:lumOff val="60000"/>
                  </a:schemeClr>
                </a:solidFill>
              </a:rPr>
              <a:t>F</a:t>
            </a:r>
            <a:r>
              <a:rPr lang="tr" dirty="0">
                <a:solidFill>
                  <a:schemeClr val="accent1">
                    <a:lumMod val="40000"/>
                    <a:lumOff val="60000"/>
                  </a:schemeClr>
                </a:solidFill>
              </a:rPr>
              <a:t>atma zehra öz</a:t>
            </a:r>
          </a:p>
        </p:txBody>
      </p:sp>
    </p:spTree>
    <p:extLst>
      <p:ext uri="{BB962C8B-B14F-4D97-AF65-F5344CB8AC3E}">
        <p14:creationId xmlns:p14="http://schemas.microsoft.com/office/powerpoint/2010/main" val="293993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C1EE13-E4E3-6EDC-35B4-5F92A7693A57}"/>
              </a:ext>
            </a:extLst>
          </p:cNvPr>
          <p:cNvSpPr>
            <a:spLocks noGrp="1"/>
          </p:cNvSpPr>
          <p:nvPr>
            <p:ph type="title"/>
          </p:nvPr>
        </p:nvSpPr>
        <p:spPr/>
        <p:txBody>
          <a:bodyPr>
            <a:normAutofit/>
          </a:bodyPr>
          <a:lstStyle/>
          <a:p>
            <a:r>
              <a:rPr lang="tr-TR" sz="4400" b="1" dirty="0"/>
              <a:t>Tezin amacı</a:t>
            </a:r>
          </a:p>
        </p:txBody>
      </p:sp>
      <p:sp>
        <p:nvSpPr>
          <p:cNvPr id="3" name="İçerik Yer Tutucusu 2">
            <a:extLst>
              <a:ext uri="{FF2B5EF4-FFF2-40B4-BE49-F238E27FC236}">
                <a16:creationId xmlns:a16="http://schemas.microsoft.com/office/drawing/2014/main" id="{0D031AE1-7D04-5C93-DCC8-EA1F8A99DD5A}"/>
              </a:ext>
            </a:extLst>
          </p:cNvPr>
          <p:cNvSpPr>
            <a:spLocks noGrp="1"/>
          </p:cNvSpPr>
          <p:nvPr>
            <p:ph idx="1"/>
          </p:nvPr>
        </p:nvSpPr>
        <p:spPr/>
        <p:txBody>
          <a:bodyPr>
            <a:noAutofit/>
          </a:bodyPr>
          <a:lstStyle/>
          <a:p>
            <a:pPr marL="0" indent="0">
              <a:buNone/>
            </a:pPr>
            <a:r>
              <a:rPr lang="tr-TR" sz="3000" dirty="0"/>
              <a:t>Hızla gelişen teknolojinin hukuk karşısındaki en büyük sınavlarından biri olan otonom araçların cezai sorumluluğunu inceleyeceğiz. Sürücü müdahalesinin azaldığı veya tamamen kalktığı bir dünyada, bir kaza yaşandığında 'Suçun faili kimdir?' sorusuna yanıt arayacağız. Sunumumuzda, Türk Ceza Kanunu (TCK) ve Karayolları Trafik Kanunu (KTK) çerçevesinde, hem cezai hem de hukuki sorumluluk sorunlarını, özellikle de taksirli suçlar ve etik ikilemler üzerinden inceleyeceğiz.</a:t>
            </a:r>
          </a:p>
        </p:txBody>
      </p:sp>
    </p:spTree>
    <p:extLst>
      <p:ext uri="{BB962C8B-B14F-4D97-AF65-F5344CB8AC3E}">
        <p14:creationId xmlns:p14="http://schemas.microsoft.com/office/powerpoint/2010/main" val="221816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77AEF-40FE-B0CB-0E2B-4152BF196C27}"/>
              </a:ext>
            </a:extLst>
          </p:cNvPr>
          <p:cNvSpPr>
            <a:spLocks noGrp="1"/>
          </p:cNvSpPr>
          <p:nvPr>
            <p:ph type="title"/>
          </p:nvPr>
        </p:nvSpPr>
        <p:spPr/>
        <p:txBody>
          <a:bodyPr>
            <a:normAutofit/>
          </a:bodyPr>
          <a:lstStyle/>
          <a:p>
            <a:r>
              <a:rPr lang="tr-TR" sz="4000" b="1" dirty="0"/>
              <a:t>Temel kavramlar ve otonomi seviyeleri</a:t>
            </a:r>
          </a:p>
        </p:txBody>
      </p:sp>
      <p:sp>
        <p:nvSpPr>
          <p:cNvPr id="3" name="İçerik Yer Tutucusu 2">
            <a:extLst>
              <a:ext uri="{FF2B5EF4-FFF2-40B4-BE49-F238E27FC236}">
                <a16:creationId xmlns:a16="http://schemas.microsoft.com/office/drawing/2014/main" id="{C02E802C-B652-8ACB-55C6-3E135CECE71C}"/>
              </a:ext>
            </a:extLst>
          </p:cNvPr>
          <p:cNvSpPr>
            <a:spLocks noGrp="1"/>
          </p:cNvSpPr>
          <p:nvPr>
            <p:ph idx="1"/>
          </p:nvPr>
        </p:nvSpPr>
        <p:spPr/>
        <p:txBody>
          <a:bodyPr>
            <a:normAutofit fontScale="77500" lnSpcReduction="20000"/>
          </a:bodyPr>
          <a:lstStyle/>
          <a:p>
            <a:r>
              <a:rPr lang="tr-TR" sz="3000" b="1" dirty="0"/>
              <a:t>Otonom araç</a:t>
            </a:r>
            <a:r>
              <a:rPr lang="tr-TR" sz="3000" dirty="0"/>
              <a:t> en basit tanımıyla; Yapay Zekâ sistemleriyle donatılmış, uygun koşullarda insan sürücüye ihtiyaç duymadan sürüş görevini yürütebilen araçtır. Burada kilit nokta, </a:t>
            </a:r>
            <a:r>
              <a:rPr lang="tr-TR" sz="3000" b="1" dirty="0"/>
              <a:t>otomasyon seviyeleridir</a:t>
            </a:r>
            <a:r>
              <a:rPr lang="tr-TR" sz="3000" dirty="0"/>
              <a:t>. Amerikan Otomotiv Mühendisleri Birliği (SAE) bu araçları 0'dan 5'e kadar sınıflandırır. Cezai sorumluluk açısından en kritik seviyeler şunlardır:</a:t>
            </a:r>
          </a:p>
          <a:p>
            <a:r>
              <a:rPr lang="tr-TR" sz="3000" b="1" dirty="0"/>
              <a:t>Seviye 3 (Koşullu Otomasyon):</a:t>
            </a:r>
            <a:r>
              <a:rPr lang="tr-TR" sz="3000" dirty="0"/>
              <a:t> Sistem sürer, ancak sürücünün sürekli hazır beklemesi ve sistem uyarı verdiğinde hemen kontrolü devralması zorunludur. Sürücünün sorumluluğu hala yüksektir.</a:t>
            </a:r>
          </a:p>
          <a:p>
            <a:r>
              <a:rPr lang="tr-TR" sz="3000" b="1" dirty="0"/>
              <a:t>Seviye 4 ve 5 (Yüksek ve Tam Otomasyon):</a:t>
            </a:r>
            <a:r>
              <a:rPr lang="tr-TR" sz="3000" dirty="0"/>
              <a:t> Artık araç, sürücünün müdahalesini gerektirmez. Seviye 5’te ise tüm koşullarda otonom sürüş mümkündür ve sürücü bir yolcudur. İşte bu seviyelerde </a:t>
            </a:r>
            <a:r>
              <a:rPr lang="tr-TR" sz="3000" b="1" dirty="0"/>
              <a:t>faili bulma sorunu</a:t>
            </a:r>
            <a:r>
              <a:rPr lang="tr-TR" sz="3000" dirty="0"/>
              <a:t> zirveye çıkar."</a:t>
            </a:r>
          </a:p>
          <a:p>
            <a:endParaRPr lang="tr-TR" dirty="0"/>
          </a:p>
        </p:txBody>
      </p:sp>
    </p:spTree>
    <p:extLst>
      <p:ext uri="{BB962C8B-B14F-4D97-AF65-F5344CB8AC3E}">
        <p14:creationId xmlns:p14="http://schemas.microsoft.com/office/powerpoint/2010/main" val="113296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7C1E79-0418-B15A-3077-81EE76C6E037}"/>
              </a:ext>
            </a:extLst>
          </p:cNvPr>
          <p:cNvSpPr>
            <a:spLocks noGrp="1"/>
          </p:cNvSpPr>
          <p:nvPr>
            <p:ph type="title"/>
          </p:nvPr>
        </p:nvSpPr>
        <p:spPr/>
        <p:txBody>
          <a:bodyPr>
            <a:normAutofit/>
          </a:bodyPr>
          <a:lstStyle/>
          <a:p>
            <a:r>
              <a:rPr lang="tr-TR" sz="4000" b="1" dirty="0"/>
              <a:t>Cezai Sorumluluğun Temel Engelleri</a:t>
            </a:r>
          </a:p>
        </p:txBody>
      </p:sp>
      <p:sp>
        <p:nvSpPr>
          <p:cNvPr id="3" name="İçerik Yer Tutucusu 2">
            <a:extLst>
              <a:ext uri="{FF2B5EF4-FFF2-40B4-BE49-F238E27FC236}">
                <a16:creationId xmlns:a16="http://schemas.microsoft.com/office/drawing/2014/main" id="{399D02AD-CB99-EB5E-E999-DCC1E182E45B}"/>
              </a:ext>
            </a:extLst>
          </p:cNvPr>
          <p:cNvSpPr>
            <a:spLocks noGrp="1"/>
          </p:cNvSpPr>
          <p:nvPr>
            <p:ph idx="1"/>
          </p:nvPr>
        </p:nvSpPr>
        <p:spPr/>
        <p:txBody>
          <a:bodyPr>
            <a:normAutofit fontScale="92500" lnSpcReduction="10000"/>
          </a:bodyPr>
          <a:lstStyle/>
          <a:p>
            <a:r>
              <a:rPr lang="tr-TR" sz="2300" b="1" dirty="0"/>
              <a:t>Ceza Sorumluluğunun Şahsiliği:</a:t>
            </a:r>
            <a:r>
              <a:rPr lang="tr-TR" sz="2300" dirty="0"/>
              <a:t> Türk Ceza Hukuku’nun (TCK m. 20) temel ilkesine göre, kimse başkasının fiilinden sorumlu tutulamaz. Herkes kendi eyleminden sorumludur. Bu ilke gereği, cezai sorumluluk mutlaka </a:t>
            </a:r>
            <a:r>
              <a:rPr lang="tr-TR" sz="2300" b="1" dirty="0"/>
              <a:t>gerçek bir kişiye</a:t>
            </a:r>
            <a:r>
              <a:rPr lang="tr-TR" sz="2300" dirty="0"/>
              <a:t> isnat edilmelidir.</a:t>
            </a:r>
          </a:p>
          <a:p>
            <a:r>
              <a:rPr lang="tr-TR" sz="2300" b="1" dirty="0"/>
              <a:t>Yapay Zekânın İradesi Yok:</a:t>
            </a:r>
            <a:r>
              <a:rPr lang="tr-TR" sz="2300" dirty="0"/>
              <a:t> Otonom araçlar, </a:t>
            </a:r>
            <a:r>
              <a:rPr lang="tr-TR" sz="2300" i="1" dirty="0"/>
              <a:t>dar</a:t>
            </a:r>
            <a:r>
              <a:rPr lang="tr-TR" sz="2300" dirty="0"/>
              <a:t> yapay zekâ ürünüdür. Onlar bir bilgisayar programından ibarettir. Ceza hukuku anlamında bir 'fiil' (yani iradi insan davranışı) gerçekleştiremezler ve dolayısıyla cezai sorumlulukları olamaz.</a:t>
            </a:r>
          </a:p>
          <a:p>
            <a:r>
              <a:rPr lang="tr-TR" sz="2300" b="1" dirty="0"/>
              <a:t>Tüzel Kişi Sorumluluğu Yok:</a:t>
            </a:r>
            <a:r>
              <a:rPr lang="tr-TR" sz="2300" dirty="0"/>
              <a:t> Türk Hukuku'nda üretici şirketler gibi </a:t>
            </a:r>
            <a:r>
              <a:rPr lang="tr-TR" sz="2300" b="1" dirty="0"/>
              <a:t>tüzel kişilerin cezai sorumluluğu yoktur</a:t>
            </a:r>
            <a:r>
              <a:rPr lang="tr-TR" sz="2300" dirty="0"/>
              <a:t>. Onlara sadece TCK uyarınca güvenlik tedbirleri uygulanabilir.</a:t>
            </a:r>
          </a:p>
          <a:p>
            <a:r>
              <a:rPr lang="tr-TR" sz="2300" dirty="0"/>
              <a:t>Bu, bizi asıl soruya götürür: Otonom bir araç bir suça neden olduğunda, cezayı kim alacaktır?</a:t>
            </a:r>
          </a:p>
          <a:p>
            <a:endParaRPr lang="tr-TR" dirty="0"/>
          </a:p>
        </p:txBody>
      </p:sp>
    </p:spTree>
    <p:extLst>
      <p:ext uri="{BB962C8B-B14F-4D97-AF65-F5344CB8AC3E}">
        <p14:creationId xmlns:p14="http://schemas.microsoft.com/office/powerpoint/2010/main" val="9817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5097B8-AE3F-9AE2-51D2-84782F47904E}"/>
              </a:ext>
            </a:extLst>
          </p:cNvPr>
          <p:cNvSpPr>
            <a:spLocks noGrp="1"/>
          </p:cNvSpPr>
          <p:nvPr>
            <p:ph type="title"/>
          </p:nvPr>
        </p:nvSpPr>
        <p:spPr/>
        <p:txBody>
          <a:bodyPr>
            <a:normAutofit/>
          </a:bodyPr>
          <a:lstStyle/>
          <a:p>
            <a:r>
              <a:rPr lang="tr-TR" sz="4000" b="1" dirty="0"/>
              <a:t>Potansiyel Sorumlular ve Taksir Sorunu</a:t>
            </a:r>
          </a:p>
        </p:txBody>
      </p:sp>
      <p:sp>
        <p:nvSpPr>
          <p:cNvPr id="3" name="İçerik Yer Tutucusu 2">
            <a:extLst>
              <a:ext uri="{FF2B5EF4-FFF2-40B4-BE49-F238E27FC236}">
                <a16:creationId xmlns:a16="http://schemas.microsoft.com/office/drawing/2014/main" id="{0CF9E4DD-255F-71FB-28C4-AC0BB1246809}"/>
              </a:ext>
            </a:extLst>
          </p:cNvPr>
          <p:cNvSpPr>
            <a:spLocks noGrp="1"/>
          </p:cNvSpPr>
          <p:nvPr>
            <p:ph idx="1"/>
          </p:nvPr>
        </p:nvSpPr>
        <p:spPr/>
        <p:txBody>
          <a:bodyPr>
            <a:noAutofit/>
          </a:bodyPr>
          <a:lstStyle/>
          <a:p>
            <a:r>
              <a:rPr lang="tr-TR" sz="2500" dirty="0"/>
              <a:t>Cezai sorumluluk, kast veya taksirle işlenen suçlarda gündeme gelir.</a:t>
            </a:r>
          </a:p>
          <a:p>
            <a:r>
              <a:rPr lang="tr-TR" sz="2500" b="1" dirty="0"/>
              <a:t>Kasten İşlenen Suçlar:</a:t>
            </a:r>
            <a:r>
              <a:rPr lang="tr-TR" sz="2500" dirty="0"/>
              <a:t> Eğer bir sürücü, aracını kasten birine zarar vermek için kullanırsa, otonomluk bir özellik arz etmez; geleneksel ceza hukuku kuralları uygulanır ve sorumlu </a:t>
            </a:r>
            <a:r>
              <a:rPr lang="tr-TR" sz="2500" b="1" dirty="0"/>
              <a:t>sürücüdür</a:t>
            </a:r>
            <a:r>
              <a:rPr lang="tr-TR" sz="2500" dirty="0"/>
              <a:t>.</a:t>
            </a:r>
          </a:p>
          <a:p>
            <a:r>
              <a:rPr lang="tr-TR" sz="2500" b="1" dirty="0"/>
              <a:t>Taksirle İşlenen Suçlar (Asıl Problem):</a:t>
            </a:r>
            <a:r>
              <a:rPr lang="tr-TR" sz="2500" dirty="0"/>
              <a:t> Trafik kazalarının büyük çoğunluğu </a:t>
            </a:r>
            <a:r>
              <a:rPr lang="tr-TR" sz="2500" b="1" dirty="0"/>
              <a:t>taksirle</a:t>
            </a:r>
            <a:r>
              <a:rPr lang="tr-TR" sz="2500" dirty="0"/>
              <a:t> (yani dikkat ve özen yükümlülüğüne aykırılıkla) işlenir. Otonom araç kazalarındaki tartışmanın odağı burasıdır.</a:t>
            </a:r>
          </a:p>
          <a:p>
            <a:r>
              <a:rPr lang="tr-TR" sz="2500" dirty="0"/>
              <a:t>Bu durumda, sorumluluğu üç ana özneye yöneltmek gerekir: </a:t>
            </a:r>
            <a:r>
              <a:rPr lang="tr-TR" sz="2500" b="1" dirty="0"/>
              <a:t>Sürücü/Kullanıcı, Programcı ve Üretici.</a:t>
            </a:r>
            <a:endParaRPr lang="tr-TR" sz="2500" dirty="0"/>
          </a:p>
        </p:txBody>
      </p:sp>
    </p:spTree>
    <p:extLst>
      <p:ext uri="{BB962C8B-B14F-4D97-AF65-F5344CB8AC3E}">
        <p14:creationId xmlns:p14="http://schemas.microsoft.com/office/powerpoint/2010/main" val="87203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9B9C49-AF59-6AF1-BFD3-4F21259DD83A}"/>
              </a:ext>
            </a:extLst>
          </p:cNvPr>
          <p:cNvSpPr>
            <a:spLocks noGrp="1"/>
          </p:cNvSpPr>
          <p:nvPr>
            <p:ph type="title"/>
          </p:nvPr>
        </p:nvSpPr>
        <p:spPr/>
        <p:txBody>
          <a:bodyPr>
            <a:normAutofit/>
          </a:bodyPr>
          <a:lstStyle/>
          <a:p>
            <a:r>
              <a:rPr lang="tr-TR" sz="3800" b="1" dirty="0"/>
              <a:t>Sürücü/Kullanıcının Taksirli Sorumluluğu</a:t>
            </a:r>
          </a:p>
        </p:txBody>
      </p:sp>
      <p:sp>
        <p:nvSpPr>
          <p:cNvPr id="3" name="İçerik Yer Tutucusu 2">
            <a:extLst>
              <a:ext uri="{FF2B5EF4-FFF2-40B4-BE49-F238E27FC236}">
                <a16:creationId xmlns:a16="http://schemas.microsoft.com/office/drawing/2014/main" id="{566D9F26-200D-780B-5A3A-AF6EA9F82D02}"/>
              </a:ext>
            </a:extLst>
          </p:cNvPr>
          <p:cNvSpPr>
            <a:spLocks noGrp="1"/>
          </p:cNvSpPr>
          <p:nvPr>
            <p:ph idx="1"/>
          </p:nvPr>
        </p:nvSpPr>
        <p:spPr/>
        <p:txBody>
          <a:bodyPr>
            <a:normAutofit fontScale="92500" lnSpcReduction="20000"/>
          </a:bodyPr>
          <a:lstStyle/>
          <a:p>
            <a:r>
              <a:rPr lang="tr-TR" sz="2100" dirty="0"/>
              <a:t>Sürücünün taksirli sorumluluğu, otomasyon seviyesine göre büyük ölçüde değişir:</a:t>
            </a:r>
          </a:p>
          <a:p>
            <a:r>
              <a:rPr lang="tr-TR" sz="2100" b="1" dirty="0"/>
              <a:t>Seviye 3 ve Altı:</a:t>
            </a:r>
            <a:r>
              <a:rPr lang="tr-TR" sz="2100" dirty="0"/>
              <a:t> Sürücünün en büyük yükümlülüğü </a:t>
            </a:r>
            <a:r>
              <a:rPr lang="tr-TR" sz="2100" b="1" dirty="0"/>
              <a:t>kontrolü devralma ve denetleme</a:t>
            </a:r>
            <a:r>
              <a:rPr lang="tr-TR" sz="2100" dirty="0"/>
              <a:t> yükümlülüğüdür.</a:t>
            </a:r>
          </a:p>
          <a:p>
            <a:pPr lvl="1"/>
            <a:r>
              <a:rPr lang="tr-TR" sz="2100" dirty="0"/>
              <a:t>Örneğin; sistem uyarmasına rağmen kontrolü almayı ihmal edip kaza yaparsa, </a:t>
            </a:r>
            <a:r>
              <a:rPr lang="tr-TR" sz="2100" b="1" dirty="0"/>
              <a:t>taksirli suç</a:t>
            </a:r>
            <a:r>
              <a:rPr lang="tr-TR" sz="2100" dirty="0"/>
              <a:t> (Taksirle Ölüme/Yaralamaya Neden Olma) gündeme gelir. Bu durum, dikkat ve özen yükümlülüğünün ihlalidir.</a:t>
            </a:r>
          </a:p>
          <a:p>
            <a:r>
              <a:rPr lang="tr-TR" sz="2100" b="1" dirty="0"/>
              <a:t>Seviye 4 ve 5:</a:t>
            </a:r>
            <a:r>
              <a:rPr lang="tr-TR" sz="2100" dirty="0"/>
              <a:t> Bu seviyelerde sürücünün </a:t>
            </a:r>
            <a:r>
              <a:rPr lang="tr-TR" sz="2100" b="1" dirty="0"/>
              <a:t>dikkat ve özen yükümlülüğü büyük ölçüde kalkar</a:t>
            </a:r>
            <a:r>
              <a:rPr lang="tr-TR" sz="2100" dirty="0"/>
              <a:t>, zira araç zaten insansız sürüşe izin vermektedir.</a:t>
            </a:r>
          </a:p>
          <a:p>
            <a:pPr lvl="1"/>
            <a:r>
              <a:rPr lang="tr-TR" sz="2100" dirty="0"/>
              <a:t>Sorumluluk ancak, sistemin çalışması beklenen operasyonel tasarım alanı (</a:t>
            </a:r>
            <a:r>
              <a:rPr lang="tr-TR" sz="2100" b="1" dirty="0"/>
              <a:t>ODD</a:t>
            </a:r>
            <a:r>
              <a:rPr lang="tr-TR" sz="2100" dirty="0"/>
              <a:t>) dışına çıkıldığında, yani aracı bilerek uygunsuz koşullarda otonom sürüşe zorladığında gündeme gelebilir.</a:t>
            </a:r>
          </a:p>
          <a:p>
            <a:r>
              <a:rPr lang="tr-TR" sz="2100" dirty="0"/>
              <a:t>Görüldüğü gibi, Seviye 4 ve 5'te sorumluluk, insandan yazılıma ve donanıma kaymaktadır.</a:t>
            </a:r>
          </a:p>
          <a:p>
            <a:endParaRPr lang="tr-TR" dirty="0"/>
          </a:p>
        </p:txBody>
      </p:sp>
    </p:spTree>
    <p:extLst>
      <p:ext uri="{BB962C8B-B14F-4D97-AF65-F5344CB8AC3E}">
        <p14:creationId xmlns:p14="http://schemas.microsoft.com/office/powerpoint/2010/main" val="266949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5B808A-62CF-F9CD-9267-EEB3419D5EA2}"/>
              </a:ext>
            </a:extLst>
          </p:cNvPr>
          <p:cNvSpPr>
            <a:spLocks noGrp="1"/>
          </p:cNvSpPr>
          <p:nvPr>
            <p:ph type="title"/>
          </p:nvPr>
        </p:nvSpPr>
        <p:spPr/>
        <p:txBody>
          <a:bodyPr>
            <a:normAutofit/>
          </a:bodyPr>
          <a:lstStyle/>
          <a:p>
            <a:r>
              <a:rPr lang="tr-TR" sz="4000" b="1" dirty="0"/>
              <a:t>Programcı ve Nedensellik Bağı Sorunu</a:t>
            </a:r>
          </a:p>
        </p:txBody>
      </p:sp>
      <p:sp>
        <p:nvSpPr>
          <p:cNvPr id="3" name="İçerik Yer Tutucusu 2">
            <a:extLst>
              <a:ext uri="{FF2B5EF4-FFF2-40B4-BE49-F238E27FC236}">
                <a16:creationId xmlns:a16="http://schemas.microsoft.com/office/drawing/2014/main" id="{E00756B2-E024-8E26-B26A-3F69D34A9B69}"/>
              </a:ext>
            </a:extLst>
          </p:cNvPr>
          <p:cNvSpPr>
            <a:spLocks noGrp="1"/>
          </p:cNvSpPr>
          <p:nvPr>
            <p:ph idx="1"/>
          </p:nvPr>
        </p:nvSpPr>
        <p:spPr/>
        <p:txBody>
          <a:bodyPr>
            <a:normAutofit fontScale="92500"/>
          </a:bodyPr>
          <a:lstStyle/>
          <a:p>
            <a:r>
              <a:rPr lang="tr-TR" sz="2300" dirty="0"/>
              <a:t>Sorumluluğun kaydığı diğer özneler, </a:t>
            </a:r>
            <a:r>
              <a:rPr lang="tr-TR" sz="2300" b="1" dirty="0"/>
              <a:t>Programcılar ve Üreticilerdir</a:t>
            </a:r>
            <a:r>
              <a:rPr lang="tr-TR" sz="2300" dirty="0"/>
              <a:t>.</a:t>
            </a:r>
          </a:p>
          <a:p>
            <a:r>
              <a:rPr lang="tr-TR" sz="2300" b="1" dirty="0"/>
              <a:t>Programcının Sorumluluğu:</a:t>
            </a:r>
            <a:r>
              <a:rPr lang="tr-TR" sz="2300" dirty="0"/>
              <a:t> Programcı, yazılımı tasarlarken ve kodlarken </a:t>
            </a:r>
            <a:r>
              <a:rPr lang="tr-TR" sz="2300" b="1" dirty="0"/>
              <a:t>kendi uzmanlığının gerektirdiği azami özeni</a:t>
            </a:r>
            <a:r>
              <a:rPr lang="tr-TR" sz="2300" dirty="0"/>
              <a:t> göstermekle yükümlüdür. Eğer kusurlu veya hatalı kodlama, kazaya neden olursa, Programcı için de </a:t>
            </a:r>
            <a:r>
              <a:rPr lang="tr-TR" sz="2300" b="1" dirty="0"/>
              <a:t>taksirli suç</a:t>
            </a:r>
            <a:r>
              <a:rPr lang="tr-TR" sz="2300" dirty="0"/>
              <a:t> sorumluluğu doğabilir.</a:t>
            </a:r>
          </a:p>
          <a:p>
            <a:r>
              <a:rPr lang="tr-TR" sz="2300" b="1" dirty="0"/>
              <a:t>Nedensellik Bağı Sorunu:</a:t>
            </a:r>
            <a:r>
              <a:rPr lang="tr-TR" sz="2300" dirty="0"/>
              <a:t> Ancak özellikle Yapay Zekâ sistemlerinde (Derin Öğrenme), sistemin verdiği kararlar bazen programcılar tarafından bile tam anlaşılamaz. Bu durum, kazanın neticesi ile programcının fiili arasındaki </a:t>
            </a:r>
            <a:r>
              <a:rPr lang="tr-TR" sz="2300" b="1" dirty="0"/>
              <a:t>nedensellik bağını</a:t>
            </a:r>
            <a:r>
              <a:rPr lang="tr-TR" sz="2300" dirty="0"/>
              <a:t> kurmayı ciddi ölçüde zorlaştırır.</a:t>
            </a:r>
          </a:p>
          <a:p>
            <a:r>
              <a:rPr lang="tr-TR" sz="2300" dirty="0"/>
              <a:t>Bu noktada hukukun, teknolojiye yetişmekte zorlandığını görüyoruz.</a:t>
            </a:r>
          </a:p>
          <a:p>
            <a:endParaRPr lang="tr-TR" dirty="0"/>
          </a:p>
        </p:txBody>
      </p:sp>
    </p:spTree>
    <p:extLst>
      <p:ext uri="{BB962C8B-B14F-4D97-AF65-F5344CB8AC3E}">
        <p14:creationId xmlns:p14="http://schemas.microsoft.com/office/powerpoint/2010/main" val="231842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4A76C1-0555-F73C-7CF4-6400A0353091}"/>
              </a:ext>
            </a:extLst>
          </p:cNvPr>
          <p:cNvSpPr>
            <a:spLocks noGrp="1"/>
          </p:cNvSpPr>
          <p:nvPr>
            <p:ph type="title"/>
          </p:nvPr>
        </p:nvSpPr>
        <p:spPr/>
        <p:txBody>
          <a:bodyPr>
            <a:normAutofit/>
          </a:bodyPr>
          <a:lstStyle/>
          <a:p>
            <a:r>
              <a:rPr lang="tr-TR" sz="4000" b="1" dirty="0"/>
              <a:t>Hukuki (Kusursuz) Sorumluluk Boyutu</a:t>
            </a:r>
          </a:p>
        </p:txBody>
      </p:sp>
      <p:sp>
        <p:nvSpPr>
          <p:cNvPr id="3" name="İçerik Yer Tutucusu 2">
            <a:extLst>
              <a:ext uri="{FF2B5EF4-FFF2-40B4-BE49-F238E27FC236}">
                <a16:creationId xmlns:a16="http://schemas.microsoft.com/office/drawing/2014/main" id="{9CEAFB0F-2843-588E-7112-1FE7CDE27BAC}"/>
              </a:ext>
            </a:extLst>
          </p:cNvPr>
          <p:cNvSpPr>
            <a:spLocks noGrp="1"/>
          </p:cNvSpPr>
          <p:nvPr>
            <p:ph idx="1"/>
          </p:nvPr>
        </p:nvSpPr>
        <p:spPr/>
        <p:txBody>
          <a:bodyPr>
            <a:normAutofit fontScale="92500" lnSpcReduction="10000"/>
          </a:bodyPr>
          <a:lstStyle/>
          <a:p>
            <a:r>
              <a:rPr lang="tr-TR" sz="2000" dirty="0"/>
              <a:t>Cezai sorumluluğun zorluğunu aşmak ve mağduru korumak için, </a:t>
            </a:r>
            <a:r>
              <a:rPr lang="tr-TR" sz="2000" b="1" dirty="0"/>
              <a:t>hukuki sorumluluk</a:t>
            </a:r>
            <a:r>
              <a:rPr lang="tr-TR" sz="2000" dirty="0"/>
              <a:t> devreye girer. Bu, tazminat sorumluluğudur.</a:t>
            </a:r>
          </a:p>
          <a:p>
            <a:r>
              <a:rPr lang="tr-TR" sz="2000" dirty="0"/>
              <a:t>Türk hukukunda, </a:t>
            </a:r>
            <a:r>
              <a:rPr lang="tr-TR" sz="2000" b="1" dirty="0"/>
              <a:t>Karayolları Trafik Kanunu (KTK) m. 85</a:t>
            </a:r>
            <a:r>
              <a:rPr lang="tr-TR" sz="2000" dirty="0"/>
              <a:t> gereği motorlu aracın </a:t>
            </a:r>
            <a:r>
              <a:rPr lang="tr-TR" sz="2000" b="1" dirty="0"/>
              <a:t>işleteni</a:t>
            </a:r>
            <a:r>
              <a:rPr lang="tr-TR" sz="2000" dirty="0"/>
              <a:t> (yani aracı kendi adına kullanan/tescilli sahibi), araç bir zarara sebep olursa, </a:t>
            </a:r>
            <a:r>
              <a:rPr lang="tr-TR" sz="2000" b="1" dirty="0"/>
              <a:t>kusursuz olarak</a:t>
            </a:r>
            <a:r>
              <a:rPr lang="tr-TR" sz="2000" dirty="0"/>
              <a:t> sorumlu olur. Bu, bir tehlike sorumluluğudur.</a:t>
            </a:r>
          </a:p>
          <a:p>
            <a:r>
              <a:rPr lang="tr-TR" sz="2000" b="1" dirty="0"/>
              <a:t>Uygulama:</a:t>
            </a:r>
            <a:r>
              <a:rPr lang="tr-TR" sz="2000" dirty="0"/>
              <a:t> Otonom aracın yazılım veya donanım hatası nedeniyle kaza yapması durumunda, bu durum araçtaki bir </a:t>
            </a:r>
            <a:r>
              <a:rPr lang="tr-TR" sz="2000" b="1" dirty="0"/>
              <a:t>bozukluk</a:t>
            </a:r>
            <a:r>
              <a:rPr lang="tr-TR" sz="2000" dirty="0"/>
              <a:t> olarak kabul edilir ve </a:t>
            </a:r>
            <a:r>
              <a:rPr lang="tr-TR" sz="2000" b="1" dirty="0"/>
              <a:t>işletenin kusursuz sorumluluğunu</a:t>
            </a:r>
            <a:r>
              <a:rPr lang="tr-TR" sz="2000" dirty="0"/>
              <a:t> ortadan kaldırmaz. İşleten yine de mağdura karşı tazminat öder.</a:t>
            </a:r>
          </a:p>
          <a:p>
            <a:r>
              <a:rPr lang="tr-TR" sz="2000" b="1" dirty="0"/>
              <a:t>Rücu Hakkı:</a:t>
            </a:r>
            <a:r>
              <a:rPr lang="tr-TR" sz="2000" dirty="0"/>
              <a:t> İşleten, ödediği tazminatı daha sonra asıl kusurlu olan </a:t>
            </a:r>
            <a:r>
              <a:rPr lang="tr-TR" sz="2000" b="1" dirty="0"/>
              <a:t>üreticiye</a:t>
            </a:r>
            <a:r>
              <a:rPr lang="tr-TR" sz="2000" dirty="0"/>
              <a:t> veya </a:t>
            </a:r>
            <a:r>
              <a:rPr lang="tr-TR" sz="2000" b="1" dirty="0"/>
              <a:t>programcıya</a:t>
            </a:r>
            <a:r>
              <a:rPr lang="tr-TR" sz="2000" dirty="0"/>
              <a:t> rücu edebilir.</a:t>
            </a:r>
          </a:p>
          <a:p>
            <a:r>
              <a:rPr lang="tr-TR" sz="2000" dirty="0"/>
              <a:t>Bu sistem, mağduru korumak için önemlidir; ancak cezai sorumluluğu çözmez.</a:t>
            </a:r>
          </a:p>
          <a:p>
            <a:endParaRPr lang="tr-TR" dirty="0"/>
          </a:p>
        </p:txBody>
      </p:sp>
    </p:spTree>
    <p:extLst>
      <p:ext uri="{BB962C8B-B14F-4D97-AF65-F5344CB8AC3E}">
        <p14:creationId xmlns:p14="http://schemas.microsoft.com/office/powerpoint/2010/main" val="40254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A7C299-49FC-B74D-D86B-C4DC3FA8250F}"/>
              </a:ext>
            </a:extLst>
          </p:cNvPr>
          <p:cNvSpPr>
            <a:spLocks noGrp="1"/>
          </p:cNvSpPr>
          <p:nvPr>
            <p:ph type="title"/>
          </p:nvPr>
        </p:nvSpPr>
        <p:spPr/>
        <p:txBody>
          <a:bodyPr>
            <a:normAutofit/>
          </a:bodyPr>
          <a:lstStyle/>
          <a:p>
            <a:r>
              <a:rPr lang="tr-TR" sz="4400" b="1" dirty="0"/>
              <a:t>Otonom Sürüşte Etik İkilemler</a:t>
            </a:r>
          </a:p>
        </p:txBody>
      </p:sp>
      <p:sp>
        <p:nvSpPr>
          <p:cNvPr id="3" name="İçerik Yer Tutucusu 2">
            <a:extLst>
              <a:ext uri="{FF2B5EF4-FFF2-40B4-BE49-F238E27FC236}">
                <a16:creationId xmlns:a16="http://schemas.microsoft.com/office/drawing/2014/main" id="{C6888BCA-EC5E-C6BC-575A-D9BD177C1E16}"/>
              </a:ext>
            </a:extLst>
          </p:cNvPr>
          <p:cNvSpPr>
            <a:spLocks noGrp="1"/>
          </p:cNvSpPr>
          <p:nvPr>
            <p:ph idx="1"/>
          </p:nvPr>
        </p:nvSpPr>
        <p:spPr/>
        <p:txBody>
          <a:bodyPr>
            <a:normAutofit fontScale="92500" lnSpcReduction="20000"/>
          </a:bodyPr>
          <a:lstStyle/>
          <a:p>
            <a:r>
              <a:rPr lang="tr-TR" sz="2100" dirty="0"/>
              <a:t>Cezai sorumluluğun en ilgi çekici ve etik boyutu, </a:t>
            </a:r>
            <a:r>
              <a:rPr lang="tr-TR" sz="2100" b="1" dirty="0"/>
              <a:t>Zorunluluk Hâli</a:t>
            </a:r>
            <a:r>
              <a:rPr lang="tr-TR" sz="2100" dirty="0"/>
              <a:t> dediğimiz ikilem durumlarıdır.</a:t>
            </a:r>
          </a:p>
          <a:p>
            <a:r>
              <a:rPr lang="tr-TR" sz="2100" b="1" dirty="0" err="1"/>
              <a:t>Trolley</a:t>
            </a:r>
            <a:r>
              <a:rPr lang="tr-TR" sz="2100" b="1" dirty="0"/>
              <a:t> (Tramvay) İkilemi:</a:t>
            </a:r>
            <a:r>
              <a:rPr lang="tr-TR" sz="2100" dirty="0"/>
              <a:t> Diyelim ki araç, kaçınılmaz bir kaza anında, ya yolcuyu kurtarıp kaldırımdaki iki yayayı öldürmek ya da yolcuyu feda edip yayaları kurtarmak zorundaysa... Yapay zekâ hangi kararı vermelidir?</a:t>
            </a:r>
          </a:p>
          <a:p>
            <a:r>
              <a:rPr lang="tr-TR" sz="2100" b="1" dirty="0"/>
              <a:t>Hukuki Değerlendirme:</a:t>
            </a:r>
            <a:r>
              <a:rPr lang="tr-TR" sz="2100" dirty="0"/>
              <a:t> Türk Ceza Kanunu (TCK m. 25/2) bu tür durumları </a:t>
            </a:r>
            <a:r>
              <a:rPr lang="tr-TR" sz="2100" b="1" dirty="0"/>
              <a:t>'Zorunluluk Hâli'</a:t>
            </a:r>
            <a:r>
              <a:rPr lang="tr-TR" sz="2100" dirty="0"/>
              <a:t> olarak ele alır ve kişiyi </a:t>
            </a:r>
            <a:r>
              <a:rPr lang="tr-TR" sz="2100" b="1" dirty="0"/>
              <a:t>mazur görerek</a:t>
            </a:r>
            <a:r>
              <a:rPr lang="tr-TR" sz="2100" dirty="0"/>
              <a:t> ceza vermez.</a:t>
            </a:r>
          </a:p>
          <a:p>
            <a:r>
              <a:rPr lang="tr-TR" sz="2100" b="1" dirty="0"/>
              <a:t>Programcı Açısından Sorun:</a:t>
            </a:r>
            <a:r>
              <a:rPr lang="tr-TR" sz="2100" dirty="0"/>
              <a:t> Ancak programcı, bu kararı kaza anında, baskı altında vermez; </a:t>
            </a:r>
            <a:r>
              <a:rPr lang="tr-TR" sz="2100" b="1" dirty="0"/>
              <a:t>tasarım aşamasında</a:t>
            </a:r>
            <a:r>
              <a:rPr lang="tr-TR" sz="2100" dirty="0"/>
              <a:t> koda yerleştirir. Programcılar, önceden alınan bu tür 'feda etme' kararlarından dolayı TCK m. 25/2 uyarınca mazur görülemez.</a:t>
            </a:r>
          </a:p>
          <a:p>
            <a:r>
              <a:rPr lang="tr-TR" sz="2100" dirty="0"/>
              <a:t>Bu, hukuk dünyasına </a:t>
            </a:r>
            <a:r>
              <a:rPr lang="tr-TR" sz="2100" b="1" dirty="0"/>
              <a:t>yeni bir zorluk</a:t>
            </a:r>
            <a:r>
              <a:rPr lang="tr-TR" sz="2100" dirty="0"/>
              <a:t> getiriyor: Programcılar, olası bir ölüm için algoritmayı nasıl kodlayacak ve bu sorumluluktan nasıl kurtulacaklardır? Çözüm, </a:t>
            </a:r>
            <a:r>
              <a:rPr lang="tr-TR" sz="2100" b="1" dirty="0"/>
              <a:t>insan hayatını önceliklendiren</a:t>
            </a:r>
            <a:r>
              <a:rPr lang="tr-TR" sz="2100" dirty="0"/>
              <a:t> ve </a:t>
            </a:r>
            <a:r>
              <a:rPr lang="tr-TR" sz="2100" b="1" dirty="0"/>
              <a:t>ayrımcılık yapmayan</a:t>
            </a:r>
            <a:r>
              <a:rPr lang="tr-TR" sz="2100" dirty="0"/>
              <a:t> etik kodlar oluşturmaktan geçiyor.</a:t>
            </a:r>
          </a:p>
          <a:p>
            <a:endParaRPr lang="tr-TR" dirty="0"/>
          </a:p>
        </p:txBody>
      </p:sp>
    </p:spTree>
    <p:extLst>
      <p:ext uri="{BB962C8B-B14F-4D97-AF65-F5344CB8AC3E}">
        <p14:creationId xmlns:p14="http://schemas.microsoft.com/office/powerpoint/2010/main" val="1749114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50521704_TF22566005_Win32" id="{4B2BFE5E-054B-495A-8C76-F0418E21C929}" vid="{969E14D6-255A-499C-968E-C85477AD6897}"/>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3.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Gelecek tasarımı</Template>
  <TotalTime>147</TotalTime>
  <Words>1695</Words>
  <Application>Microsoft Office PowerPoint</Application>
  <PresentationFormat>Geniş ekran</PresentationFormat>
  <Paragraphs>85</Paragraphs>
  <Slides>15</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Gökyüzü</vt:lpstr>
      <vt:lpstr>OTONOM ARAÇLARIN CEZAİ SORUMLULUĞU</vt:lpstr>
      <vt:lpstr>Tezin amacı</vt:lpstr>
      <vt:lpstr>Temel kavramlar ve otonomi seviyeleri</vt:lpstr>
      <vt:lpstr>Cezai Sorumluluğun Temel Engelleri</vt:lpstr>
      <vt:lpstr>Potansiyel Sorumlular ve Taksir Sorunu</vt:lpstr>
      <vt:lpstr>Sürücü/Kullanıcının Taksirli Sorumluluğu</vt:lpstr>
      <vt:lpstr>Programcı ve Nedensellik Bağı Sorunu</vt:lpstr>
      <vt:lpstr>Hukuki (Kusursuz) Sorumluluk Boyutu</vt:lpstr>
      <vt:lpstr>Otonom Sürüşte Etik İkilemler</vt:lpstr>
      <vt:lpstr>Siber Güvenlik ve Veri Riskleri</vt:lpstr>
      <vt:lpstr>Güncel Gelişmeler ve Mahkeme Kararları</vt:lpstr>
      <vt:lpstr>PowerPoint Sunusu</vt:lpstr>
      <vt:lpstr>Sonuç ve Değerlendirme</vt:lpstr>
      <vt:lpstr>Kaynakça</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Fatma Zehra Öz</dc:creator>
  <cp:lastModifiedBy>Fatma Zehra Öz</cp:lastModifiedBy>
  <cp:revision>1</cp:revision>
  <dcterms:created xsi:type="dcterms:W3CDTF">2025-10-29T08:35:00Z</dcterms:created>
  <dcterms:modified xsi:type="dcterms:W3CDTF">2025-10-29T11:02:50Z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