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4" r:id="rId4"/>
    <p:sldId id="259" r:id="rId5"/>
    <p:sldId id="261" r:id="rId6"/>
    <p:sldId id="262" r:id="rId7"/>
    <p:sldId id="263" r:id="rId8"/>
    <p:sldId id="264" r:id="rId9"/>
    <p:sldId id="265" r:id="rId10"/>
    <p:sldId id="266" r:id="rId11"/>
    <p:sldId id="267" r:id="rId12"/>
    <p:sldId id="269" r:id="rId13"/>
    <p:sldId id="270" r:id="rId14"/>
    <p:sldId id="282" r:id="rId15"/>
    <p:sldId id="276" r:id="rId16"/>
    <p:sldId id="275" r:id="rId17"/>
    <p:sldId id="279" r:id="rId18"/>
    <p:sldId id="280" r:id="rId19"/>
    <p:sldId id="281" r:id="rId20"/>
    <p:sldId id="28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24" autoAdjust="0"/>
  </p:normalViewPr>
  <p:slideViewPr>
    <p:cSldViewPr>
      <p:cViewPr>
        <p:scale>
          <a:sx n="46" d="100"/>
          <a:sy n="46" d="100"/>
        </p:scale>
        <p:origin x="-2070"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330FCCC-4548-47AE-8505-0C408DEE34D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326294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0FCCC-4548-47AE-8505-0C408DEE34D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95276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0FCCC-4548-47AE-8505-0C408DEE34D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201020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0FCCC-4548-47AE-8505-0C408DEE34D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238709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30FCCC-4548-47AE-8505-0C408DEE34DA}" type="datetimeFigureOut">
              <a:rPr lang="tr-TR" smtClean="0"/>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193440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30FCCC-4548-47AE-8505-0C408DEE34D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366864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30FCCC-4548-47AE-8505-0C408DEE34DA}" type="datetimeFigureOut">
              <a:rPr lang="tr-TR" smtClean="0"/>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263107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30FCCC-4548-47AE-8505-0C408DEE34DA}" type="datetimeFigureOut">
              <a:rPr lang="tr-TR" smtClean="0"/>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416806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30FCCC-4548-47AE-8505-0C408DEE34DA}" type="datetimeFigureOut">
              <a:rPr lang="tr-TR" smtClean="0"/>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402533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30FCCC-4548-47AE-8505-0C408DEE34D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352539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30FCCC-4548-47AE-8505-0C408DEE34DA}" type="datetimeFigureOut">
              <a:rPr lang="tr-TR" smtClean="0"/>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0CEC23-544F-4987-9A97-FA6B59D956FC}" type="slidenum">
              <a:rPr lang="tr-TR" smtClean="0"/>
              <a:t>‹#›</a:t>
            </a:fld>
            <a:endParaRPr lang="tr-TR"/>
          </a:p>
        </p:txBody>
      </p:sp>
    </p:spTree>
    <p:extLst>
      <p:ext uri="{BB962C8B-B14F-4D97-AF65-F5344CB8AC3E}">
        <p14:creationId xmlns:p14="http://schemas.microsoft.com/office/powerpoint/2010/main" val="227176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FCCC-4548-47AE-8505-0C408DEE34DA}" type="datetimeFigureOut">
              <a:rPr lang="tr-TR" smtClean="0"/>
              <a:t>15.12.2022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CEC23-544F-4987-9A97-FA6B59D956FC}" type="slidenum">
              <a:rPr lang="tr-TR" smtClean="0"/>
              <a:t>‹#›</a:t>
            </a:fld>
            <a:endParaRPr lang="tr-TR"/>
          </a:p>
        </p:txBody>
      </p:sp>
    </p:spTree>
    <p:extLst>
      <p:ext uri="{BB962C8B-B14F-4D97-AF65-F5344CB8AC3E}">
        <p14:creationId xmlns:p14="http://schemas.microsoft.com/office/powerpoint/2010/main" val="316912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5373216"/>
            <a:ext cx="7488832" cy="1224136"/>
          </a:xfrm>
        </p:spPr>
        <p:txBody>
          <a:bodyPr>
            <a:noAutofit/>
          </a:bodyPr>
          <a:lstStyle/>
          <a:p>
            <a:r>
              <a:rPr lang="tr-TR" sz="2800" b="1" dirty="0" smtClean="0">
                <a:solidFill>
                  <a:schemeClr val="accent5">
                    <a:lumMod val="75000"/>
                  </a:schemeClr>
                </a:solidFill>
              </a:rPr>
              <a:t>   RUKİYE NUR KIVRAK</a:t>
            </a:r>
            <a:br>
              <a:rPr lang="tr-TR" sz="2800" b="1" dirty="0" smtClean="0">
                <a:solidFill>
                  <a:schemeClr val="accent5">
                    <a:lumMod val="75000"/>
                  </a:schemeClr>
                </a:solidFill>
              </a:rPr>
            </a:br>
            <a:r>
              <a:rPr lang="tr-TR" sz="2800" b="1" dirty="0" smtClean="0">
                <a:solidFill>
                  <a:schemeClr val="accent5">
                    <a:lumMod val="75000"/>
                  </a:schemeClr>
                </a:solidFill>
              </a:rPr>
              <a:t>ANKARA ÜNİVERSİTESİ VETERİNERLİK FAKÜLTESİ</a:t>
            </a:r>
            <a:endParaRPr lang="tr-TR" sz="2800" b="1" dirty="0">
              <a:solidFill>
                <a:schemeClr val="accent5">
                  <a:lumMod val="75000"/>
                </a:schemeClr>
              </a:solidFill>
            </a:endParaRPr>
          </a:p>
        </p:txBody>
      </p:sp>
      <p:sp>
        <p:nvSpPr>
          <p:cNvPr id="3" name="Alt Başlık 2"/>
          <p:cNvSpPr>
            <a:spLocks noGrp="1"/>
          </p:cNvSpPr>
          <p:nvPr>
            <p:ph type="subTitle" idx="1"/>
          </p:nvPr>
        </p:nvSpPr>
        <p:spPr/>
        <p:txBody>
          <a:bodyPr/>
          <a:lstStyle/>
          <a:p>
            <a:r>
              <a:rPr lang="tr-TR" dirty="0" smtClean="0"/>
              <a:t>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806489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24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chemeClr val="accent5">
                    <a:lumMod val="75000"/>
                  </a:schemeClr>
                </a:solidFill>
              </a:rPr>
              <a:t>KÖPEK VE KEDİLERE YAKLAŞIM</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70000" lnSpcReduction="20000"/>
          </a:bodyPr>
          <a:lstStyle/>
          <a:p>
            <a:r>
              <a:rPr lang="tr-TR" dirty="0" smtClean="0"/>
              <a:t>Hiç bir zaman köpek veya kedilerle yüz yüze olacak şekilde direkt bir temas kurulmamalıdır. Özellikle köpeklere arkadan yaklaşılmamalı veya çevresinden </a:t>
            </a:r>
            <a:r>
              <a:rPr lang="tr-TR" dirty="0" err="1" smtClean="0"/>
              <a:t>dolanılmamalıdır</a:t>
            </a:r>
            <a:r>
              <a:rPr lang="tr-TR" dirty="0" smtClean="0"/>
              <a:t>. Köpeklere yaklaşılırken ve müdahale edilirken kesinlikle yere oturmamalıdır. Yere oturma, köpeğin sinirlenmesi veya saldırı durumunda hareket etmeyi ve kendini korumayı engelleyecektir. Köpekleri okşarken el ön taraftan koklamasına izin verilecek şekilde uzatılmalı yukarıdan direkt başa temas şeklinde olmamalıdır. </a:t>
            </a:r>
          </a:p>
          <a:p>
            <a:r>
              <a:rPr lang="tr-TR" dirty="0" smtClean="0"/>
              <a:t>Kediler ise fiziksel temas için çoğunlukla baş ve boyun bölgesini kullanmakta ve bu sayede grup içindeki kokularını himaye etmektedir. Bu nedenle, kedilerde temas açısından en uygun bölgeler, baş ve boyun bölgeleridir. Sırt bölgesinin okşanması fazla uyarılmaya sebep olabilirken karın bölgesi genellikle saldırganlığı tetiklemektedir.</a:t>
            </a:r>
            <a:endParaRPr lang="tr-TR" dirty="0"/>
          </a:p>
        </p:txBody>
      </p:sp>
    </p:spTree>
    <p:extLst>
      <p:ext uri="{BB962C8B-B14F-4D97-AF65-F5344CB8AC3E}">
        <p14:creationId xmlns:p14="http://schemas.microsoft.com/office/powerpoint/2010/main" val="498678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5">
                    <a:lumMod val="75000"/>
                  </a:schemeClr>
                </a:solidFill>
              </a:rPr>
              <a:t>ATLAR</a:t>
            </a:r>
            <a:endParaRPr lang="tr-TR" dirty="0">
              <a:solidFill>
                <a:schemeClr val="accent5">
                  <a:lumMod val="75000"/>
                </a:schemeClr>
              </a:solidFill>
            </a:endParaRPr>
          </a:p>
        </p:txBody>
      </p:sp>
      <p:sp>
        <p:nvSpPr>
          <p:cNvPr id="3" name="İçerik Yer Tutucusu 2"/>
          <p:cNvSpPr>
            <a:spLocks noGrp="1"/>
          </p:cNvSpPr>
          <p:nvPr>
            <p:ph idx="1"/>
          </p:nvPr>
        </p:nvSpPr>
        <p:spPr/>
        <p:txBody>
          <a:bodyPr/>
          <a:lstStyle/>
          <a:p>
            <a:pPr marL="0" indent="0">
              <a:buNone/>
            </a:pPr>
            <a:r>
              <a:rPr lang="tr-TR" dirty="0" smtClean="0"/>
              <a:t>Atlar büyük ve reaktif atletlerdir. Algıladıkları bir tehdit durumundan kaçmak için insanları ciddi bir şekilde yaralayabilirler. Bu nedenle, atlara yaklaşırken vücut dillerinin iyi gözlemlenmesi büyük önem taşımaktadır. </a:t>
            </a:r>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365104"/>
            <a:ext cx="5760638" cy="22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955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1166843"/>
            <a:ext cx="7272808" cy="1754326"/>
          </a:xfrm>
          <a:prstGeom prst="rect">
            <a:avLst/>
          </a:prstGeom>
        </p:spPr>
        <p:txBody>
          <a:bodyPr wrap="square">
            <a:spAutoFit/>
          </a:bodyPr>
          <a:lstStyle/>
          <a:p>
            <a:pPr marL="285750" indent="-285750">
              <a:buFont typeface="Arial" panose="020B0604020202020204" pitchFamily="34" charset="0"/>
              <a:buChar char="•"/>
            </a:pPr>
            <a:r>
              <a:rPr lang="tr-TR" dirty="0" smtClean="0"/>
              <a:t>Atlara yaklaşımda vücut dilleri açısından dikkat edilmesi gereken ilk nokta atın başını tutuş şeklidir. </a:t>
            </a:r>
          </a:p>
          <a:p>
            <a:pPr marL="285750" indent="-285750">
              <a:buFont typeface="Arial" panose="020B0604020202020204" pitchFamily="34" charset="0"/>
              <a:buChar char="•"/>
            </a:pPr>
            <a:r>
              <a:rPr lang="tr-TR" dirty="0" smtClean="0"/>
              <a:t>Başını öne eğmiş bir at, karşısındakine güvenmiş, rahatlamış ve durumu kabullenmiştir. Başın öne eğilişi, aynı zamanda atın karşındakini lider olarak kabul ettiğinin bir göstergesidir. </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24" y="2708920"/>
            <a:ext cx="8613775" cy="342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4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980728"/>
            <a:ext cx="7416824" cy="5632311"/>
          </a:xfrm>
          <a:prstGeom prst="rect">
            <a:avLst/>
          </a:prstGeom>
        </p:spPr>
        <p:txBody>
          <a:bodyPr wrap="square">
            <a:spAutoFit/>
          </a:bodyPr>
          <a:lstStyle/>
          <a:p>
            <a:pPr marL="285750" indent="-285750">
              <a:buFont typeface="Arial" panose="020B0604020202020204" pitchFamily="34" charset="0"/>
              <a:buChar char="•"/>
            </a:pPr>
            <a:r>
              <a:rPr lang="tr-TR" dirty="0" smtClean="0"/>
              <a:t>Öne doğru bükülmüş ve hafifçe kaldırılmış ön bacak, atlarda rahatlığın diğer bir ifadesidir. Atların arka tarafı itici kuvvetin geldiği yerdir. Ağırlığın sadece bir bacağa verilmesi, atın öne doğru hareket edememesi anlamına gelmektedir. Dolayısı ile atın ön ayağını bu şekilde kaldırması, atın rahat ve güvende hissettiğinin bir göstergesidir. </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Korkak veya gergin bir atı, vücut diline bakarak anlamamızı sağlayan birçok ipucu mevcuttur. Daha önce belirtilmiş olduğu gibi, öne doğru eğilmiş baş atlarda rahatlığın ifadesi iken, yukarıya doğru kaldırılmış baş bunun tam tersinin yani atın gergin olduğunun bir belirtisidir. Başını yukarı kaldırmış, kulaklarını sert bir şekilde öne doğru eğmiş ve boynunu gerginleştirmiş bir at, çevresinde tehlike sezmiş demektir. Bu durumda kuyruk aşağıda ve vücuda yaslanmış şekilde tutulmaktadır.</a:t>
            </a:r>
          </a:p>
          <a:p>
            <a:endParaRPr lang="tr-TR"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13433"/>
            <a:ext cx="2268510" cy="151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892" y="2584624"/>
            <a:ext cx="2117112" cy="16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76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39952" y="555608"/>
            <a:ext cx="4572000" cy="2862322"/>
          </a:xfrm>
          <a:prstGeom prst="rect">
            <a:avLst/>
          </a:prstGeom>
        </p:spPr>
        <p:txBody>
          <a:bodyPr>
            <a:spAutoFit/>
          </a:bodyPr>
          <a:lstStyle/>
          <a:p>
            <a:r>
              <a:rPr lang="en-US" dirty="0" err="1">
                <a:solidFill>
                  <a:srgbClr val="000099"/>
                </a:solidFill>
                <a:latin typeface="Arial"/>
                <a:ea typeface="Arial"/>
              </a:rPr>
              <a:t>Atlarda</a:t>
            </a:r>
            <a:r>
              <a:rPr lang="en-US" dirty="0">
                <a:solidFill>
                  <a:srgbClr val="000099"/>
                </a:solidFill>
                <a:latin typeface="Arial"/>
                <a:ea typeface="Arial"/>
              </a:rPr>
              <a:t> </a:t>
            </a:r>
            <a:r>
              <a:rPr lang="en-US" dirty="0" err="1">
                <a:solidFill>
                  <a:srgbClr val="000099"/>
                </a:solidFill>
                <a:latin typeface="Arial"/>
                <a:ea typeface="Arial"/>
              </a:rPr>
              <a:t>kulakların</a:t>
            </a:r>
            <a:r>
              <a:rPr lang="en-US" dirty="0">
                <a:solidFill>
                  <a:srgbClr val="000099"/>
                </a:solidFill>
                <a:latin typeface="Arial"/>
                <a:ea typeface="Arial"/>
              </a:rPr>
              <a:t> </a:t>
            </a:r>
            <a:r>
              <a:rPr lang="en-US" dirty="0" err="1">
                <a:solidFill>
                  <a:srgbClr val="000099"/>
                </a:solidFill>
                <a:latin typeface="Arial"/>
                <a:ea typeface="Arial"/>
              </a:rPr>
              <a:t>hareket</a:t>
            </a:r>
            <a:r>
              <a:rPr lang="en-US" dirty="0">
                <a:solidFill>
                  <a:srgbClr val="000099"/>
                </a:solidFill>
                <a:latin typeface="Arial"/>
                <a:ea typeface="Arial"/>
              </a:rPr>
              <a:t> </a:t>
            </a:r>
            <a:r>
              <a:rPr lang="en-US" dirty="0" err="1">
                <a:solidFill>
                  <a:srgbClr val="000099"/>
                </a:solidFill>
                <a:latin typeface="Arial"/>
                <a:ea typeface="Arial"/>
              </a:rPr>
              <a:t>ve</a:t>
            </a:r>
            <a:r>
              <a:rPr lang="en-US" dirty="0">
                <a:solidFill>
                  <a:srgbClr val="000099"/>
                </a:solidFill>
                <a:latin typeface="Arial"/>
                <a:ea typeface="Arial"/>
              </a:rPr>
              <a:t> </a:t>
            </a:r>
            <a:r>
              <a:rPr lang="en-US" dirty="0" err="1">
                <a:solidFill>
                  <a:srgbClr val="000099"/>
                </a:solidFill>
                <a:latin typeface="Arial"/>
                <a:ea typeface="Arial"/>
              </a:rPr>
              <a:t>pozisyonu</a:t>
            </a:r>
            <a:r>
              <a:rPr lang="en-US" dirty="0">
                <a:solidFill>
                  <a:srgbClr val="000099"/>
                </a:solidFill>
                <a:latin typeface="Arial"/>
                <a:ea typeface="Arial"/>
              </a:rPr>
              <a:t>, </a:t>
            </a:r>
            <a:r>
              <a:rPr lang="en-US" dirty="0" err="1">
                <a:solidFill>
                  <a:srgbClr val="000099"/>
                </a:solidFill>
                <a:latin typeface="Arial"/>
                <a:ea typeface="Arial"/>
              </a:rPr>
              <a:t>atın</a:t>
            </a:r>
            <a:r>
              <a:rPr lang="en-US" dirty="0">
                <a:solidFill>
                  <a:srgbClr val="000099"/>
                </a:solidFill>
                <a:latin typeface="Arial"/>
                <a:ea typeface="Arial"/>
              </a:rPr>
              <a:t> </a:t>
            </a:r>
            <a:r>
              <a:rPr lang="en-US" dirty="0" err="1">
                <a:solidFill>
                  <a:srgbClr val="000099"/>
                </a:solidFill>
                <a:latin typeface="Arial"/>
                <a:ea typeface="Arial"/>
              </a:rPr>
              <a:t>ruh</a:t>
            </a:r>
            <a:r>
              <a:rPr lang="en-US" dirty="0">
                <a:solidFill>
                  <a:srgbClr val="000099"/>
                </a:solidFill>
                <a:latin typeface="Arial"/>
                <a:ea typeface="Arial"/>
              </a:rPr>
              <a:t> </a:t>
            </a:r>
            <a:r>
              <a:rPr lang="en-US" dirty="0" err="1">
                <a:solidFill>
                  <a:srgbClr val="000099"/>
                </a:solidFill>
                <a:latin typeface="Arial"/>
                <a:ea typeface="Arial"/>
              </a:rPr>
              <a:t>hali</a:t>
            </a:r>
            <a:r>
              <a:rPr lang="en-US" dirty="0">
                <a:solidFill>
                  <a:srgbClr val="000099"/>
                </a:solidFill>
                <a:latin typeface="Arial"/>
                <a:ea typeface="Arial"/>
              </a:rPr>
              <a:t> </a:t>
            </a:r>
            <a:r>
              <a:rPr lang="en-US" dirty="0" err="1">
                <a:solidFill>
                  <a:srgbClr val="000099"/>
                </a:solidFill>
                <a:latin typeface="Arial"/>
                <a:ea typeface="Arial"/>
              </a:rPr>
              <a:t>hakkında</a:t>
            </a:r>
            <a:r>
              <a:rPr lang="en-US" dirty="0">
                <a:solidFill>
                  <a:srgbClr val="000099"/>
                </a:solidFill>
                <a:latin typeface="Arial"/>
                <a:ea typeface="Arial"/>
              </a:rPr>
              <a:t> </a:t>
            </a:r>
            <a:r>
              <a:rPr lang="en-US" dirty="0" err="1">
                <a:solidFill>
                  <a:srgbClr val="000099"/>
                </a:solidFill>
                <a:latin typeface="Arial"/>
                <a:ea typeface="Arial"/>
              </a:rPr>
              <a:t>önemli</a:t>
            </a:r>
            <a:r>
              <a:rPr lang="en-US" dirty="0">
                <a:solidFill>
                  <a:srgbClr val="000099"/>
                </a:solidFill>
                <a:latin typeface="Arial"/>
                <a:ea typeface="Arial"/>
              </a:rPr>
              <a:t> </a:t>
            </a:r>
            <a:r>
              <a:rPr lang="en-US" dirty="0" err="1">
                <a:solidFill>
                  <a:srgbClr val="000099"/>
                </a:solidFill>
                <a:latin typeface="Arial"/>
                <a:ea typeface="Arial"/>
              </a:rPr>
              <a:t>bilgiler</a:t>
            </a:r>
            <a:r>
              <a:rPr lang="en-US" dirty="0">
                <a:solidFill>
                  <a:srgbClr val="000099"/>
                </a:solidFill>
                <a:latin typeface="Arial"/>
                <a:ea typeface="Arial"/>
              </a:rPr>
              <a:t> </a:t>
            </a:r>
            <a:r>
              <a:rPr lang="en-US" dirty="0" err="1">
                <a:solidFill>
                  <a:srgbClr val="000099"/>
                </a:solidFill>
                <a:latin typeface="Arial"/>
                <a:ea typeface="Arial"/>
              </a:rPr>
              <a:t>verilmektedir</a:t>
            </a:r>
            <a:r>
              <a:rPr lang="en-US" dirty="0">
                <a:solidFill>
                  <a:srgbClr val="000099"/>
                </a:solidFill>
                <a:latin typeface="Arial"/>
                <a:ea typeface="Arial"/>
              </a:rPr>
              <a:t>. </a:t>
            </a:r>
            <a:r>
              <a:rPr lang="en-US" dirty="0" err="1">
                <a:solidFill>
                  <a:srgbClr val="000099"/>
                </a:solidFill>
                <a:latin typeface="Arial"/>
                <a:ea typeface="Arial"/>
              </a:rPr>
              <a:t>Örneğin</a:t>
            </a:r>
            <a:r>
              <a:rPr lang="en-US" dirty="0">
                <a:solidFill>
                  <a:srgbClr val="000099"/>
                </a:solidFill>
                <a:latin typeface="Arial"/>
                <a:ea typeface="Arial"/>
              </a:rPr>
              <a:t> </a:t>
            </a:r>
            <a:r>
              <a:rPr lang="en-US" dirty="0" err="1">
                <a:solidFill>
                  <a:srgbClr val="000099"/>
                </a:solidFill>
                <a:latin typeface="Arial"/>
                <a:ea typeface="Arial"/>
              </a:rPr>
              <a:t>geriye</a:t>
            </a:r>
            <a:r>
              <a:rPr lang="en-US" dirty="0">
                <a:solidFill>
                  <a:srgbClr val="000099"/>
                </a:solidFill>
                <a:latin typeface="Arial"/>
                <a:ea typeface="Arial"/>
              </a:rPr>
              <a:t> </a:t>
            </a:r>
            <a:r>
              <a:rPr lang="en-US" dirty="0" err="1">
                <a:solidFill>
                  <a:srgbClr val="000099"/>
                </a:solidFill>
                <a:latin typeface="Arial"/>
                <a:ea typeface="Arial"/>
              </a:rPr>
              <a:t>doğru</a:t>
            </a:r>
            <a:r>
              <a:rPr lang="en-US" dirty="0">
                <a:solidFill>
                  <a:srgbClr val="000099"/>
                </a:solidFill>
                <a:latin typeface="Arial"/>
                <a:ea typeface="Arial"/>
              </a:rPr>
              <a:t> </a:t>
            </a:r>
            <a:r>
              <a:rPr lang="en-US" dirty="0" err="1">
                <a:solidFill>
                  <a:srgbClr val="000099"/>
                </a:solidFill>
                <a:latin typeface="Arial"/>
                <a:ea typeface="Arial"/>
              </a:rPr>
              <a:t>sert</a:t>
            </a:r>
            <a:r>
              <a:rPr lang="en-US" dirty="0">
                <a:solidFill>
                  <a:srgbClr val="000099"/>
                </a:solidFill>
                <a:latin typeface="Arial"/>
                <a:ea typeface="Arial"/>
              </a:rPr>
              <a:t> </a:t>
            </a:r>
            <a:r>
              <a:rPr lang="en-US" dirty="0" err="1">
                <a:solidFill>
                  <a:srgbClr val="000099"/>
                </a:solidFill>
                <a:latin typeface="Arial"/>
                <a:ea typeface="Arial"/>
              </a:rPr>
              <a:t>bir</a:t>
            </a:r>
            <a:r>
              <a:rPr lang="en-US" dirty="0">
                <a:solidFill>
                  <a:srgbClr val="000099"/>
                </a:solidFill>
                <a:latin typeface="Arial"/>
                <a:ea typeface="Arial"/>
              </a:rPr>
              <a:t> </a:t>
            </a:r>
            <a:r>
              <a:rPr lang="en-US" dirty="0" err="1">
                <a:solidFill>
                  <a:srgbClr val="000099"/>
                </a:solidFill>
                <a:latin typeface="Arial"/>
                <a:ea typeface="Arial"/>
              </a:rPr>
              <a:t>biçimde</a:t>
            </a:r>
            <a:r>
              <a:rPr lang="en-US" dirty="0">
                <a:solidFill>
                  <a:srgbClr val="000099"/>
                </a:solidFill>
                <a:latin typeface="Arial"/>
                <a:ea typeface="Arial"/>
              </a:rPr>
              <a:t> </a:t>
            </a:r>
            <a:r>
              <a:rPr lang="en-US" dirty="0" err="1">
                <a:solidFill>
                  <a:srgbClr val="000099"/>
                </a:solidFill>
                <a:latin typeface="Arial"/>
                <a:ea typeface="Arial"/>
              </a:rPr>
              <a:t>yatırılmış</a:t>
            </a:r>
            <a:r>
              <a:rPr lang="en-US" dirty="0">
                <a:solidFill>
                  <a:srgbClr val="000099"/>
                </a:solidFill>
                <a:latin typeface="Arial"/>
                <a:ea typeface="Arial"/>
              </a:rPr>
              <a:t> </a:t>
            </a:r>
            <a:r>
              <a:rPr lang="en-US" dirty="0" err="1">
                <a:solidFill>
                  <a:srgbClr val="000099"/>
                </a:solidFill>
                <a:latin typeface="Arial"/>
                <a:ea typeface="Arial"/>
              </a:rPr>
              <a:t>hatta</a:t>
            </a:r>
            <a:r>
              <a:rPr lang="en-US" dirty="0">
                <a:solidFill>
                  <a:srgbClr val="000099"/>
                </a:solidFill>
                <a:latin typeface="Arial"/>
                <a:ea typeface="Arial"/>
              </a:rPr>
              <a:t> </a:t>
            </a:r>
            <a:r>
              <a:rPr lang="en-US" dirty="0" err="1">
                <a:solidFill>
                  <a:srgbClr val="000099"/>
                </a:solidFill>
                <a:latin typeface="Arial"/>
                <a:ea typeface="Arial"/>
              </a:rPr>
              <a:t>başın</a:t>
            </a:r>
            <a:r>
              <a:rPr lang="en-US" dirty="0">
                <a:solidFill>
                  <a:srgbClr val="000099"/>
                </a:solidFill>
                <a:latin typeface="Arial"/>
                <a:ea typeface="Arial"/>
              </a:rPr>
              <a:t> </a:t>
            </a:r>
            <a:r>
              <a:rPr lang="en-US" dirty="0" err="1">
                <a:solidFill>
                  <a:srgbClr val="000099"/>
                </a:solidFill>
                <a:latin typeface="Arial"/>
                <a:ea typeface="Arial"/>
              </a:rPr>
              <a:t>üzerine</a:t>
            </a:r>
            <a:r>
              <a:rPr lang="en-US" dirty="0">
                <a:solidFill>
                  <a:srgbClr val="000099"/>
                </a:solidFill>
                <a:latin typeface="Arial"/>
                <a:ea typeface="Arial"/>
              </a:rPr>
              <a:t> </a:t>
            </a:r>
            <a:r>
              <a:rPr lang="en-US" dirty="0" err="1">
                <a:solidFill>
                  <a:srgbClr val="000099"/>
                </a:solidFill>
                <a:latin typeface="Arial"/>
                <a:ea typeface="Arial"/>
              </a:rPr>
              <a:t>yapıştırılmış</a:t>
            </a:r>
            <a:r>
              <a:rPr lang="en-US" dirty="0">
                <a:solidFill>
                  <a:srgbClr val="000099"/>
                </a:solidFill>
                <a:latin typeface="Arial"/>
                <a:ea typeface="Arial"/>
              </a:rPr>
              <a:t> </a:t>
            </a:r>
            <a:r>
              <a:rPr lang="en-US" dirty="0" err="1">
                <a:solidFill>
                  <a:srgbClr val="000099"/>
                </a:solidFill>
                <a:latin typeface="Arial"/>
                <a:ea typeface="Arial"/>
              </a:rPr>
              <a:t>kulaklar</a:t>
            </a:r>
            <a:r>
              <a:rPr lang="en-US" dirty="0">
                <a:solidFill>
                  <a:srgbClr val="000099"/>
                </a:solidFill>
                <a:latin typeface="Arial"/>
                <a:ea typeface="Arial"/>
              </a:rPr>
              <a:t>, </a:t>
            </a:r>
            <a:r>
              <a:rPr lang="en-US" dirty="0" err="1">
                <a:solidFill>
                  <a:srgbClr val="000099"/>
                </a:solidFill>
                <a:latin typeface="Arial"/>
                <a:ea typeface="Arial"/>
              </a:rPr>
              <a:t>atın</a:t>
            </a:r>
            <a:r>
              <a:rPr lang="en-US" dirty="0">
                <a:solidFill>
                  <a:srgbClr val="000099"/>
                </a:solidFill>
                <a:latin typeface="Arial"/>
                <a:ea typeface="Arial"/>
              </a:rPr>
              <a:t> </a:t>
            </a:r>
            <a:r>
              <a:rPr lang="en-US" dirty="0" err="1">
                <a:solidFill>
                  <a:srgbClr val="000099"/>
                </a:solidFill>
                <a:latin typeface="Arial"/>
                <a:ea typeface="Arial"/>
              </a:rPr>
              <a:t>sinirlendiğinin</a:t>
            </a:r>
            <a:r>
              <a:rPr lang="en-US" dirty="0">
                <a:solidFill>
                  <a:srgbClr val="000099"/>
                </a:solidFill>
                <a:latin typeface="Arial"/>
                <a:ea typeface="Arial"/>
              </a:rPr>
              <a:t> </a:t>
            </a:r>
            <a:r>
              <a:rPr lang="en-US" dirty="0" err="1">
                <a:solidFill>
                  <a:srgbClr val="000099"/>
                </a:solidFill>
                <a:latin typeface="Arial"/>
                <a:ea typeface="Arial"/>
              </a:rPr>
              <a:t>bir</a:t>
            </a:r>
            <a:r>
              <a:rPr lang="en-US" dirty="0">
                <a:solidFill>
                  <a:srgbClr val="000099"/>
                </a:solidFill>
                <a:latin typeface="Arial"/>
                <a:ea typeface="Arial"/>
              </a:rPr>
              <a:t> </a:t>
            </a:r>
            <a:r>
              <a:rPr lang="en-US" dirty="0" err="1">
                <a:solidFill>
                  <a:srgbClr val="000099"/>
                </a:solidFill>
                <a:latin typeface="Arial"/>
                <a:ea typeface="Arial"/>
              </a:rPr>
              <a:t>işaretidir</a:t>
            </a:r>
            <a:r>
              <a:rPr lang="en-US" dirty="0">
                <a:solidFill>
                  <a:srgbClr val="000099"/>
                </a:solidFill>
                <a:latin typeface="Arial"/>
                <a:ea typeface="Arial"/>
              </a:rPr>
              <a:t>. </a:t>
            </a:r>
            <a:r>
              <a:rPr lang="en-US" dirty="0" err="1">
                <a:solidFill>
                  <a:srgbClr val="000099"/>
                </a:solidFill>
                <a:latin typeface="Arial"/>
                <a:ea typeface="Arial"/>
              </a:rPr>
              <a:t>Böyle</a:t>
            </a:r>
            <a:r>
              <a:rPr lang="en-US" dirty="0">
                <a:solidFill>
                  <a:srgbClr val="000099"/>
                </a:solidFill>
                <a:latin typeface="Arial"/>
                <a:ea typeface="Arial"/>
              </a:rPr>
              <a:t> </a:t>
            </a:r>
            <a:r>
              <a:rPr lang="en-US" dirty="0" err="1">
                <a:solidFill>
                  <a:srgbClr val="000099"/>
                </a:solidFill>
                <a:latin typeface="Arial"/>
                <a:ea typeface="Arial"/>
              </a:rPr>
              <a:t>bir</a:t>
            </a:r>
            <a:r>
              <a:rPr lang="en-US" dirty="0">
                <a:solidFill>
                  <a:srgbClr val="000099"/>
                </a:solidFill>
                <a:latin typeface="Arial"/>
                <a:ea typeface="Arial"/>
              </a:rPr>
              <a:t> at, </a:t>
            </a:r>
            <a:r>
              <a:rPr lang="en-US" dirty="0" err="1">
                <a:solidFill>
                  <a:srgbClr val="000099"/>
                </a:solidFill>
                <a:latin typeface="Arial"/>
                <a:ea typeface="Arial"/>
              </a:rPr>
              <a:t>atakta</a:t>
            </a:r>
            <a:r>
              <a:rPr lang="en-US" dirty="0">
                <a:solidFill>
                  <a:srgbClr val="000099"/>
                </a:solidFill>
                <a:latin typeface="Arial"/>
                <a:ea typeface="Arial"/>
              </a:rPr>
              <a:t> </a:t>
            </a:r>
            <a:r>
              <a:rPr lang="en-US" dirty="0" err="1">
                <a:solidFill>
                  <a:srgbClr val="000099"/>
                </a:solidFill>
                <a:latin typeface="Arial"/>
                <a:ea typeface="Arial"/>
              </a:rPr>
              <a:t>bulunarak</a:t>
            </a:r>
            <a:r>
              <a:rPr lang="en-US" dirty="0">
                <a:solidFill>
                  <a:srgbClr val="000099"/>
                </a:solidFill>
                <a:latin typeface="Arial"/>
                <a:ea typeface="Arial"/>
              </a:rPr>
              <a:t> </a:t>
            </a:r>
            <a:r>
              <a:rPr lang="en-US" dirty="0" err="1">
                <a:solidFill>
                  <a:srgbClr val="000099"/>
                </a:solidFill>
                <a:latin typeface="Arial"/>
                <a:ea typeface="Arial"/>
              </a:rPr>
              <a:t>ısırabilir</a:t>
            </a:r>
            <a:r>
              <a:rPr lang="en-US" dirty="0">
                <a:solidFill>
                  <a:srgbClr val="000099"/>
                </a:solidFill>
                <a:latin typeface="Arial"/>
                <a:ea typeface="Arial"/>
              </a:rPr>
              <a:t> </a:t>
            </a:r>
            <a:r>
              <a:rPr lang="en-US" dirty="0" err="1">
                <a:solidFill>
                  <a:srgbClr val="000099"/>
                </a:solidFill>
                <a:latin typeface="Arial"/>
                <a:ea typeface="Arial"/>
              </a:rPr>
              <a:t>veya</a:t>
            </a:r>
            <a:r>
              <a:rPr lang="en-US" dirty="0">
                <a:solidFill>
                  <a:srgbClr val="000099"/>
                </a:solidFill>
                <a:latin typeface="Arial"/>
                <a:ea typeface="Arial"/>
              </a:rPr>
              <a:t> </a:t>
            </a:r>
            <a:r>
              <a:rPr lang="en-US" dirty="0" err="1">
                <a:solidFill>
                  <a:srgbClr val="000099"/>
                </a:solidFill>
                <a:latin typeface="Arial"/>
                <a:ea typeface="Arial"/>
              </a:rPr>
              <a:t>tekme</a:t>
            </a:r>
            <a:r>
              <a:rPr lang="en-US" dirty="0">
                <a:solidFill>
                  <a:srgbClr val="000099"/>
                </a:solidFill>
                <a:latin typeface="Arial"/>
                <a:ea typeface="Arial"/>
              </a:rPr>
              <a:t> </a:t>
            </a:r>
            <a:r>
              <a:rPr lang="en-US" dirty="0" err="1">
                <a:solidFill>
                  <a:srgbClr val="000099"/>
                </a:solidFill>
                <a:latin typeface="Arial"/>
                <a:ea typeface="Arial"/>
              </a:rPr>
              <a:t>atabilir</a:t>
            </a:r>
            <a:r>
              <a:rPr lang="en-US" dirty="0">
                <a:solidFill>
                  <a:srgbClr val="000099"/>
                </a:solidFill>
                <a:latin typeface="Arial"/>
                <a:ea typeface="Arial"/>
              </a:rPr>
              <a:t>. </a:t>
            </a:r>
            <a:r>
              <a:rPr lang="en-US" dirty="0" err="1">
                <a:solidFill>
                  <a:srgbClr val="000099"/>
                </a:solidFill>
                <a:latin typeface="Arial"/>
                <a:ea typeface="Arial"/>
              </a:rPr>
              <a:t>Atın</a:t>
            </a:r>
            <a:r>
              <a:rPr lang="en-US" dirty="0">
                <a:solidFill>
                  <a:srgbClr val="000099"/>
                </a:solidFill>
                <a:latin typeface="Arial"/>
                <a:ea typeface="Arial"/>
              </a:rPr>
              <a:t> </a:t>
            </a:r>
            <a:r>
              <a:rPr lang="en-US" dirty="0" err="1">
                <a:solidFill>
                  <a:srgbClr val="000099"/>
                </a:solidFill>
                <a:latin typeface="Arial"/>
                <a:ea typeface="Arial"/>
              </a:rPr>
              <a:t>sırtını</a:t>
            </a:r>
            <a:r>
              <a:rPr lang="en-US" dirty="0">
                <a:solidFill>
                  <a:srgbClr val="000099"/>
                </a:solidFill>
                <a:latin typeface="Arial"/>
                <a:ea typeface="Arial"/>
              </a:rPr>
              <a:t> </a:t>
            </a:r>
            <a:r>
              <a:rPr lang="en-US" dirty="0" err="1">
                <a:solidFill>
                  <a:srgbClr val="000099"/>
                </a:solidFill>
                <a:latin typeface="Arial"/>
                <a:ea typeface="Arial"/>
              </a:rPr>
              <a:t>dönmesi</a:t>
            </a:r>
            <a:r>
              <a:rPr lang="en-US" dirty="0">
                <a:solidFill>
                  <a:srgbClr val="000099"/>
                </a:solidFill>
                <a:latin typeface="Arial"/>
                <a:ea typeface="Arial"/>
              </a:rPr>
              <a:t> </a:t>
            </a:r>
            <a:r>
              <a:rPr lang="en-US" dirty="0" err="1">
                <a:solidFill>
                  <a:srgbClr val="000099"/>
                </a:solidFill>
                <a:latin typeface="Arial"/>
                <a:ea typeface="Arial"/>
              </a:rPr>
              <a:t>yine</a:t>
            </a:r>
            <a:r>
              <a:rPr lang="en-US" dirty="0">
                <a:solidFill>
                  <a:srgbClr val="000099"/>
                </a:solidFill>
                <a:latin typeface="Arial"/>
                <a:ea typeface="Arial"/>
              </a:rPr>
              <a:t> </a:t>
            </a:r>
            <a:r>
              <a:rPr lang="en-US" dirty="0" err="1">
                <a:solidFill>
                  <a:srgbClr val="000099"/>
                </a:solidFill>
                <a:latin typeface="Arial"/>
                <a:ea typeface="Arial"/>
              </a:rPr>
              <a:t>tekmeleyeceğinin</a:t>
            </a:r>
            <a:r>
              <a:rPr lang="en-US" dirty="0">
                <a:solidFill>
                  <a:srgbClr val="000099"/>
                </a:solidFill>
                <a:latin typeface="Arial"/>
                <a:ea typeface="Arial"/>
              </a:rPr>
              <a:t> </a:t>
            </a:r>
            <a:r>
              <a:rPr lang="en-US" dirty="0" err="1">
                <a:solidFill>
                  <a:srgbClr val="000099"/>
                </a:solidFill>
                <a:latin typeface="Arial"/>
                <a:ea typeface="Arial"/>
              </a:rPr>
              <a:t>bir</a:t>
            </a:r>
            <a:r>
              <a:rPr lang="en-US" dirty="0">
                <a:solidFill>
                  <a:srgbClr val="000099"/>
                </a:solidFill>
                <a:latin typeface="Arial"/>
                <a:ea typeface="Arial"/>
              </a:rPr>
              <a:t> </a:t>
            </a:r>
            <a:r>
              <a:rPr lang="en-US" dirty="0" err="1">
                <a:solidFill>
                  <a:srgbClr val="000099"/>
                </a:solidFill>
                <a:latin typeface="Arial"/>
                <a:ea typeface="Arial"/>
              </a:rPr>
              <a:t>işareti</a:t>
            </a:r>
            <a:r>
              <a:rPr lang="en-US" dirty="0">
                <a:solidFill>
                  <a:srgbClr val="000099"/>
                </a:solidFill>
                <a:latin typeface="Arial"/>
                <a:ea typeface="Arial"/>
              </a:rPr>
              <a:t> </a:t>
            </a:r>
            <a:r>
              <a:rPr lang="en-US" dirty="0" err="1">
                <a:solidFill>
                  <a:srgbClr val="000099"/>
                </a:solidFill>
                <a:latin typeface="Arial"/>
                <a:ea typeface="Arial"/>
              </a:rPr>
              <a:t>olabilmekle</a:t>
            </a:r>
            <a:r>
              <a:rPr lang="en-US" dirty="0">
                <a:solidFill>
                  <a:srgbClr val="000099"/>
                </a:solidFill>
                <a:latin typeface="Arial"/>
                <a:ea typeface="Arial"/>
              </a:rPr>
              <a:t> </a:t>
            </a:r>
            <a:r>
              <a:rPr lang="en-US" dirty="0" err="1">
                <a:solidFill>
                  <a:srgbClr val="000099"/>
                </a:solidFill>
                <a:latin typeface="Arial"/>
                <a:ea typeface="Arial"/>
              </a:rPr>
              <a:t>birlikte</a:t>
            </a:r>
            <a:r>
              <a:rPr lang="en-US" dirty="0">
                <a:solidFill>
                  <a:srgbClr val="000099"/>
                </a:solidFill>
                <a:latin typeface="Arial"/>
                <a:ea typeface="Arial"/>
              </a:rPr>
              <a:t> </a:t>
            </a:r>
            <a:r>
              <a:rPr lang="en-US" dirty="0" err="1">
                <a:solidFill>
                  <a:srgbClr val="000099"/>
                </a:solidFill>
                <a:latin typeface="Arial"/>
                <a:ea typeface="Arial"/>
              </a:rPr>
              <a:t>genel</a:t>
            </a:r>
            <a:r>
              <a:rPr lang="en-US" dirty="0">
                <a:solidFill>
                  <a:srgbClr val="000099"/>
                </a:solidFill>
                <a:latin typeface="Arial"/>
                <a:ea typeface="Arial"/>
              </a:rPr>
              <a:t> </a:t>
            </a:r>
            <a:r>
              <a:rPr lang="en-US" dirty="0" err="1">
                <a:solidFill>
                  <a:srgbClr val="000099"/>
                </a:solidFill>
                <a:latin typeface="Arial"/>
                <a:ea typeface="Arial"/>
              </a:rPr>
              <a:t>olarak</a:t>
            </a:r>
            <a:r>
              <a:rPr lang="en-US" dirty="0">
                <a:solidFill>
                  <a:srgbClr val="000099"/>
                </a:solidFill>
                <a:latin typeface="Arial"/>
                <a:ea typeface="Arial"/>
              </a:rPr>
              <a:t> </a:t>
            </a:r>
            <a:r>
              <a:rPr lang="en-US" dirty="0" err="1">
                <a:solidFill>
                  <a:srgbClr val="000099"/>
                </a:solidFill>
                <a:latin typeface="Arial"/>
                <a:ea typeface="Arial"/>
              </a:rPr>
              <a:t>karşı</a:t>
            </a:r>
            <a:r>
              <a:rPr lang="en-US" dirty="0">
                <a:solidFill>
                  <a:srgbClr val="000099"/>
                </a:solidFill>
                <a:latin typeface="Arial"/>
                <a:ea typeface="Arial"/>
              </a:rPr>
              <a:t> </a:t>
            </a:r>
            <a:r>
              <a:rPr lang="en-US" dirty="0" err="1">
                <a:solidFill>
                  <a:srgbClr val="000099"/>
                </a:solidFill>
                <a:latin typeface="Arial"/>
                <a:ea typeface="Arial"/>
              </a:rPr>
              <a:t>tarafa</a:t>
            </a:r>
            <a:r>
              <a:rPr lang="en-US" dirty="0">
                <a:solidFill>
                  <a:srgbClr val="000099"/>
                </a:solidFill>
                <a:latin typeface="Arial"/>
                <a:ea typeface="Arial"/>
              </a:rPr>
              <a:t> </a:t>
            </a:r>
            <a:r>
              <a:rPr lang="en-US" dirty="0" err="1">
                <a:solidFill>
                  <a:srgbClr val="000099"/>
                </a:solidFill>
                <a:latin typeface="Arial"/>
                <a:ea typeface="Arial"/>
              </a:rPr>
              <a:t>saygı</a:t>
            </a:r>
            <a:r>
              <a:rPr lang="en-US" dirty="0">
                <a:solidFill>
                  <a:srgbClr val="000099"/>
                </a:solidFill>
                <a:latin typeface="Arial"/>
                <a:ea typeface="Arial"/>
              </a:rPr>
              <a:t> </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4671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449297"/>
            <a:ext cx="3337892" cy="250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822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5">
                    <a:lumMod val="75000"/>
                  </a:schemeClr>
                </a:solidFill>
              </a:rPr>
              <a:t>Atlara Yaklaşımda </a:t>
            </a:r>
            <a:r>
              <a:rPr lang="tr-TR" dirty="0">
                <a:solidFill>
                  <a:schemeClr val="accent5">
                    <a:lumMod val="75000"/>
                  </a:schemeClr>
                </a:solidFill>
              </a:rPr>
              <a:t>D</a:t>
            </a:r>
            <a:r>
              <a:rPr lang="tr-TR" dirty="0" smtClean="0">
                <a:solidFill>
                  <a:schemeClr val="accent5">
                    <a:lumMod val="75000"/>
                  </a:schemeClr>
                </a:solidFill>
              </a:rPr>
              <a:t>oğru Vücut </a:t>
            </a:r>
            <a:r>
              <a:rPr lang="tr-TR" dirty="0">
                <a:solidFill>
                  <a:schemeClr val="accent5">
                    <a:lumMod val="75000"/>
                  </a:schemeClr>
                </a:solidFill>
              </a:rPr>
              <a:t>D</a:t>
            </a:r>
            <a:r>
              <a:rPr lang="tr-TR" dirty="0" smtClean="0">
                <a:solidFill>
                  <a:schemeClr val="accent5">
                    <a:lumMod val="75000"/>
                  </a:schemeClr>
                </a:solidFill>
              </a:rPr>
              <a:t>ilini </a:t>
            </a:r>
            <a:r>
              <a:rPr lang="tr-TR" dirty="0">
                <a:solidFill>
                  <a:schemeClr val="accent5">
                    <a:lumMod val="75000"/>
                  </a:schemeClr>
                </a:solidFill>
              </a:rPr>
              <a:t>K</a:t>
            </a:r>
            <a:r>
              <a:rPr lang="tr-TR" dirty="0" smtClean="0">
                <a:solidFill>
                  <a:schemeClr val="accent5">
                    <a:lumMod val="75000"/>
                  </a:schemeClr>
                </a:solidFill>
              </a:rPr>
              <a:t>ullanma</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62500" lnSpcReduction="20000"/>
          </a:bodyPr>
          <a:lstStyle/>
          <a:p>
            <a:pPr marL="0" indent="0">
              <a:buNone/>
            </a:pPr>
            <a:r>
              <a:rPr lang="tr-TR" dirty="0" smtClean="0"/>
              <a:t> Atlar ve insanlar dünyayı aynı şekilde algılamazlar. Dolayısı ile insanların tehlike olarak algılamadıkları durumlar atlar için çok ürkütücü olabilir. Atlar, doğaları gereği </a:t>
            </a:r>
            <a:r>
              <a:rPr lang="tr-TR" dirty="0" err="1" smtClean="0"/>
              <a:t>klastrofobiktirler</a:t>
            </a:r>
            <a:r>
              <a:rPr lang="tr-TR" dirty="0" smtClean="0"/>
              <a:t>, yani dar alanlardan korkarlar. Görme yetenekleri hareket veya potansiyel bir tehlikeyi tespit etmek üzere gelişmiştir ve ani hareketlerden ürkerler. Atlar aynı zamanda </a:t>
            </a:r>
            <a:r>
              <a:rPr lang="tr-TR" dirty="0" err="1" smtClean="0"/>
              <a:t>neofobiktirler</a:t>
            </a:r>
            <a:r>
              <a:rPr lang="tr-TR" dirty="0" smtClean="0"/>
              <a:t>. Diğer bir deyişle yeni durum ve olaylardan korkarlar. Atların bu fobilerinden dolayı, atlarla bir aradayken dikkatli olunması gerekmektedir.</a:t>
            </a:r>
          </a:p>
          <a:p>
            <a:pPr marL="0" indent="0">
              <a:buNone/>
            </a:pPr>
            <a:endParaRPr lang="tr-TR" dirty="0" smtClean="0"/>
          </a:p>
          <a:p>
            <a:pPr marL="0" indent="0">
              <a:buNone/>
            </a:pPr>
            <a:r>
              <a:rPr lang="tr-TR" dirty="0" smtClean="0">
                <a:solidFill>
                  <a:schemeClr val="accent5">
                    <a:lumMod val="75000"/>
                  </a:schemeClr>
                </a:solidFill>
              </a:rPr>
              <a:t>Atlara yaklaşım adımları: </a:t>
            </a:r>
          </a:p>
          <a:p>
            <a:pPr marL="0" indent="0">
              <a:buNone/>
            </a:pPr>
            <a:endParaRPr lang="tr-TR" dirty="0" smtClean="0">
              <a:solidFill>
                <a:schemeClr val="accent5">
                  <a:lumMod val="75000"/>
                </a:schemeClr>
              </a:solidFill>
            </a:endParaRPr>
          </a:p>
          <a:p>
            <a:pPr marL="0" indent="0">
              <a:buNone/>
            </a:pPr>
            <a:r>
              <a:rPr lang="tr-TR" dirty="0" smtClean="0"/>
              <a:t>1. Ata yaklaşan kişi güvenli ve rahat bir vücut diline sahip olmalıdır. Ata her zaman önden, sakin ve yavaş bir şekilde yaklaşılmalı, atla direkt göz teması kurmamakla birlikte bakışlar yerde değil atın üzerinde tercihen dizlerinde olmalıdır. Ata ona karşı bir tehdit oluşturulmadığının açıkça belli edilmesi çok önemlidir.</a:t>
            </a:r>
            <a:endParaRPr lang="tr-TR" dirty="0"/>
          </a:p>
        </p:txBody>
      </p:sp>
    </p:spTree>
    <p:extLst>
      <p:ext uri="{BB962C8B-B14F-4D97-AF65-F5344CB8AC3E}">
        <p14:creationId xmlns:p14="http://schemas.microsoft.com/office/powerpoint/2010/main" val="31226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7544" y="1268760"/>
            <a:ext cx="8373616" cy="4176464"/>
          </a:xfrm>
        </p:spPr>
        <p:txBody>
          <a:bodyPr>
            <a:normAutofit fontScale="62500" lnSpcReduction="20000"/>
          </a:bodyPr>
          <a:lstStyle/>
          <a:p>
            <a:pPr marL="0" indent="0">
              <a:buNone/>
            </a:pPr>
            <a:r>
              <a:rPr lang="tr-TR" dirty="0" smtClean="0"/>
              <a:t>2. Ata yavaş bir şekilde yaklaşılırken atın vücut dili dikkatli bir şekilde gözlemlenmeli ve at tarafından davet edilene kadar beklenmelidir. Atın yaklaşan kişiye doğru başını çevirmesi, ona doğru yönelmesi, dudaklarını yalaması ve yumuşak gözlerle bakması davet anlamına gelmektedir. </a:t>
            </a:r>
          </a:p>
          <a:p>
            <a:pPr marL="0" indent="0">
              <a:buNone/>
            </a:pPr>
            <a:endParaRPr lang="tr-TR" dirty="0" smtClean="0"/>
          </a:p>
          <a:p>
            <a:pPr marL="0" indent="0">
              <a:buNone/>
            </a:pPr>
            <a:r>
              <a:rPr lang="tr-TR" dirty="0" smtClean="0"/>
              <a:t>3. Atın korku ve </a:t>
            </a:r>
            <a:r>
              <a:rPr lang="tr-TR" dirty="0" err="1" smtClean="0"/>
              <a:t>agresyona</a:t>
            </a:r>
            <a:r>
              <a:rPr lang="tr-TR" dirty="0" smtClean="0"/>
              <a:t> dair yukarıda belirtilen işaretlerden bir veya bir kaçını göstermesi, başını çevirmesi, yaklaşan kişiden uzaklaşması veya tamamen kişiyi görmezden gelmesi halinde hemen geri çekilerek at rahatlatılmalıdır. Atın strese dair işaretlerinin gözlemlenerek anında geri çekilmesi atın üzerindeki baskıyı azaltacak, atın durmasına, sakinleşmesine ve karşı tarafı davet etmesine yardımcı olacaktır. </a:t>
            </a:r>
          </a:p>
          <a:p>
            <a:pPr marL="0" indent="0">
              <a:buNone/>
            </a:pPr>
            <a:endParaRPr lang="tr-TR" dirty="0" smtClean="0"/>
          </a:p>
          <a:p>
            <a:pPr marL="0" indent="0">
              <a:buNone/>
            </a:pPr>
            <a:r>
              <a:rPr lang="tr-TR" dirty="0" smtClean="0"/>
              <a:t>4. Atın karşı tarafı davet pozisyonu alması durumunda avuç içi ata doğru uzatılarak koklamasına izin verilmeli, bakışları yumuşadığında ise özellikle boyun ve burun kısmı gibi bölgeler okşanmalıdır.</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201816"/>
            <a:ext cx="1484342" cy="13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833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5">
                    <a:lumMod val="75000"/>
                  </a:schemeClr>
                </a:solidFill>
              </a:rPr>
              <a:t>SIĞIRLAR</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77500" lnSpcReduction="20000"/>
          </a:bodyPr>
          <a:lstStyle/>
          <a:p>
            <a:r>
              <a:rPr lang="tr-TR" dirty="0" smtClean="0"/>
              <a:t>Sığırlar, grup düzeni ile yaşayan ve bu düzen içinde lideri takip eden sosyal hayvanlardır. Grup halinde olmayı tercih ederler, çünkü grup içinde yırtıcı hayvanları fark etme şansı birey olarak fark etmekten daha kolaydır. Bu nedenle, sürüden ayrılarak izole edilen sığırlar strese girmektedir. Bu hayvanlar strese girdiklerinde devamlı olarak </a:t>
            </a:r>
            <a:r>
              <a:rPr lang="tr-TR" dirty="0" err="1" smtClean="0"/>
              <a:t>mölemekte</a:t>
            </a:r>
            <a:r>
              <a:rPr lang="tr-TR" dirty="0" smtClean="0"/>
              <a:t>, boynuzlama veya tekmeleme davranışları sergileyebilmektedir. Kuyruk, sığırların ruh halini göstermesi açısından oldukça önem taşımaktadır. Normal bir ruh haline sahip bir hayvanda rahat bir pozisyonda ve aşağıda tutulurken stresli bir hayvanda bacakların arasına sıkıştırılmıştır. Alçak pozisyonda tutulan baş ve kulaklar sığırlarda stresin göstergesidir</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837" y="5373216"/>
            <a:ext cx="2045628" cy="13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90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539552" y="1628800"/>
            <a:ext cx="8229600" cy="4525963"/>
          </a:xfrm>
        </p:spPr>
        <p:txBody>
          <a:bodyPr>
            <a:normAutofit fontScale="92500" lnSpcReduction="20000"/>
          </a:bodyPr>
          <a:lstStyle/>
          <a:p>
            <a:pPr marL="0" indent="0">
              <a:buNone/>
            </a:pPr>
            <a:r>
              <a:rPr lang="tr-TR" dirty="0" smtClean="0"/>
              <a:t>Boğalara özellikle stresli iken yaklaşmak tehlike arz etmektedir. Boğalarda stres işaretleri şunlardır: </a:t>
            </a:r>
          </a:p>
          <a:p>
            <a:r>
              <a:rPr lang="tr-TR" dirty="0" smtClean="0"/>
              <a:t>Başı alçak pozisyonda tutma </a:t>
            </a:r>
          </a:p>
          <a:p>
            <a:r>
              <a:rPr lang="tr-TR" dirty="0" smtClean="0"/>
              <a:t>Başı yanlara sallama </a:t>
            </a:r>
          </a:p>
          <a:p>
            <a:r>
              <a:rPr lang="tr-TR" dirty="0" smtClean="0"/>
              <a:t>Sırtını kamburlaştırma</a:t>
            </a:r>
          </a:p>
          <a:p>
            <a:r>
              <a:rPr lang="tr-TR" dirty="0" smtClean="0"/>
              <a:t>Yeri eşeleme</a:t>
            </a:r>
          </a:p>
          <a:p>
            <a:r>
              <a:rPr lang="tr-TR" dirty="0" smtClean="0"/>
              <a:t>Sırt tüylerini dikleştirme </a:t>
            </a:r>
          </a:p>
          <a:p>
            <a:pPr marL="0" indent="0">
              <a:buNone/>
            </a:pPr>
            <a:r>
              <a:rPr lang="tr-TR" dirty="0" smtClean="0"/>
              <a:t>Böyle bir durumla karşı karşıya kalındığında sakin kalmak ve bakışlar boğadan ayrılmayacak şekilde ondan yavaşça uzaklaşmak gerekmektedir.</a:t>
            </a:r>
            <a:endParaRPr lang="tr-TR"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641" y="2564904"/>
            <a:ext cx="2592288" cy="202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6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5" name="İçerik Yer Tutucusu 2"/>
          <p:cNvSpPr txBox="1">
            <a:spLocks/>
          </p:cNvSpPr>
          <p:nvPr/>
        </p:nvSpPr>
        <p:spPr>
          <a:xfrm>
            <a:off x="457200" y="1673225"/>
            <a:ext cx="8229600" cy="30519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Sığırlar, yaklaşan insanların hareketlerini belirli bir mesafeye gelene kadar gözlemler sonra da kaçarak uzaklaşırlar. Yani bir sığırın insandan uzaklaşması, onun kaçış bölgesine girildiğini göstermektedir. Kaçış alanı veya güvenli alan, sığırın kendini güvende hissettiği bölgedir ve temel olarak kaçmadan önce insanların hayvanlara ne kadar yaklaşabileceğinin bir göstergesidir. Kaçış bölgesinin genişliği söz konusu hayvanın evcilleştirilme derecesine bağlıdır. Örneğin süt ineklerinde bu alan yaklaşık olarak 2 metredir. Sığırlarla bir aradayken yavaş hareket etmek ve sabırlı olmak önem taşımaktadır. Kolların sallanması ve hızlı hareket etme sığırları korkutabilmektedir. Sığırlara yaklaşırken onlarla konuşarak geldiğinizi hayvanlara duyurmanız gerekmektedir. Sığırlara kör noktalarına denk gelmesi nedeni ile arkadan yaklaşmamak gerekmektedir.</a:t>
            </a:r>
            <a:endParaRPr lang="tr-TR" dirty="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4725144"/>
            <a:ext cx="3365344" cy="191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34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chemeClr val="accent5">
                    <a:lumMod val="75000"/>
                  </a:schemeClr>
                </a:solidFill>
              </a:rPr>
              <a:t>   HAYVANLARDA </a:t>
            </a:r>
            <a:r>
              <a:rPr lang="tr-TR" b="1" dirty="0" smtClean="0">
                <a:solidFill>
                  <a:schemeClr val="accent5">
                    <a:lumMod val="75000"/>
                  </a:schemeClr>
                </a:solidFill>
              </a:rPr>
              <a:t>DAVRANIŞ VE </a:t>
            </a:r>
            <a:r>
              <a:rPr lang="tr-TR" b="1" dirty="0" smtClean="0">
                <a:solidFill>
                  <a:schemeClr val="accent5">
                    <a:lumMod val="75000"/>
                  </a:schemeClr>
                </a:solidFill>
              </a:rPr>
              <a:t> BEDEN </a:t>
            </a:r>
            <a:r>
              <a:rPr lang="tr-TR" b="1" dirty="0" smtClean="0">
                <a:solidFill>
                  <a:schemeClr val="accent5">
                    <a:lumMod val="75000"/>
                  </a:schemeClr>
                </a:solidFill>
              </a:rPr>
              <a:t>DİLİ</a:t>
            </a:r>
            <a:endParaRPr lang="tr-TR" b="1" dirty="0">
              <a:solidFill>
                <a:schemeClr val="accent5">
                  <a:lumMod val="75000"/>
                </a:schemeClr>
              </a:solidFill>
            </a:endParaRPr>
          </a:p>
        </p:txBody>
      </p:sp>
      <p:sp>
        <p:nvSpPr>
          <p:cNvPr id="3" name="Alt Başlık 2"/>
          <p:cNvSpPr>
            <a:spLocks noGrp="1"/>
          </p:cNvSpPr>
          <p:nvPr>
            <p:ph type="subTitle" idx="1"/>
          </p:nvPr>
        </p:nvSpPr>
        <p:spPr/>
        <p:txBody>
          <a:bodyPr/>
          <a:lstStyle/>
          <a:p>
            <a:r>
              <a:rPr lang="tr-TR" dirty="0" smtClean="0"/>
              <a:t>  </a:t>
            </a:r>
            <a:endParaRPr lang="tr-TR" dirty="0"/>
          </a:p>
        </p:txBody>
      </p:sp>
    </p:spTree>
    <p:extLst>
      <p:ext uri="{BB962C8B-B14F-4D97-AF65-F5344CB8AC3E}">
        <p14:creationId xmlns:p14="http://schemas.microsoft.com/office/powerpoint/2010/main" val="169282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5135844" y="3645024"/>
            <a:ext cx="4038600" cy="964704"/>
          </a:xfrm>
        </p:spPr>
        <p:txBody>
          <a:bodyPr/>
          <a:lstStyle/>
          <a:p>
            <a:pPr marL="0" indent="0">
              <a:buNone/>
            </a:pPr>
            <a:endParaRPr lang="tr-TR" dirty="0"/>
          </a:p>
          <a:p>
            <a:pPr marL="0" indent="0">
              <a:buNone/>
            </a:pPr>
            <a:endParaRPr lang="tr-TR" dirty="0"/>
          </a:p>
        </p:txBody>
      </p:sp>
      <p:pic>
        <p:nvPicPr>
          <p:cNvPr id="1843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692696"/>
            <a:ext cx="61926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591244" y="5661248"/>
            <a:ext cx="4043567" cy="769441"/>
          </a:xfrm>
          <a:prstGeom prst="rect">
            <a:avLst/>
          </a:prstGeom>
        </p:spPr>
        <p:txBody>
          <a:bodyPr wrap="square">
            <a:spAutoFit/>
          </a:bodyPr>
          <a:lstStyle/>
          <a:p>
            <a:pPr lvl="0" algn="ctr">
              <a:spcBef>
                <a:spcPct val="0"/>
              </a:spcBef>
            </a:pPr>
            <a:r>
              <a:rPr lang="tr-TR" sz="4400" dirty="0" smtClean="0">
                <a:solidFill>
                  <a:schemeClr val="accent5">
                    <a:lumMod val="75000"/>
                  </a:schemeClr>
                </a:solidFill>
                <a:ea typeface="+mj-ea"/>
                <a:cs typeface="+mj-cs"/>
              </a:rPr>
              <a:t>TEŞEKKÜRLER</a:t>
            </a:r>
            <a:endParaRPr lang="tr-TR" sz="4400" dirty="0">
              <a:solidFill>
                <a:schemeClr val="accent5">
                  <a:lumMod val="75000"/>
                </a:schemeClr>
              </a:solidFill>
              <a:ea typeface="+mj-ea"/>
              <a:cs typeface="+mj-cs"/>
            </a:endParaRPr>
          </a:p>
        </p:txBody>
      </p:sp>
    </p:spTree>
    <p:extLst>
      <p:ext uri="{BB962C8B-B14F-4D97-AF65-F5344CB8AC3E}">
        <p14:creationId xmlns:p14="http://schemas.microsoft.com/office/powerpoint/2010/main" val="399864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412776"/>
            <a:ext cx="5760640" cy="4247317"/>
          </a:xfrm>
          <a:prstGeom prst="rect">
            <a:avLst/>
          </a:prstGeom>
        </p:spPr>
        <p:txBody>
          <a:bodyPr wrap="square">
            <a:spAutoFit/>
          </a:bodyPr>
          <a:lstStyle/>
          <a:p>
            <a:r>
              <a:rPr lang="tr-TR" dirty="0" smtClean="0"/>
              <a:t>Davranış bireyin kendi doğasından gelen (iç güdü) veya dışarıdan aldığı etkiye karşı gösterdiği tepkidir. Davranış çok geniş kapsamlı bir konudur. Bir hayvanın davranış şekli, o hayvanın </a:t>
            </a:r>
            <a:r>
              <a:rPr lang="tr-TR" dirty="0"/>
              <a:t>ç</a:t>
            </a:r>
            <a:r>
              <a:rPr lang="tr-TR" dirty="0" smtClean="0"/>
              <a:t>evresindeki değişimlere uyum göstermesini sağlayan araçlardan biridir. Hayvanın başarısı ve yaşamını sürdürmesi kısmen de olsa sahip bulunduğu davranış mekanizmasının niteliğine bağlıdır. Davranış tipi; organizmanın sahip olduğu reseptör, </a:t>
            </a:r>
            <a:r>
              <a:rPr lang="tr-TR" dirty="0" err="1" smtClean="0"/>
              <a:t>efektör</a:t>
            </a:r>
            <a:r>
              <a:rPr lang="tr-TR" dirty="0" smtClean="0"/>
              <a:t> ve sinir sistemlerinin yetenekleriyle sınırlandırılmıştır. Çevredeki koşulda oluşan bir değişikliğe ne </a:t>
            </a:r>
            <a:r>
              <a:rPr lang="tr-TR" dirty="0"/>
              <a:t>ş</a:t>
            </a:r>
            <a:r>
              <a:rPr lang="tr-TR" dirty="0" smtClean="0"/>
              <a:t>ekilde bir tepkinin oluşacağı bu mekanizmalar arasındaki bağlantı ile sağlanır. </a:t>
            </a:r>
            <a:r>
              <a:rPr lang="tr-TR" dirty="0"/>
              <a:t> </a:t>
            </a:r>
            <a:r>
              <a:rPr lang="tr-TR" dirty="0" smtClean="0"/>
              <a:t>Örneğin gece kelebekleri (güveler) kendilerini avlayan yarasaların </a:t>
            </a:r>
            <a:r>
              <a:rPr lang="tr-TR" dirty="0" err="1" smtClean="0"/>
              <a:t>ultrasonik</a:t>
            </a:r>
            <a:r>
              <a:rPr lang="tr-TR" dirty="0" smtClean="0"/>
              <a:t> seslerinden korunmak için ya </a:t>
            </a:r>
            <a:r>
              <a:rPr lang="tr-TR" dirty="0" err="1" smtClean="0"/>
              <a:t>akinaz</a:t>
            </a:r>
            <a:r>
              <a:rPr lang="tr-TR" dirty="0" smtClean="0"/>
              <a:t> (kaskatı olma) haline geçer ya da bu dalgaların niteliğini bozan tepkimeler gösterir.</a:t>
            </a:r>
            <a:endParaRPr lang="tr-TR" dirty="0"/>
          </a:p>
        </p:txBody>
      </p:sp>
    </p:spTree>
    <p:extLst>
      <p:ext uri="{BB962C8B-B14F-4D97-AF65-F5344CB8AC3E}">
        <p14:creationId xmlns:p14="http://schemas.microsoft.com/office/powerpoint/2010/main" val="47053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5">
                    <a:lumMod val="75000"/>
                  </a:schemeClr>
                </a:solidFill>
              </a:rPr>
              <a:t>KÖPEKLER</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Köpekler grup içinde yaşayan sosyal hayvanlar oldukları için herhangi bir </a:t>
            </a:r>
            <a:r>
              <a:rPr lang="tr-TR" u="sng" dirty="0" smtClean="0"/>
              <a:t>tehlike durumunu saklamaya değil göstermeye meyillidirler</a:t>
            </a:r>
            <a:r>
              <a:rPr lang="tr-TR" dirty="0" smtClean="0"/>
              <a:t>. Bu nedenle, köpeklerde akut strese dair belirtiler kolaylıkla fark edilebilir. Diğer hayvanlarda olduğu gibi köpekler de genel olarak akut stres durumunda dört davranış stratejisinden birini seçerler. </a:t>
            </a:r>
          </a:p>
          <a:p>
            <a:pPr marL="0" indent="0">
              <a:buNone/>
            </a:pPr>
            <a:r>
              <a:rPr lang="tr-TR" dirty="0" smtClean="0"/>
              <a:t>Bu davranış stratejileri:</a:t>
            </a:r>
          </a:p>
          <a:p>
            <a:pPr>
              <a:buFont typeface="Wingdings" panose="05000000000000000000" pitchFamily="2" charset="2"/>
              <a:buChar char="Ø"/>
            </a:pPr>
            <a:r>
              <a:rPr lang="tr-TR" dirty="0" smtClean="0"/>
              <a:t> Savaşma </a:t>
            </a:r>
          </a:p>
          <a:p>
            <a:pPr>
              <a:buFont typeface="Wingdings" panose="05000000000000000000" pitchFamily="2" charset="2"/>
              <a:buChar char="Ø"/>
            </a:pPr>
            <a:r>
              <a:rPr lang="tr-TR" dirty="0" smtClean="0"/>
              <a:t> Kaçma</a:t>
            </a:r>
          </a:p>
          <a:p>
            <a:pPr>
              <a:buFont typeface="Wingdings" panose="05000000000000000000" pitchFamily="2" charset="2"/>
              <a:buChar char="Ø"/>
            </a:pPr>
            <a:r>
              <a:rPr lang="tr-TR" dirty="0" smtClean="0"/>
              <a:t> Donup kalma </a:t>
            </a:r>
          </a:p>
          <a:p>
            <a:pPr>
              <a:buFont typeface="Wingdings" panose="05000000000000000000" pitchFamily="2" charset="2"/>
              <a:buChar char="Ø"/>
            </a:pPr>
            <a:r>
              <a:rPr lang="tr-TR" dirty="0" smtClean="0"/>
              <a:t> Şekil değiştirmiş davranışlar sergileme (yeri koklamak, oyun çömelmesi yapmak </a:t>
            </a:r>
            <a:r>
              <a:rPr lang="tr-TR" dirty="0" err="1" smtClean="0"/>
              <a:t>vb</a:t>
            </a:r>
            <a:r>
              <a:rPr lang="tr-TR" dirty="0" smtClean="0"/>
              <a:t>)</a:t>
            </a:r>
            <a:endParaRPr lang="tr-TR" dirty="0"/>
          </a:p>
        </p:txBody>
      </p:sp>
    </p:spTree>
    <p:extLst>
      <p:ext uri="{BB962C8B-B14F-4D97-AF65-F5344CB8AC3E}">
        <p14:creationId xmlns:p14="http://schemas.microsoft.com/office/powerpoint/2010/main" val="2526399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5">
                    <a:lumMod val="75000"/>
                  </a:schemeClr>
                </a:solidFill>
              </a:rPr>
              <a:t>Akut Stres Durumunda Sergilenen </a:t>
            </a:r>
            <a:br>
              <a:rPr lang="tr-TR" dirty="0" smtClean="0">
                <a:solidFill>
                  <a:schemeClr val="accent5">
                    <a:lumMod val="75000"/>
                  </a:schemeClr>
                </a:solidFill>
              </a:rPr>
            </a:br>
            <a:r>
              <a:rPr lang="tr-TR" dirty="0" smtClean="0">
                <a:solidFill>
                  <a:schemeClr val="accent5">
                    <a:lumMod val="75000"/>
                  </a:schemeClr>
                </a:solidFill>
              </a:rPr>
              <a:t>Davranışlar-1</a:t>
            </a:r>
            <a:endParaRPr lang="tr-TR" dirty="0">
              <a:solidFill>
                <a:schemeClr val="accent5">
                  <a:lumMod val="75000"/>
                </a:schemeClr>
              </a:solidFill>
            </a:endParaRPr>
          </a:p>
        </p:txBody>
      </p:sp>
      <p:sp>
        <p:nvSpPr>
          <p:cNvPr id="3" name="İçerik Yer Tutucusu 2"/>
          <p:cNvSpPr>
            <a:spLocks noGrp="1"/>
          </p:cNvSpPr>
          <p:nvPr>
            <p:ph idx="1"/>
          </p:nvPr>
        </p:nvSpPr>
        <p:spPr>
          <a:xfrm>
            <a:off x="539552" y="1556792"/>
            <a:ext cx="8229600" cy="4525963"/>
          </a:xfrm>
        </p:spPr>
        <p:txBody>
          <a:bodyPr>
            <a:normAutofit fontScale="77500" lnSpcReduction="20000"/>
          </a:bodyPr>
          <a:lstStyle/>
          <a:p>
            <a:r>
              <a:rPr lang="tr-TR" dirty="0" smtClean="0"/>
              <a:t>Kamburlaştırılmış sırt ve bükük bacak eklemleri ile vücut </a:t>
            </a:r>
            <a:r>
              <a:rPr lang="tr-TR" dirty="0" err="1" smtClean="0"/>
              <a:t>postürünü</a:t>
            </a:r>
            <a:r>
              <a:rPr lang="tr-TR" dirty="0" smtClean="0"/>
              <a:t> küçültme, oturma veya yere yatma </a:t>
            </a:r>
          </a:p>
          <a:p>
            <a:r>
              <a:rPr lang="tr-TR" dirty="0" smtClean="0"/>
              <a:t>Devamlı salya çıkarma</a:t>
            </a:r>
          </a:p>
          <a:p>
            <a:r>
              <a:rPr lang="tr-TR" dirty="0" smtClean="0"/>
              <a:t>Vücuttaki küçük kas gruplarının titremesi </a:t>
            </a:r>
          </a:p>
          <a:p>
            <a:r>
              <a:rPr lang="tr-TR" dirty="0" smtClean="0"/>
              <a:t>Vücudun tamamında titreme</a:t>
            </a:r>
          </a:p>
          <a:p>
            <a:r>
              <a:rPr lang="tr-TR" dirty="0" smtClean="0"/>
              <a:t>Kesik kesik havlama veya ağlama </a:t>
            </a:r>
          </a:p>
          <a:p>
            <a:r>
              <a:rPr lang="tr-TR" dirty="0" smtClean="0"/>
              <a:t>Burun ucunu (</a:t>
            </a:r>
            <a:r>
              <a:rPr lang="tr-TR" dirty="0" err="1" smtClean="0"/>
              <a:t>mermeyi</a:t>
            </a:r>
            <a:r>
              <a:rPr lang="tr-TR" dirty="0" smtClean="0"/>
              <a:t>) yalama </a:t>
            </a:r>
          </a:p>
          <a:p>
            <a:r>
              <a:rPr lang="tr-TR" dirty="0" smtClean="0"/>
              <a:t>Ön patilerden birini kaldırma </a:t>
            </a:r>
          </a:p>
          <a:p>
            <a:r>
              <a:rPr lang="tr-TR" dirty="0" smtClean="0"/>
              <a:t>Silkinme </a:t>
            </a:r>
          </a:p>
          <a:p>
            <a:r>
              <a:rPr lang="tr-TR" dirty="0" smtClean="0"/>
              <a:t>Esneme</a:t>
            </a:r>
          </a:p>
          <a:p>
            <a:r>
              <a:rPr lang="tr-TR" dirty="0" smtClean="0"/>
              <a:t>Huzursuzluk, devamlı aktivitede bulunma ve ses çıkarma </a:t>
            </a:r>
          </a:p>
          <a:p>
            <a:r>
              <a:rPr lang="tr-TR" dirty="0" smtClean="0"/>
              <a:t>İşeme ve/veya dışkılama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55" y="3501008"/>
            <a:ext cx="20478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27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5">
                    <a:lumMod val="75000"/>
                  </a:schemeClr>
                </a:solidFill>
              </a:rPr>
              <a:t>Akut stres durumunda sergilenen davranışlar-2 </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85000" lnSpcReduction="10000"/>
          </a:bodyPr>
          <a:lstStyle/>
          <a:p>
            <a:r>
              <a:rPr lang="tr-TR" dirty="0" smtClean="0"/>
              <a:t>Kuyruğu alçak pozisyonda hatta bacak arasında tutma </a:t>
            </a:r>
          </a:p>
          <a:p>
            <a:r>
              <a:rPr lang="tr-TR" dirty="0" err="1" smtClean="0"/>
              <a:t>Piloereksiyon</a:t>
            </a:r>
            <a:r>
              <a:rPr lang="tr-TR" dirty="0" smtClean="0"/>
              <a:t> </a:t>
            </a:r>
          </a:p>
          <a:p>
            <a:r>
              <a:rPr lang="tr-TR" dirty="0" smtClean="0"/>
              <a:t>Sahibine veya bir nesneye yaklaşma </a:t>
            </a:r>
          </a:p>
          <a:p>
            <a:r>
              <a:rPr lang="tr-TR" dirty="0" smtClean="0"/>
              <a:t>Sahibinin arkasına veya mobilyaların altına saklanma</a:t>
            </a:r>
          </a:p>
          <a:p>
            <a:r>
              <a:rPr lang="tr-TR" dirty="0" smtClean="0"/>
              <a:t>Göz temasından kaçınma                     </a:t>
            </a:r>
          </a:p>
          <a:p>
            <a:r>
              <a:rPr lang="tr-TR" dirty="0" smtClean="0"/>
              <a:t>Göz beyazının görülmesi    </a:t>
            </a:r>
          </a:p>
          <a:p>
            <a:r>
              <a:rPr lang="tr-TR" dirty="0" smtClean="0"/>
              <a:t>Gergin yüz ifadesi (dudak ve yüz kaslarının tamamı geriye çekilmiş-gülme ifadesi) ve başın üzerine yatırılmış kulaklar</a:t>
            </a:r>
          </a:p>
          <a:p>
            <a:r>
              <a:rPr lang="tr-TR" dirty="0" smtClean="0"/>
              <a:t> Yere doğru veya döndürerek kuyruk sallama</a:t>
            </a:r>
            <a:endParaRPr lang="tr-TR"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055" y="5119816"/>
            <a:ext cx="1562557" cy="108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80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5">
                    <a:lumMod val="75000"/>
                  </a:schemeClr>
                </a:solidFill>
              </a:rPr>
              <a:t>KEDİLER</a:t>
            </a:r>
            <a:r>
              <a:rPr lang="tr-TR" dirty="0" smtClean="0"/>
              <a:t>	</a:t>
            </a:r>
            <a:endParaRPr lang="tr-TR" dirty="0"/>
          </a:p>
        </p:txBody>
      </p:sp>
      <p:sp>
        <p:nvSpPr>
          <p:cNvPr id="3" name="İçerik Yer Tutucusu 2"/>
          <p:cNvSpPr>
            <a:spLocks noGrp="1"/>
          </p:cNvSpPr>
          <p:nvPr>
            <p:ph idx="1"/>
          </p:nvPr>
        </p:nvSpPr>
        <p:spPr>
          <a:xfrm>
            <a:off x="899592" y="1268761"/>
            <a:ext cx="7344816" cy="2520280"/>
          </a:xfrm>
        </p:spPr>
        <p:txBody>
          <a:bodyPr>
            <a:normAutofit fontScale="85000" lnSpcReduction="20000"/>
          </a:bodyPr>
          <a:lstStyle/>
          <a:p>
            <a:pPr marL="0" indent="0">
              <a:buNone/>
            </a:pPr>
            <a:r>
              <a:rPr lang="tr-TR" u="sng" dirty="0" smtClean="0"/>
              <a:t>Korku</a:t>
            </a:r>
            <a:r>
              <a:rPr lang="tr-TR" dirty="0" smtClean="0"/>
              <a:t>, algılanan tehlikeden sakınmayı sağlayan bir cevaptır. </a:t>
            </a:r>
            <a:r>
              <a:rPr lang="tr-TR" u="sng" dirty="0" err="1" smtClean="0"/>
              <a:t>Anksiyete</a:t>
            </a:r>
            <a:r>
              <a:rPr lang="tr-TR" dirty="0" smtClean="0"/>
              <a:t> ise daha önceki olumsuz, korku veya acı dolu deneyimlere dayanarak kötü bir olayın gerçekleşeceği kaygısıdır. Kedilerde korku ve </a:t>
            </a:r>
            <a:r>
              <a:rPr lang="tr-TR" dirty="0" err="1" smtClean="0"/>
              <a:t>anksiyete</a:t>
            </a:r>
            <a:r>
              <a:rPr lang="tr-TR" dirty="0" smtClean="0"/>
              <a:t>, korku </a:t>
            </a:r>
            <a:r>
              <a:rPr lang="tr-TR" dirty="0" err="1" smtClean="0"/>
              <a:t>agresyonu</a:t>
            </a:r>
            <a:r>
              <a:rPr lang="tr-TR" dirty="0" smtClean="0"/>
              <a:t> ile sonuçlanabileceğinden erken dönemde fark edilmesi önemlidir. </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640877"/>
            <a:ext cx="6768752" cy="30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261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5">
                    <a:lumMod val="75000"/>
                  </a:schemeClr>
                </a:solidFill>
              </a:rPr>
              <a:t>Kedilerde korku </a:t>
            </a:r>
            <a:r>
              <a:rPr lang="tr-TR" dirty="0" err="1" smtClean="0">
                <a:solidFill>
                  <a:schemeClr val="accent5">
                    <a:lumMod val="75000"/>
                  </a:schemeClr>
                </a:solidFill>
              </a:rPr>
              <a:t>agresyonunun</a:t>
            </a:r>
            <a:r>
              <a:rPr lang="tr-TR" dirty="0" smtClean="0">
                <a:solidFill>
                  <a:schemeClr val="accent5">
                    <a:lumMod val="75000"/>
                  </a:schemeClr>
                </a:solidFill>
              </a:rPr>
              <a:t> erken dönem belirtileri (1)</a:t>
            </a:r>
            <a:endParaRPr lang="tr-TR" dirty="0">
              <a:solidFill>
                <a:schemeClr val="accent5">
                  <a:lumMod val="75000"/>
                </a:schemeClr>
              </a:solidFill>
            </a:endParaRPr>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
            </a:pPr>
            <a:r>
              <a:rPr lang="tr-TR" dirty="0" smtClean="0"/>
              <a:t>Kedilerde korku ve </a:t>
            </a:r>
            <a:r>
              <a:rPr lang="tr-TR" dirty="0" err="1" smtClean="0"/>
              <a:t>anksiyete</a:t>
            </a:r>
            <a:r>
              <a:rPr lang="tr-TR" dirty="0" smtClean="0"/>
              <a:t>, başlangıçta kendini başın üzerine </a:t>
            </a:r>
            <a:r>
              <a:rPr lang="tr-TR" dirty="0" err="1" smtClean="0"/>
              <a:t>lateral</a:t>
            </a:r>
            <a:r>
              <a:rPr lang="tr-TR" dirty="0" smtClean="0"/>
              <a:t> olarak hafifçe yatırılmış kulaklar ve kamburlaştırılmaya başlanan sırt bölgesi ile belli etmektedir. Bu dönemde, kedinin yüzünde orta derecede bir gerginlik gözlemlenebilir ve göz bebekleri büyümeye başlamıştır. </a:t>
            </a:r>
          </a:p>
          <a:p>
            <a:pPr>
              <a:buFont typeface="Wingdings" panose="05000000000000000000" pitchFamily="2" charset="2"/>
              <a:buChar char="§"/>
            </a:pPr>
            <a:r>
              <a:rPr lang="tr-TR" dirty="0" smtClean="0"/>
              <a:t>Artan korku ile birlikte kedi, ayaklarını vücuduna yaklaştırıp başını eğerek kendisini mümkün olduğunca küçültmeye çalışır. Göz bebekleri hafifçe daralır ve yumurta şeklini alır. Yüzdeki gerginlik artar.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241" y="5157192"/>
            <a:ext cx="2291721" cy="152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2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5">
                    <a:lumMod val="75000"/>
                  </a:schemeClr>
                </a:solidFill>
              </a:rPr>
              <a:t>Kedilerde korku </a:t>
            </a:r>
            <a:r>
              <a:rPr lang="tr-TR" dirty="0" err="1" smtClean="0">
                <a:solidFill>
                  <a:schemeClr val="accent5">
                    <a:lumMod val="75000"/>
                  </a:schemeClr>
                </a:solidFill>
              </a:rPr>
              <a:t>agresyonunun</a:t>
            </a:r>
            <a:r>
              <a:rPr lang="tr-TR" dirty="0" smtClean="0">
                <a:solidFill>
                  <a:schemeClr val="accent5">
                    <a:lumMod val="75000"/>
                  </a:schemeClr>
                </a:solidFill>
              </a:rPr>
              <a:t> erken dönem belirtileri (2)</a:t>
            </a:r>
            <a:endParaRPr lang="tr-TR" dirty="0">
              <a:solidFill>
                <a:schemeClr val="accent5">
                  <a:lumMod val="75000"/>
                </a:schemeClr>
              </a:solidFill>
            </a:endParaRPr>
          </a:p>
        </p:txBody>
      </p:sp>
      <p:sp>
        <p:nvSpPr>
          <p:cNvPr id="3" name="İçerik Yer Tutucusu 2"/>
          <p:cNvSpPr>
            <a:spLocks noGrp="1"/>
          </p:cNvSpPr>
          <p:nvPr>
            <p:ph idx="1"/>
          </p:nvPr>
        </p:nvSpPr>
        <p:spPr>
          <a:xfrm>
            <a:off x="2843808" y="1556792"/>
            <a:ext cx="6192688" cy="4536505"/>
          </a:xfrm>
        </p:spPr>
        <p:txBody>
          <a:bodyPr>
            <a:normAutofit fontScale="85000" lnSpcReduction="10000"/>
          </a:bodyPr>
          <a:lstStyle/>
          <a:p>
            <a:pPr>
              <a:buFont typeface="Wingdings" panose="05000000000000000000" pitchFamily="2" charset="2"/>
              <a:buChar char="§"/>
            </a:pPr>
            <a:r>
              <a:rPr lang="tr-TR" dirty="0" smtClean="0"/>
              <a:t>Algılanan </a:t>
            </a:r>
            <a:r>
              <a:rPr lang="tr-TR" dirty="0" err="1" smtClean="0"/>
              <a:t>tehditin</a:t>
            </a:r>
            <a:r>
              <a:rPr lang="tr-TR" dirty="0" smtClean="0"/>
              <a:t> devam etmesi üzerine, kedi bu kez savaş pozisyonu için kendini hazırlar. Bu amaçla, sırt bölgesi daha da kamburlaştırılır, kulakların </a:t>
            </a:r>
            <a:r>
              <a:rPr lang="tr-TR" dirty="0" err="1" smtClean="0"/>
              <a:t>yatıklığı</a:t>
            </a:r>
            <a:r>
              <a:rPr lang="tr-TR" dirty="0" smtClean="0"/>
              <a:t> arttırılır. Bu vücut pozisyonunu, bir kaç saniye sonrasında gelen tıslama sesi takip edebilir. Kedilerde artan </a:t>
            </a:r>
            <a:r>
              <a:rPr lang="tr-TR" dirty="0" err="1" smtClean="0"/>
              <a:t>anksiyete</a:t>
            </a:r>
            <a:r>
              <a:rPr lang="tr-TR" dirty="0" smtClean="0"/>
              <a:t>, </a:t>
            </a:r>
            <a:r>
              <a:rPr lang="tr-TR" dirty="0" err="1" smtClean="0"/>
              <a:t>vokalizasyonda</a:t>
            </a:r>
            <a:r>
              <a:rPr lang="tr-TR" dirty="0" smtClean="0"/>
              <a:t> da değişikliklere yol açmaktadır. Stresle birlikte giderek yükselen miyavlama sesi, homurdanma, tıslama ve tükürmeye dönüşebilmektedir.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28803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768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1421</Words>
  <Application>Microsoft Office PowerPoint</Application>
  <PresentationFormat>Ekran Gösterisi (4:3)</PresentationFormat>
  <Paragraphs>79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   RUKİYE NUR KIVRAK ANKARA ÜNİVERSİTESİ VETERİNERLİK FAKÜLTESİ</vt:lpstr>
      <vt:lpstr>   HAYVANLARDA DAVRANIŞ VE  BEDEN DİLİ</vt:lpstr>
      <vt:lpstr>PowerPoint Sunusu</vt:lpstr>
      <vt:lpstr>KÖPEKLER</vt:lpstr>
      <vt:lpstr>Akut Stres Durumunda Sergilenen  Davranışlar-1</vt:lpstr>
      <vt:lpstr>Akut stres durumunda sergilenen davranışlar-2 </vt:lpstr>
      <vt:lpstr>KEDİLER </vt:lpstr>
      <vt:lpstr>Kedilerde korku agresyonunun erken dönem belirtileri (1)</vt:lpstr>
      <vt:lpstr>Kedilerde korku agresyonunun erken dönem belirtileri (2)</vt:lpstr>
      <vt:lpstr>KÖPEK VE KEDİLERE YAKLAŞIM</vt:lpstr>
      <vt:lpstr>ATLAR</vt:lpstr>
      <vt:lpstr>PowerPoint Sunusu</vt:lpstr>
      <vt:lpstr>PowerPoint Sunusu</vt:lpstr>
      <vt:lpstr>PowerPoint Sunusu</vt:lpstr>
      <vt:lpstr>Atlara Yaklaşımda Doğru Vücut Dilini Kullanma</vt:lpstr>
      <vt:lpstr>PowerPoint Sunusu</vt:lpstr>
      <vt:lpstr>SIĞIRLAR</vt:lpstr>
      <vt:lpstr>PowerPoint Sunusu</vt:lpstr>
      <vt:lpstr>PowerPoint Sunusu</vt:lpstr>
      <vt:lpstr>PowerPoint Sunusu</vt:lpstr>
    </vt:vector>
  </TitlesOfParts>
  <Company>NouS 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HAYVANLARDA DAVRANIŞ VE BEDEN DİLİ</dc:title>
  <dc:creator>Bilgisayar</dc:creator>
  <cp:lastModifiedBy>Bilgisayar</cp:lastModifiedBy>
  <cp:revision>14</cp:revision>
  <dcterms:created xsi:type="dcterms:W3CDTF">2022-12-14T17:20:04Z</dcterms:created>
  <dcterms:modified xsi:type="dcterms:W3CDTF">2022-12-15T17:47:42Z</dcterms:modified>
</cp:coreProperties>
</file>